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3" r:id="rId4"/>
    <p:sldId id="269" r:id="rId5"/>
    <p:sldId id="274" r:id="rId6"/>
    <p:sldId id="275" r:id="rId7"/>
    <p:sldId id="270" r:id="rId8"/>
    <p:sldId id="271" r:id="rId9"/>
    <p:sldId id="272" r:id="rId10"/>
    <p:sldId id="276" r:id="rId11"/>
    <p:sldId id="277" r:id="rId12"/>
    <p:sldId id="278" r:id="rId13"/>
    <p:sldId id="279" r:id="rId14"/>
    <p:sldId id="280" r:id="rId15"/>
    <p:sldId id="257" r:id="rId16"/>
    <p:sldId id="259" r:id="rId17"/>
    <p:sldId id="260" r:id="rId18"/>
    <p:sldId id="258" r:id="rId19"/>
    <p:sldId id="281" r:id="rId20"/>
    <p:sldId id="262" r:id="rId21"/>
    <p:sldId id="263" r:id="rId22"/>
    <p:sldId id="264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563-D2E3-4A22-8040-A6D309DF36D6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4C8D-C00B-4164-8F86-A6B03B66D0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563-D2E3-4A22-8040-A6D309DF36D6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4C8D-C00B-4164-8F86-A6B03B66D0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563-D2E3-4A22-8040-A6D309DF36D6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4C8D-C00B-4164-8F86-A6B03B66D0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563-D2E3-4A22-8040-A6D309DF36D6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4C8D-C00B-4164-8F86-A6B03B66D0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563-D2E3-4A22-8040-A6D309DF36D6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4C8D-C00B-4164-8F86-A6B03B66D0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563-D2E3-4A22-8040-A6D309DF36D6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4C8D-C00B-4164-8F86-A6B03B66D0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563-D2E3-4A22-8040-A6D309DF36D6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4C8D-C00B-4164-8F86-A6B03B66D0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563-D2E3-4A22-8040-A6D309DF36D6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4C8D-C00B-4164-8F86-A6B03B66D0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563-D2E3-4A22-8040-A6D309DF36D6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4C8D-C00B-4164-8F86-A6B03B66D0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563-D2E3-4A22-8040-A6D309DF36D6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4C8D-C00B-4164-8F86-A6B03B66D0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563-D2E3-4A22-8040-A6D309DF36D6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4C8D-C00B-4164-8F86-A6B03B66D0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6563-D2E3-4A22-8040-A6D309DF36D6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4C8D-C00B-4164-8F86-A6B03B66D00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36304"/>
          </a:xfrm>
        </p:spPr>
        <p:txBody>
          <a:bodyPr>
            <a:normAutofit/>
          </a:bodyPr>
          <a:lstStyle/>
          <a:p>
            <a:r>
              <a:rPr lang="pt-BR" sz="6000" dirty="0" smtClean="0"/>
              <a:t>Febre Amarela</a:t>
            </a:r>
            <a:endParaRPr lang="pt-BR" sz="6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4005064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Grupo G – Estágio em Medicina Interna II </a:t>
            </a:r>
          </a:p>
          <a:p>
            <a:r>
              <a:rPr lang="pt-BR" sz="2800" dirty="0" smtClean="0"/>
              <a:t>Alan Moreira</a:t>
            </a:r>
          </a:p>
          <a:p>
            <a:r>
              <a:rPr lang="pt-BR" sz="2800" dirty="0" smtClean="0"/>
              <a:t>Álvaro Lemos</a:t>
            </a:r>
          </a:p>
          <a:p>
            <a:r>
              <a:rPr lang="pt-BR" sz="2800" dirty="0" smtClean="0"/>
              <a:t>Ligia Romão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669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laboratorial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Pode ser feito por diferentes maneiras:</a:t>
            </a:r>
          </a:p>
          <a:p>
            <a:r>
              <a:rPr lang="pt-BR" dirty="0" smtClean="0"/>
              <a:t>Pesquisa de anticorpos </a:t>
            </a:r>
            <a:r>
              <a:rPr lang="pt-BR" dirty="0" err="1" smtClean="0"/>
              <a:t>IgM</a:t>
            </a:r>
            <a:r>
              <a:rPr lang="pt-BR" dirty="0" smtClean="0"/>
              <a:t> (ELISA)</a:t>
            </a:r>
          </a:p>
          <a:p>
            <a:r>
              <a:rPr lang="pt-BR" dirty="0" smtClean="0"/>
              <a:t>Isolamento viral em cultura de células</a:t>
            </a:r>
          </a:p>
          <a:p>
            <a:r>
              <a:rPr lang="pt-BR" dirty="0" smtClean="0"/>
              <a:t>Detecção do genoma viral (PCR)</a:t>
            </a:r>
          </a:p>
          <a:p>
            <a:r>
              <a:rPr lang="pt-BR" dirty="0" smtClean="0"/>
              <a:t>Detecção do antígeno viral (</a:t>
            </a:r>
            <a:r>
              <a:rPr lang="pt-BR" dirty="0" err="1" smtClean="0"/>
              <a:t>imuno-histoquimica</a:t>
            </a:r>
            <a:r>
              <a:rPr lang="pt-BR" dirty="0" smtClean="0"/>
              <a:t>) de amostras teciduais (principalmente do fígado)</a:t>
            </a:r>
          </a:p>
          <a:p>
            <a:r>
              <a:rPr lang="pt-BR" dirty="0" smtClean="0"/>
              <a:t>Exame histopatológico do fígado (</a:t>
            </a:r>
            <a:r>
              <a:rPr lang="pt-BR" dirty="0" err="1" smtClean="0"/>
              <a:t>necrópsia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986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Exames complementares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t-BR" dirty="0" smtClean="0"/>
              <a:t>Bilirrubinas</a:t>
            </a:r>
          </a:p>
          <a:p>
            <a:pPr>
              <a:buFontTx/>
              <a:buChar char="-"/>
            </a:pPr>
            <a:r>
              <a:rPr lang="pt-BR" dirty="0" err="1" smtClean="0"/>
              <a:t>Aminotransferases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Ureia e creatinina</a:t>
            </a:r>
          </a:p>
          <a:p>
            <a:pPr>
              <a:buFontTx/>
              <a:buChar char="-"/>
            </a:pPr>
            <a:r>
              <a:rPr lang="pt-BR" dirty="0" smtClean="0"/>
              <a:t>Hemograma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Auxiliam tanto no diagnóstico diferencial quanto na avaliação do acometimento dos diversos </a:t>
            </a:r>
            <a:r>
              <a:rPr lang="pt-BR" dirty="0" err="1" smtClean="0"/>
              <a:t>orgãos</a:t>
            </a:r>
            <a:r>
              <a:rPr lang="pt-BR" dirty="0" smtClean="0"/>
              <a:t>, orientando assim a conduta terapêutica.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6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Diferencial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</a:t>
            </a:r>
            <a:r>
              <a:rPr lang="pt-BR" dirty="0" smtClean="0"/>
              <a:t>s formas leves e moderadas são de difíceis diagnóstico. Podem ser confundidas com infecções de vias </a:t>
            </a:r>
            <a:r>
              <a:rPr lang="pt-BR" dirty="0" err="1" smtClean="0"/>
              <a:t>aéres</a:t>
            </a:r>
            <a:r>
              <a:rPr lang="pt-BR" dirty="0"/>
              <a:t> </a:t>
            </a:r>
            <a:r>
              <a:rPr lang="pt-BR" dirty="0" smtClean="0"/>
              <a:t>e abdominais.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Já nas formas mais graves deve ser feito o diferencial com leptospirose, febre maculosa, febre hemorrágica da dengue, </a:t>
            </a:r>
            <a:r>
              <a:rPr lang="pt-BR" dirty="0" err="1" smtClean="0"/>
              <a:t>hantavirose</a:t>
            </a:r>
            <a:r>
              <a:rPr lang="pt-BR" dirty="0" smtClean="0"/>
              <a:t>, malária...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33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Diferencial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Principais (síndromes febris):</a:t>
            </a:r>
          </a:p>
          <a:p>
            <a:r>
              <a:rPr lang="pt-BR" dirty="0" smtClean="0"/>
              <a:t>Dengue (dor </a:t>
            </a:r>
            <a:r>
              <a:rPr lang="pt-BR" dirty="0" err="1" smtClean="0"/>
              <a:t>retro-orbitária</a:t>
            </a:r>
            <a:r>
              <a:rPr lang="pt-BR" dirty="0" smtClean="0"/>
              <a:t>, mialgia, </a:t>
            </a:r>
            <a:r>
              <a:rPr lang="pt-BR" dirty="0" err="1" smtClean="0"/>
              <a:t>artralgia</a:t>
            </a:r>
            <a:r>
              <a:rPr lang="pt-BR" dirty="0" smtClean="0"/>
              <a:t>, exantema)</a:t>
            </a:r>
          </a:p>
          <a:p>
            <a:r>
              <a:rPr lang="pt-BR" dirty="0" smtClean="0"/>
              <a:t>Influenza e SRAG (sintomas respiratórios, dispneia importante, epidemiologia clima frio)</a:t>
            </a:r>
          </a:p>
          <a:p>
            <a:r>
              <a:rPr lang="pt-BR" dirty="0" err="1" smtClean="0"/>
              <a:t>Hantavirose</a:t>
            </a:r>
            <a:r>
              <a:rPr lang="pt-BR" dirty="0" smtClean="0"/>
              <a:t> (insuficiência respiratória aguda, com presença de situação de risco)</a:t>
            </a:r>
          </a:p>
        </p:txBody>
      </p:sp>
    </p:spTree>
    <p:extLst>
      <p:ext uri="{BB962C8B-B14F-4D97-AF65-F5344CB8AC3E}">
        <p14:creationId xmlns:p14="http://schemas.microsoft.com/office/powerpoint/2010/main" val="1123705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Diferencial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Meningocócicas (sintomas neurológicos, irritação meníngea, exantema eritematoso e </a:t>
            </a:r>
            <a:r>
              <a:rPr lang="pt-BR" dirty="0" err="1"/>
              <a:t>petequial</a:t>
            </a:r>
            <a:r>
              <a:rPr lang="pt-BR" dirty="0"/>
              <a:t>, sinais de choque</a:t>
            </a:r>
            <a:r>
              <a:rPr lang="pt-BR" dirty="0" smtClean="0"/>
              <a:t>)</a:t>
            </a:r>
          </a:p>
          <a:p>
            <a:r>
              <a:rPr lang="pt-BR" dirty="0" smtClean="0"/>
              <a:t>Leptospirose (antecedente epidemiológico compatível, </a:t>
            </a:r>
            <a:r>
              <a:rPr lang="pt-BR" dirty="0" err="1" smtClean="0"/>
              <a:t>sufusão</a:t>
            </a:r>
            <a:r>
              <a:rPr lang="pt-BR" dirty="0" smtClean="0"/>
              <a:t> conjuntival)</a:t>
            </a:r>
          </a:p>
          <a:p>
            <a:r>
              <a:rPr lang="pt-BR" dirty="0" smtClean="0"/>
              <a:t>Febre maculosa (picada de carrapatos ou área de infestação de carrapatos)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433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há uma terapia específica</a:t>
            </a:r>
          </a:p>
          <a:p>
            <a:r>
              <a:rPr lang="pt-BR" dirty="0" smtClean="0"/>
              <a:t>Oferecer medidas de suporte 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- reposição hídrica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- suporte hemodinâmico</a:t>
            </a:r>
          </a:p>
          <a:p>
            <a:r>
              <a:rPr lang="pt-BR" dirty="0" smtClean="0">
                <a:sym typeface="Wingdings" pitchFamily="2" charset="2"/>
              </a:rPr>
              <a:t>Hemodiálise em casos de disfunção renal</a:t>
            </a:r>
          </a:p>
          <a:p>
            <a:r>
              <a:rPr lang="pt-BR" dirty="0" smtClean="0">
                <a:sym typeface="Wingdings" pitchFamily="2" charset="2"/>
              </a:rPr>
              <a:t>Suporte nutricional específico – disfunção hepática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fluxograma febre amar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8892480" cy="16567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fluxograma febre amar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6148064"/>
            <a:ext cx="9937104" cy="1425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Prevenção e controle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Notificação compulsória</a:t>
            </a:r>
          </a:p>
          <a:p>
            <a:r>
              <a:rPr lang="pt-BR" b="1" dirty="0" smtClean="0"/>
              <a:t>Vacinação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- Vírus vivos atenuados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- No Brasil </a:t>
            </a:r>
            <a:r>
              <a:rPr lang="pt-BR" dirty="0" smtClean="0">
                <a:sym typeface="Wingdings" pitchFamily="2" charset="2"/>
              </a:rPr>
              <a:t> subcepa 17DD </a:t>
            </a:r>
          </a:p>
          <a:p>
            <a:pPr>
              <a:buNone/>
            </a:pPr>
            <a:r>
              <a:rPr lang="pt-BR" dirty="0">
                <a:sym typeface="Wingdings" pitchFamily="2" charset="2"/>
              </a:rPr>
              <a:t>	</a:t>
            </a:r>
            <a:r>
              <a:rPr lang="pt-BR" dirty="0" smtClean="0">
                <a:sym typeface="Wingdings" pitchFamily="2" charset="2"/>
              </a:rPr>
              <a:t>- Altamente imunogênica</a:t>
            </a:r>
          </a:p>
          <a:p>
            <a:pPr>
              <a:buNone/>
            </a:pPr>
            <a:r>
              <a:rPr lang="pt-BR" dirty="0">
                <a:sym typeface="Wingdings" pitchFamily="2" charset="2"/>
              </a:rPr>
              <a:t>	</a:t>
            </a:r>
            <a:r>
              <a:rPr lang="pt-BR" dirty="0" smtClean="0">
                <a:sym typeface="Wingdings" pitchFamily="2" charset="2"/>
              </a:rPr>
              <a:t>- Bem tolerada e raramente associada a eventos adversos</a:t>
            </a:r>
            <a:endParaRPr lang="pt-B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9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994172"/>
          </a:xfrm>
        </p:spPr>
        <p:txBody>
          <a:bodyPr/>
          <a:lstStyle/>
          <a:p>
            <a:pPr algn="ctr"/>
            <a:r>
              <a:rPr lang="pt-BR" dirty="0" smtClean="0">
                <a:latin typeface="+mn-lt"/>
              </a:rPr>
              <a:t>Características gerais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511256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Doença infecciosa febril aguda.</a:t>
            </a:r>
          </a:p>
          <a:p>
            <a:endParaRPr lang="pt-BR" dirty="0" smtClean="0"/>
          </a:p>
          <a:p>
            <a:r>
              <a:rPr lang="pt-BR" dirty="0" smtClean="0"/>
              <a:t>Agente etiológico: </a:t>
            </a:r>
            <a:r>
              <a:rPr lang="pt-BR" dirty="0" err="1" smtClean="0"/>
              <a:t>arbovírus</a:t>
            </a:r>
            <a:r>
              <a:rPr lang="pt-BR" dirty="0" smtClean="0"/>
              <a:t> do gênero </a:t>
            </a:r>
            <a:r>
              <a:rPr lang="pt-BR" i="1" dirty="0" err="1" smtClean="0"/>
              <a:t>Flavivirus</a:t>
            </a:r>
            <a:r>
              <a:rPr lang="pt-BR" dirty="0" smtClean="0"/>
              <a:t> (família </a:t>
            </a:r>
            <a:r>
              <a:rPr lang="pt-BR" dirty="0" err="1" smtClean="0"/>
              <a:t>Flaviviridae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Ciclo silvestre e ciclo urbano.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Transmissão: ciclo urbano por mosquitos fêmeas </a:t>
            </a:r>
            <a:r>
              <a:rPr lang="pt-BR" i="1" dirty="0" smtClean="0"/>
              <a:t>Aedes aegypti </a:t>
            </a:r>
            <a:r>
              <a:rPr lang="pt-BR" dirty="0" smtClean="0"/>
              <a:t>infectados e ciclo silvestre por mosquitos do gênero </a:t>
            </a:r>
            <a:r>
              <a:rPr lang="pt-BR" i="1" dirty="0" err="1" smtClean="0"/>
              <a:t>Haemagogos</a:t>
            </a:r>
            <a:r>
              <a:rPr lang="pt-BR" dirty="0" smtClean="0"/>
              <a:t> e </a:t>
            </a:r>
            <a:r>
              <a:rPr lang="pt-BR" i="1" dirty="0" err="1" smtClean="0"/>
              <a:t>Sabethes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4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Vacinação Febre Amarela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 smtClean="0"/>
              <a:t>Indicação: </a:t>
            </a:r>
            <a:r>
              <a:rPr lang="pt-BR" dirty="0" smtClean="0"/>
              <a:t>em áreas endêmicas, de transição e de risco</a:t>
            </a:r>
          </a:p>
          <a:p>
            <a:pPr>
              <a:buNone/>
            </a:pPr>
            <a:r>
              <a:rPr lang="pt-BR" dirty="0" smtClean="0"/>
              <a:t>	- Estados da região Norte e Centro-Oeste</a:t>
            </a:r>
            <a:br>
              <a:rPr lang="pt-BR" dirty="0" smtClean="0"/>
            </a:br>
            <a:r>
              <a:rPr lang="pt-BR" dirty="0" smtClean="0"/>
              <a:t>- Minas Gerais e Maranhão</a:t>
            </a:r>
            <a:br>
              <a:rPr lang="pt-BR" dirty="0" smtClean="0"/>
            </a:br>
            <a:r>
              <a:rPr lang="pt-BR" dirty="0" smtClean="0"/>
              <a:t>- Alguns municípios do PI, BA, PR, SP, SC, RS</a:t>
            </a:r>
          </a:p>
          <a:p>
            <a:pPr>
              <a:buNone/>
            </a:pPr>
            <a:r>
              <a:rPr lang="pt-BR" dirty="0" smtClean="0"/>
              <a:t>	Devido surto de febre amarela, o Ministério da Saúde ampliou para estados:</a:t>
            </a:r>
            <a:br>
              <a:rPr lang="pt-BR" dirty="0" smtClean="0"/>
            </a:br>
            <a:r>
              <a:rPr lang="pt-BR" dirty="0" smtClean="0"/>
              <a:t>- BA, ES, MG, RJ, SP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Vacinação Febre Amarela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 err="1" smtClean="0"/>
              <a:t>Contra-indicação</a:t>
            </a:r>
            <a:r>
              <a:rPr lang="pt-BR" u="sng" dirty="0"/>
              <a:t/>
            </a:r>
            <a:br>
              <a:rPr lang="pt-BR" u="sng" dirty="0"/>
            </a:br>
            <a:r>
              <a:rPr lang="pt-BR" dirty="0" smtClean="0"/>
              <a:t>-  Crianças &lt; 6 meses</a:t>
            </a:r>
            <a:r>
              <a:rPr lang="pt-BR" u="sng" dirty="0" smtClean="0"/>
              <a:t/>
            </a:r>
            <a:br>
              <a:rPr lang="pt-BR" u="sng" dirty="0" smtClean="0"/>
            </a:br>
            <a:r>
              <a:rPr lang="pt-BR" dirty="0" smtClean="0"/>
              <a:t>- </a:t>
            </a:r>
            <a:r>
              <a:rPr lang="pt-BR" dirty="0" err="1" smtClean="0"/>
              <a:t>Imunossuprimidos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 Gestação (relativa)</a:t>
            </a:r>
            <a:br>
              <a:rPr lang="pt-BR" dirty="0" smtClean="0"/>
            </a:br>
            <a:r>
              <a:rPr lang="pt-BR" dirty="0" smtClean="0"/>
              <a:t>- Amamentação</a:t>
            </a:r>
            <a:br>
              <a:rPr lang="pt-BR" dirty="0" smtClean="0"/>
            </a:br>
            <a:r>
              <a:rPr lang="pt-BR" dirty="0" smtClean="0"/>
              <a:t>- Reação anafilática a dose anterior ou ovo de galinha</a:t>
            </a:r>
            <a:br>
              <a:rPr lang="pt-BR" dirty="0" smtClean="0"/>
            </a:br>
            <a:endParaRPr lang="pt-BR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Vacinação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 smtClean="0"/>
              <a:t>Efeitos Adversos</a:t>
            </a:r>
          </a:p>
          <a:p>
            <a:pPr>
              <a:buNone/>
            </a:pPr>
            <a:r>
              <a:rPr lang="pt-BR" u="sng" dirty="0" smtClean="0"/>
              <a:t/>
            </a:r>
            <a:br>
              <a:rPr lang="pt-BR" u="sng" dirty="0" smtClean="0"/>
            </a:br>
            <a:r>
              <a:rPr lang="pt-BR" dirty="0" smtClean="0"/>
              <a:t>- Febre, mialgia, cefaleia</a:t>
            </a:r>
            <a:br>
              <a:rPr lang="pt-BR" dirty="0" smtClean="0"/>
            </a:br>
            <a:r>
              <a:rPr lang="pt-BR" dirty="0" smtClean="0"/>
              <a:t>- Reação de hipersensibilidade</a:t>
            </a:r>
            <a:br>
              <a:rPr lang="pt-BR" dirty="0" smtClean="0"/>
            </a:br>
            <a:r>
              <a:rPr lang="pt-BR" dirty="0" smtClean="0"/>
              <a:t>- Encefalite</a:t>
            </a:r>
            <a:br>
              <a:rPr lang="pt-BR" dirty="0" smtClean="0"/>
            </a:br>
            <a:endParaRPr lang="pt-BR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74" y="0"/>
            <a:ext cx="6727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+mn-lt"/>
              </a:rPr>
              <a:t>Epidemiologia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8750" y="1844824"/>
            <a:ext cx="8229600" cy="3888432"/>
          </a:xfrm>
        </p:spPr>
        <p:txBody>
          <a:bodyPr/>
          <a:lstStyle/>
          <a:p>
            <a:r>
              <a:rPr lang="pt-BR" dirty="0" smtClean="0"/>
              <a:t>Ciclo silvestre é endêmico em regiões tropicais da África e América.</a:t>
            </a:r>
          </a:p>
          <a:p>
            <a:r>
              <a:rPr lang="pt-BR" dirty="0" smtClean="0"/>
              <a:t>Surtos com intervalo de tempo irregulares entre as mesmas (3 a 7 anos).</a:t>
            </a:r>
          </a:p>
          <a:p>
            <a:r>
              <a:rPr lang="pt-BR" dirty="0" smtClean="0"/>
              <a:t>Casos precedidos por epizootias em primatas não humanos.</a:t>
            </a:r>
          </a:p>
        </p:txBody>
      </p:sp>
    </p:spTree>
    <p:extLst>
      <p:ext uri="{BB962C8B-B14F-4D97-AF65-F5344CB8AC3E}">
        <p14:creationId xmlns:p14="http://schemas.microsoft.com/office/powerpoint/2010/main" val="42386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484984"/>
          </a:xfrm>
        </p:spPr>
        <p:txBody>
          <a:bodyPr/>
          <a:lstStyle/>
          <a:p>
            <a:r>
              <a:rPr lang="pt-BR" dirty="0" smtClean="0"/>
              <a:t>Nas últimas duas décadas observou-se </a:t>
            </a:r>
            <a:r>
              <a:rPr lang="pt-BR" dirty="0"/>
              <a:t>expansão da circulação viral no sentido leste e sul do Brasil</a:t>
            </a:r>
            <a:r>
              <a:rPr lang="pt-BR" dirty="0" smtClean="0"/>
              <a:t>.</a:t>
            </a:r>
          </a:p>
          <a:p>
            <a:r>
              <a:rPr lang="pt-BR" dirty="0" smtClean="0"/>
              <a:t>Aumento das áreas de recomendação para vacina.</a:t>
            </a:r>
          </a:p>
          <a:p>
            <a:r>
              <a:rPr lang="pt-BR" dirty="0" smtClean="0"/>
              <a:t>2017 ocorreu o maior surto desde 1980.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33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797"/>
            <a:ext cx="9144000" cy="55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4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+mn-lt"/>
              </a:rPr>
              <a:t>Quadro clínico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Período de incubação: 3 a 6 dias, podendo se estender até 15 dias.</a:t>
            </a:r>
          </a:p>
          <a:p>
            <a:r>
              <a:rPr lang="pt-BR" dirty="0" smtClean="0"/>
              <a:t>Apresentação bifásica (período de </a:t>
            </a:r>
            <a:r>
              <a:rPr lang="pt-BR" b="1" dirty="0" smtClean="0"/>
              <a:t>infecção</a:t>
            </a:r>
            <a:r>
              <a:rPr lang="pt-BR" dirty="0" smtClean="0"/>
              <a:t> e período </a:t>
            </a:r>
            <a:r>
              <a:rPr lang="pt-BR" b="1" dirty="0" err="1" smtClean="0"/>
              <a:t>toxêmico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b="1" dirty="0" smtClean="0"/>
              <a:t>Período de infecção (</a:t>
            </a:r>
            <a:r>
              <a:rPr lang="pt-BR" b="1" dirty="0" err="1" smtClean="0"/>
              <a:t>prodrômico</a:t>
            </a:r>
            <a:r>
              <a:rPr lang="pt-BR" b="1" dirty="0" smtClean="0"/>
              <a:t>)</a:t>
            </a:r>
            <a:r>
              <a:rPr lang="pt-BR" dirty="0" smtClean="0"/>
              <a:t>: cerca de 3 dias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Sintomas inespecíficos: febre, cefaleia, mialgias, prostração, náuseas e vômitos.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b="1" dirty="0" smtClean="0"/>
              <a:t>Remissão</a:t>
            </a:r>
            <a:r>
              <a:rPr lang="pt-BR" dirty="0" smtClean="0"/>
              <a:t>: declínio da febre e de outros sintomas (dura horas até no máximo 2 dias)</a:t>
            </a:r>
          </a:p>
        </p:txBody>
      </p:sp>
    </p:spTree>
    <p:extLst>
      <p:ext uri="{BB962C8B-B14F-4D97-AF65-F5344CB8AC3E}">
        <p14:creationId xmlns:p14="http://schemas.microsoft.com/office/powerpoint/2010/main" val="10257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pt-BR" dirty="0" smtClean="0">
                <a:latin typeface="+mn-lt"/>
              </a:rPr>
              <a:t>Quadro clínico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5310336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Período</a:t>
            </a:r>
            <a:r>
              <a:rPr lang="pt-BR" dirty="0" smtClean="0"/>
              <a:t> </a:t>
            </a:r>
            <a:r>
              <a:rPr lang="pt-BR" b="1" dirty="0" err="1" smtClean="0"/>
              <a:t>toxêmico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15-25% dos casos, com 20-50% de óbitos</a:t>
            </a:r>
          </a:p>
          <a:p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Reaparece febre.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Insuficiência </a:t>
            </a:r>
            <a:r>
              <a:rPr lang="pt-BR" dirty="0" err="1" smtClean="0"/>
              <a:t>hepatorrenal</a:t>
            </a:r>
            <a:r>
              <a:rPr lang="pt-BR" dirty="0" smtClean="0"/>
              <a:t>: icterícia, </a:t>
            </a:r>
            <a:r>
              <a:rPr lang="pt-BR" dirty="0" err="1" smtClean="0"/>
              <a:t>oligúria</a:t>
            </a:r>
            <a:r>
              <a:rPr lang="pt-BR" dirty="0" smtClean="0"/>
              <a:t>/</a:t>
            </a:r>
            <a:r>
              <a:rPr lang="pt-BR" dirty="0" err="1" smtClean="0"/>
              <a:t>anúria</a:t>
            </a:r>
            <a:r>
              <a:rPr lang="pt-BR" dirty="0" smtClean="0"/>
              <a:t>, </a:t>
            </a:r>
            <a:r>
              <a:rPr lang="pt-BR" dirty="0" err="1" smtClean="0"/>
              <a:t>albuminúria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Manifestações hemorrágicas: </a:t>
            </a:r>
            <a:r>
              <a:rPr lang="pt-BR" dirty="0" err="1" smtClean="0"/>
              <a:t>gengivorragia</a:t>
            </a:r>
            <a:r>
              <a:rPr lang="pt-BR" dirty="0" smtClean="0"/>
              <a:t>, </a:t>
            </a:r>
            <a:r>
              <a:rPr lang="pt-BR" dirty="0" err="1" smtClean="0"/>
              <a:t>epistaxe</a:t>
            </a:r>
            <a:r>
              <a:rPr lang="pt-BR" dirty="0" smtClean="0"/>
              <a:t>, </a:t>
            </a:r>
            <a:r>
              <a:rPr lang="pt-BR" dirty="0" err="1" smtClean="0"/>
              <a:t>otorragia</a:t>
            </a:r>
            <a:r>
              <a:rPr lang="pt-BR" dirty="0" smtClean="0"/>
              <a:t>, hematêmese, melena, hematúria.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3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+mn-lt"/>
              </a:rPr>
              <a:t>Quadro clínico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Pode evoluir com rebaixamento do nível de consciência, coma e morte.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Pulso lento, mesmo com temperatura elevada (dissociação pulso-temperatura): sinal de </a:t>
            </a:r>
            <a:r>
              <a:rPr lang="pt-BR" dirty="0" err="1" smtClean="0"/>
              <a:t>Faget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Maioria dos pacientes evolui para convalescença e cura, não ocorrendo forma grave.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r>
              <a:rPr lang="pt-BR" dirty="0" smtClean="0"/>
              <a:t>Quadros fulminantes (morte em até 72h) podem ocorrer, normalmente por CIVD.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367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561</Words>
  <Application>Microsoft Office PowerPoint</Application>
  <PresentationFormat>Apresentação na tela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Tema do Office</vt:lpstr>
      <vt:lpstr>Febre Amarela</vt:lpstr>
      <vt:lpstr>Características gerais</vt:lpstr>
      <vt:lpstr>Apresentação do PowerPoint</vt:lpstr>
      <vt:lpstr>Epidemiologia</vt:lpstr>
      <vt:lpstr>Epidemiologia</vt:lpstr>
      <vt:lpstr>Apresentação do PowerPoint</vt:lpstr>
      <vt:lpstr>Quadro clínico</vt:lpstr>
      <vt:lpstr>Quadro clínico</vt:lpstr>
      <vt:lpstr>Quadro clínico</vt:lpstr>
      <vt:lpstr>Diagnóstico laboratorial</vt:lpstr>
      <vt:lpstr>Exames complementares</vt:lpstr>
      <vt:lpstr>Diagnóstico Diferencial</vt:lpstr>
      <vt:lpstr>Diagnóstico Diferencial</vt:lpstr>
      <vt:lpstr>Diagnóstico Diferencial</vt:lpstr>
      <vt:lpstr>Tratamento</vt:lpstr>
      <vt:lpstr>Apresentação do PowerPoint</vt:lpstr>
      <vt:lpstr>Apresentação do PowerPoint</vt:lpstr>
      <vt:lpstr>Prevenção e controle</vt:lpstr>
      <vt:lpstr>Apresentação do PowerPoint</vt:lpstr>
      <vt:lpstr>Vacinação Febre Amarela</vt:lpstr>
      <vt:lpstr>Vacinação Febre Amarela</vt:lpstr>
      <vt:lpstr>Vacinação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Tratamento</dc:title>
  <dc:creator>luisromao</dc:creator>
  <cp:lastModifiedBy>Windows</cp:lastModifiedBy>
  <cp:revision>12</cp:revision>
  <dcterms:created xsi:type="dcterms:W3CDTF">2018-01-29T21:51:16Z</dcterms:created>
  <dcterms:modified xsi:type="dcterms:W3CDTF">2018-01-31T20:21:18Z</dcterms:modified>
</cp:coreProperties>
</file>