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61" r:id="rId4"/>
    <p:sldId id="258" r:id="rId5"/>
    <p:sldId id="259" r:id="rId6"/>
    <p:sldId id="262" r:id="rId7"/>
    <p:sldId id="298" r:id="rId8"/>
    <p:sldId id="348" r:id="rId9"/>
    <p:sldId id="299" r:id="rId10"/>
    <p:sldId id="263" r:id="rId11"/>
    <p:sldId id="264" r:id="rId12"/>
    <p:sldId id="300" r:id="rId13"/>
    <p:sldId id="301" r:id="rId14"/>
    <p:sldId id="265" r:id="rId15"/>
    <p:sldId id="302" r:id="rId16"/>
    <p:sldId id="303" r:id="rId17"/>
    <p:sldId id="304" r:id="rId18"/>
    <p:sldId id="305" r:id="rId19"/>
    <p:sldId id="306" r:id="rId20"/>
    <p:sldId id="307" r:id="rId21"/>
    <p:sldId id="266" r:id="rId22"/>
    <p:sldId id="267" r:id="rId23"/>
    <p:sldId id="308" r:id="rId24"/>
    <p:sldId id="309" r:id="rId25"/>
    <p:sldId id="310" r:id="rId26"/>
    <p:sldId id="311" r:id="rId27"/>
    <p:sldId id="268" r:id="rId28"/>
    <p:sldId id="269" r:id="rId29"/>
    <p:sldId id="270" r:id="rId30"/>
    <p:sldId id="271" r:id="rId31"/>
    <p:sldId id="312" r:id="rId32"/>
    <p:sldId id="272" r:id="rId33"/>
    <p:sldId id="273" r:id="rId34"/>
    <p:sldId id="274" r:id="rId35"/>
    <p:sldId id="315" r:id="rId36"/>
    <p:sldId id="275" r:id="rId37"/>
    <p:sldId id="276" r:id="rId38"/>
    <p:sldId id="313" r:id="rId39"/>
    <p:sldId id="297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51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430B9-21FE-4F4A-8D8B-A8AE15DF40DD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0EF25-2C38-42D9-BEF1-6958D5DB0013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cemetery of soldiers who died of enteric fever at De Aar during the Boer War.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Botulismo</a:t>
            </a:r>
          </a:p>
          <a:p>
            <a:r>
              <a:rPr lang="pt-BR" i="1" dirty="0" smtClean="0"/>
              <a:t>S. Aureus –enterotoixina B Super antígeno agindo no SNA do intestino que causa diarréia</a:t>
            </a:r>
          </a:p>
          <a:p>
            <a:r>
              <a:rPr lang="pt-BR" i="1" dirty="0" smtClean="0"/>
              <a:t>B. cereus – toxina  </a:t>
            </a:r>
            <a:r>
              <a:rPr lang="pt-BR" dirty="0" smtClean="0"/>
              <a:t>emética</a:t>
            </a:r>
          </a:p>
          <a:p>
            <a:r>
              <a:rPr lang="pt-BR" dirty="0" smtClean="0"/>
              <a:t>Neurotoxicidade</a:t>
            </a:r>
            <a:r>
              <a:rPr lang="pt-BR" baseline="0" dirty="0" smtClean="0"/>
              <a:t> sistemica associada em todas as 3 infecções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Shiga Toxin é da S. </a:t>
            </a:r>
            <a:r>
              <a:rPr lang="pt-BR" baseline="0" smtClean="0"/>
              <a:t>Dysenteriae do tipo 1</a:t>
            </a:r>
          </a:p>
          <a:p>
            <a:endParaRPr lang="pt-BR" baseline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Botulismo</a:t>
            </a:r>
          </a:p>
          <a:p>
            <a:r>
              <a:rPr lang="pt-BR" i="1" dirty="0" smtClean="0"/>
              <a:t>S. Aureus –enterotoixina B Super antígeno agindo no SNA do intestino que causa diarréia</a:t>
            </a:r>
          </a:p>
          <a:p>
            <a:r>
              <a:rPr lang="pt-BR" i="1" dirty="0" smtClean="0"/>
              <a:t>B. cereus – toxina  </a:t>
            </a:r>
            <a:r>
              <a:rPr lang="pt-BR" dirty="0" smtClean="0"/>
              <a:t>emética</a:t>
            </a:r>
          </a:p>
          <a:p>
            <a:r>
              <a:rPr lang="pt-BR" dirty="0" smtClean="0"/>
              <a:t>Neurotoxicidade</a:t>
            </a:r>
            <a:r>
              <a:rPr lang="pt-BR" baseline="0" dirty="0" smtClean="0"/>
              <a:t> sistemica associada em todas as 3 infecções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Shiga Toxin é da S. </a:t>
            </a:r>
            <a:r>
              <a:rPr lang="pt-BR" baseline="0" smtClean="0"/>
              <a:t>Dysenteriae do tipo 1</a:t>
            </a:r>
          </a:p>
          <a:p>
            <a:endParaRPr lang="pt-BR" baseline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Botulismo</a:t>
            </a:r>
          </a:p>
          <a:p>
            <a:r>
              <a:rPr lang="pt-BR" i="1" dirty="0" smtClean="0"/>
              <a:t>S. Aureus –enterotoixina B Super antígeno agindo no SNA do intestino que causa diarréia</a:t>
            </a:r>
          </a:p>
          <a:p>
            <a:r>
              <a:rPr lang="pt-BR" i="1" dirty="0" smtClean="0"/>
              <a:t>B. cereus – toxina  </a:t>
            </a:r>
            <a:r>
              <a:rPr lang="pt-BR" dirty="0" smtClean="0"/>
              <a:t>emética</a:t>
            </a:r>
          </a:p>
          <a:p>
            <a:r>
              <a:rPr lang="pt-BR" dirty="0" smtClean="0"/>
              <a:t>Neurotoxicidade</a:t>
            </a:r>
            <a:r>
              <a:rPr lang="pt-BR" baseline="0" dirty="0" smtClean="0"/>
              <a:t> sistemica associada em todas as 3 infecções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Shiga Toxin é da S. </a:t>
            </a:r>
            <a:r>
              <a:rPr lang="pt-BR" baseline="0" smtClean="0"/>
              <a:t>Dysenteriae do tipo 1</a:t>
            </a:r>
          </a:p>
          <a:p>
            <a:endParaRPr lang="pt-BR" baseline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Lactoferrina, calprotectin ou neutrofilos + indicar coprocultura pensando em Salmonella, Shigella e Campilobacter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Necessário grande quantidade de bactérias</a:t>
            </a:r>
            <a:r>
              <a:rPr lang="pt-BR" baseline="0" dirty="0" smtClean="0"/>
              <a:t> para suplantar as defesas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MOTILIDADE INTESTINAL está para o intestino assim com a TOSSE está para o sistema respiratório.</a:t>
            </a:r>
          </a:p>
          <a:p>
            <a:r>
              <a:rPr lang="pt-BR" dirty="0" smtClean="0"/>
              <a:t>*</a:t>
            </a:r>
            <a:r>
              <a:rPr lang="pt-BR" baseline="0" dirty="0" smtClean="0"/>
              <a:t> </a:t>
            </a:r>
            <a:r>
              <a:rPr lang="pt-BR" dirty="0" smtClean="0"/>
              <a:t>Loperamida (hidrocloridro de atropina) é útil associado a antibiótico</a:t>
            </a:r>
            <a:r>
              <a:rPr lang="pt-BR" baseline="0" dirty="0" smtClean="0"/>
              <a:t> para tratar diarréia do viajante (excessão). Ensaiso Clinicos Random. vários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- Estudo elegante de 1964 com camundongos tratados com Streptomicina (1 injeçao diminui adose infectante de S. Typhimurium em 100.000 vezes) a proteção voltava com a flora reocontituída</a:t>
            </a:r>
          </a:p>
          <a:p>
            <a:pPr lvl="0"/>
            <a:r>
              <a:rPr lang="pt-BR" dirty="0" smtClean="0"/>
              <a:t>- Turistas suécos que tomavam dose profilática de antibiótico prévia tinham mais infecção por </a:t>
            </a:r>
            <a:r>
              <a:rPr lang="pt-BR" i="1" dirty="0" smtClean="0"/>
              <a:t>Salmonella</a:t>
            </a:r>
          </a:p>
          <a:p>
            <a:pPr lvl="0">
              <a:buFontTx/>
              <a:buChar char="-"/>
            </a:pPr>
            <a:r>
              <a:rPr lang="pt-BR" i="0" dirty="0" smtClean="0"/>
              <a:t>200.000 casos de infecção e haviarisco 5 xx maior se tinha ingerido ATB prévio</a:t>
            </a:r>
          </a:p>
          <a:p>
            <a:pPr lvl="0">
              <a:buFontTx/>
              <a:buChar char="-"/>
            </a:pPr>
            <a:r>
              <a:rPr lang="pt-BR" i="0" dirty="0" smtClean="0"/>
              <a:t>Doação de fezes (CID 2003) para tratar Colite por Clostridium dificille, principalmente após falhas prévias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- Estudo elegante de 1964 com camundongos tratados com Streptomicina (1 injeçao diminui adose infectante de S. Typhimurium em 100.000 vezes) a proteção voltava com a flora reocontituída</a:t>
            </a:r>
          </a:p>
          <a:p>
            <a:pPr lvl="0"/>
            <a:r>
              <a:rPr lang="pt-BR" dirty="0" smtClean="0"/>
              <a:t>- Turistas suécos que tomavam dose profilática de antibiótico prévia tinham mais infecção por </a:t>
            </a:r>
            <a:r>
              <a:rPr lang="pt-BR" i="1" dirty="0" smtClean="0"/>
              <a:t>Salmonella</a:t>
            </a:r>
          </a:p>
          <a:p>
            <a:pPr lvl="0">
              <a:buFontTx/>
              <a:buChar char="-"/>
            </a:pPr>
            <a:r>
              <a:rPr lang="pt-BR" i="0" dirty="0" smtClean="0"/>
              <a:t>200.000 casos de infecção e haviarisco 5 xx maior se tinha ingerido ATB prévio</a:t>
            </a:r>
          </a:p>
          <a:p>
            <a:pPr lvl="0">
              <a:buFontTx/>
              <a:buChar char="-"/>
            </a:pPr>
            <a:r>
              <a:rPr lang="pt-BR" i="0" dirty="0" smtClean="0"/>
              <a:t>Doação de fezes (CID 2003) para tratar Colite por Clostridium dificille, principalmente após falhas prévias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Celulas de Paneth produzem os peptideos antimicrobianos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Flagelos, lipopolissacarides, peptidoglican </a:t>
            </a:r>
            <a:r>
              <a:rPr lang="pt-BR" baseline="0" dirty="0" smtClean="0"/>
              <a:t> estimulam os Toll Like receptor  das células epiteliais a induzirem resposta inespecífica</a:t>
            </a:r>
          </a:p>
          <a:p>
            <a:pPr lvl="0"/>
            <a:endParaRPr lang="pt-BR" baseline="0" dirty="0" smtClean="0"/>
          </a:p>
          <a:p>
            <a:pPr lvl="0"/>
            <a:r>
              <a:rPr lang="pt-BR" baseline="0" dirty="0" smtClean="0"/>
              <a:t>Falta de neutrófilos aumenta risco de infecção por bacilos Gram negativos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Celulas de Paneth produzem os peptideos antimicrobianos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Flagelos, lipopolissacarides, peptidoglican </a:t>
            </a:r>
            <a:r>
              <a:rPr lang="pt-BR" baseline="0" dirty="0" smtClean="0"/>
              <a:t> estimulam os Toll Like receptor  das células epiteliais a induzirem resposta inespecífica</a:t>
            </a:r>
          </a:p>
          <a:p>
            <a:pPr lvl="0"/>
            <a:endParaRPr lang="pt-BR" baseline="0" dirty="0" smtClean="0"/>
          </a:p>
          <a:p>
            <a:pPr lvl="0"/>
            <a:r>
              <a:rPr lang="pt-BR" baseline="0" smtClean="0"/>
              <a:t>Falta de neutrófilos aumenta risco de infecção por bacilos Gram negativos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Botulismo</a:t>
            </a:r>
          </a:p>
          <a:p>
            <a:r>
              <a:rPr lang="pt-BR" i="1" dirty="0" smtClean="0"/>
              <a:t>S. Aureus –enterotoixina B Super antígeno agindo no SNA do intestino que causa diarréia</a:t>
            </a:r>
          </a:p>
          <a:p>
            <a:r>
              <a:rPr lang="pt-BR" i="1" dirty="0" smtClean="0"/>
              <a:t>B. cereus – toxina  </a:t>
            </a:r>
            <a:r>
              <a:rPr lang="pt-BR" dirty="0" smtClean="0"/>
              <a:t>emética</a:t>
            </a:r>
          </a:p>
          <a:p>
            <a:r>
              <a:rPr lang="pt-BR" dirty="0" smtClean="0"/>
              <a:t>Neurotoxicidade</a:t>
            </a:r>
            <a:r>
              <a:rPr lang="pt-BR" baseline="0" dirty="0" smtClean="0"/>
              <a:t> sistemica associada em todas as 3 infecções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Shiga Toxin é da S. Dysenteriae do tipo 1</a:t>
            </a:r>
          </a:p>
          <a:p>
            <a:endParaRPr lang="pt-BR" baseline="0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Botulismo</a:t>
            </a:r>
          </a:p>
          <a:p>
            <a:r>
              <a:rPr lang="pt-BR" i="1" dirty="0" smtClean="0"/>
              <a:t>S. Aureus –enterotoixina B Super antígeno agindo no SNA do intestino que causa diarréia</a:t>
            </a:r>
          </a:p>
          <a:p>
            <a:r>
              <a:rPr lang="pt-BR" i="1" dirty="0" smtClean="0"/>
              <a:t>B. cereus – toxina  </a:t>
            </a:r>
            <a:r>
              <a:rPr lang="pt-BR" dirty="0" smtClean="0"/>
              <a:t>emética</a:t>
            </a:r>
          </a:p>
          <a:p>
            <a:r>
              <a:rPr lang="pt-BR" dirty="0" smtClean="0"/>
              <a:t>Neurotoxicidade</a:t>
            </a:r>
            <a:r>
              <a:rPr lang="pt-BR" baseline="0" dirty="0" smtClean="0"/>
              <a:t> sistemica associada em todas as 3 infecções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Shiga Toxin é da S. </a:t>
            </a:r>
            <a:r>
              <a:rPr lang="pt-BR" baseline="0" smtClean="0"/>
              <a:t>Dysenteriae do tipo 1</a:t>
            </a:r>
          </a:p>
          <a:p>
            <a:endParaRPr lang="pt-BR" baseline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0EF25-2C38-42D9-BEF1-6958D5DB0013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592288"/>
          </a:xfrm>
          <a:solidFill>
            <a:schemeClr val="bg2">
              <a:lumMod val="25000"/>
            </a:schemeClr>
          </a:solidFill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6B1662-6776-4EA6-BAC7-F0DDB91E2E5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36F332-AD13-4634-A592-F8F274F6932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8965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AD1C78-693C-4827-A44A-41395C5DCCA1}" type="datetimeFigureOut">
              <a:rPr lang="pt-BR" smtClean="0"/>
              <a:pPr/>
              <a:t>29/05/2012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96FB7-A5E1-457E-8EC5-08CD003E140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2592288"/>
          </a:xfrm>
        </p:spPr>
        <p:txBody>
          <a:bodyPr>
            <a:normAutofit/>
          </a:bodyPr>
          <a:lstStyle/>
          <a:p>
            <a:r>
              <a:rPr lang="pt-BR" sz="6000" dirty="0" smtClean="0"/>
              <a:t>Infecções Intestinais Bacterianas</a:t>
            </a:r>
            <a:endParaRPr lang="pt-B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12968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Prof. Valdes </a:t>
            </a:r>
            <a:r>
              <a:rPr lang="pt-BR" sz="2400" dirty="0" smtClean="0"/>
              <a:t>Roberto Bollela</a:t>
            </a:r>
            <a:endParaRPr lang="pt-B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frequência, o tipo e a gravidade das infecções intestinais dependem basicamente de:</a:t>
            </a:r>
          </a:p>
          <a:p>
            <a:pPr algn="ctr">
              <a:spcBef>
                <a:spcPts val="1200"/>
              </a:spcBef>
              <a:buNone/>
            </a:pPr>
            <a:r>
              <a:rPr lang="pt-BR" dirty="0" smtClean="0"/>
              <a:t>QUEM VOCÊ É </a:t>
            </a:r>
          </a:p>
          <a:p>
            <a:pPr algn="ctr">
              <a:spcBef>
                <a:spcPts val="1200"/>
              </a:spcBef>
              <a:buNone/>
            </a:pPr>
            <a:r>
              <a:rPr lang="pt-BR" dirty="0" smtClean="0"/>
              <a:t>ONDE VOCÊ ESTÁ</a:t>
            </a:r>
          </a:p>
          <a:p>
            <a:pPr algn="ctr">
              <a:spcBef>
                <a:spcPts val="1200"/>
              </a:spcBef>
              <a:buNone/>
            </a:pPr>
            <a:r>
              <a:rPr lang="pt-BR" dirty="0" smtClean="0"/>
              <a:t>QUANDO VOCÊ ESTÁ LÁ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Quem você é?</a:t>
            </a:r>
          </a:p>
          <a:p>
            <a:pPr lvl="1"/>
            <a:r>
              <a:rPr lang="pt-BR" dirty="0" smtClean="0"/>
              <a:t>Quem está sob risco de adquirir um infecção entérica?</a:t>
            </a:r>
          </a:p>
          <a:p>
            <a:pPr lvl="2"/>
            <a:r>
              <a:rPr lang="pt-BR" dirty="0" smtClean="0"/>
              <a:t>Crianças (amamentando ou após desmame?)</a:t>
            </a:r>
          </a:p>
          <a:p>
            <a:pPr lvl="2"/>
            <a:r>
              <a:rPr lang="pt-BR" dirty="0" smtClean="0"/>
              <a:t>Pessoas dependem das condiçòes de moradia, saneamento, densidade populacional,  fonte de água e seus hábitos de higiene</a:t>
            </a:r>
          </a:p>
          <a:p>
            <a:pPr lvl="2"/>
            <a:r>
              <a:rPr lang="pt-BR" dirty="0" smtClean="0"/>
              <a:t>Observar o entorno: A maioria da infecções intestinais ocorrem entre membros da família, ou grupos que hábitos comuns</a:t>
            </a:r>
          </a:p>
          <a:p>
            <a:pPr lvl="2"/>
            <a:r>
              <a:rPr lang="pt-BR" dirty="0" smtClean="0"/>
              <a:t>Viajante?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Onde você está?</a:t>
            </a:r>
          </a:p>
          <a:p>
            <a:pPr lvl="1"/>
            <a:r>
              <a:rPr lang="pt-BR" dirty="0" smtClean="0"/>
              <a:t>Condições ambientais e climáticas</a:t>
            </a:r>
          </a:p>
          <a:p>
            <a:pPr lvl="2"/>
            <a:r>
              <a:rPr lang="pt-BR" i="1" dirty="0" smtClean="0"/>
              <a:t>E. coli</a:t>
            </a:r>
            <a:r>
              <a:rPr lang="pt-BR" dirty="0" smtClean="0"/>
              <a:t> ETE e EPE geralmente causam doenças em áreas tropicais</a:t>
            </a:r>
          </a:p>
          <a:p>
            <a:pPr lvl="2"/>
            <a:r>
              <a:rPr lang="pt-BR" i="1" dirty="0" smtClean="0"/>
              <a:t>E. coli </a:t>
            </a:r>
            <a:r>
              <a:rPr lang="pt-BR" dirty="0" smtClean="0"/>
              <a:t>EHE tem maior predomínio na Europa, EUA e Japão</a:t>
            </a:r>
          </a:p>
          <a:p>
            <a:pPr lvl="2"/>
            <a:r>
              <a:rPr lang="pt-BR" dirty="0" smtClean="0"/>
              <a:t>Dendidade populacional interferem diretametne na concentração de casos de diarréia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Quando você está lá?</a:t>
            </a:r>
          </a:p>
          <a:p>
            <a:pPr lvl="1"/>
            <a:r>
              <a:rPr lang="pt-BR" dirty="0" smtClean="0"/>
              <a:t>Nas áreas temperadas os períod de maior ocorrência é o inverno</a:t>
            </a:r>
          </a:p>
          <a:p>
            <a:pPr lvl="1"/>
            <a:r>
              <a:rPr lang="pt-BR" dirty="0" smtClean="0"/>
              <a:t>Nas áreas tropicais o verão é a estação de pico dos quadros diarreicos</a:t>
            </a:r>
          </a:p>
          <a:p>
            <a:pPr lvl="1"/>
            <a:r>
              <a:rPr lang="pt-BR" dirty="0" smtClean="0"/>
              <a:t>Existem particularidades de cada região do mundo, se estiver lá no período de pico, está sob maior risco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Existe uma presença universal dos patógenos intestinais, entretanto os quadros entéricos não são tão presentes quanto a distribuição dos  seus agentes</a:t>
            </a:r>
          </a:p>
          <a:p>
            <a:r>
              <a:rPr lang="pt-BR" sz="2800" dirty="0" smtClean="0"/>
              <a:t>Fatores do Hospedeiro determinam  quem adoecerá após a infecção:</a:t>
            </a:r>
          </a:p>
          <a:p>
            <a:pPr lvl="1"/>
            <a:r>
              <a:rPr lang="pt-BR" sz="2400" dirty="0" smtClean="0"/>
              <a:t>Espécie (</a:t>
            </a:r>
            <a:r>
              <a:rPr lang="pt-BR" sz="2400" i="1" dirty="0" smtClean="0"/>
              <a:t>S. Typhi, Shigella </a:t>
            </a:r>
            <a:r>
              <a:rPr lang="pt-BR" sz="2400" dirty="0" smtClean="0"/>
              <a:t>– hospedeiro humano)</a:t>
            </a:r>
          </a:p>
          <a:p>
            <a:pPr lvl="1"/>
            <a:r>
              <a:rPr lang="pt-BR" sz="2400" dirty="0" smtClean="0"/>
              <a:t>Idade (</a:t>
            </a:r>
            <a:r>
              <a:rPr lang="pt-BR" sz="2400" i="1" dirty="0" smtClean="0"/>
              <a:t>E. coli</a:t>
            </a:r>
            <a:r>
              <a:rPr lang="pt-BR" sz="2400" dirty="0" smtClean="0"/>
              <a:t> enteropatogênica  e rotavírus– crianças novas)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Higiene pessoal </a:t>
            </a:r>
            <a:r>
              <a:rPr lang="pt-BR" sz="2400" dirty="0" smtClean="0"/>
              <a:t>(mesmo com água de boa qualidade)</a:t>
            </a:r>
          </a:p>
          <a:p>
            <a:pPr lvl="2"/>
            <a:r>
              <a:rPr lang="pt-BR" dirty="0" smtClean="0"/>
              <a:t>Mãos -&gt; Contaminação de alimentos -&gt; multiplicação (100 mil – 100 milhões) -&gt; ingestão</a:t>
            </a:r>
          </a:p>
          <a:p>
            <a:pPr lvl="1"/>
            <a:r>
              <a:rPr lang="pt-BR" dirty="0" smtClean="0"/>
              <a:t>Acidez grástica e outras barreiras físicas</a:t>
            </a:r>
          </a:p>
          <a:p>
            <a:pPr lvl="2"/>
            <a:r>
              <a:rPr lang="pt-BR" dirty="0" smtClean="0"/>
              <a:t>Muitas bacterias ingeridas ninca chegam ao intestino</a:t>
            </a:r>
          </a:p>
          <a:p>
            <a:pPr lvl="2"/>
            <a:r>
              <a:rPr lang="pt-BR" dirty="0" smtClean="0"/>
              <a:t>pH &lt; 4 (nl do estômago) mata  99,9% dos coliformes em 30’</a:t>
            </a:r>
          </a:p>
          <a:p>
            <a:pPr lvl="2"/>
            <a:r>
              <a:rPr lang="pt-BR" dirty="0" smtClean="0"/>
              <a:t>Mucosa íntegra, secreção mucosa são barreiras importantes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Motilidade intestinal: </a:t>
            </a:r>
          </a:p>
          <a:p>
            <a:pPr lvl="2"/>
            <a:r>
              <a:rPr lang="pt-BR" dirty="0" smtClean="0"/>
              <a:t>Tem papel importante na absorção de fluidos</a:t>
            </a:r>
          </a:p>
          <a:p>
            <a:pPr lvl="2"/>
            <a:r>
              <a:rPr lang="pt-BR" dirty="0" smtClean="0"/>
              <a:t>Na manutenção da distribuição adequada da micro flora</a:t>
            </a:r>
          </a:p>
          <a:p>
            <a:pPr lvl="2"/>
            <a:r>
              <a:rPr lang="pt-BR" dirty="0" smtClean="0"/>
              <a:t>Ajudando o hospedeiro a se livrar dos patógenos</a:t>
            </a:r>
          </a:p>
          <a:p>
            <a:pPr lvl="1"/>
            <a:r>
              <a:rPr lang="pt-BR" dirty="0" smtClean="0"/>
              <a:t>A estase intestinal facilitaria o aumento da população de  bactérias</a:t>
            </a:r>
          </a:p>
          <a:p>
            <a:pPr lvl="2"/>
            <a:r>
              <a:rPr lang="pt-BR" dirty="0" smtClean="0"/>
              <a:t>Experimentalmente utiliza-se  ópiáceos para ter sucesso an infecções de animais de laboratório</a:t>
            </a:r>
          </a:p>
          <a:p>
            <a:pPr lvl="2"/>
            <a:r>
              <a:rPr lang="pt-BR" dirty="0" smtClean="0"/>
              <a:t>Drogas com atropina diminuem o efeito de ATB no controle de diarréias por </a:t>
            </a:r>
            <a:r>
              <a:rPr lang="pt-BR" i="1" dirty="0" smtClean="0"/>
              <a:t>Shigella *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Microflora Entérica Normal </a:t>
            </a:r>
          </a:p>
          <a:p>
            <a:pPr lvl="2"/>
            <a:r>
              <a:rPr lang="pt-BR" dirty="0" smtClean="0"/>
              <a:t>99,9% da flora normal é constituída de anaeróbios</a:t>
            </a:r>
          </a:p>
          <a:p>
            <a:pPr lvl="3"/>
            <a:r>
              <a:rPr lang="pt-BR" dirty="0" smtClean="0"/>
              <a:t>10</a:t>
            </a:r>
            <a:r>
              <a:rPr lang="pt-BR" baseline="30000" dirty="0" smtClean="0"/>
              <a:t>11 </a:t>
            </a:r>
            <a:r>
              <a:rPr lang="pt-BR" dirty="0" smtClean="0"/>
              <a:t> organismos/grama de fezes normal</a:t>
            </a:r>
          </a:p>
          <a:p>
            <a:pPr lvl="2"/>
            <a:r>
              <a:rPr lang="pt-BR" dirty="0" smtClean="0"/>
              <a:t>Bactérias contribuem para a homeostase</a:t>
            </a:r>
          </a:p>
          <a:p>
            <a:pPr lvl="2"/>
            <a:r>
              <a:rPr lang="pt-BR" dirty="0" smtClean="0"/>
              <a:t>Redução da flora aumenta susceptibilidade a infecções patogênicas</a:t>
            </a:r>
          </a:p>
          <a:p>
            <a:pPr lvl="3"/>
            <a:r>
              <a:rPr lang="pt-BR" dirty="0" smtClean="0"/>
              <a:t>Estudo elegante de 1964 com camundongos tratados com</a:t>
            </a:r>
          </a:p>
          <a:p>
            <a:pPr lvl="3"/>
            <a:r>
              <a:rPr lang="pt-BR" dirty="0" smtClean="0"/>
              <a:t>Turistas suécos que tomavam dose profilática de antibiótico</a:t>
            </a:r>
          </a:p>
          <a:p>
            <a:pPr lvl="3"/>
            <a:r>
              <a:rPr lang="pt-BR" dirty="0" smtClean="0"/>
              <a:t>Surto </a:t>
            </a:r>
            <a:r>
              <a:rPr lang="pt-BR" dirty="0"/>
              <a:t> </a:t>
            </a:r>
            <a:r>
              <a:rPr lang="pt-BR" dirty="0" smtClean="0"/>
              <a:t>de Salmonella typhimurium em Illinois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Imunidade Instestinal</a:t>
            </a:r>
          </a:p>
          <a:p>
            <a:pPr lvl="2"/>
            <a:r>
              <a:rPr lang="pt-BR" dirty="0" smtClean="0"/>
              <a:t>Inata </a:t>
            </a:r>
          </a:p>
          <a:p>
            <a:pPr lvl="2"/>
            <a:r>
              <a:rPr lang="pt-BR" dirty="0" smtClean="0"/>
              <a:t>Adaptativa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Imunidade Instestinal inata</a:t>
            </a:r>
          </a:p>
          <a:p>
            <a:pPr lvl="2"/>
            <a:r>
              <a:rPr lang="pt-BR" sz="2600" dirty="0" smtClean="0"/>
              <a:t>Barreiras físicas</a:t>
            </a:r>
          </a:p>
          <a:p>
            <a:pPr lvl="2"/>
            <a:r>
              <a:rPr lang="pt-BR" sz="2600" dirty="0" smtClean="0"/>
              <a:t>Células que identificam/destroem patógenos e tecidos estranhos</a:t>
            </a:r>
          </a:p>
          <a:p>
            <a:pPr lvl="3"/>
            <a:r>
              <a:rPr lang="pt-BR" sz="2200" dirty="0" smtClean="0"/>
              <a:t>Células epiteliais</a:t>
            </a:r>
          </a:p>
          <a:p>
            <a:pPr lvl="3"/>
            <a:r>
              <a:rPr lang="pt-BR" sz="2200" dirty="0" smtClean="0"/>
              <a:t>Fagócitos intestinais</a:t>
            </a:r>
          </a:p>
          <a:p>
            <a:pPr lvl="3"/>
            <a:r>
              <a:rPr lang="pt-BR" sz="2200" dirty="0" smtClean="0"/>
              <a:t>Linfócitos NK</a:t>
            </a:r>
          </a:p>
          <a:p>
            <a:pPr lvl="2"/>
            <a:r>
              <a:rPr lang="pt-BR" sz="2600" dirty="0" smtClean="0"/>
              <a:t>Substâncias que agem diretamente sobre patógenos</a:t>
            </a:r>
          </a:p>
          <a:p>
            <a:pPr lvl="3"/>
            <a:r>
              <a:rPr lang="pt-BR" sz="2200" dirty="0" smtClean="0"/>
              <a:t>Óxido nítrico, Peróxido de Hidrogênio</a:t>
            </a:r>
          </a:p>
          <a:p>
            <a:pPr lvl="3"/>
            <a:r>
              <a:rPr lang="pt-BR" sz="2200" dirty="0" smtClean="0"/>
              <a:t>Complemento e peptídeos antimicrobianos</a:t>
            </a:r>
          </a:p>
          <a:p>
            <a:pPr lvl="3"/>
            <a:endParaRPr lang="pt-BR" sz="2200" dirty="0" smtClean="0"/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Infecções intestinais incluem um grande variedade de:</a:t>
            </a:r>
          </a:p>
          <a:p>
            <a:pPr lvl="1"/>
            <a:r>
              <a:rPr lang="pt-BR" dirty="0" smtClean="0"/>
              <a:t>Sintomatologia e</a:t>
            </a:r>
          </a:p>
          <a:p>
            <a:pPr lvl="1"/>
            <a:r>
              <a:rPr lang="pt-BR" dirty="0" smtClean="0"/>
              <a:t>Agentes infecciosos reconhecidos</a:t>
            </a:r>
          </a:p>
          <a:p>
            <a:r>
              <a:rPr lang="pt-BR" dirty="0" smtClean="0"/>
              <a:t>Termo gastrenterite refere-se a síndromes de diarréia e/ou vômito que tendem a envolver infecções não inflamatórias do intestino delgado ou infecções inflamatórias do colon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do Hospedeiro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Fatores do Hospedeiro:</a:t>
            </a:r>
          </a:p>
          <a:p>
            <a:pPr lvl="1"/>
            <a:r>
              <a:rPr lang="pt-BR" dirty="0" smtClean="0"/>
              <a:t>Imunidade Instestinal Adaptativa</a:t>
            </a:r>
          </a:p>
          <a:p>
            <a:pPr lvl="2"/>
            <a:r>
              <a:rPr lang="pt-BR" sz="2600" dirty="0" smtClean="0"/>
              <a:t>Perceptível claramente em pacientes HIV+, que depleta os linfócitos T -&gt; resposta adaptativa</a:t>
            </a:r>
          </a:p>
          <a:p>
            <a:pPr lvl="3"/>
            <a:r>
              <a:rPr lang="pt-BR" sz="2200" dirty="0" smtClean="0"/>
              <a:t>Salmonella, Giardia, CMV, Shigella, MAC, Cyclospora, etc.</a:t>
            </a:r>
          </a:p>
          <a:p>
            <a:pPr lvl="3"/>
            <a:r>
              <a:rPr lang="pt-BR" sz="2200" dirty="0" smtClean="0"/>
              <a:t>Isospora-15% e Criptosporidíase -50% (HIV diarréia na África)</a:t>
            </a:r>
          </a:p>
          <a:p>
            <a:pPr lvl="2"/>
            <a:r>
              <a:rPr lang="pt-BR" sz="2600" dirty="0" smtClean="0"/>
              <a:t>Baixa resposta secretóra IgA – candidíase e giardíase</a:t>
            </a:r>
          </a:p>
          <a:p>
            <a:pPr lvl="2"/>
            <a:endParaRPr lang="pt-BR" sz="2600" dirty="0" smtClean="0"/>
          </a:p>
          <a:p>
            <a:pPr lvl="2"/>
            <a:endParaRPr lang="pt-BR" sz="2200" dirty="0" smtClean="0"/>
          </a:p>
          <a:p>
            <a:pPr lvl="3"/>
            <a:endParaRPr lang="pt-BR" sz="2200" dirty="0" smtClean="0"/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dirty="0" smtClean="0"/>
              <a:t>Existe um grande número de fatores de vrulência das bactérias que podem explicar os mecanismos pelos quais a diarréia acontece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dirty="0" smtClean="0"/>
              <a:t>Muitos destes fatores podem ser observados nos diferentes protótipos de </a:t>
            </a:r>
            <a:r>
              <a:rPr lang="pt-BR" i="1" dirty="0" smtClean="0"/>
              <a:t>E. coli</a:t>
            </a:r>
            <a:r>
              <a:rPr lang="pt-BR" dirty="0" smtClean="0"/>
              <a:t> que causam diarréia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dirty="0" smtClean="0"/>
              <a:t>A versatilidade das </a:t>
            </a:r>
            <a:r>
              <a:rPr lang="pt-BR" i="1" dirty="0" smtClean="0"/>
              <a:t>E. coli</a:t>
            </a:r>
            <a:r>
              <a:rPr lang="pt-BR" dirty="0" smtClean="0"/>
              <a:t> fazem destas bactérias parte da flora intestinal normal e protagonistas das mais diversas formas de doença entérica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Toxinas:</a:t>
            </a:r>
          </a:p>
          <a:p>
            <a:pPr lvl="1"/>
            <a:r>
              <a:rPr lang="pt-BR" dirty="0" smtClean="0"/>
              <a:t>Classificação:</a:t>
            </a:r>
          </a:p>
          <a:p>
            <a:pPr lvl="2"/>
            <a:r>
              <a:rPr lang="pt-BR" dirty="0" smtClean="0"/>
              <a:t>Neurotoxinas (botulismo, </a:t>
            </a:r>
            <a:r>
              <a:rPr lang="pt-BR" i="1" dirty="0" smtClean="0"/>
              <a:t>S. aureus, B. cereus - </a:t>
            </a:r>
            <a:r>
              <a:rPr lang="pt-BR" dirty="0" smtClean="0"/>
              <a:t>emética)</a:t>
            </a:r>
          </a:p>
          <a:p>
            <a:pPr lvl="2"/>
            <a:r>
              <a:rPr lang="pt-BR" dirty="0" smtClean="0"/>
              <a:t>Enterotoxinas (São secretórias – Ex. Clássico - cólera)</a:t>
            </a:r>
          </a:p>
          <a:p>
            <a:pPr lvl="3"/>
            <a:r>
              <a:rPr lang="pt-BR" dirty="0" smtClean="0"/>
              <a:t>Genes da </a:t>
            </a:r>
            <a:r>
              <a:rPr lang="pt-BR" i="1" dirty="0" smtClean="0"/>
              <a:t>E. coli</a:t>
            </a:r>
            <a:r>
              <a:rPr lang="pt-BR" dirty="0" smtClean="0"/>
              <a:t> que codificam estão em plasmídeos</a:t>
            </a:r>
          </a:p>
          <a:p>
            <a:pPr lvl="3"/>
            <a:r>
              <a:rPr lang="pt-BR" i="1" dirty="0" smtClean="0"/>
              <a:t>Klebisiella, Citrobacter, Salmonella e C. Jejuni </a:t>
            </a:r>
            <a:r>
              <a:rPr lang="pt-BR" dirty="0" smtClean="0"/>
              <a:t>(semelhantes)</a:t>
            </a:r>
            <a:endParaRPr lang="pt-BR" i="1" dirty="0" smtClean="0"/>
          </a:p>
          <a:p>
            <a:pPr lvl="2"/>
            <a:r>
              <a:rPr lang="pt-BR" dirty="0" smtClean="0"/>
              <a:t>Citotoxinas (destruição de mucosa – Ex. Toxina Shiga)</a:t>
            </a:r>
          </a:p>
          <a:p>
            <a:pPr lvl="3"/>
            <a:r>
              <a:rPr lang="pt-BR" dirty="0" smtClean="0"/>
              <a:t>Disenteria bacilar da  </a:t>
            </a:r>
            <a:r>
              <a:rPr lang="pt-BR" i="1" dirty="0" smtClean="0"/>
              <a:t>Shigella dysenteriae </a:t>
            </a:r>
            <a:r>
              <a:rPr lang="pt-BR" dirty="0" smtClean="0"/>
              <a:t>tipo1</a:t>
            </a:r>
          </a:p>
          <a:p>
            <a:pPr lvl="3"/>
            <a:r>
              <a:rPr lang="pt-BR" i="1" dirty="0" smtClean="0"/>
              <a:t>E. coli</a:t>
            </a:r>
            <a:r>
              <a:rPr lang="pt-BR" dirty="0" smtClean="0"/>
              <a:t> EHEC – Colite homorrágica e Sd. Hemolítico urêmica</a:t>
            </a:r>
          </a:p>
          <a:p>
            <a:pPr lvl="3"/>
            <a:r>
              <a:rPr lang="pt-BR" i="1" dirty="0" smtClean="0"/>
              <a:t>Clostridium perfringens</a:t>
            </a:r>
            <a:r>
              <a:rPr lang="pt-BR" dirty="0" smtClean="0"/>
              <a:t> tem toxina citotóxica semelhante</a:t>
            </a:r>
          </a:p>
          <a:p>
            <a:pPr lvl="3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Toxinas:</a:t>
            </a:r>
          </a:p>
          <a:p>
            <a:pPr lvl="1"/>
            <a:r>
              <a:rPr lang="pt-BR" dirty="0" smtClean="0"/>
              <a:t>Mecanismos das citotoxinas:</a:t>
            </a:r>
          </a:p>
          <a:p>
            <a:pPr lvl="2"/>
            <a:r>
              <a:rPr lang="pt-BR" dirty="0" smtClean="0"/>
              <a:t>Ruptura das junções epiteilias</a:t>
            </a:r>
          </a:p>
          <a:p>
            <a:pPr lvl="2"/>
            <a:r>
              <a:rPr lang="pt-BR" dirty="0" smtClean="0"/>
              <a:t>Ruptura do citoesqueleto da célula</a:t>
            </a:r>
          </a:p>
          <a:p>
            <a:pPr lvl="1"/>
            <a:r>
              <a:rPr lang="pt-BR" dirty="0" smtClean="0"/>
              <a:t>Efeitos</a:t>
            </a:r>
          </a:p>
          <a:p>
            <a:pPr lvl="2"/>
            <a:r>
              <a:rPr lang="pt-BR" dirty="0" smtClean="0"/>
              <a:t>Alteração da absorção</a:t>
            </a:r>
          </a:p>
          <a:p>
            <a:pPr lvl="2"/>
            <a:r>
              <a:rPr lang="pt-BR" dirty="0" smtClean="0"/>
              <a:t>Quebra da barreira da mucosa</a:t>
            </a:r>
          </a:p>
          <a:p>
            <a:pPr lvl="2"/>
            <a:r>
              <a:rPr lang="pt-BR" dirty="0" smtClean="0"/>
              <a:t>Inflamação do epitélio intestinal</a:t>
            </a:r>
          </a:p>
          <a:p>
            <a:pPr lvl="2"/>
            <a:r>
              <a:rPr lang="pt-BR" dirty="0" smtClean="0"/>
              <a:t>Exacerbação do sintmas da diarréia e sintomas sistêmicos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Adesão:</a:t>
            </a:r>
          </a:p>
          <a:p>
            <a:pPr lvl="1"/>
            <a:r>
              <a:rPr lang="pt-BR" dirty="0" smtClean="0"/>
              <a:t>A habilidade dos patógenso entéricos causarem doença depende de sua capacidade de:</a:t>
            </a:r>
          </a:p>
          <a:p>
            <a:pPr lvl="2"/>
            <a:r>
              <a:rPr lang="pt-BR" dirty="0" smtClean="0"/>
              <a:t>Penetrar na mucosa</a:t>
            </a:r>
          </a:p>
          <a:p>
            <a:pPr lvl="2"/>
            <a:r>
              <a:rPr lang="pt-BR" dirty="0" smtClean="0"/>
              <a:t>Produzir toxinas enterotóxicas ou citotóxicas</a:t>
            </a:r>
          </a:p>
          <a:p>
            <a:pPr lvl="1"/>
            <a:r>
              <a:rPr lang="pt-BR" dirty="0" smtClean="0"/>
              <a:t>Mas para isso, antes ele precisa de aderir e colonizar a mucosa do intestino</a:t>
            </a:r>
          </a:p>
          <a:p>
            <a:pPr lvl="2"/>
            <a:r>
              <a:rPr lang="pt-BR" dirty="0" smtClean="0"/>
              <a:t>Capacidade bem descrita nas ETEC</a:t>
            </a:r>
          </a:p>
          <a:p>
            <a:pPr lvl="3"/>
            <a:r>
              <a:rPr lang="pt-BR" dirty="0" smtClean="0"/>
              <a:t>Essa capcidade é identificada por K88, K99ou CFA (humanos)</a:t>
            </a:r>
          </a:p>
          <a:p>
            <a:pPr lvl="3"/>
            <a:r>
              <a:rPr lang="pt-BR" dirty="0" smtClean="0"/>
              <a:t>Codificada por plasmídeos nas </a:t>
            </a:r>
            <a:r>
              <a:rPr lang="pt-BR" i="1" dirty="0" smtClean="0"/>
              <a:t>E. coli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Invasividade:</a:t>
            </a:r>
          </a:p>
          <a:p>
            <a:pPr lvl="1"/>
            <a:r>
              <a:rPr lang="pt-BR" dirty="0" smtClean="0"/>
              <a:t>A capacidade de invadir e causar destruição das células epiteilais é característico de </a:t>
            </a:r>
            <a:r>
              <a:rPr lang="pt-BR" i="1" dirty="0" smtClean="0"/>
              <a:t>Shigella</a:t>
            </a:r>
            <a:r>
              <a:rPr lang="pt-BR" dirty="0" smtClean="0"/>
              <a:t> e algumas cepas de </a:t>
            </a:r>
            <a:r>
              <a:rPr lang="pt-BR" i="1" dirty="0" smtClean="0"/>
              <a:t>E. coli </a:t>
            </a:r>
          </a:p>
          <a:p>
            <a:pPr lvl="1"/>
            <a:r>
              <a:rPr lang="pt-BR" dirty="0" smtClean="0"/>
              <a:t>Está relacionada ao antígeno O destas bactérias</a:t>
            </a:r>
          </a:p>
          <a:p>
            <a:pPr lvl="1"/>
            <a:r>
              <a:rPr lang="pt-BR" dirty="0" smtClean="0"/>
              <a:t>A invasão induz uma forte resposta imune (citocinas – IL-8) local que por si já causa a diarréia</a:t>
            </a:r>
          </a:p>
          <a:p>
            <a:pPr lvl="1"/>
            <a:r>
              <a:rPr lang="pt-BR" dirty="0" smtClean="0"/>
              <a:t>E. Coli tem flagelina que ativa o TLR-5 das cel. epiteliais a secretar IL-8, que atrai neutrófilos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Bacterianos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Outros fatores de virulência:</a:t>
            </a:r>
          </a:p>
          <a:p>
            <a:pPr lvl="1"/>
            <a:r>
              <a:rPr lang="pt-BR" i="1" dirty="0" smtClean="0"/>
              <a:t>S. Typhi</a:t>
            </a:r>
            <a:r>
              <a:rPr lang="pt-BR" dirty="0" smtClean="0"/>
              <a:t>: Antígeno Vi e polisacarídeo do Ag O</a:t>
            </a:r>
          </a:p>
          <a:p>
            <a:pPr lvl="1"/>
            <a:r>
              <a:rPr lang="pt-BR" i="1" dirty="0" smtClean="0"/>
              <a:t>V. cholerae</a:t>
            </a:r>
            <a:r>
              <a:rPr lang="pt-BR" dirty="0" smtClean="0"/>
              <a:t>: mobilidade e produção de mucinase</a:t>
            </a:r>
          </a:p>
          <a:p>
            <a:pPr lvl="1"/>
            <a:r>
              <a:rPr lang="pt-BR" dirty="0" smtClean="0"/>
              <a:t>Destruição seletiva de células absortivas  e deixando as secretórias(rotavirus)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Fisiologia Gastrointestinal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Balanço de líquidos no trato gastrointestinal de um adulto normal:</a:t>
            </a:r>
          </a:p>
          <a:p>
            <a:pPr lvl="1"/>
            <a:r>
              <a:rPr lang="pt-BR" dirty="0" smtClean="0"/>
              <a:t>Entrada:</a:t>
            </a:r>
          </a:p>
          <a:p>
            <a:pPr lvl="2"/>
            <a:r>
              <a:rPr lang="pt-BR" dirty="0" smtClean="0"/>
              <a:t>Ingestão de 1,5 litro</a:t>
            </a:r>
          </a:p>
          <a:p>
            <a:pPr lvl="2"/>
            <a:r>
              <a:rPr lang="pt-BR" dirty="0" smtClean="0"/>
              <a:t>Saliva + secreções gástrica, biliar, pancreática = 7 litros </a:t>
            </a:r>
          </a:p>
          <a:p>
            <a:pPr lvl="1"/>
            <a:r>
              <a:rPr lang="pt-BR" dirty="0" smtClean="0"/>
              <a:t>Saída</a:t>
            </a:r>
          </a:p>
          <a:p>
            <a:pPr lvl="2"/>
            <a:r>
              <a:rPr lang="pt-BR" dirty="0" smtClean="0"/>
              <a:t>150 ml/dia nas fezes</a:t>
            </a:r>
          </a:p>
          <a:p>
            <a:pPr lvl="1"/>
            <a:r>
              <a:rPr lang="pt-BR" dirty="0" smtClean="0"/>
              <a:t>Absorção &gt;90% do volume (intestino delgado)</a:t>
            </a:r>
          </a:p>
          <a:p>
            <a:pPr lvl="2"/>
            <a:r>
              <a:rPr lang="pt-BR" dirty="0" smtClean="0"/>
              <a:t>Fluxo bidirecional de + de 50litros/dia</a:t>
            </a:r>
          </a:p>
          <a:p>
            <a:pPr lvl="1"/>
            <a:r>
              <a:rPr lang="pt-BR" dirty="0" smtClean="0"/>
              <a:t>Capacidade de absorção no colon é de 2 a 3 litros/dia</a:t>
            </a:r>
          </a:p>
          <a:p>
            <a:pPr lvl="2"/>
            <a:r>
              <a:rPr lang="pt-BR" dirty="0" smtClean="0"/>
              <a:t>Desequilíbrio no fluxo de líquidos do intestino delgado = diarréia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Fisopatogenia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Interação parasita hospedeiro pode:</a:t>
            </a:r>
          </a:p>
          <a:p>
            <a:pPr lvl="1"/>
            <a:r>
              <a:rPr lang="pt-BR" dirty="0" smtClean="0"/>
              <a:t>Alterar o delicado balanço bidirecional de água e eletrólitosno intestino proximal (toxinas)</a:t>
            </a:r>
          </a:p>
          <a:p>
            <a:pPr lvl="1"/>
            <a:r>
              <a:rPr lang="pt-BR" dirty="0" smtClean="0"/>
              <a:t>Causar inflamação ou citotoxicidade no íleo e mucosa do colon</a:t>
            </a:r>
          </a:p>
          <a:p>
            <a:pPr lvl="1"/>
            <a:r>
              <a:rPr lang="pt-BR" dirty="0" smtClean="0"/>
              <a:t>Levar a invação da mucosa 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Fisiopatogenia</a:t>
            </a:r>
            <a:endParaRPr lang="pt-B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590867"/>
          <a:ext cx="8424936" cy="5078493"/>
        </p:xfrm>
        <a:graphic>
          <a:graphicData uri="http://schemas.openxmlformats.org/drawingml/2006/table">
            <a:tbl>
              <a:tblPr/>
              <a:tblGrid>
                <a:gridCol w="1486753"/>
                <a:gridCol w="2434820"/>
                <a:gridCol w="2167035"/>
                <a:gridCol w="2336328"/>
              </a:tblGrid>
              <a:tr h="38575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Comparação entre 3 tipos de Infecção Entérica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8B5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Tipos de Infecção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I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Tipo II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Tipo III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B54"/>
                    </a:solidFill>
                  </a:tcPr>
                </a:tc>
              </a:tr>
              <a:tr h="6911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Mecanismo 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não inflamatório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(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enterotoxina, aderência, invasão superficial)</a:t>
                      </a:r>
                    </a:p>
                  </a:txBody>
                  <a:tcPr marL="6619" marR="6619" marT="661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Inflamatório                   (invasão e citotoxicidade)</a:t>
                      </a:r>
                    </a:p>
                  </a:txBody>
                  <a:tcPr marL="6619" marR="6619" marT="661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Penetração</a:t>
                      </a:r>
                    </a:p>
                  </a:txBody>
                  <a:tcPr marL="6619" marR="6619" marT="661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93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Localização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Intestino delgado proximal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Intestino delgado distal (íleo)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4111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Manifestação clínica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Diarréia aquosa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Disenteria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Febre entérica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2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Exame de fezes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Ausência de leucócitos nas fezes 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neutrófilos nas fezes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mononucleares nas fezes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46612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Moderado ou ausência de lactoferrina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Lactoferrina aumentada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___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Exemplos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Vibrio Cholerae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Shigella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Salmonella typhi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ETEC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E. Coli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(EHEC, EIEC)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Yersinia enterocolitica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Clostridium perfringens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Clostridium dificille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Campylobacter fetus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S. aureus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Campilobacter jejuni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Rotavirus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Entamoeba histolytica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Cryptosporidium parvum</a:t>
                      </a: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135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Microsporidia e Giardia</a:t>
                      </a:r>
                      <a:r>
                        <a:rPr lang="pt-BR" sz="1400" b="0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lamblia</a:t>
                      </a:r>
                      <a:endParaRPr lang="pt-BR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19" marR="6619" marT="6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Outras infecções e infestações intestinais causam predominatemente sintomas sistêmicos</a:t>
            </a:r>
          </a:p>
          <a:p>
            <a:r>
              <a:rPr lang="pt-BR" dirty="0" smtClean="0"/>
              <a:t>As infecções do trato gastrintestinal, especialmente as diarréias infecciosas estão entre as mais comuns e debilitantes doenças que afligem pessoas de todas as idades, em todo o mundo.</a:t>
            </a:r>
          </a:p>
          <a:p>
            <a:r>
              <a:rPr lang="pt-BR" dirty="0" smtClean="0"/>
              <a:t>Em áreas populosos, as mortes por diarréias excedem muitas outras causas de óbito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Diagnóstica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Dependerá da:</a:t>
            </a:r>
          </a:p>
          <a:p>
            <a:pPr lvl="1"/>
            <a:r>
              <a:rPr lang="pt-BR" dirty="0" smtClean="0"/>
              <a:t>Idade do paciente</a:t>
            </a:r>
          </a:p>
          <a:p>
            <a:pPr lvl="1"/>
            <a:r>
              <a:rPr lang="pt-BR" dirty="0" smtClean="0"/>
              <a:t>Gravidade do quadro</a:t>
            </a:r>
          </a:p>
          <a:p>
            <a:pPr lvl="1"/>
            <a:r>
              <a:rPr lang="pt-BR" dirty="0" smtClean="0"/>
              <a:t>Duração</a:t>
            </a:r>
          </a:p>
          <a:p>
            <a:pPr lvl="1"/>
            <a:r>
              <a:rPr lang="pt-BR" dirty="0" smtClean="0"/>
              <a:t>Tipo de doença (I, II, III)</a:t>
            </a:r>
          </a:p>
          <a:p>
            <a:pPr lvl="1"/>
            <a:r>
              <a:rPr lang="pt-BR" dirty="0" smtClean="0"/>
              <a:t>Disponibilidade de recursos diagnósticos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Diagnóstica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Investigação clínica e laboratorial</a:t>
            </a:r>
          </a:p>
          <a:p>
            <a:pPr lvl="1"/>
            <a:r>
              <a:rPr lang="pt-BR" dirty="0" smtClean="0"/>
              <a:t>História e exame físico detalhados</a:t>
            </a:r>
          </a:p>
          <a:p>
            <a:pPr lvl="2"/>
            <a:r>
              <a:rPr lang="pt-BR" dirty="0" smtClean="0"/>
              <a:t>Valorizar: Uso ATB recente, perda de peso, doenças de base, viagens, doenças na família ou em contatos</a:t>
            </a:r>
          </a:p>
          <a:p>
            <a:pPr lvl="1"/>
            <a:r>
              <a:rPr lang="pt-BR" dirty="0" smtClean="0"/>
              <a:t>Leucócitos nas fezes, lactoferrina </a:t>
            </a:r>
          </a:p>
          <a:p>
            <a:r>
              <a:rPr lang="pt-BR" dirty="0" smtClean="0"/>
              <a:t>Crítico!!!</a:t>
            </a:r>
          </a:p>
          <a:p>
            <a:pPr lvl="1"/>
            <a:r>
              <a:rPr lang="pt-BR" dirty="0" smtClean="0"/>
              <a:t>Avaliação e TRATAMENTO da desidratação sempre que necessário</a:t>
            </a:r>
          </a:p>
          <a:p>
            <a:pPr lvl="1"/>
            <a:r>
              <a:rPr lang="pt-BR" dirty="0" smtClean="0"/>
              <a:t>Medidas de suporte a vida se necessário (casos graves)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Diagnóstica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Indicar exames microbiológicos de fezes para:</a:t>
            </a:r>
          </a:p>
          <a:p>
            <a:pPr lvl="1"/>
            <a:r>
              <a:rPr lang="pt-BR" dirty="0" smtClean="0"/>
              <a:t>Casos graves</a:t>
            </a:r>
          </a:p>
          <a:p>
            <a:pPr lvl="1"/>
            <a:r>
              <a:rPr lang="pt-BR" dirty="0" smtClean="0"/>
              <a:t>Febre</a:t>
            </a:r>
          </a:p>
          <a:p>
            <a:pPr lvl="1"/>
            <a:r>
              <a:rPr lang="pt-BR" dirty="0" smtClean="0"/>
              <a:t>Sangue nas fezes (EHEC, O157) – </a:t>
            </a:r>
            <a:r>
              <a:rPr lang="pt-BR" sz="2200" dirty="0" smtClean="0"/>
              <a:t>meio Sorbitol-McConkey agar</a:t>
            </a:r>
            <a:endParaRPr lang="pt-BR" dirty="0" smtClean="0"/>
          </a:p>
          <a:p>
            <a:pPr lvl="1"/>
            <a:r>
              <a:rPr lang="pt-BR" dirty="0" smtClean="0"/>
              <a:t>Disenteria</a:t>
            </a:r>
          </a:p>
          <a:p>
            <a:pPr lvl="1"/>
            <a:r>
              <a:rPr lang="pt-BR" dirty="0" smtClean="0"/>
              <a:t>Diarréia persistente por meses</a:t>
            </a:r>
          </a:p>
          <a:p>
            <a:r>
              <a:rPr lang="pt-BR" dirty="0" smtClean="0"/>
              <a:t>Apesar da recomendação (IDSA) muitas vezes o ATB é iniciado antes da coleta da coprocultura/PF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Diagnóstica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Vantagens da coleta de amostra de fezes fresca:</a:t>
            </a:r>
          </a:p>
          <a:p>
            <a:pPr lvl="1"/>
            <a:r>
              <a:rPr lang="pt-BR" dirty="0" smtClean="0"/>
              <a:t>Oferece um parâmetro objetivo ao médico</a:t>
            </a:r>
          </a:p>
          <a:p>
            <a:pPr lvl="1"/>
            <a:r>
              <a:rPr lang="pt-BR" dirty="0" smtClean="0"/>
              <a:t>Descrição mesmo que grosseira do aspecto das fezes (aquosa, sanguinolenta, mucóide, etc.)</a:t>
            </a:r>
          </a:p>
          <a:p>
            <a:pPr lvl="1"/>
            <a:r>
              <a:rPr lang="pt-BR" dirty="0" smtClean="0"/>
              <a:t>Presença de gordura, fibras não digeridas podem indicar insuficiência pancreática</a:t>
            </a:r>
          </a:p>
          <a:p>
            <a:pPr lvl="1"/>
            <a:r>
              <a:rPr lang="pt-BR" dirty="0" smtClean="0"/>
              <a:t>Gotículas de lipídeos = esteatorréia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Diagnóstica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Exames endoscópicos (biópsias) do intestino podem ser úteis para diagnóstico diferencial </a:t>
            </a:r>
          </a:p>
          <a:p>
            <a:pPr lvl="1"/>
            <a:r>
              <a:rPr lang="pt-BR" dirty="0" smtClean="0"/>
              <a:t>Doenças inflamatórias intestinais</a:t>
            </a:r>
          </a:p>
          <a:p>
            <a:pPr lvl="1"/>
            <a:r>
              <a:rPr lang="pt-BR" dirty="0" smtClean="0"/>
              <a:t>Colite pseudomembranosa</a:t>
            </a:r>
          </a:p>
          <a:p>
            <a:pPr lvl="1"/>
            <a:r>
              <a:rPr lang="pt-BR" dirty="0" smtClean="0"/>
              <a:t>Úlceras necróticas</a:t>
            </a:r>
          </a:p>
          <a:p>
            <a:r>
              <a:rPr lang="pt-BR" dirty="0" smtClean="0"/>
              <a:t>Úlceras em colon e paciente com história de intercurso anal devem indicar investigação de DSTs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67744" y="1772816"/>
            <a:ext cx="381642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Avaliar: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duração (&gt; 1 dia) gravidade (desidratação, febre, sangue, perda de peso)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43808" y="116632"/>
            <a:ext cx="266429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Diarréia, </a:t>
            </a:r>
            <a:r>
              <a:rPr lang="pt-BR" sz="1600" dirty="0" smtClean="0">
                <a:solidFill>
                  <a:schemeClr val="tx1"/>
                </a:solidFill>
              </a:rPr>
              <a:t>nausea ou vômitos  </a:t>
            </a:r>
            <a:r>
              <a:rPr lang="pt-BR" sz="1200" dirty="0" smtClean="0">
                <a:solidFill>
                  <a:schemeClr val="tx1"/>
                </a:solidFill>
              </a:rPr>
              <a:t>TA=2-15 doenças/pessoa-ano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43808" y="1124744"/>
            <a:ext cx="2664296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Terapia sintomática + </a:t>
            </a:r>
            <a:r>
              <a:rPr lang="pt-BR" sz="1600" b="1" dirty="0" smtClean="0">
                <a:solidFill>
                  <a:schemeClr val="tx1"/>
                </a:solidFill>
              </a:rPr>
              <a:t>TRO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31640" y="2852936"/>
            <a:ext cx="590465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Explorar história de: 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Febre, tenesmo. Sangue, Ingestão de frutos marinhos, uso ATB, perda de peso, viagens, surtos, Ant. Sexuais, dor abdominal, imunossupressão. </a:t>
            </a:r>
            <a:r>
              <a:rPr lang="pt-BR" sz="1600" b="1" dirty="0" smtClean="0">
                <a:solidFill>
                  <a:schemeClr val="tx1"/>
                </a:solidFill>
              </a:rPr>
              <a:t>Leucócitos fezes + PF se &gt; 10 dias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07504" y="4365104"/>
            <a:ext cx="2664296" cy="13681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Não inflamatória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i="1" dirty="0" smtClean="0">
                <a:solidFill>
                  <a:schemeClr val="tx1"/>
                </a:solidFill>
              </a:rPr>
              <a:t>V. Cholearae, EPEC, </a:t>
            </a:r>
          </a:p>
          <a:p>
            <a:r>
              <a:rPr lang="pt-BR" sz="1600" i="1" dirty="0" smtClean="0">
                <a:solidFill>
                  <a:schemeClr val="tx1"/>
                </a:solidFill>
              </a:rPr>
              <a:t>C. Perfringens, S aureus </a:t>
            </a:r>
          </a:p>
          <a:p>
            <a:r>
              <a:rPr lang="pt-BR" sz="1600" i="1" dirty="0" smtClean="0">
                <a:solidFill>
                  <a:schemeClr val="tx1"/>
                </a:solidFill>
              </a:rPr>
              <a:t>Giardia, Cryptosporidium,</a:t>
            </a:r>
          </a:p>
          <a:p>
            <a:r>
              <a:rPr lang="pt-BR" sz="1600" i="1" dirty="0" smtClean="0">
                <a:solidFill>
                  <a:schemeClr val="tx1"/>
                </a:solidFill>
              </a:rPr>
              <a:t>Rotavirus, </a:t>
            </a:r>
            <a:r>
              <a:rPr lang="pt-BR" sz="1600" dirty="0" smtClean="0">
                <a:solidFill>
                  <a:schemeClr val="tx1"/>
                </a:solidFill>
              </a:rPr>
              <a:t>etc.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03848" y="4365104"/>
            <a:ext cx="2664296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Inflamatória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i="1" dirty="0" smtClean="0">
                <a:solidFill>
                  <a:schemeClr val="tx1"/>
                </a:solidFill>
              </a:rPr>
              <a:t>Shigella, Salmonella, EIEC</a:t>
            </a:r>
          </a:p>
          <a:p>
            <a:r>
              <a:rPr lang="pt-BR" sz="1600" i="1" dirty="0" smtClean="0">
                <a:solidFill>
                  <a:schemeClr val="tx1"/>
                </a:solidFill>
              </a:rPr>
              <a:t>C. Jejuni, C. difficile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084168" y="4365104"/>
            <a:ext cx="2987824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Parasitas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Giardia, Entamoeba histolytica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Strongyloides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Cryptosporidium, Isospora, Cyclospora, Microsporidia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03848" y="5589240"/>
            <a:ext cx="2664296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Cultura: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Shigella, Salmonella, C. jejuni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03848" y="6309320"/>
            <a:ext cx="2664296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Considerar  ATB empírico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6165304"/>
            <a:ext cx="2664296" cy="57606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Tramento sintomático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228184" y="6093296"/>
            <a:ext cx="2664296" cy="6926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Tramento antiparasitário específico </a:t>
            </a:r>
          </a:p>
        </p:txBody>
      </p:sp>
      <p:cxnSp>
        <p:nvCxnSpPr>
          <p:cNvPr id="25" name="Elbow Connector 24"/>
          <p:cNvCxnSpPr>
            <a:stCxn id="6" idx="2"/>
            <a:endCxn id="7" idx="0"/>
          </p:cNvCxnSpPr>
          <p:nvPr/>
        </p:nvCxnSpPr>
        <p:spPr>
          <a:xfrm rot="5400000">
            <a:off x="3995936" y="944724"/>
            <a:ext cx="36004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7" idx="2"/>
            <a:endCxn id="8" idx="0"/>
          </p:cNvCxnSpPr>
          <p:nvPr/>
        </p:nvCxnSpPr>
        <p:spPr>
          <a:xfrm rot="5400000">
            <a:off x="3995936" y="1592796"/>
            <a:ext cx="36004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5" idx="2"/>
            <a:endCxn id="16" idx="0"/>
          </p:cNvCxnSpPr>
          <p:nvPr/>
        </p:nvCxnSpPr>
        <p:spPr>
          <a:xfrm rot="5400000">
            <a:off x="2645786" y="2726922"/>
            <a:ext cx="432048" cy="28443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5" idx="2"/>
            <a:endCxn id="17" idx="0"/>
          </p:cNvCxnSpPr>
          <p:nvPr/>
        </p:nvCxnSpPr>
        <p:spPr>
          <a:xfrm rot="16200000" flipH="1">
            <a:off x="4193958" y="4023066"/>
            <a:ext cx="432048" cy="2520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5" idx="2"/>
            <a:endCxn id="18" idx="0"/>
          </p:cNvCxnSpPr>
          <p:nvPr/>
        </p:nvCxnSpPr>
        <p:spPr>
          <a:xfrm rot="16200000" flipH="1">
            <a:off x="5715000" y="2502024"/>
            <a:ext cx="432048" cy="32941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7" idx="2"/>
            <a:endCxn id="20" idx="0"/>
          </p:cNvCxnSpPr>
          <p:nvPr/>
        </p:nvCxnSpPr>
        <p:spPr>
          <a:xfrm rot="5400000">
            <a:off x="4391980" y="5445224"/>
            <a:ext cx="28803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0" idx="2"/>
            <a:endCxn id="21" idx="0"/>
          </p:cNvCxnSpPr>
          <p:nvPr/>
        </p:nvCxnSpPr>
        <p:spPr>
          <a:xfrm rot="5400000">
            <a:off x="4391980" y="6165304"/>
            <a:ext cx="28803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6" idx="2"/>
            <a:endCxn id="22" idx="0"/>
          </p:cNvCxnSpPr>
          <p:nvPr/>
        </p:nvCxnSpPr>
        <p:spPr>
          <a:xfrm rot="5400000">
            <a:off x="1223628" y="5949280"/>
            <a:ext cx="43204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8" idx="2"/>
            <a:endCxn id="23" idx="0"/>
          </p:cNvCxnSpPr>
          <p:nvPr/>
        </p:nvCxnSpPr>
        <p:spPr>
          <a:xfrm rot="5400000">
            <a:off x="7389186" y="5904402"/>
            <a:ext cx="360040" cy="177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rot="5400000">
            <a:off x="4032734" y="2744130"/>
            <a:ext cx="360040" cy="158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Prevenção e Controle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Ambiental:</a:t>
            </a:r>
          </a:p>
          <a:p>
            <a:pPr lvl="1"/>
            <a:r>
              <a:rPr lang="pt-BR" dirty="0" smtClean="0"/>
              <a:t>Água de boa qualidade e em quantidade</a:t>
            </a:r>
          </a:p>
          <a:p>
            <a:pPr lvl="1"/>
            <a:r>
              <a:rPr lang="pt-BR" dirty="0" smtClean="0"/>
              <a:t>Saneamento básico</a:t>
            </a:r>
          </a:p>
          <a:p>
            <a:pPr lvl="1"/>
            <a:r>
              <a:rPr lang="pt-BR" dirty="0" smtClean="0"/>
              <a:t>Controle de qualidade de produtos alimentícios industrializados</a:t>
            </a:r>
          </a:p>
          <a:p>
            <a:r>
              <a:rPr lang="pt-BR" dirty="0" smtClean="0"/>
              <a:t>Individual</a:t>
            </a:r>
          </a:p>
          <a:p>
            <a:pPr lvl="1"/>
            <a:r>
              <a:rPr lang="pt-BR" dirty="0" smtClean="0"/>
              <a:t>Uso judicioso de antiácidos, drogas que inibem a motilidade intestinal e ATB</a:t>
            </a:r>
          </a:p>
          <a:p>
            <a:pPr lvl="1"/>
            <a:r>
              <a:rPr lang="pt-BR" dirty="0" smtClean="0"/>
              <a:t>Higiene pessoal, LAVAR AS MÃOS</a:t>
            </a:r>
          </a:p>
          <a:p>
            <a:pPr lvl="1"/>
            <a:r>
              <a:rPr lang="pt-BR" dirty="0" smtClean="0"/>
              <a:t>Vacinas, quando disponíveis (Vi Febre tifóide, ETEC, rotavirus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Terapia de Reidratação Oral</a:t>
            </a:r>
          </a:p>
          <a:p>
            <a:pPr lvl="1"/>
            <a:r>
              <a:rPr lang="pt-BR" dirty="0" smtClean="0"/>
              <a:t>Básico e FUNDAMENTAL</a:t>
            </a:r>
          </a:p>
          <a:p>
            <a:r>
              <a:rPr lang="pt-BR" dirty="0" smtClean="0"/>
              <a:t>Antibióticos</a:t>
            </a:r>
          </a:p>
          <a:p>
            <a:pPr lvl="1"/>
            <a:r>
              <a:rPr lang="pt-BR" dirty="0" smtClean="0"/>
              <a:t>Diarréia dos viajantes</a:t>
            </a:r>
          </a:p>
          <a:p>
            <a:pPr lvl="1"/>
            <a:r>
              <a:rPr lang="pt-BR" dirty="0" smtClean="0"/>
              <a:t>Shigelose, doença por Campilobacter,</a:t>
            </a:r>
          </a:p>
          <a:p>
            <a:pPr lvl="1"/>
            <a:r>
              <a:rPr lang="pt-BR" dirty="0" smtClean="0"/>
              <a:t>SEMPRE tratar febre tifóide e salmonelose septicêmica prolongada</a:t>
            </a:r>
          </a:p>
          <a:p>
            <a:pPr lvl="1"/>
            <a:endParaRPr lang="pt-BR" dirty="0" smtClean="0"/>
          </a:p>
          <a:p>
            <a:pPr lvl="1">
              <a:lnSpc>
                <a:spcPct val="110000"/>
              </a:lnSpc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TRO (básico)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1 litro de água fervida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3,5 g NaCl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2,5 NaHCO</a:t>
            </a:r>
            <a:r>
              <a:rPr lang="pt-BR" baseline="-25000" dirty="0" smtClean="0"/>
              <a:t>3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1,5 g KCl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20 g de glicose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Apesar de nem sempre ser possível isolar o agente causador da diarréia, a natureza infecciosa do quadro pode ser estabelecida pelo seu comportamento epidemiológico (grupos de casos, disseminação entre familiares e outros grupos, ocorrência entre viajantes).</a:t>
            </a:r>
          </a:p>
          <a:p>
            <a:r>
              <a:rPr lang="pt-BR" dirty="0" smtClean="0"/>
              <a:t>Os principais agentes que podem causar quadros de doença intestinais agudas:</a:t>
            </a:r>
          </a:p>
          <a:p>
            <a:pPr lvl="1"/>
            <a:r>
              <a:rPr lang="pt-BR" dirty="0" smtClean="0"/>
              <a:t> Bactérias</a:t>
            </a:r>
          </a:p>
          <a:p>
            <a:pPr lvl="1"/>
            <a:r>
              <a:rPr lang="pt-BR" dirty="0" smtClean="0"/>
              <a:t>Vírus</a:t>
            </a:r>
          </a:p>
          <a:p>
            <a:pPr lvl="1"/>
            <a:r>
              <a:rPr lang="pt-BR" dirty="0" smtClean="0"/>
              <a:t>Protozoários</a:t>
            </a:r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Entre as bacterianas, destacamos:</a:t>
            </a:r>
          </a:p>
          <a:p>
            <a:pPr lvl="1"/>
            <a:r>
              <a:rPr lang="pt-BR" i="1" dirty="0" smtClean="0"/>
              <a:t>E. coli</a:t>
            </a:r>
            <a:r>
              <a:rPr lang="pt-BR" dirty="0" smtClean="0"/>
              <a:t> produtoras de enterotoxinas (induz secreção de fluido)</a:t>
            </a:r>
          </a:p>
          <a:p>
            <a:pPr lvl="1"/>
            <a:r>
              <a:rPr lang="pt-BR" i="1" dirty="0" smtClean="0"/>
              <a:t>E. coli</a:t>
            </a:r>
            <a:r>
              <a:rPr lang="pt-BR" dirty="0" smtClean="0"/>
              <a:t> que produzem dano tissular e inflamação</a:t>
            </a:r>
          </a:p>
          <a:p>
            <a:pPr lvl="1"/>
            <a:r>
              <a:rPr lang="pt-BR" i="1" dirty="0" smtClean="0"/>
              <a:t>Vibrio </a:t>
            </a:r>
          </a:p>
          <a:p>
            <a:pPr lvl="1"/>
            <a:r>
              <a:rPr lang="pt-BR" i="1" dirty="0" smtClean="0"/>
              <a:t>Salmonella</a:t>
            </a:r>
          </a:p>
          <a:p>
            <a:pPr lvl="1"/>
            <a:r>
              <a:rPr lang="pt-BR" i="1" dirty="0" smtClean="0"/>
              <a:t>Yersinia</a:t>
            </a:r>
          </a:p>
          <a:p>
            <a:pPr lvl="1"/>
            <a:r>
              <a:rPr lang="pt-BR" i="1" dirty="0" smtClean="0"/>
              <a:t>Campilobacter</a:t>
            </a:r>
          </a:p>
          <a:p>
            <a:pPr lvl="1"/>
            <a:r>
              <a:rPr lang="pt-BR" i="1" dirty="0" smtClean="0"/>
              <a:t>Clostridium</a:t>
            </a:r>
            <a:endParaRPr lang="pt-BR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Diarréias infecciosas são as principais causas de morte na infância (18% dos óbitos em crianças &lt; 5 anos)</a:t>
            </a:r>
          </a:p>
          <a:p>
            <a:r>
              <a:rPr lang="pt-BR" dirty="0" smtClean="0"/>
              <a:t>São ainda mais importantes como causas de morbidade que pode interferir no crescimento de desenvolvimento da criança</a:t>
            </a:r>
          </a:p>
          <a:p>
            <a:pPr lvl="1"/>
            <a:r>
              <a:rPr lang="pt-BR" dirty="0" smtClean="0"/>
              <a:t>Estima-se que 1.8 milhão de crianças morrem por ano na África, Ásia e América Latina</a:t>
            </a:r>
          </a:p>
          <a:p>
            <a:pPr lvl="1"/>
            <a:r>
              <a:rPr lang="pt-BR" dirty="0" smtClean="0"/>
              <a:t>Redução da mortalidade está diretamente associada a TRO</a:t>
            </a:r>
          </a:p>
          <a:p>
            <a:pPr lvl="1"/>
            <a:r>
              <a:rPr lang="pt-BR" dirty="0" smtClean="0"/>
              <a:t>Taxa de ataque das infecções intestinais aumenta após o desmame</a:t>
            </a:r>
          </a:p>
          <a:p>
            <a:pPr lvl="1"/>
            <a:r>
              <a:rPr lang="pt-BR" dirty="0" smtClean="0"/>
              <a:t>Infecções intestinais contirbuem para quadro de desnutrição na infância</a:t>
            </a:r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Entre adultos os principais impactos observáveis foram durante campanhas militares, o que teve influência decisiva.</a:t>
            </a:r>
          </a:p>
          <a:p>
            <a:pPr lvl="1"/>
            <a:r>
              <a:rPr lang="pt-BR" dirty="0" smtClean="0"/>
              <a:t>“</a:t>
            </a:r>
            <a:r>
              <a:rPr lang="pt-BR" i="1" dirty="0" smtClean="0"/>
              <a:t>No guts, no glory</a:t>
            </a:r>
            <a:r>
              <a:rPr lang="pt-BR" dirty="0" smtClean="0"/>
              <a:t>” (expressão do século XIX)</a:t>
            </a:r>
          </a:p>
          <a:p>
            <a:r>
              <a:rPr lang="pt-BR" dirty="0" smtClean="0"/>
              <a:t>Infecções intestinais foram as principais causas não traumáticas de internação dos soldados americanos durante a guerra do vietnã e Kwait, com número de baixas semelhante ao dos confrontos diretos</a:t>
            </a:r>
          </a:p>
          <a:p>
            <a:r>
              <a:rPr lang="pt-BR" dirty="0" smtClean="0"/>
              <a:t>Nos Estados Unidos (FoodNet) estimou em 0,65 episódios/pessoa/ano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4146" name="Picture 2" descr="3351025, Getty Images /Hulton Archi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5657850" cy="408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Nos Estados Unidos (FoodNet) estimou:</a:t>
            </a:r>
          </a:p>
          <a:p>
            <a:pPr lvl="1"/>
            <a:r>
              <a:rPr lang="pt-BR" dirty="0" smtClean="0"/>
              <a:t>0,65 episódios/pessoa/ano (na comunidade)</a:t>
            </a:r>
          </a:p>
          <a:p>
            <a:r>
              <a:rPr lang="pt-BR" dirty="0" smtClean="0"/>
              <a:t>Infecções intestinais agudas estão atrás apenas das infecções respiratórias agudas em ambiente não hospitalar.</a:t>
            </a:r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5995281" y="6525344"/>
            <a:ext cx="3185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Mandell, 2010. Gastrintestinal infections </a:t>
            </a:r>
            <a:endParaRPr lang="pt-BR" sz="1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2531</Words>
  <Application>Microsoft Office PowerPoint</Application>
  <PresentationFormat>On-screen Show (4:3)</PresentationFormat>
  <Paragraphs>390</Paragraphs>
  <Slides>39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Infecções Intestinais Bacterianas</vt:lpstr>
      <vt:lpstr>Introdução</vt:lpstr>
      <vt:lpstr>Introdução</vt:lpstr>
      <vt:lpstr>Introdução</vt:lpstr>
      <vt:lpstr>Slide 5</vt:lpstr>
      <vt:lpstr>Epidemiologia</vt:lpstr>
      <vt:lpstr>Epidemiologia</vt:lpstr>
      <vt:lpstr>Slide 8</vt:lpstr>
      <vt:lpstr>Epidemiologia</vt:lpstr>
      <vt:lpstr>Epidemiologia</vt:lpstr>
      <vt:lpstr>Epidemiologia</vt:lpstr>
      <vt:lpstr>Epidemiologia</vt:lpstr>
      <vt:lpstr>Epidemiologia</vt:lpstr>
      <vt:lpstr>Fatores do Hospedeiro</vt:lpstr>
      <vt:lpstr>Fatores do Hospedeiro</vt:lpstr>
      <vt:lpstr>Fatores do Hospedeiro</vt:lpstr>
      <vt:lpstr>Fatores do Hospedeiro</vt:lpstr>
      <vt:lpstr>Fatores do Hospedeiro</vt:lpstr>
      <vt:lpstr>Fatores do Hospedeiro</vt:lpstr>
      <vt:lpstr>Fatores do Hospedeiro</vt:lpstr>
      <vt:lpstr>Fatores Bacterianos</vt:lpstr>
      <vt:lpstr>Fatores Bacterianos</vt:lpstr>
      <vt:lpstr>Fatores Bacterianos</vt:lpstr>
      <vt:lpstr>Fatores Bacterianos</vt:lpstr>
      <vt:lpstr>Fatores Bacterianos</vt:lpstr>
      <vt:lpstr>Fatores Bacterianos</vt:lpstr>
      <vt:lpstr>Fisiologia Gastrointestinal</vt:lpstr>
      <vt:lpstr>Fisopatogenia</vt:lpstr>
      <vt:lpstr>Fisiopatogenia</vt:lpstr>
      <vt:lpstr>Abordagem Diagnóstica</vt:lpstr>
      <vt:lpstr>Abordagem Diagnóstica</vt:lpstr>
      <vt:lpstr>Abordagem Diagnóstica</vt:lpstr>
      <vt:lpstr>Abordagem Diagnóstica</vt:lpstr>
      <vt:lpstr>Abordagem Diagnóstica</vt:lpstr>
      <vt:lpstr>Slide 35</vt:lpstr>
      <vt:lpstr>Prevenção e Controle</vt:lpstr>
      <vt:lpstr>Tratamento</vt:lpstr>
      <vt:lpstr>Tratamento</vt:lpstr>
      <vt:lpstr>Obrigado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Infecções Estafilocócicas</dc:title>
  <dc:creator>Valdes Roberto Bollela</dc:creator>
  <cp:lastModifiedBy>Valdes Roberto Bollela</cp:lastModifiedBy>
  <cp:revision>102</cp:revision>
  <dcterms:created xsi:type="dcterms:W3CDTF">2010-07-12T23:56:30Z</dcterms:created>
  <dcterms:modified xsi:type="dcterms:W3CDTF">2012-05-29T15:02:00Z</dcterms:modified>
</cp:coreProperties>
</file>