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80" r:id="rId4"/>
    <p:sldId id="281" r:id="rId5"/>
    <p:sldId id="282" r:id="rId6"/>
    <p:sldId id="284" r:id="rId7"/>
    <p:sldId id="285" r:id="rId8"/>
    <p:sldId id="286" r:id="rId9"/>
    <p:sldId id="287" r:id="rId10"/>
    <p:sldId id="288" r:id="rId11"/>
    <p:sldId id="283" r:id="rId12"/>
    <p:sldId id="279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9" autoAdjust="0"/>
    <p:restoredTop sz="86364" autoAdjust="0"/>
  </p:normalViewPr>
  <p:slideViewPr>
    <p:cSldViewPr snapToGrid="0">
      <p:cViewPr varScale="1">
        <p:scale>
          <a:sx n="90" d="100"/>
          <a:sy n="90" d="100"/>
        </p:scale>
        <p:origin x="510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9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3AAA38-D8AF-446B-A273-A55525F0F758}" type="datetime1">
              <a:rPr lang="pt-BR" smtClean="0"/>
              <a:t>10/12/2018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96068D-8D84-48FB-B7F8-AE8EA1CF5779}" type="datetime1">
              <a:rPr lang="pt-BR" noProof="0" smtClean="0"/>
              <a:t>10/12/2018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0"/>
            <a:fld id="{36F24D8A-E704-45F4-86A6-0F1BB19AC007}" type="datetime1">
              <a:rPr lang="pt-BR" noProof="0" smtClean="0"/>
              <a:t>10/12/2018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pPr rtl="0"/>
              <a:t>‹#›</a:t>
            </a:fld>
            <a:endParaRPr lang="pt-BR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4960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pt-BR" noProof="0" dirty="0"/>
          </a:p>
        </p:txBody>
      </p:sp>
      <p:sp>
        <p:nvSpPr>
          <p:cNvPr id="9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pt-BR" noProof="0" dirty="0"/>
          </a:p>
        </p:txBody>
      </p:sp>
      <p:sp>
        <p:nvSpPr>
          <p:cNvPr id="1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pt-BR" noProof="0" dirty="0"/>
          </a:p>
        </p:txBody>
      </p:sp>
      <p:sp>
        <p:nvSpPr>
          <p:cNvPr id="14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en-US" noProof="0"/>
              <a:t>Click to edit Master title style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 noProof="0"/>
              <a:t>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A0D7A5-3A49-4400-8F11-942391BE5F18}" type="datetime1">
              <a:rPr lang="pt-BR" noProof="0" smtClean="0"/>
              <a:t>10/12/2018</a:t>
            </a:fld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pt-BR" noProof="0" dirty="0"/>
          </a:p>
        </p:txBody>
      </p:sp>
      <p:sp>
        <p:nvSpPr>
          <p:cNvPr id="6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504FD-A376-4BB5-A7B2-0F1C5E98AC0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rtl="0"/>
            <a:fld id="{36F24D8A-E704-45F4-86A6-0F1BB19AC007}" type="datetime1">
              <a:rPr lang="pt-BR" noProof="0" smtClean="0"/>
              <a:t>10/12/2018</a:t>
            </a:fld>
            <a:endParaRPr lang="pt-B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Adicionar um rodapé</a:t>
            </a:r>
            <a:endParaRPr lang="pt-B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rtl="0"/>
            <a:fld id="{E31375A4-56A4-47D6-9801-1991572033F7}" type="slidenum">
              <a:rPr lang="pt-BR" noProof="0" smtClean="0"/>
              <a:pPr rtl="0"/>
              <a:t>‹#›</a:t>
            </a:fld>
            <a:endParaRPr lang="pt-BR" noProof="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6">
            <a:extLst>
              <a:ext uri="{FF2B5EF4-FFF2-40B4-BE49-F238E27FC236}">
                <a16:creationId xmlns:a16="http://schemas.microsoft.com/office/drawing/2014/main" id="{BCA9BCB9-F87A-4BA5-B6AA-669B8994D128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328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51" r:id="rId3"/>
    <p:sldLayoutId id="2147483656" r:id="rId4"/>
    <p:sldLayoutId id="2147483657" r:id="rId5"/>
    <p:sldLayoutId id="214748366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A0FC9-A36D-4A00-9CAF-A045C3D8C4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Topics in research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0EE6F-EA0D-4C55-B84C-09F656ECF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Dr John Corbett</a:t>
            </a:r>
          </a:p>
          <a:p>
            <a:r>
              <a:rPr lang="en-GB"/>
              <a:t>USP-CAPES International Fellow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5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Everything you wanted to know about research but were afraid to 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79" y="2286000"/>
            <a:ext cx="11685181" cy="4231758"/>
          </a:xfrm>
        </p:spPr>
        <p:txBody>
          <a:bodyPr>
            <a:normAutofit/>
          </a:bodyPr>
          <a:lstStyle/>
          <a:p>
            <a:r>
              <a:rPr lang="en-US" sz="3200" dirty="0"/>
              <a:t>8. Responding to reviews and revising accordingly…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5BFE5-B8F3-45C2-A1BA-DDD513652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104" y="2823776"/>
            <a:ext cx="3708400" cy="315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8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923A-2A1C-42DE-B528-3D75AC45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finally…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1063F8-077C-4276-93CC-2823A9C8B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8108" y="1856105"/>
            <a:ext cx="5620973" cy="37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5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home messages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	Research starts with critical reading &amp; engagement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	There is a thrill to the act of discovery.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	To know what you want to say, you have to start writing.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	Keep an open mind.  Edit when necessary.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	Enjoy the process.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	Never stop.</a:t>
            </a:r>
          </a:p>
        </p:txBody>
      </p:sp>
    </p:spTree>
    <p:extLst>
      <p:ext uri="{BB962C8B-B14F-4D97-AF65-F5344CB8AC3E}">
        <p14:creationId xmlns:p14="http://schemas.microsoft.com/office/powerpoint/2010/main" val="411160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513E8-182C-42B7-AD40-0D369F6D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Keep exploring!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B80BD5-C890-4A4E-8B81-E74B207CD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874" t="893" r="3874" b="11563"/>
          <a:stretch/>
        </p:blipFill>
        <p:spPr>
          <a:xfrm>
            <a:off x="3309551" y="2427543"/>
            <a:ext cx="5572898" cy="3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4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Everything you wanted to know about research but were afraid to 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Research doesn’t appear miraculously from nowhere.</a:t>
            </a:r>
          </a:p>
          <a:p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	You have to find a topic that interests you.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   	You have to read enough in the area to understand the issues 	that people talk about.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	You then join the conversation.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3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Everything you wanted to know about research but were afraid to 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2. Joining the conversation</a:t>
            </a:r>
          </a:p>
          <a:p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	You situate your own research in the context of the literature.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	You extend, question or challenge aspects of the literature.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	You frame your own contribution in a theoretical perspective.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4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Everything you wanted to know about research but were afraid to 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3. A theoretical perspective</a:t>
            </a:r>
          </a:p>
          <a:p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	What readers are</a:t>
            </a:r>
            <a:r>
              <a:rPr lang="en-US" sz="2800" i="1" dirty="0"/>
              <a:t> really </a:t>
            </a:r>
            <a:r>
              <a:rPr lang="en-US" sz="2800" dirty="0"/>
              <a:t>interested in is your method.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	Often you bring a new method to old data, or an established 	method to new data.</a:t>
            </a:r>
          </a:p>
          <a:p>
            <a:pPr marL="128016" lvl="1" indent="0">
              <a:buNone/>
            </a:pP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1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Everything you wanted to know about research but were afraid to 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7" y="2286000"/>
            <a:ext cx="10994065" cy="423175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4. For example? Give me some research questions!!</a:t>
            </a:r>
          </a:p>
          <a:p>
            <a:pPr marL="128016" lvl="1" indent="0">
              <a:buNone/>
            </a:pPr>
            <a:r>
              <a:rPr lang="en-US" sz="3200" dirty="0"/>
              <a:t>	</a:t>
            </a:r>
            <a:r>
              <a:rPr lang="en-US" sz="2800" i="1" dirty="0"/>
              <a:t>The linguistic landscapes of Sao Paulo are relatively neglected. So…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	How do public/shop signs function as an index of gentrification?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	How do ‘mobile landscapes’ on clothing index identities?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	How does graffiti function as a medium of social comment/protest?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	How do public/shop signs chart the history of an ethnic community?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	How does linguistic landscape function as a language teaching 	resource?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 	How does the linguistic landscape mediate the movement from public to 	private metro lines?</a:t>
            </a:r>
            <a:endParaRPr lang="en-US" sz="2400" dirty="0"/>
          </a:p>
          <a:p>
            <a:pPr marL="128016" lvl="1" indent="0">
              <a:buNone/>
            </a:pP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7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Everything you wanted to know about research but were afraid to 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7" y="2286000"/>
            <a:ext cx="10994065" cy="4231758"/>
          </a:xfrm>
        </p:spPr>
        <p:txBody>
          <a:bodyPr>
            <a:normAutofit/>
          </a:bodyPr>
          <a:lstStyle/>
          <a:p>
            <a:r>
              <a:rPr lang="en-US" sz="3200" dirty="0"/>
              <a:t>5.  Applying appropriate methodologies, e.g. </a:t>
            </a:r>
          </a:p>
          <a:p>
            <a:pPr marL="128016" lvl="1" indent="0">
              <a:buNone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	Ethnographic observation (including visual ethnography)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	Semiotics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	Interviews – qualitative analysis of different kinds, </a:t>
            </a:r>
            <a:r>
              <a:rPr lang="en-US" sz="3200" dirty="0" err="1"/>
              <a:t>eg</a:t>
            </a:r>
            <a:r>
              <a:rPr lang="en-US" sz="3200" dirty="0"/>
              <a:t> CA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	Quantitative analysis – how many signs in Language A/B/C?        	Quantitative analysis of interview data (statistical tests)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	Archive research (social history – public records, newspapers)</a:t>
            </a:r>
            <a:endParaRPr lang="en-US" sz="1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0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Everything you wanted to know about research but were afraid to 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79" y="2286000"/>
            <a:ext cx="11685181" cy="4231758"/>
          </a:xfrm>
        </p:spPr>
        <p:txBody>
          <a:bodyPr>
            <a:normAutofit/>
          </a:bodyPr>
          <a:lstStyle/>
          <a:p>
            <a:r>
              <a:rPr lang="en-US" sz="3200" dirty="0"/>
              <a:t>6.  Practical issues</a:t>
            </a:r>
          </a:p>
          <a:p>
            <a:pPr marL="128016" lvl="1" indent="0">
              <a:buNone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	Time! To collect data, </a:t>
            </a:r>
            <a:r>
              <a:rPr lang="en-US" sz="3200" dirty="0" err="1"/>
              <a:t>analyse</a:t>
            </a:r>
            <a:r>
              <a:rPr lang="en-US" sz="3200" dirty="0"/>
              <a:t> it, write it up and re-re-re-re-draft.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	Access! To people and data.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 	Familiarity! With analytical procedures. Learning by doing.</a:t>
            </a:r>
            <a:endParaRPr lang="en-US" sz="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0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Everything you wanted to know about research but were afraid to 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79" y="2286000"/>
            <a:ext cx="11685181" cy="4231758"/>
          </a:xfrm>
        </p:spPr>
        <p:txBody>
          <a:bodyPr>
            <a:normAutofit/>
          </a:bodyPr>
          <a:lstStyle/>
          <a:p>
            <a:r>
              <a:rPr lang="en-US" sz="3200" dirty="0"/>
              <a:t>7.  Practical issues</a:t>
            </a:r>
          </a:p>
          <a:p>
            <a:pPr marL="128016" lvl="1" indent="0">
              <a:buNone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	</a:t>
            </a:r>
            <a:r>
              <a:rPr lang="en-US" sz="3200" dirty="0">
                <a:solidFill>
                  <a:srgbClr val="FF0000"/>
                </a:solidFill>
              </a:rPr>
              <a:t>Time! </a:t>
            </a:r>
            <a:r>
              <a:rPr lang="en-US" sz="3200" dirty="0"/>
              <a:t>To collect data, </a:t>
            </a:r>
            <a:r>
              <a:rPr lang="en-US" sz="3200" dirty="0" err="1"/>
              <a:t>analyse</a:t>
            </a:r>
            <a:r>
              <a:rPr lang="en-US" sz="3200" dirty="0"/>
              <a:t> it, write it up and re-re-re-re-draft.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	</a:t>
            </a:r>
            <a:r>
              <a:rPr lang="en-US" sz="3200" dirty="0">
                <a:solidFill>
                  <a:srgbClr val="FF0000"/>
                </a:solidFill>
              </a:rPr>
              <a:t>Access! </a:t>
            </a:r>
            <a:r>
              <a:rPr lang="en-US" sz="3200" dirty="0"/>
              <a:t>To people and data.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 	</a:t>
            </a:r>
            <a:r>
              <a:rPr lang="en-US" sz="3200" dirty="0">
                <a:solidFill>
                  <a:srgbClr val="FF0000"/>
                </a:solidFill>
              </a:rPr>
              <a:t>Familiarity! </a:t>
            </a:r>
            <a:r>
              <a:rPr lang="en-US" sz="3200" dirty="0"/>
              <a:t>With analytical procedures. Learning by doing.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 	</a:t>
            </a:r>
            <a:r>
              <a:rPr lang="en-US" sz="3200" dirty="0">
                <a:solidFill>
                  <a:srgbClr val="FF0000"/>
                </a:solidFill>
              </a:rPr>
              <a:t>Professionalism! </a:t>
            </a:r>
            <a:r>
              <a:rPr lang="en-US" sz="3200" dirty="0"/>
              <a:t>Adapt to the conventions of the journal.</a:t>
            </a:r>
            <a:endParaRPr lang="en-US" sz="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4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Everything you wanted to know about research but were afraid to 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79" y="2286000"/>
            <a:ext cx="11685181" cy="4231758"/>
          </a:xfrm>
        </p:spPr>
        <p:txBody>
          <a:bodyPr>
            <a:normAutofit/>
          </a:bodyPr>
          <a:lstStyle/>
          <a:p>
            <a:r>
              <a:rPr lang="en-US" sz="3200" dirty="0"/>
              <a:t>8. Submission time!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B6084-500B-4C61-BDA6-F4EABABD2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951" y="2528329"/>
            <a:ext cx="5060349" cy="33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51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pptCCAB.tmp</Template>
  <TotalTime>837</TotalTime>
  <Words>195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Tw Cen MT</vt:lpstr>
      <vt:lpstr>Tw Cen MT Condensed</vt:lpstr>
      <vt:lpstr>Wingdings</vt:lpstr>
      <vt:lpstr>Wingdings 3</vt:lpstr>
      <vt:lpstr>Integral</vt:lpstr>
      <vt:lpstr>Topics in research</vt:lpstr>
      <vt:lpstr>Everything you wanted to know about research but were afraid to ask</vt:lpstr>
      <vt:lpstr>Everything you wanted to know about research but were afraid to ask</vt:lpstr>
      <vt:lpstr>Everything you wanted to know about research but were afraid to ask</vt:lpstr>
      <vt:lpstr>Everything you wanted to know about research but were afraid to ask</vt:lpstr>
      <vt:lpstr>Everything you wanted to know about research but were afraid to ask</vt:lpstr>
      <vt:lpstr>Everything you wanted to know about research but were afraid to ask</vt:lpstr>
      <vt:lpstr>Everything you wanted to know about research but were afraid to ask</vt:lpstr>
      <vt:lpstr>Everything you wanted to know about research but were afraid to ask</vt:lpstr>
      <vt:lpstr>Everything you wanted to know about research but were afraid to ask</vt:lpstr>
      <vt:lpstr>And finally…</vt:lpstr>
      <vt:lpstr>Take home messages</vt:lpstr>
      <vt:lpstr>Keep exploring!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agricultural students</dc:title>
  <dc:creator>John Corbett</dc:creator>
  <cp:lastModifiedBy>John Corbett</cp:lastModifiedBy>
  <cp:revision>56</cp:revision>
  <dcterms:created xsi:type="dcterms:W3CDTF">2018-05-01T13:39:40Z</dcterms:created>
  <dcterms:modified xsi:type="dcterms:W3CDTF">2018-12-10T12:47:19Z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