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306" r:id="rId3"/>
    <p:sldId id="307" r:id="rId4"/>
    <p:sldId id="305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9" r:id="rId15"/>
    <p:sldId id="318" r:id="rId16"/>
    <p:sldId id="320" r:id="rId17"/>
    <p:sldId id="317" r:id="rId18"/>
    <p:sldId id="321" r:id="rId19"/>
    <p:sldId id="323" r:id="rId20"/>
    <p:sldId id="322" r:id="rId21"/>
    <p:sldId id="324" r:id="rId22"/>
    <p:sldId id="281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06" autoAdjust="0"/>
  </p:normalViewPr>
  <p:slideViewPr>
    <p:cSldViewPr snapToGrid="0">
      <p:cViewPr>
        <p:scale>
          <a:sx n="124" d="100"/>
          <a:sy n="124" d="100"/>
        </p:scale>
        <p:origin x="-120" y="-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3AAA38-D8AF-446B-A273-A55525F0F758}" type="datetime1">
              <a:rPr lang="pt-BR" smtClean="0"/>
              <a:t>02/12/2018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96068D-8D84-48FB-B7F8-AE8EA1CF5779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20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8B6AF1-F2DA-4E74-BE56-64DEEC7C9727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6485E-ED69-4E0A-A858-02CDE639BBBE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5CD540-D35D-4481-848A-57D93A1A9D58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7133E-ACE5-45B4-9BC5-82408BBF363D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0F22F5-F3E9-4BB6-9CBD-2DE33B2F5422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2FD594-E678-4E1A-BC35-063AD6D7A0E3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0D7A5-3A49-4400-8F11-942391BE5F18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36F24D8A-E704-45F4-86A6-0F1BB19AC007}" type="datetime1">
              <a:rPr lang="pt-BR" noProof="0" smtClean="0"/>
              <a:t>02/12/2018</a:t>
            </a:fld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pt-BR" noProof="0" smtClean="0"/>
              <a:pPr rtl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aid.nih.gov/grants-contracts/write-research-pla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 err="1"/>
              <a:t>English</a:t>
            </a:r>
            <a:r>
              <a:rPr lang="pt-BR" dirty="0"/>
              <a:t> for medical </a:t>
            </a:r>
            <a:r>
              <a:rPr lang="pt-BR" dirty="0" err="1"/>
              <a:t>students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err="1"/>
              <a:t>Developing</a:t>
            </a:r>
            <a:r>
              <a:rPr lang="pt-BR" dirty="0"/>
              <a:t> </a:t>
            </a:r>
            <a:r>
              <a:rPr lang="pt-BR" dirty="0" err="1"/>
              <a:t>academic</a:t>
            </a:r>
            <a:r>
              <a:rPr lang="pt-BR" dirty="0"/>
              <a:t> </a:t>
            </a:r>
            <a:r>
              <a:rPr lang="pt-BR" dirty="0" err="1"/>
              <a:t>literacies</a:t>
            </a:r>
            <a:r>
              <a:rPr lang="pt-BR" dirty="0"/>
              <a:t>: Grant </a:t>
            </a:r>
            <a:r>
              <a:rPr lang="pt-BR" dirty="0" err="1"/>
              <a:t>applications</a:t>
            </a:r>
            <a:r>
              <a:rPr lang="pt-BR" dirty="0"/>
              <a:t>: </a:t>
            </a:r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statements</a:t>
            </a:r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F159903F-CE1A-4CDF-8378-823B370433A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4786F654-ECA0-461D-8876-DF08CC37467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>
            <a:fillRect/>
          </a:stretch>
        </p:blipFill>
        <p:spPr/>
      </p:pic>
      <p:pic>
        <p:nvPicPr>
          <p:cNvPr id="21" name="Espaço Reservado para Imagem 20">
            <a:extLst>
              <a:ext uri="{FF2B5EF4-FFF2-40B4-BE49-F238E27FC236}">
                <a16:creationId xmlns:a16="http://schemas.microsoft.com/office/drawing/2014/main" id="{BF7DE339-EFD9-46F1-A783-CE6C94B289D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b="8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2707B-00E2-41DA-A310-4DA7C55B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A. Personal statement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68722-1815-494F-826D-DA739830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The work of the laboratory/team/group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What is the research focus of the lab?</a:t>
            </a:r>
          </a:p>
          <a:p>
            <a:r>
              <a:rPr lang="en-GB" dirty="0">
                <a:solidFill>
                  <a:srgbClr val="FF0000"/>
                </a:solidFill>
              </a:rPr>
              <a:t>What are its achievements/publications?</a:t>
            </a:r>
          </a:p>
          <a:p>
            <a:r>
              <a:rPr lang="en-GB" dirty="0">
                <a:solidFill>
                  <a:srgbClr val="FF0000"/>
                </a:solidFill>
              </a:rPr>
              <a:t>What is its recent work?</a:t>
            </a:r>
          </a:p>
          <a:p>
            <a:r>
              <a:rPr lang="en-GB" dirty="0">
                <a:solidFill>
                  <a:srgbClr val="FF0000"/>
                </a:solidFill>
              </a:rPr>
              <a:t>How does it collaborate with others?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i="1" dirty="0"/>
              <a:t>If your work is not lab-based, then how does it relate to the work of others in the field? Do you collaborate/network?</a:t>
            </a:r>
          </a:p>
        </p:txBody>
      </p:sp>
    </p:spTree>
    <p:extLst>
      <p:ext uri="{BB962C8B-B14F-4D97-AF65-F5344CB8AC3E}">
        <p14:creationId xmlns:p14="http://schemas.microsoft.com/office/powerpoint/2010/main" val="42126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9E41-7719-4D2C-A2B3-25552C6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A. Personal statement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AB3B-2AD7-4471-A02A-AD13CD40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 current position (if applicable)</a:t>
            </a:r>
          </a:p>
          <a:p>
            <a:r>
              <a:rPr lang="en-GB" dirty="0"/>
              <a:t>I am the director of the </a:t>
            </a:r>
            <a:r>
              <a:rPr lang="en-GB" dirty="0" err="1"/>
              <a:t>Pediatric</a:t>
            </a:r>
            <a:r>
              <a:rPr lang="en-GB" dirty="0"/>
              <a:t> Inflammatory Bowel Disease Clinic and co-investigator in the adult IBD Clinic, where we collectively see over 4000 patients per year. </a:t>
            </a:r>
          </a:p>
          <a:p>
            <a:r>
              <a:rPr lang="en-GB" dirty="0"/>
              <a:t>As Director of the Genetics and Model Systems Core for the </a:t>
            </a:r>
            <a:r>
              <a:rPr lang="en-GB" dirty="0" err="1"/>
              <a:t>Center</a:t>
            </a:r>
            <a:r>
              <a:rPr lang="en-GB" dirty="0"/>
              <a:t> for Cell </a:t>
            </a:r>
            <a:r>
              <a:rPr lang="en-GB" dirty="0" err="1"/>
              <a:t>Signaling</a:t>
            </a:r>
            <a:r>
              <a:rPr lang="en-GB" dirty="0"/>
              <a:t> in Gastroenterology, I am delighted to support your project. </a:t>
            </a:r>
          </a:p>
        </p:txBody>
      </p:sp>
    </p:spTree>
    <p:extLst>
      <p:ext uri="{BB962C8B-B14F-4D97-AF65-F5344CB8AC3E}">
        <p14:creationId xmlns:p14="http://schemas.microsoft.com/office/powerpoint/2010/main" val="26091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A95B-EF36-4F51-AAD6-0A50F184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B: Position and </a:t>
            </a:r>
            <a:r>
              <a:rPr lang="en-GB" dirty="0" err="1"/>
              <a:t>honors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FC99-ED8E-4F28-AB2E-20FB896B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Positions and Employment </a:t>
            </a:r>
          </a:p>
          <a:p>
            <a:r>
              <a:rPr lang="en-GB" dirty="0"/>
              <a:t> 2000-2005     Post-doctoral Associate, Howard Hughes Medical Institute, Yale University School of Medicine, New Haven, CT </a:t>
            </a:r>
          </a:p>
          <a:p>
            <a:r>
              <a:rPr lang="en-GB" dirty="0"/>
              <a:t>2005-2006    Associate Research Scientist, Section of Immunobiology, Yale University School of Medicine, New Haven, CT</a:t>
            </a:r>
          </a:p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Professional Memberships </a:t>
            </a:r>
          </a:p>
          <a:p>
            <a:r>
              <a:rPr lang="en-GB" dirty="0"/>
              <a:t>1999   Life member, Indian Immunology Society </a:t>
            </a:r>
          </a:p>
          <a:p>
            <a:r>
              <a:rPr lang="en-GB" dirty="0"/>
              <a:t>2010 -   Member, American Association of Immunologists </a:t>
            </a:r>
          </a:p>
          <a:p>
            <a:pPr marL="4572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Honors</a:t>
            </a:r>
            <a:r>
              <a:rPr lang="en-GB" dirty="0">
                <a:solidFill>
                  <a:srgbClr val="FF0000"/>
                </a:solidFill>
              </a:rPr>
              <a:t>/Awards </a:t>
            </a:r>
          </a:p>
          <a:p>
            <a:r>
              <a:rPr lang="en-GB" dirty="0"/>
              <a:t> 1992-1994 Indian Council of Agricultural Research’s Junior Research Fellowship</a:t>
            </a:r>
          </a:p>
          <a:p>
            <a:r>
              <a:rPr lang="en-GB" dirty="0"/>
              <a:t>1994-1999 Senior Research Fellowship from Department of Biotechnology, India </a:t>
            </a:r>
          </a:p>
          <a:p>
            <a:r>
              <a:rPr lang="en-GB" dirty="0"/>
              <a:t>2013   AAI early career faculty travel award</a:t>
            </a:r>
          </a:p>
        </p:txBody>
      </p:sp>
    </p:spTree>
    <p:extLst>
      <p:ext uri="{BB962C8B-B14F-4D97-AF65-F5344CB8AC3E}">
        <p14:creationId xmlns:p14="http://schemas.microsoft.com/office/powerpoint/2010/main" val="42637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710-F0DE-46E4-8132-A0E6F09E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C: contribution to science: focus on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EE3-9ED8-483C-809F-35D665C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SLAM family regulates colitis through both adaptive and innate immune mechanisms. </a:t>
            </a:r>
            <a:r>
              <a:rPr lang="en-GB" dirty="0">
                <a:solidFill>
                  <a:srgbClr val="FF0000"/>
                </a:solidFill>
              </a:rPr>
              <a:t>Upon joining the Terhorst laboratory in 2001</a:t>
            </a:r>
            <a:r>
              <a:rPr lang="en-GB" dirty="0"/>
              <a:t>, the SLAM family of immune receptors was known to be relevant to lymphoproliferative syndromes however precise mechanisms of immunoregulation were unknown. </a:t>
            </a:r>
            <a:r>
              <a:rPr lang="en-GB" dirty="0">
                <a:solidFill>
                  <a:srgbClr val="FF0000"/>
                </a:solidFill>
              </a:rPr>
              <a:t>As part of this collaborative team, we defined the role for </a:t>
            </a:r>
            <a:r>
              <a:rPr lang="en-GB" dirty="0"/>
              <a:t>SLAM, CD48, and Ly108 in T cell and innate immune cellular function in colitis. As SLAM is a measles virus receptor, </a:t>
            </a:r>
            <a:r>
              <a:rPr lang="en-GB" dirty="0">
                <a:solidFill>
                  <a:srgbClr val="FF0000"/>
                </a:solidFill>
              </a:rPr>
              <a:t>the major impact of our work</a:t>
            </a:r>
            <a:r>
              <a:rPr lang="en-GB" dirty="0"/>
              <a:t> on SLAM as a regulator of phagosome function </a:t>
            </a:r>
            <a:r>
              <a:rPr lang="en-GB" dirty="0">
                <a:solidFill>
                  <a:srgbClr val="FF0000"/>
                </a:solidFill>
              </a:rPr>
              <a:t>is on </a:t>
            </a:r>
            <a:r>
              <a:rPr lang="en-GB" dirty="0"/>
              <a:t>the field of virology and retargeting of measles virus.  </a:t>
            </a:r>
          </a:p>
          <a:p>
            <a:r>
              <a:rPr lang="en-GB" dirty="0"/>
              <a:t>a. Wang, N. </a:t>
            </a:r>
            <a:r>
              <a:rPr lang="en-GB" dirty="0" err="1"/>
              <a:t>Satoskar</a:t>
            </a:r>
            <a:r>
              <a:rPr lang="en-GB" dirty="0"/>
              <a:t>, A., </a:t>
            </a:r>
            <a:r>
              <a:rPr lang="en-GB" dirty="0" err="1"/>
              <a:t>Faubion</a:t>
            </a:r>
            <a:r>
              <a:rPr lang="en-GB" dirty="0"/>
              <a:t>, W.A., Howie, D., Okamoto, S., </a:t>
            </a:r>
            <a:r>
              <a:rPr lang="en-GB" dirty="0" err="1"/>
              <a:t>Feske</a:t>
            </a:r>
            <a:r>
              <a:rPr lang="en-GB" dirty="0"/>
              <a:t>, S., </a:t>
            </a:r>
            <a:r>
              <a:rPr lang="en-GB" dirty="0" err="1"/>
              <a:t>Gullo</a:t>
            </a:r>
            <a:r>
              <a:rPr lang="en-GB" dirty="0"/>
              <a:t>, C., Clark, K., Sosa, M.R., Sharpe, A.H., Terhorst, C. (2004). The cell surface receptor SLAM controls T cell and macrophage functions. The Journal of Experimental Medicine, 199(9):1255-64. PMCID:2211908.  </a:t>
            </a:r>
          </a:p>
          <a:p>
            <a:r>
              <a:rPr lang="en-GB" dirty="0"/>
              <a:t>b. Howie, D., </a:t>
            </a:r>
            <a:r>
              <a:rPr lang="en-GB" dirty="0" err="1"/>
              <a:t>Laroux</a:t>
            </a:r>
            <a:r>
              <a:rPr lang="en-GB" dirty="0"/>
              <a:t>, F.S., </a:t>
            </a:r>
            <a:r>
              <a:rPr lang="en-GB" dirty="0" err="1"/>
              <a:t>Morra</a:t>
            </a:r>
            <a:r>
              <a:rPr lang="en-GB" dirty="0"/>
              <a:t>, M., </a:t>
            </a:r>
            <a:r>
              <a:rPr lang="en-GB" dirty="0" err="1"/>
              <a:t>Satoskar</a:t>
            </a:r>
            <a:r>
              <a:rPr lang="en-GB" dirty="0"/>
              <a:t>, A.R., Rosas, L.E., </a:t>
            </a:r>
            <a:r>
              <a:rPr lang="en-GB" dirty="0" err="1"/>
              <a:t>Faubion</a:t>
            </a:r>
            <a:r>
              <a:rPr lang="en-GB" dirty="0"/>
              <a:t>, W.A., Julien, A., </a:t>
            </a:r>
            <a:r>
              <a:rPr lang="en-GB" dirty="0" err="1"/>
              <a:t>Rietdijk</a:t>
            </a:r>
            <a:r>
              <a:rPr lang="en-GB" dirty="0"/>
              <a:t>, S., Coyle, A.J., Fraser, C., Terhorst, C. (2005). Cutting edge: the SLAM family receptor Ly108 controls T cell and neutrophil functions. Journal of Immunology, 174(10):5931-5. PMID:15879084</a:t>
            </a:r>
          </a:p>
        </p:txBody>
      </p:sp>
    </p:spTree>
    <p:extLst>
      <p:ext uri="{BB962C8B-B14F-4D97-AF65-F5344CB8AC3E}">
        <p14:creationId xmlns:p14="http://schemas.microsoft.com/office/powerpoint/2010/main" val="33759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710-F0DE-46E4-8132-A0E6F09E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C: contribution to science: focus on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EE3-9ED8-483C-809F-35D665C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/>
              <a:t>C. Contributions to Science [</a:t>
            </a:r>
            <a:r>
              <a:rPr lang="en-GB" dirty="0">
                <a:solidFill>
                  <a:srgbClr val="FF0000"/>
                </a:solidFill>
              </a:rPr>
              <a:t>125 publications; google h index 48</a:t>
            </a:r>
            <a:r>
              <a:rPr lang="en-GB" dirty="0"/>
              <a:t>] </a:t>
            </a:r>
          </a:p>
          <a:p>
            <a:r>
              <a:rPr lang="en-GB" dirty="0"/>
              <a:t> 1) Biochemical and biological activities of hedgehog </a:t>
            </a:r>
            <a:r>
              <a:rPr lang="en-GB" dirty="0" err="1"/>
              <a:t>signaling</a:t>
            </a:r>
            <a:r>
              <a:rPr lang="en-GB" dirty="0"/>
              <a:t> in Drosophila and vertebrates. </a:t>
            </a:r>
            <a:r>
              <a:rPr lang="en-GB" dirty="0">
                <a:solidFill>
                  <a:srgbClr val="FF0000"/>
                </a:solidFill>
              </a:rPr>
              <a:t>During my post-doctoral training, I contributed to </a:t>
            </a:r>
            <a:r>
              <a:rPr lang="en-GB" dirty="0"/>
              <a:t>uncovering mechanistic understanding how this key pathway works in a variety of critical processes and in the cloning of vertebrate family members including the first work using zebrafish implicating shh </a:t>
            </a:r>
            <a:r>
              <a:rPr lang="en-GB" dirty="0" err="1"/>
              <a:t>signaling</a:t>
            </a:r>
            <a:r>
              <a:rPr lang="en-GB" dirty="0"/>
              <a:t> as defective in holoprosencephaly. </a:t>
            </a:r>
          </a:p>
          <a:p>
            <a:r>
              <a:rPr lang="en-GB" dirty="0"/>
              <a:t>a) Lee, J. J., </a:t>
            </a:r>
            <a:r>
              <a:rPr lang="en-GB" dirty="0" err="1"/>
              <a:t>Ekker</a:t>
            </a:r>
            <a:r>
              <a:rPr lang="en-GB" dirty="0"/>
              <a:t>, S. C., von Kessler, D. P., Porter, J. A., Sun, B. I. and Beachy, P. A. (1994). </a:t>
            </a:r>
            <a:r>
              <a:rPr lang="en-GB" dirty="0" err="1"/>
              <a:t>Autoproteolysis</a:t>
            </a:r>
            <a:r>
              <a:rPr lang="en-GB" dirty="0"/>
              <a:t> in hedgehog protein biogenesis. Science 266, 1528-1537. </a:t>
            </a:r>
          </a:p>
          <a:p>
            <a:r>
              <a:rPr lang="en-GB" dirty="0"/>
              <a:t>b) </a:t>
            </a:r>
            <a:r>
              <a:rPr lang="en-GB" dirty="0" err="1"/>
              <a:t>Ekker</a:t>
            </a:r>
            <a:r>
              <a:rPr lang="en-GB" dirty="0"/>
              <a:t>, S .C., </a:t>
            </a:r>
            <a:r>
              <a:rPr lang="en-GB" dirty="0" err="1"/>
              <a:t>Ungar,A</a:t>
            </a:r>
            <a:r>
              <a:rPr lang="en-GB" dirty="0"/>
              <a:t>., </a:t>
            </a:r>
            <a:r>
              <a:rPr lang="en-GB" dirty="0" err="1"/>
              <a:t>Greenstein,P</a:t>
            </a:r>
            <a:r>
              <a:rPr lang="en-GB" dirty="0"/>
              <a:t>., von </a:t>
            </a:r>
            <a:r>
              <a:rPr lang="en-GB" dirty="0" err="1"/>
              <a:t>Kessler,D.P</a:t>
            </a:r>
            <a:r>
              <a:rPr lang="en-GB" dirty="0"/>
              <a:t>., </a:t>
            </a:r>
            <a:r>
              <a:rPr lang="en-GB" dirty="0" err="1"/>
              <a:t>Porter,J.A</a:t>
            </a:r>
            <a:r>
              <a:rPr lang="en-GB" dirty="0"/>
              <a:t>., </a:t>
            </a:r>
            <a:r>
              <a:rPr lang="en-GB" dirty="0" err="1"/>
              <a:t>Moon,R.T</a:t>
            </a:r>
            <a:r>
              <a:rPr lang="en-GB" dirty="0"/>
              <a:t>., and </a:t>
            </a:r>
            <a:r>
              <a:rPr lang="en-GB" dirty="0" err="1"/>
              <a:t>Beachy,P.A</a:t>
            </a:r>
            <a:r>
              <a:rPr lang="en-GB" dirty="0"/>
              <a:t>. (1995). Patterning Activities of Vertebrate hedgehog Proteins in the Developing Eye and Brain. Current Biology, 5: 944-955. c</a:t>
            </a:r>
          </a:p>
        </p:txBody>
      </p:sp>
    </p:spTree>
    <p:extLst>
      <p:ext uri="{BB962C8B-B14F-4D97-AF65-F5344CB8AC3E}">
        <p14:creationId xmlns:p14="http://schemas.microsoft.com/office/powerpoint/2010/main" val="33794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710-F0DE-46E4-8132-A0E6F09E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C: contribution to science: a research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2EEE3-9ED8-483C-809F-35D665C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When I started my post-doctoral work in the laboratory of Ruslan </a:t>
            </a:r>
            <a:r>
              <a:rPr lang="en-GB" dirty="0" err="1">
                <a:solidFill>
                  <a:srgbClr val="FF0000"/>
                </a:solidFill>
              </a:rPr>
              <a:t>Medzhitov</a:t>
            </a:r>
            <a:r>
              <a:rPr lang="en-GB" dirty="0">
                <a:solidFill>
                  <a:srgbClr val="FF0000"/>
                </a:solidFill>
              </a:rPr>
              <a:t> about 14 years ago</a:t>
            </a:r>
            <a:r>
              <a:rPr lang="en-GB" dirty="0"/>
              <a:t>, TLRs were only just discovered and not much was known about the various mechanisms by which TLRs influence adaptive immunity.  In addition there was renewed interest in a population of cells called regulatory T cells or suppressor T cells.  These cells, characterized by surface expression of CD4 and CD25 markers, were shown to be potent suppressors of naïve T cell activation.  The general consensus was that these cells block activation of auto-reactive cells.  </a:t>
            </a:r>
            <a:r>
              <a:rPr lang="en-GB" dirty="0">
                <a:solidFill>
                  <a:srgbClr val="FF0000"/>
                </a:solidFill>
              </a:rPr>
              <a:t>A key question for us was</a:t>
            </a:r>
            <a:r>
              <a:rPr lang="en-GB" dirty="0"/>
              <a:t>:  How do pathogen specific T cells over come the block induced by regulatory T cells to mount protective immune responses?  </a:t>
            </a:r>
            <a:r>
              <a:rPr lang="en-GB" dirty="0">
                <a:solidFill>
                  <a:srgbClr val="FF0000"/>
                </a:solidFill>
              </a:rPr>
              <a:t>We hypothesized that</a:t>
            </a:r>
            <a:r>
              <a:rPr lang="en-GB" dirty="0"/>
              <a:t>, since TLRs are major sensors of infections, TLR activation on DCs should be able to overcome suppression mediated by regulatory T cells (</a:t>
            </a:r>
            <a:r>
              <a:rPr lang="en-GB" dirty="0" err="1"/>
              <a:t>Treg</a:t>
            </a:r>
            <a:r>
              <a:rPr lang="en-GB" dirty="0"/>
              <a:t> cells).   </a:t>
            </a:r>
            <a:r>
              <a:rPr lang="en-GB" dirty="0">
                <a:solidFill>
                  <a:srgbClr val="FF0000"/>
                </a:solidFill>
              </a:rPr>
              <a:t>I used </a:t>
            </a:r>
            <a:r>
              <a:rPr lang="en-GB" dirty="0"/>
              <a:t>TLR-deficient and </a:t>
            </a:r>
            <a:r>
              <a:rPr lang="en-GB" dirty="0" err="1"/>
              <a:t>TLRsufficient</a:t>
            </a:r>
            <a:r>
              <a:rPr lang="en-GB" dirty="0"/>
              <a:t> dendritic cells for in vitro suppression assays to show that TLR activation on DCs overcomes the block induced by regulatory T cells.  </a:t>
            </a:r>
            <a:r>
              <a:rPr lang="en-GB" dirty="0">
                <a:solidFill>
                  <a:srgbClr val="FF0000"/>
                </a:solidFill>
              </a:rPr>
              <a:t>In addition I showed that </a:t>
            </a:r>
            <a:r>
              <a:rPr lang="en-GB" dirty="0"/>
              <a:t>surface maturation of DCs is not sufficient to overcome </a:t>
            </a:r>
            <a:r>
              <a:rPr lang="en-GB" dirty="0" err="1"/>
              <a:t>Treg</a:t>
            </a:r>
            <a:r>
              <a:rPr lang="en-GB" dirty="0"/>
              <a:t> cell mediated suppression</a:t>
            </a:r>
            <a:r>
              <a:rPr lang="en-GB" dirty="0">
                <a:solidFill>
                  <a:srgbClr val="FF0000"/>
                </a:solidFill>
              </a:rPr>
              <a:t>.  Finally I demonstrated that </a:t>
            </a:r>
            <a:r>
              <a:rPr lang="en-GB" dirty="0"/>
              <a:t>the cytokine IL-6 secreted by DCs in response to TLR ligands is responsible for providing critical signals necessary for naïve T cells to overcome </a:t>
            </a:r>
            <a:r>
              <a:rPr lang="en-GB" dirty="0" err="1"/>
              <a:t>Treg</a:t>
            </a:r>
            <a:r>
              <a:rPr lang="en-GB" dirty="0"/>
              <a:t> cell mediates suppression.  </a:t>
            </a:r>
            <a:r>
              <a:rPr lang="en-GB" dirty="0">
                <a:solidFill>
                  <a:srgbClr val="FF0000"/>
                </a:solidFill>
              </a:rPr>
              <a:t>In summary, I discovered that </a:t>
            </a:r>
            <a:r>
              <a:rPr lang="en-GB" dirty="0"/>
              <a:t>the Toll-pathway of DC activation controls adaptive immune responses by at least two major mechanisms; 1. By induction of surface maturation of DCs and 2: By inducing secretion of IL-6, which overcomes </a:t>
            </a:r>
            <a:r>
              <a:rPr lang="en-GB" dirty="0" err="1"/>
              <a:t>Treg</a:t>
            </a:r>
            <a:r>
              <a:rPr lang="en-GB" dirty="0"/>
              <a:t> cell mediated suppression.  </a:t>
            </a:r>
            <a:r>
              <a:rPr lang="en-GB" dirty="0">
                <a:solidFill>
                  <a:srgbClr val="FF0000"/>
                </a:solidFill>
              </a:rPr>
              <a:t>This study was described as ground breaking in a commentary that accompanied the published article in the journal “Science”.</a:t>
            </a:r>
          </a:p>
        </p:txBody>
      </p:sp>
    </p:spTree>
    <p:extLst>
      <p:ext uri="{BB962C8B-B14F-4D97-AF65-F5344CB8AC3E}">
        <p14:creationId xmlns:p14="http://schemas.microsoft.com/office/powerpoint/2010/main" val="13876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2E09-4178-4135-9CB8-999E1D66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D: research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2085-5D1F-49D6-AAA9-C53255FA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Ongoing grants awarded</a:t>
            </a:r>
          </a:p>
          <a:p>
            <a:r>
              <a:rPr lang="en-GB" dirty="0"/>
              <a:t>Completed grants</a:t>
            </a:r>
          </a:p>
          <a:p>
            <a:pPr lvl="1"/>
            <a:r>
              <a:rPr lang="en-GB" dirty="0"/>
              <a:t>Reference number, PI, Date of award, Title of project, Role of applicant, Outcome(s).</a:t>
            </a:r>
          </a:p>
          <a:p>
            <a:pPr marL="365760" lvl="1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b="1" u="sng" dirty="0"/>
              <a:t>Ongoing Research Support </a:t>
            </a:r>
          </a:p>
          <a:p>
            <a:pPr marL="45720" indent="0">
              <a:buNone/>
            </a:pPr>
            <a:r>
              <a:rPr lang="en-GB" dirty="0"/>
              <a:t>2UL1TR000135-9 (PI: Khosla, S) 07/01/11 – 06/30/16  “Mayo Clinic </a:t>
            </a:r>
            <a:r>
              <a:rPr lang="en-GB" dirty="0" err="1"/>
              <a:t>Center</a:t>
            </a:r>
            <a:r>
              <a:rPr lang="en-GB" dirty="0"/>
              <a:t> for Translational Science Activities”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Ekker</a:t>
            </a:r>
            <a:r>
              <a:rPr lang="en-GB" dirty="0"/>
              <a:t> is Associate Director for the Predoctoral training program in translational sciences, including the K-8 </a:t>
            </a:r>
            <a:r>
              <a:rPr lang="en-GB" dirty="0" err="1"/>
              <a:t>InSciEd</a:t>
            </a:r>
            <a:r>
              <a:rPr lang="en-GB" dirty="0"/>
              <a:t> Out science education reform initiative for the healthy community program.  </a:t>
            </a:r>
          </a:p>
          <a:p>
            <a:pPr marL="45720" indent="0">
              <a:buNone/>
            </a:pPr>
            <a:r>
              <a:rPr lang="en-GB" dirty="0"/>
              <a:t> </a:t>
            </a:r>
            <a:r>
              <a:rPr lang="en-GB" b="1" u="sng" dirty="0"/>
              <a:t>Completed Research Support </a:t>
            </a:r>
          </a:p>
          <a:p>
            <a:pPr marL="45720" indent="0">
              <a:buNone/>
            </a:pPr>
            <a:r>
              <a:rPr lang="en-GB" dirty="0"/>
              <a:t>5R01 DA14546-10 (</a:t>
            </a:r>
            <a:r>
              <a:rPr lang="en-GB" dirty="0" err="1"/>
              <a:t>Ekker</a:t>
            </a:r>
            <a:r>
              <a:rPr lang="en-GB" dirty="0"/>
              <a:t>, PI) 05/01/01 – 06/30/14  “Intron-based Mutagenic Transposons for Zebrafish” The grant funded the development of the gene-break transposon technology for zebrafish functional genomics including the use of GBTs for </a:t>
            </a:r>
            <a:r>
              <a:rPr lang="en-GB" dirty="0" err="1"/>
              <a:t>behavioral</a:t>
            </a:r>
            <a:r>
              <a:rPr lang="en-GB" dirty="0"/>
              <a:t> genetics of the nicotine response.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606A-2BF8-47F5-A441-7E4580A6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Adapting for your own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597B-EE96-4DC4-914C-EFCE7E03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have expertise in?</a:t>
            </a:r>
          </a:p>
          <a:p>
            <a:r>
              <a:rPr lang="en-GB" dirty="0"/>
              <a:t>How long have you been working in the field?</a:t>
            </a:r>
          </a:p>
          <a:p>
            <a:r>
              <a:rPr lang="en-GB" dirty="0"/>
              <a:t>Are you an independent investigator or part of a lab/group?</a:t>
            </a:r>
          </a:p>
          <a:p>
            <a:pPr lvl="1"/>
            <a:r>
              <a:rPr lang="en-GB" dirty="0"/>
              <a:t>What is your/the lab’s research focus?</a:t>
            </a:r>
          </a:p>
          <a:p>
            <a:pPr lvl="1"/>
            <a:r>
              <a:rPr lang="en-GB" dirty="0"/>
              <a:t>What are your/its main achievements?</a:t>
            </a:r>
          </a:p>
          <a:p>
            <a:pPr lvl="1"/>
            <a:r>
              <a:rPr lang="en-GB" dirty="0"/>
              <a:t>What is your/its most recent work?</a:t>
            </a:r>
          </a:p>
          <a:p>
            <a:pPr lvl="1"/>
            <a:r>
              <a:rPr lang="en-GB" dirty="0"/>
              <a:t>How do you/does it collaborate with others?</a:t>
            </a:r>
          </a:p>
          <a:p>
            <a:r>
              <a:rPr lang="en-GB" dirty="0"/>
              <a:t>What are your publications? (Or what is your research narrative)?</a:t>
            </a:r>
          </a:p>
          <a:p>
            <a:r>
              <a:rPr lang="en-GB" dirty="0"/>
              <a:t>What other grants do you have/have you had?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2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B27-686A-4EFA-A604-E59C1F45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Another type of 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45BB-2157-4F09-8FA2-25DBA2C2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7" y="1714500"/>
            <a:ext cx="10719226" cy="47631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i="1" dirty="0"/>
              <a:t>Applying for a scholarship/exchange</a:t>
            </a:r>
          </a:p>
          <a:p>
            <a:pPr marL="45720" indent="0">
              <a:buNone/>
            </a:pPr>
            <a:r>
              <a:rPr lang="en-GB" sz="2400" dirty="0"/>
              <a:t>Move 1: Explain your reason for pursuing study in this field</a:t>
            </a:r>
          </a:p>
          <a:p>
            <a:pPr lvl="1"/>
            <a:r>
              <a:rPr lang="en-GB" sz="2400" dirty="0"/>
              <a:t>Explain your interest in the field.</a:t>
            </a:r>
          </a:p>
          <a:p>
            <a:pPr lvl="1"/>
            <a:r>
              <a:rPr lang="en-GB" sz="2400" dirty="0"/>
              <a:t>State your understanding of the field.</a:t>
            </a:r>
          </a:p>
          <a:p>
            <a:pPr lvl="1"/>
            <a:r>
              <a:rPr lang="en-GB" sz="2400" dirty="0"/>
              <a:t>Describe your motivation to study this area (personal background)</a:t>
            </a:r>
          </a:p>
          <a:p>
            <a:pPr marL="45720" indent="0">
              <a:buNone/>
            </a:pPr>
            <a:r>
              <a:rPr lang="en-GB" sz="2400" dirty="0"/>
              <a:t>Move 2: Establishing credentials</a:t>
            </a:r>
          </a:p>
          <a:p>
            <a:pPr lvl="1"/>
            <a:r>
              <a:rPr lang="en-GB" sz="2400" dirty="0"/>
              <a:t>List your academic achievements</a:t>
            </a:r>
          </a:p>
          <a:p>
            <a:pPr lvl="1"/>
            <a:r>
              <a:rPr lang="en-GB" sz="2400" dirty="0"/>
              <a:t>Describe your research experiences in the field to date</a:t>
            </a:r>
          </a:p>
          <a:p>
            <a:pPr lvl="1"/>
            <a:r>
              <a:rPr lang="en-GB" sz="2400" dirty="0"/>
              <a:t>Describe your professional experience in the field (internships, volunteering, etc)</a:t>
            </a:r>
          </a:p>
          <a:p>
            <a:pPr lvl="1">
              <a:buClr>
                <a:srgbClr val="87A91B">
                  <a:lumMod val="50000"/>
                </a:srgbClr>
              </a:buClr>
            </a:pPr>
            <a:endParaRPr lang="en-GB" sz="2400" dirty="0">
              <a:solidFill>
                <a:srgbClr val="595959"/>
              </a:solidFill>
            </a:endParaRPr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B27-686A-4EFA-A604-E59C1F45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Another type of 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45BB-2157-4F09-8FA2-25DBA2C2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7" y="1714500"/>
            <a:ext cx="10719226" cy="47631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i="1" dirty="0"/>
              <a:t>Applying for a scholarship/exchange</a:t>
            </a:r>
          </a:p>
          <a:p>
            <a:pPr marL="45720" lvl="0" indent="0">
              <a:buClr>
                <a:srgbClr val="87A91B">
                  <a:lumMod val="50000"/>
                </a:srgbClr>
              </a:buClr>
              <a:buNone/>
            </a:pPr>
            <a:r>
              <a:rPr lang="en-GB" sz="2400" dirty="0">
                <a:solidFill>
                  <a:srgbClr val="595959"/>
                </a:solidFill>
              </a:rPr>
              <a:t>Move 3: Discussing relevant life experience</a:t>
            </a:r>
          </a:p>
          <a:p>
            <a:pPr lvl="1">
              <a:buClr>
                <a:srgbClr val="87A91B">
                  <a:lumMod val="50000"/>
                </a:srgbClr>
              </a:buClr>
            </a:pPr>
            <a:r>
              <a:rPr lang="en-GB" sz="2400" dirty="0">
                <a:solidFill>
                  <a:srgbClr val="595959"/>
                </a:solidFill>
              </a:rPr>
              <a:t>Explain your extracurricular activities that show interest in helping others, taking responsibility, etc</a:t>
            </a:r>
          </a:p>
          <a:p>
            <a:pPr marL="45720" lvl="0" indent="0">
              <a:buClr>
                <a:srgbClr val="87A91B">
                  <a:lumMod val="50000"/>
                </a:srgbClr>
              </a:buClr>
              <a:buNone/>
            </a:pPr>
            <a:r>
              <a:rPr lang="en-GB" sz="2400" dirty="0">
                <a:solidFill>
                  <a:srgbClr val="595959"/>
                </a:solidFill>
              </a:rPr>
              <a:t>Move 4: State future career goals</a:t>
            </a:r>
          </a:p>
          <a:p>
            <a:pPr marL="45720" lvl="0" indent="0">
              <a:buClr>
                <a:srgbClr val="87A91B">
                  <a:lumMod val="50000"/>
                </a:srgbClr>
              </a:buClr>
              <a:buNone/>
            </a:pPr>
            <a:r>
              <a:rPr lang="en-GB" sz="2400" dirty="0">
                <a:solidFill>
                  <a:srgbClr val="595959"/>
                </a:solidFill>
              </a:rPr>
              <a:t>Move 5: Describe your personality: give examples of your personal development (</a:t>
            </a:r>
            <a:r>
              <a:rPr lang="en-GB" sz="2400" dirty="0" err="1">
                <a:solidFill>
                  <a:srgbClr val="595959"/>
                </a:solidFill>
              </a:rPr>
              <a:t>eg</a:t>
            </a:r>
            <a:r>
              <a:rPr lang="en-GB" sz="2400" dirty="0">
                <a:solidFill>
                  <a:srgbClr val="595959"/>
                </a:solidFill>
              </a:rPr>
              <a:t> confidence, teamwork)</a:t>
            </a:r>
          </a:p>
          <a:p>
            <a:pPr marL="365760" lvl="1" indent="0">
              <a:buClr>
                <a:srgbClr val="87A91B">
                  <a:lumMod val="50000"/>
                </a:srgbClr>
              </a:buClr>
              <a:buNone/>
            </a:pPr>
            <a:endParaRPr lang="en-GB" sz="2400" dirty="0">
              <a:solidFill>
                <a:srgbClr val="595959"/>
              </a:solidFill>
            </a:endParaRPr>
          </a:p>
          <a:p>
            <a:pPr lvl="1">
              <a:buClr>
                <a:srgbClr val="87A91B">
                  <a:lumMod val="50000"/>
                </a:srgbClr>
              </a:buClr>
            </a:pPr>
            <a:endParaRPr lang="en-GB" sz="2400" dirty="0">
              <a:solidFill>
                <a:srgbClr val="595959"/>
              </a:solidFill>
            </a:endParaRPr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4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B687-09D6-4A1B-8EAC-F6A72973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2F1E2-BA4E-40D0-8A12-2FA9266F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General feedback &amp; outstanding issues</a:t>
            </a:r>
          </a:p>
          <a:p>
            <a:r>
              <a:rPr lang="en-GB" sz="3200" dirty="0"/>
              <a:t>Focus on personal statements (grants &amp; others)</a:t>
            </a:r>
          </a:p>
          <a:p>
            <a:r>
              <a:rPr lang="en-GB" sz="3200" dirty="0"/>
              <a:t>Final thoughts – where do we go next?</a:t>
            </a:r>
          </a:p>
        </p:txBody>
      </p:sp>
    </p:spTree>
    <p:extLst>
      <p:ext uri="{BB962C8B-B14F-4D97-AF65-F5344CB8AC3E}">
        <p14:creationId xmlns:p14="http://schemas.microsoft.com/office/powerpoint/2010/main" val="19811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D01F-E471-4EA6-8B04-36BA54FA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90B2-F6FD-42FA-BCA2-436FB9C2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600" dirty="0"/>
              <a:t>Where do we go from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383E6-E3A7-4DF6-B5A1-E734E35F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32" y="2472297"/>
            <a:ext cx="27241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114E-4D86-4A22-AD23-7A581925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88C0-CFF7-4C17-AA0B-1318735B3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2800" dirty="0"/>
              <a:t>Have a good Christmas (and New Year, when it comes)!</a:t>
            </a:r>
          </a:p>
          <a:p>
            <a:pPr marL="45720" indent="0" algn="ctr">
              <a:buNone/>
            </a:pPr>
            <a:endParaRPr lang="en-GB" sz="2800" dirty="0"/>
          </a:p>
          <a:p>
            <a:pPr marL="45720" indent="0" algn="ctr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80AB2-1BAC-479B-9129-9693B7BC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69" y="2389748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81C500-3F64-48C7-AE99-979D6C8C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48B73-A269-4555-882B-E0765BE1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Picture credits:</a:t>
            </a:r>
          </a:p>
          <a:p>
            <a:r>
              <a:rPr lang="en-GB" dirty="0" err="1"/>
              <a:t>Laboratório</a:t>
            </a:r>
            <a:r>
              <a:rPr lang="en-GB" dirty="0"/>
              <a:t> de </a:t>
            </a:r>
            <a:r>
              <a:rPr lang="en-GB" dirty="0" err="1"/>
              <a:t>Letramento</a:t>
            </a:r>
            <a:r>
              <a:rPr lang="en-GB" dirty="0"/>
              <a:t> </a:t>
            </a:r>
            <a:r>
              <a:rPr lang="en-GB" dirty="0" err="1"/>
              <a:t>Acadêmico</a:t>
            </a:r>
            <a:r>
              <a:rPr lang="en-GB" dirty="0"/>
              <a:t>, USP</a:t>
            </a:r>
          </a:p>
          <a:p>
            <a:r>
              <a:rPr lang="en-GB" dirty="0"/>
              <a:t>The Ayurvedic Man. A figure showing Ayurvedic understanding of human anatomy (detail), Pen and watercolour, Probably 18th Century CE, probably of Nepalese origin, © Wellcome Library, London</a:t>
            </a:r>
          </a:p>
          <a:p>
            <a:r>
              <a:rPr lang="en-GB" dirty="0"/>
              <a:t>Barber DNA, by Robin Blackledge, © ©Robin Blackledge/Wellcome Images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Sources of advice:</a:t>
            </a:r>
          </a:p>
          <a:p>
            <a:pPr marL="45720" indent="0">
              <a:buNone/>
            </a:pPr>
            <a:r>
              <a:rPr lang="en-GB" dirty="0">
                <a:hlinkClick r:id="rId2"/>
              </a:rPr>
              <a:t>https://www.niaid.nih.gov/grants-contracts/write-research-plan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6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3204-D401-4F2D-AA20-8DFC2E65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General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4214-4D9D-44F1-B1C6-EF1F3717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virtue of redrafting</a:t>
            </a:r>
          </a:p>
          <a:p>
            <a:r>
              <a:rPr lang="en-GB" sz="3200" dirty="0"/>
              <a:t>Themes &amp; variations</a:t>
            </a:r>
          </a:p>
          <a:p>
            <a:pPr lvl="1"/>
            <a:r>
              <a:rPr lang="en-GB" sz="3000" dirty="0"/>
              <a:t>Research articles versus grant applications</a:t>
            </a:r>
          </a:p>
          <a:p>
            <a:pPr lvl="1"/>
            <a:r>
              <a:rPr lang="en-GB" sz="3000" dirty="0"/>
              <a:t>Purpose &amp; audience</a:t>
            </a:r>
          </a:p>
          <a:p>
            <a:pPr lvl="0">
              <a:buClr>
                <a:srgbClr val="87A91B">
                  <a:lumMod val="50000"/>
                </a:srgbClr>
              </a:buClr>
            </a:pPr>
            <a:r>
              <a:rPr lang="en-GB" sz="3200" dirty="0">
                <a:solidFill>
                  <a:srgbClr val="595959"/>
                </a:solidFill>
              </a:rPr>
              <a:t>Outstanding issues</a:t>
            </a:r>
          </a:p>
          <a:p>
            <a:pPr lvl="1">
              <a:buClr>
                <a:srgbClr val="87A91B">
                  <a:lumMod val="50000"/>
                </a:srgbClr>
              </a:buClr>
            </a:pPr>
            <a:r>
              <a:rPr lang="en-GB" sz="2800" dirty="0"/>
              <a:t>Language accuracy &amp; possible ways of addressing this?</a:t>
            </a:r>
          </a:p>
          <a:p>
            <a:pPr lvl="1"/>
            <a:r>
              <a:rPr lang="en-GB" sz="3000" dirty="0"/>
              <a:t>Other situations?</a:t>
            </a:r>
          </a:p>
          <a:p>
            <a:pPr lvl="1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646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aspects of the grant proposal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narrative: ‘real-world need’ for the project</a:t>
            </a:r>
          </a:p>
          <a:p>
            <a:r>
              <a:rPr lang="en-GB" dirty="0"/>
              <a:t>Equipment and resources available</a:t>
            </a:r>
          </a:p>
          <a:p>
            <a:r>
              <a:rPr lang="en-GB" dirty="0">
                <a:solidFill>
                  <a:srgbClr val="FF0000"/>
                </a:solidFill>
              </a:rPr>
              <a:t>Personal statement/</a:t>
            </a:r>
            <a:r>
              <a:rPr lang="en-GB" dirty="0" err="1">
                <a:solidFill>
                  <a:srgbClr val="FF0000"/>
                </a:solidFill>
              </a:rPr>
              <a:t>biosketches</a:t>
            </a:r>
            <a:r>
              <a:rPr lang="en-GB" dirty="0">
                <a:solidFill>
                  <a:srgbClr val="FF0000"/>
                </a:solidFill>
              </a:rPr>
              <a:t>/personnel justification</a:t>
            </a:r>
          </a:p>
          <a:p>
            <a:r>
              <a:rPr lang="en-GB" dirty="0"/>
              <a:t>Budget</a:t>
            </a:r>
          </a:p>
          <a:p>
            <a:r>
              <a:rPr lang="en-GB" dirty="0"/>
              <a:t>Full research plan</a:t>
            </a:r>
          </a:p>
          <a:p>
            <a:r>
              <a:rPr lang="en-GB" dirty="0"/>
              <a:t>References</a:t>
            </a:r>
          </a:p>
          <a:p>
            <a:r>
              <a:rPr lang="en-GB" dirty="0"/>
              <a:t>Letters of support</a:t>
            </a: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F6A6-96FA-4EFE-9C96-94A3103F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NIH Personal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3C13-83C7-4AB5-AFAC-F5FD23FD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88670" indent="-742950">
              <a:buFont typeface="+mj-lt"/>
              <a:buAutoNum type="alphaUcPeriod"/>
            </a:pPr>
            <a:r>
              <a:rPr lang="en-GB" sz="3600" dirty="0"/>
              <a:t>Personal statement</a:t>
            </a:r>
          </a:p>
          <a:p>
            <a:pPr marL="788670" indent="-742950">
              <a:buFont typeface="+mj-lt"/>
              <a:buAutoNum type="alphaUcPeriod"/>
            </a:pPr>
            <a:r>
              <a:rPr lang="en-GB" sz="3600" dirty="0"/>
              <a:t>Position and </a:t>
            </a:r>
            <a:r>
              <a:rPr lang="en-GB" sz="3600" dirty="0" err="1"/>
              <a:t>honors</a:t>
            </a:r>
            <a:endParaRPr lang="en-GB" sz="3600" dirty="0"/>
          </a:p>
          <a:p>
            <a:pPr marL="788670" indent="-742950">
              <a:buFont typeface="+mj-lt"/>
              <a:buAutoNum type="alphaUcPeriod"/>
            </a:pPr>
            <a:r>
              <a:rPr lang="en-GB" sz="3600" dirty="0"/>
              <a:t>Contribution to science</a:t>
            </a:r>
          </a:p>
          <a:p>
            <a:pPr marL="788670" indent="-742950">
              <a:buFont typeface="+mj-lt"/>
              <a:buAutoNum type="alphaUcPeriod"/>
            </a:pPr>
            <a:r>
              <a:rPr lang="en-GB" sz="3600" dirty="0"/>
              <a:t>Research support</a:t>
            </a:r>
          </a:p>
          <a:p>
            <a:pPr marL="45720" indent="0">
              <a:buNone/>
            </a:pP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031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77F6-9BBB-489E-AC82-8EAF1AC7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A. Personal statement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8211-A83D-4E16-9606-2D569735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Claiming expertise</a:t>
            </a:r>
          </a:p>
          <a:p>
            <a:r>
              <a:rPr lang="en-GB" dirty="0">
                <a:solidFill>
                  <a:srgbClr val="FF0000"/>
                </a:solidFill>
              </a:rPr>
              <a:t>I am an expert in </a:t>
            </a:r>
            <a:r>
              <a:rPr lang="en-GB" dirty="0"/>
              <a:t>both </a:t>
            </a:r>
            <a:r>
              <a:rPr lang="en-GB" dirty="0" err="1"/>
              <a:t>pediatric</a:t>
            </a:r>
            <a:r>
              <a:rPr lang="en-GB" dirty="0"/>
              <a:t> and adult inflammatory bowel disease with a laboratory-based research program on the mucosal immunology of chronic intestinal inflammation. </a:t>
            </a:r>
          </a:p>
          <a:p>
            <a:r>
              <a:rPr lang="en-GB" dirty="0">
                <a:solidFill>
                  <a:srgbClr val="FF0000"/>
                </a:solidFill>
              </a:rPr>
              <a:t>I have been working in the field of </a:t>
            </a:r>
            <a:r>
              <a:rPr lang="en-GB" dirty="0"/>
              <a:t>innate immunity and innate control of adaptive immunity for about 14 years.  </a:t>
            </a:r>
            <a:r>
              <a:rPr lang="en-GB" dirty="0">
                <a:solidFill>
                  <a:srgbClr val="FF0000"/>
                </a:solidFill>
              </a:rPr>
              <a:t>In addition to a Ph.D. in Immunology, I have had post-doctoral training at</a:t>
            </a:r>
            <a:r>
              <a:rPr lang="en-GB" dirty="0"/>
              <a:t> Yale University, where I worked on understanding the importance of the TLR </a:t>
            </a:r>
            <a:r>
              <a:rPr lang="en-GB" dirty="0" err="1"/>
              <a:t>signaling</a:t>
            </a:r>
            <a:r>
              <a:rPr lang="en-GB" dirty="0"/>
              <a:t> pathway in activation of adaptive immune responses.</a:t>
            </a:r>
          </a:p>
          <a:p>
            <a:r>
              <a:rPr lang="en-GB" dirty="0">
                <a:solidFill>
                  <a:srgbClr val="FF0000"/>
                </a:solidFill>
              </a:rPr>
              <a:t>My background in molecular genetics and genomics started with undergraduate research with a project to </a:t>
            </a:r>
            <a:r>
              <a:rPr lang="en-GB" dirty="0"/>
              <a:t>restriction map the genome of the Archaebacterium </a:t>
            </a:r>
            <a:r>
              <a:rPr lang="en-GB" dirty="0" err="1"/>
              <a:t>Sulfolobus</a:t>
            </a:r>
            <a:r>
              <a:rPr lang="en-GB" dirty="0"/>
              <a:t> </a:t>
            </a:r>
            <a:r>
              <a:rPr lang="en-GB" dirty="0" err="1"/>
              <a:t>solfataricus</a:t>
            </a:r>
            <a:r>
              <a:rPr lang="en-GB" dirty="0"/>
              <a:t>.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5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77F6-9BBB-489E-AC82-8EAF1AC7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A. Personal statement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8211-A83D-4E16-9606-2D5697352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714500"/>
            <a:ext cx="4873752" cy="4462272"/>
          </a:xfrm>
        </p:spPr>
        <p:txBody>
          <a:bodyPr>
            <a:normAutofit fontScale="85000" lnSpcReduction="10000"/>
          </a:bodyPr>
          <a:lstStyle/>
          <a:p>
            <a:r>
              <a:rPr lang="en-GB" i="1" dirty="0"/>
              <a:t>Claiming expertise</a:t>
            </a:r>
          </a:p>
          <a:p>
            <a:r>
              <a:rPr lang="en-GB" dirty="0">
                <a:solidFill>
                  <a:srgbClr val="FF0000"/>
                </a:solidFill>
              </a:rPr>
              <a:t>I am an expert in </a:t>
            </a:r>
            <a:r>
              <a:rPr lang="en-GB" dirty="0"/>
              <a:t>both </a:t>
            </a:r>
            <a:r>
              <a:rPr lang="en-GB" dirty="0" err="1"/>
              <a:t>pediatric</a:t>
            </a:r>
            <a:r>
              <a:rPr lang="en-GB" dirty="0"/>
              <a:t> and adult inflammatory bowel disease with a laboratory-based research program on the mucosal immunology of chronic intestinal inflammation. </a:t>
            </a:r>
          </a:p>
          <a:p>
            <a:r>
              <a:rPr lang="en-GB" dirty="0">
                <a:solidFill>
                  <a:srgbClr val="FF0000"/>
                </a:solidFill>
              </a:rPr>
              <a:t>I have been working in the field of </a:t>
            </a:r>
            <a:r>
              <a:rPr lang="en-GB" dirty="0"/>
              <a:t>innate immunity and innate control of adaptive immunity for about 14 years.  </a:t>
            </a:r>
            <a:r>
              <a:rPr lang="en-GB" dirty="0">
                <a:solidFill>
                  <a:srgbClr val="FF0000"/>
                </a:solidFill>
              </a:rPr>
              <a:t>In addition to a Ph.D. in Immunology, I have had post-doctoral training at</a:t>
            </a:r>
            <a:r>
              <a:rPr lang="en-GB" dirty="0"/>
              <a:t> Yale University, where I worked on understanding the importance of the TLR </a:t>
            </a:r>
            <a:r>
              <a:rPr lang="en-GB" dirty="0" err="1"/>
              <a:t>signaling</a:t>
            </a:r>
            <a:r>
              <a:rPr lang="en-GB" dirty="0"/>
              <a:t> pathway in activation of adaptive immune responses.</a:t>
            </a:r>
          </a:p>
          <a:p>
            <a:r>
              <a:rPr lang="en-GB" dirty="0">
                <a:solidFill>
                  <a:srgbClr val="FF0000"/>
                </a:solidFill>
              </a:rPr>
              <a:t>My background in molecular genetics and genomics started with undergraduate research with a project to </a:t>
            </a:r>
            <a:r>
              <a:rPr lang="en-GB" dirty="0"/>
              <a:t>restriction map the genome of the Archaebacterium </a:t>
            </a:r>
            <a:r>
              <a:rPr lang="en-GB" dirty="0" err="1"/>
              <a:t>Sulfolobus</a:t>
            </a:r>
            <a:r>
              <a:rPr lang="en-GB" dirty="0"/>
              <a:t> </a:t>
            </a:r>
            <a:r>
              <a:rPr lang="en-GB" dirty="0" err="1"/>
              <a:t>solfataricus</a:t>
            </a:r>
            <a:r>
              <a:rPr lang="en-GB" dirty="0"/>
              <a:t>.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77204-7DFC-4BC3-8CF4-F43857DA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2" y="1714500"/>
            <a:ext cx="5017008" cy="4462272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GB" i="1" dirty="0">
                <a:solidFill>
                  <a:srgbClr val="FF0000"/>
                </a:solidFill>
              </a:rPr>
              <a:t>State field of expertise:</a:t>
            </a:r>
          </a:p>
          <a:p>
            <a:pPr>
              <a:lnSpc>
                <a:spcPct val="100000"/>
              </a:lnSpc>
            </a:pPr>
            <a:r>
              <a:rPr lang="en-GB" dirty="0"/>
              <a:t>I am an expert in...   I have expertise in…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GB" i="1" dirty="0">
                <a:solidFill>
                  <a:srgbClr val="FF0000"/>
                </a:solidFill>
              </a:rPr>
              <a:t>Length of time in the field:</a:t>
            </a:r>
          </a:p>
          <a:p>
            <a:pPr>
              <a:lnSpc>
                <a:spcPct val="100000"/>
              </a:lnSpc>
            </a:pPr>
            <a:r>
              <a:rPr lang="en-GB" dirty="0"/>
              <a:t>I have been working in the field for about… My background in X started with undergraduate research…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GB" i="1" dirty="0">
                <a:solidFill>
                  <a:srgbClr val="FF0000"/>
                </a:solidFill>
              </a:rPr>
              <a:t>Where was expertise gained?</a:t>
            </a:r>
          </a:p>
          <a:p>
            <a:pPr>
              <a:lnSpc>
                <a:spcPct val="100000"/>
              </a:lnSpc>
            </a:pPr>
            <a:r>
              <a:rPr lang="en-GB" dirty="0"/>
              <a:t>a laboratory-based research program…Post-doctoral training… Undergraduate research project…</a:t>
            </a:r>
          </a:p>
        </p:txBody>
      </p:sp>
    </p:spTree>
    <p:extLst>
      <p:ext uri="{BB962C8B-B14F-4D97-AF65-F5344CB8AC3E}">
        <p14:creationId xmlns:p14="http://schemas.microsoft.com/office/powerpoint/2010/main" val="41288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2707B-00E2-41DA-A310-4DA7C55B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A. Personal statement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68722-1815-494F-826D-DA739830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The work of the laboratory/team/group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My current NIH funding supports research relevant to </a:t>
            </a:r>
            <a:r>
              <a:rPr lang="en-GB" dirty="0"/>
              <a:t>the developmental pathways towards T-regulatory cell development.  </a:t>
            </a:r>
            <a:r>
              <a:rPr lang="en-GB" dirty="0">
                <a:solidFill>
                  <a:srgbClr val="FF0000"/>
                </a:solidFill>
              </a:rPr>
              <a:t>Specifically, we study </a:t>
            </a:r>
            <a:r>
              <a:rPr lang="en-GB" dirty="0"/>
              <a:t>coupling of KLF family transcription factor binding to chromatin modifying complexes leading to epigenetic change in gene networks regulating T cell phenotypes. </a:t>
            </a:r>
            <a:r>
              <a:rPr lang="en-GB" dirty="0">
                <a:solidFill>
                  <a:srgbClr val="FF0000"/>
                </a:solidFill>
              </a:rPr>
              <a:t>We have published </a:t>
            </a:r>
            <a:r>
              <a:rPr lang="en-GB" dirty="0"/>
              <a:t>key epigenetic mechanisms regulating stability of FOXP3 gene transduction and T regulatory cell development.</a:t>
            </a:r>
          </a:p>
          <a:p>
            <a:r>
              <a:rPr lang="en-GB" dirty="0">
                <a:solidFill>
                  <a:srgbClr val="FF0000"/>
                </a:solidFill>
              </a:rPr>
              <a:t>My laboratory continues to work in the area of </a:t>
            </a:r>
            <a:r>
              <a:rPr lang="en-GB" dirty="0"/>
              <a:t>innate control of adaptive immunity and our more recent work has also focused on understanding molecular details of TLR </a:t>
            </a:r>
            <a:r>
              <a:rPr lang="en-GB" dirty="0" err="1"/>
              <a:t>signaling</a:t>
            </a:r>
            <a:r>
              <a:rPr lang="en-GB" dirty="0"/>
              <a:t> and molecular mechanisms by which the innate immune system regulates the adaptive immune responses. </a:t>
            </a:r>
            <a:r>
              <a:rPr lang="en-GB" dirty="0">
                <a:solidFill>
                  <a:srgbClr val="FF0000"/>
                </a:solidFill>
              </a:rPr>
              <a:t>My lab has extensive experience in </a:t>
            </a:r>
            <a:r>
              <a:rPr lang="en-GB" dirty="0"/>
              <a:t>studying TLR mediated activation of adaptive immunity and </a:t>
            </a:r>
            <a:r>
              <a:rPr lang="en-GB" dirty="0">
                <a:solidFill>
                  <a:srgbClr val="FF0000"/>
                </a:solidFill>
              </a:rPr>
              <a:t>our recent work has led to new understanding of </a:t>
            </a:r>
            <a:r>
              <a:rPr lang="en-GB" dirty="0"/>
              <a:t>regulation of immune responses in the gut (ref # 2a), discovery of a new TLR </a:t>
            </a:r>
            <a:r>
              <a:rPr lang="en-GB" dirty="0" err="1"/>
              <a:t>signaling</a:t>
            </a:r>
            <a:r>
              <a:rPr lang="en-GB" dirty="0"/>
              <a:t> adapter that links TLRs to PI3K activation (ref # 3a) and discovery of a rapid NLRP3 inflammasome activation pathway controlled by IRAK-1 (ref # 4a).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4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2707B-00E2-41DA-A310-4DA7C55B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A. Personal statement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68722-1815-494F-826D-DA739830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The work of the laboratory/team/group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The major focus of my laboratory is on understanding </a:t>
            </a:r>
            <a:r>
              <a:rPr lang="en-GB" dirty="0"/>
              <a:t>our genome, using the zebrafish as a rapid molecular test system. </a:t>
            </a:r>
            <a:r>
              <a:rPr lang="en-GB" dirty="0">
                <a:solidFill>
                  <a:srgbClr val="FF0000"/>
                </a:solidFill>
              </a:rPr>
              <a:t>We established </a:t>
            </a:r>
            <a:r>
              <a:rPr lang="en-GB" dirty="0"/>
              <a:t>the rapid use of morpholino sequence-specific knockdown technology for vertebrate functional genomics applications using the zebrafish as the pioneering model system fifteen years ago. </a:t>
            </a:r>
            <a:r>
              <a:rPr lang="en-GB" dirty="0">
                <a:solidFill>
                  <a:srgbClr val="FF0000"/>
                </a:solidFill>
              </a:rPr>
              <a:t>In parallel, we developed </a:t>
            </a:r>
            <a:r>
              <a:rPr lang="en-GB" dirty="0"/>
              <a:t>vertebrate transposon tools including our protein trap gene-breaking vectors to generate a 700+ line collection of molecularly characterized and revertible mutant zebrafish lines, the first engineered conditional alleles in any organism outside the mouse. </a:t>
            </a:r>
            <a:r>
              <a:rPr lang="en-GB" dirty="0">
                <a:solidFill>
                  <a:srgbClr val="FF0000"/>
                </a:solidFill>
              </a:rPr>
              <a:t>We have deployed </a:t>
            </a:r>
            <a:r>
              <a:rPr lang="en-GB" dirty="0"/>
              <a:t>transposons in diverse application areas including human T cells, zebrafish, and mice. Custom restriction endonucleases offer a third leg, targeted modification using genome editing tools. </a:t>
            </a:r>
            <a:r>
              <a:rPr lang="en-GB" dirty="0">
                <a:solidFill>
                  <a:srgbClr val="FF0000"/>
                </a:solidFill>
              </a:rPr>
              <a:t>We continue to develop science behind these new engineering toolkits, working with an array of laboratories</a:t>
            </a:r>
            <a:r>
              <a:rPr lang="en-GB" dirty="0"/>
              <a:t> as diverse as rat, pig, mouse, nematode, and fly biologists in addition to regular colleagues that work in human cells and zebrafish. </a:t>
            </a:r>
          </a:p>
        </p:txBody>
      </p:sp>
    </p:spTree>
    <p:extLst>
      <p:ext uri="{BB962C8B-B14F-4D97-AF65-F5344CB8AC3E}">
        <p14:creationId xmlns:p14="http://schemas.microsoft.com/office/powerpoint/2010/main" val="36522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úde Fitness 16: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370_TF02922391.potx" id="{EEBBC864-2F8D-48D3-A19A-357CEBDDF870}" vid="{51A2ED3E-A7D0-4DC6-BD91-145BB59F2E1F}"/>
    </a:ext>
  </a:extLst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saúde e fitness (widescreen)</Template>
  <TotalTime>1445</TotalTime>
  <Words>2274</Words>
  <Application>Microsoft Office PowerPoint</Application>
  <PresentationFormat>Widescreen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Saúde Fitness 16:9</vt:lpstr>
      <vt:lpstr>English for medical students</vt:lpstr>
      <vt:lpstr>Today’s session</vt:lpstr>
      <vt:lpstr>General feedback</vt:lpstr>
      <vt:lpstr>aspects of the grant proposal</vt:lpstr>
      <vt:lpstr>NIH Personal statements</vt:lpstr>
      <vt:lpstr>A. Personal statement</vt:lpstr>
      <vt:lpstr>A. Personal statement</vt:lpstr>
      <vt:lpstr>A. Personal statement continued</vt:lpstr>
      <vt:lpstr>A. Personal statement continued</vt:lpstr>
      <vt:lpstr>A. Personal statement continued</vt:lpstr>
      <vt:lpstr>A. Personal statement continued</vt:lpstr>
      <vt:lpstr>B: Position and honors</vt:lpstr>
      <vt:lpstr>C: contribution to science: focus on publications</vt:lpstr>
      <vt:lpstr>C: contribution to science: focus on publications</vt:lpstr>
      <vt:lpstr>C: contribution to science: a research narrative</vt:lpstr>
      <vt:lpstr>D: research support</vt:lpstr>
      <vt:lpstr>Adapting for your own purposes</vt:lpstr>
      <vt:lpstr>Another type of personal statement</vt:lpstr>
      <vt:lpstr>Another type of personal statement</vt:lpstr>
      <vt:lpstr>Final thoughts</vt:lpstr>
      <vt:lpstr>And…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medical students</dc:title>
  <dc:creator>John Corbett</dc:creator>
  <cp:lastModifiedBy>John Corbett</cp:lastModifiedBy>
  <cp:revision>106</cp:revision>
  <dcterms:created xsi:type="dcterms:W3CDTF">2018-04-28T19:45:04Z</dcterms:created>
  <dcterms:modified xsi:type="dcterms:W3CDTF">2018-12-02T16:52:23Z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