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 Gê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2T17:20:49.675" idx="1">
    <p:pos x="6000" y="0"/>
    <p:text>talvez de pra falar da avaliação direto nas aulas... diminui esse slide e da mais tempo de falar dos recursos...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862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9397dd553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9397dd553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93948c42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93948c42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93948c42b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93948c42b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3948c42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3948c42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93948c42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93948c42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93948c42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93948c42b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93948c42b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93948c42b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9397dd5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9397dd5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93948c42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93948c42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93948c42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93948c42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93948c42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93948c42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dosaber.sp.gov.br/portais/Portals/18/arquivos/Prop_BIO_COMP_red_md_20_0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rovidal17.wixsite.com/caranguejou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29950" y="1822825"/>
            <a:ext cx="8286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Caranguejo-Uçá: da biologia dos crustáceos ao recurso socioambiental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95925" y="3413150"/>
            <a:ext cx="8050500" cy="11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Beatriz Demasi Araújo; Luis Gustavo Arruda; Mariana Machado Polesso; Pedro Vidal; Matheus Arjona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458575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Situação-problema fictícia</a:t>
            </a:r>
            <a:endParaRPr sz="14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Articulação de dados de diferentes naturezas: </a:t>
            </a: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Temperatura, salinidade, restrições legais para uso e ocupação sobre habitats e taxa de desemprego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Apresentados de formas diferentes: gráficos de colunas e linhas, mapas e esquemas 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Construção de hipótese e proposta de solução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Retomada de assuntos das aulas anteriores</a:t>
            </a:r>
            <a:endParaRPr sz="14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386825" y="394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Sítio digital - </a:t>
            </a:r>
            <a:r>
              <a:rPr lang="pt-BR" sz="1800"/>
              <a:t>“Caranguejo-Uça e os impactos das atividades humanas”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514350" y="388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Avaliação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578175" y="1128900"/>
            <a:ext cx="3308400" cy="23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SanMartí (2009): 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/>
              <a:t>Avaliação diagnóstica -</a:t>
            </a:r>
            <a:r>
              <a:rPr lang="pt-BR" sz="1600"/>
              <a:t> permite análise sobre os conteúdos prévios de cada aluno 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/>
              <a:t>Avaliação de Processo -</a:t>
            </a:r>
            <a:r>
              <a:rPr lang="pt-BR" sz="1600" i="1"/>
              <a:t> </a:t>
            </a:r>
            <a:r>
              <a:rPr lang="pt-BR" sz="1600"/>
              <a:t>possibilita acompanhamento de resultados intermediários (</a:t>
            </a:r>
            <a:r>
              <a:rPr lang="pt-BR" sz="1600" i="1"/>
              <a:t>de processo</a:t>
            </a:r>
            <a:r>
              <a:rPr lang="pt-BR" sz="1600"/>
              <a:t>) dos alunos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u="sng"/>
              <a:t>Avaliação Somativa -</a:t>
            </a:r>
            <a:r>
              <a:rPr lang="pt-BR" sz="1600"/>
              <a:t> permite uma visão ampla sobre os resultados do processo de aprendizagem proposto</a:t>
            </a:r>
            <a:endParaRPr sz="1600"/>
          </a:p>
        </p:txBody>
      </p:sp>
      <p:cxnSp>
        <p:nvCxnSpPr>
          <p:cNvPr id="212" name="Google Shape;212;p23"/>
          <p:cNvCxnSpPr/>
          <p:nvPr/>
        </p:nvCxnSpPr>
        <p:spPr>
          <a:xfrm rot="10800000" flipH="1">
            <a:off x="4122025" y="1744525"/>
            <a:ext cx="1356000" cy="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p23"/>
          <p:cNvSpPr txBox="1"/>
          <p:nvPr/>
        </p:nvSpPr>
        <p:spPr>
          <a:xfrm>
            <a:off x="5523150" y="1358350"/>
            <a:ext cx="32451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Durante aula 1, com uso do formulário do Google </a:t>
            </a:r>
            <a:endParaRPr sz="1800"/>
          </a:p>
        </p:txBody>
      </p:sp>
      <p:cxnSp>
        <p:nvCxnSpPr>
          <p:cNvPr id="214" name="Google Shape;214;p23"/>
          <p:cNvCxnSpPr/>
          <p:nvPr/>
        </p:nvCxnSpPr>
        <p:spPr>
          <a:xfrm rot="10800000" flipH="1">
            <a:off x="4122025" y="2874525"/>
            <a:ext cx="1356000" cy="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3"/>
          <p:cNvSpPr txBox="1"/>
          <p:nvPr/>
        </p:nvSpPr>
        <p:spPr>
          <a:xfrm>
            <a:off x="5452125" y="2484475"/>
            <a:ext cx="33846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Utilizando o roteiro de aplicação nas aulas 1, 2, 3 e 4.</a:t>
            </a:r>
            <a:endParaRPr sz="1800"/>
          </a:p>
        </p:txBody>
      </p:sp>
      <p:sp>
        <p:nvSpPr>
          <p:cNvPr id="216" name="Google Shape;216;p23"/>
          <p:cNvSpPr txBox="1"/>
          <p:nvPr/>
        </p:nvSpPr>
        <p:spPr>
          <a:xfrm>
            <a:off x="5511500" y="3660950"/>
            <a:ext cx="28836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Proposta de resolução sobre diminuição da população do caranguejo Uçá</a:t>
            </a:r>
            <a:endParaRPr sz="1800"/>
          </a:p>
        </p:txBody>
      </p:sp>
      <p:cxnSp>
        <p:nvCxnSpPr>
          <p:cNvPr id="217" name="Google Shape;217;p23"/>
          <p:cNvCxnSpPr/>
          <p:nvPr/>
        </p:nvCxnSpPr>
        <p:spPr>
          <a:xfrm rot="10800000" flipH="1">
            <a:off x="4122025" y="4322325"/>
            <a:ext cx="1356000" cy="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361950" y="2360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Bibliografia citada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437725" y="954250"/>
            <a:ext cx="77379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SANMARTÍ, Neus. Avaliar para aprender. Porto Alegre: ArtMed, 2009.</a:t>
            </a:r>
            <a:endParaRPr sz="180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SANTOS; W. L. P. dos. Educação científica na perspectiva de letramento como prática social: funções, princípios e desafios. </a:t>
            </a:r>
            <a:r>
              <a:rPr lang="pt-BR" sz="1800" i="1"/>
              <a:t>Revista Brasileira de Educação</a:t>
            </a:r>
            <a:r>
              <a:rPr lang="pt-BR" sz="1800"/>
              <a:t>, v. 12, n. 36, p. 474-492, Dez 2007.</a:t>
            </a:r>
            <a:endParaRPr sz="180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FINI; M. I.: Proposta Curricular do Estado de São Paulo: Biologia / Coord. Maria Inês Fini. – São Paulo: </a:t>
            </a:r>
            <a:r>
              <a:rPr lang="pt-BR" sz="1800" i="1"/>
              <a:t>SEE</a:t>
            </a:r>
            <a:r>
              <a:rPr lang="pt-BR" sz="1800"/>
              <a:t>, 2008. Disponível em &lt;</a:t>
            </a:r>
            <a:r>
              <a:rPr lang="pt-BR" sz="1800" u="sng">
                <a:solidFill>
                  <a:srgbClr val="1155CC"/>
                </a:solidFill>
                <a:hlinkClick r:id="rId3"/>
              </a:rPr>
              <a:t>http://www.rededosaber.sp.gov.br/portais/Portals/18/arquivos/Prop_BIO_COMP_red_md_20_03.pdf</a:t>
            </a:r>
            <a:r>
              <a:rPr lang="pt-BR" sz="1800"/>
              <a:t>&gt;  último acesso em 22/11/2018, 11:43. </a:t>
            </a:r>
            <a:endParaRPr sz="1800"/>
          </a:p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09675" y="211525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Contexto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209675" y="6913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sz="1800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(...) a educação científica como um processo de domínio cultural dentro da sociedade tecnológica, em que a</a:t>
            </a:r>
            <a:r>
              <a:rPr lang="pt-BR" sz="1800" i="1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linguagem científica seja vista</a:t>
            </a:r>
            <a:r>
              <a:rPr lang="pt-BR" sz="2000" i="1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i="1" u="sng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como ferramenta cultural na compreensão de nossa cultura moderna</a:t>
            </a:r>
            <a:r>
              <a:rPr lang="pt-BR" sz="1800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é o grande desafio na renovação do ensino de ciências</a:t>
            </a:r>
            <a:r>
              <a:rPr lang="pt-BR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” (p487, Santos, 2007)</a:t>
            </a:r>
            <a:endParaRPr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l="7543" t="12625" r="6145" b="3206"/>
          <a:stretch/>
        </p:blipFill>
        <p:spPr>
          <a:xfrm>
            <a:off x="4671800" y="101575"/>
            <a:ext cx="4319798" cy="236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/>
          <p:nvPr/>
        </p:nvSpPr>
        <p:spPr>
          <a:xfrm>
            <a:off x="6633875" y="916525"/>
            <a:ext cx="2021100" cy="15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l="46410" t="85640" r="11165" b="2963"/>
          <a:stretch/>
        </p:blipFill>
        <p:spPr>
          <a:xfrm>
            <a:off x="6633875" y="1489100"/>
            <a:ext cx="2212550" cy="3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 l="9968" t="11918" r="11784" b="3913"/>
          <a:stretch/>
        </p:blipFill>
        <p:spPr>
          <a:xfrm>
            <a:off x="4585179" y="2207500"/>
            <a:ext cx="4427952" cy="267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5503700" y="2936675"/>
            <a:ext cx="3342900" cy="195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4">
            <a:alphaModFix/>
          </a:blip>
          <a:srcRect l="26386" t="35271" r="14543" b="41018"/>
          <a:stretch/>
        </p:blipFill>
        <p:spPr>
          <a:xfrm>
            <a:off x="5579850" y="3418150"/>
            <a:ext cx="3342902" cy="92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361325" y="454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Alfabetização científica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403075" y="1387975"/>
            <a:ext cx="4621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Conteúdos conceituais de zoologia</a:t>
            </a:r>
            <a:endParaRPr sz="18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Perspectiva da prática científica (formulação de hipóteses, observação e registro de resultados e análise de dados de diferentes naturezas)</a:t>
            </a:r>
            <a:endParaRPr sz="18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Relações CTSA - Objeto de estudo dirigido no conflito entre interesses preservacionistas e econômicos</a:t>
            </a:r>
            <a:endParaRPr sz="18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311300" y="3485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Objetivos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381000" y="10265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objetivo geral: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os alunos construam uma maior compreensão sobre as relações socioambientais associadas à exploração econômica do caranguejo-Uçá (</a:t>
            </a:r>
            <a:r>
              <a:rPr lang="pt-BR" sz="14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Ucides</a:t>
            </a:r>
            <a:r>
              <a:rPr lang="pt-BR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cordatus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Essa construção envolverá discussões que partem da biologia reprodutiva e do desenvolvimento larval do animal modelo (Caranguejo-Uçá) e sua relação com o manguezal como ecossistema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2"/>
          </p:nvPr>
        </p:nvSpPr>
        <p:spPr>
          <a:xfrm>
            <a:off x="4419450" y="510150"/>
            <a:ext cx="4263300" cy="2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específicos: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os alunos se posicionem em questões complexas contemplando as perspectivas dos diversos atores sociais;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os alunos utilizem dados científicos e se apropriem deles para analisar o impacto antrópico sobre populações de caranguejos;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os alunos relacionem aspectos anatômicos e fisiológicos do caranguejo às mudanças ambientais e sociais decorrentes.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310625" y="383325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Plataforma </a:t>
            </a:r>
            <a:r>
              <a:rPr lang="pt-BR" i="1">
                <a:latin typeface="Arial"/>
                <a:ea typeface="Arial"/>
                <a:cs typeface="Arial"/>
                <a:sym typeface="Arial"/>
              </a:rPr>
              <a:t>Google forms 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- Aula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386850" y="1920825"/>
            <a:ext cx="33531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Levantamento inicial de concepções prévias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Questões de uso econômico: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Questões de importância ecológica: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Análise imediata e coletiva das concepções da turma </a:t>
            </a:r>
            <a:r>
              <a:rPr lang="pt-BR" dirty="0">
                <a:solidFill>
                  <a:schemeClr val="lt1"/>
                </a:solidFill>
              </a:rPr>
              <a:t>(40min)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7"/>
          <p:cNvSpPr txBox="1"/>
          <p:nvPr/>
        </p:nvSpPr>
        <p:spPr>
          <a:xfrm>
            <a:off x="4129475" y="500925"/>
            <a:ext cx="4154400" cy="2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Conteúdos conceituais (continuação da aula 1):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575" y="831450"/>
            <a:ext cx="4154400" cy="32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-1325450" y="-158250"/>
            <a:ext cx="56973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4129475" y="3867525"/>
            <a:ext cx="4802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Artrópodes: Exoesqueleto de quitina, apêndices articulados, crescimento por ecdise </a:t>
            </a:r>
            <a:r>
              <a:rPr lang="pt-BR">
                <a:solidFill>
                  <a:schemeClr val="lt1"/>
                </a:solidFill>
              </a:rPr>
              <a:t>(10 min)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326400" y="948475"/>
            <a:ext cx="3738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Características diagnósticas de crustáceos:</a:t>
            </a:r>
            <a:r>
              <a:rPr lang="pt-BR" sz="1300" dirty="0"/>
              <a:t> 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Cefalotórax e abdômen, 10 apêndices locomotores, 4 apêndices cefálicos, maioria marinho</a:t>
            </a:r>
            <a:r>
              <a:rPr lang="pt-BR" sz="1300" dirty="0"/>
              <a:t> </a:t>
            </a:r>
            <a:r>
              <a:rPr lang="pt-BR" sz="1300" dirty="0">
                <a:solidFill>
                  <a:schemeClr val="lt1"/>
                </a:solidFill>
              </a:rPr>
              <a:t>(25 min)</a:t>
            </a:r>
            <a:endParaRPr sz="13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dirty="0"/>
              <a:t>Foco no ciclo de vida </a:t>
            </a:r>
            <a:r>
              <a:rPr lang="pt-BR" dirty="0">
                <a:solidFill>
                  <a:schemeClr val="lt1"/>
                </a:solidFill>
              </a:rPr>
              <a:t>(25 min)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291550" y="398100"/>
            <a:ext cx="5915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Conhecendo os crustáceos - Aula 2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00" y="2389675"/>
            <a:ext cx="4773901" cy="241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l="29402" t="25782" r="46677" b="20969"/>
          <a:stretch/>
        </p:blipFill>
        <p:spPr>
          <a:xfrm>
            <a:off x="6053847" y="591175"/>
            <a:ext cx="2468115" cy="31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5769600" y="3771900"/>
            <a:ext cx="30366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 plano corpóreo de um artrópode idealizado para o de um caranguejo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361950" y="312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Experimento de osmorregulação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3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220750" y="1281909"/>
            <a:ext cx="6033925" cy="214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Aula expositiva + vídeo - </a:t>
            </a: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efeito de </a:t>
            </a:r>
            <a:r>
              <a:rPr lang="pt-BR" sz="1400" dirty="0" err="1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osmolaridade</a:t>
            </a: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em sistemas biológicos (10 min)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pt-BR" sz="1400" b="1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Experimento</a:t>
            </a: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(40 min)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Demonstração ovo descalcificado em cinco diferentes </a:t>
            </a:r>
            <a:r>
              <a:rPr lang="pt-BR" sz="1400" dirty="0" err="1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salinidades (soro fisiológico (controle), agua destilada, 5g/L, 10g/L e 20g/L)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Levantamento de hipóteses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Medições</a:t>
            </a:r>
            <a:endParaRPr sz="14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pt-BR" sz="14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Sistematização e registro dos resultados em tabela - roteiro de </a:t>
            </a:r>
            <a:r>
              <a:rPr lang="pt-BR" sz="1400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aplicação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675" y="844700"/>
            <a:ext cx="25812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6170113" y="2571750"/>
            <a:ext cx="25980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Demonstração ovo descalcificado em ovo imerso em solução controle (esquerda) e ovo imerso em solução hipertônica</a:t>
            </a:r>
            <a:endParaRPr sz="1000"/>
          </a:p>
        </p:txBody>
      </p:sp>
      <p:sp>
        <p:nvSpPr>
          <p:cNvPr id="182" name="Google Shape;182;p19"/>
          <p:cNvSpPr txBox="1"/>
          <p:nvPr/>
        </p:nvSpPr>
        <p:spPr>
          <a:xfrm>
            <a:off x="6259150" y="706100"/>
            <a:ext cx="3994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/>
              <a:t>http://www.biologia.seed.pr.gov.br/arquivos/File/praticas/osmose_ovo.pdf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301850" y="299700"/>
            <a:ext cx="43464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“No Rumo do Uçá” - Aula 4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225650" y="879950"/>
            <a:ext cx="43464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(25min) </a:t>
            </a:r>
            <a:r>
              <a:rPr lang="pt-BR" sz="1200" b="1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+ Levantamento coletivo 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(25 min)</a:t>
            </a:r>
            <a:endParaRPr sz="12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Circuito Tela Verde </a:t>
            </a:r>
            <a:endParaRPr sz="12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 esquema corpóreo ao recurso econômico</a:t>
            </a:r>
            <a:endParaRPr sz="12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Conflitos socioambientais - diferentes recursos econômicos do manguezal</a:t>
            </a:r>
            <a:endParaRPr sz="12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Construção compartilhada do conhecimento</a:t>
            </a:r>
            <a:endParaRPr sz="1200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624" y="604499"/>
            <a:ext cx="4055449" cy="21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625" y="2716075"/>
            <a:ext cx="4055449" cy="21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74" y="2716075"/>
            <a:ext cx="4109875" cy="21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386825" y="394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Sítio digital - </a:t>
            </a:r>
            <a:r>
              <a:rPr lang="pt-BR" sz="1800"/>
              <a:t>“Caranguejo-Uça e os impactos das atividades humanas” - </a:t>
            </a:r>
            <a:r>
              <a:rPr lang="pt-BR" sz="1800" b="1"/>
              <a:t>Aula 5</a:t>
            </a:r>
            <a:endParaRPr sz="1800" b="1"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158225" y="1445225"/>
            <a:ext cx="4501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Exploração livre pelo site </a:t>
            </a:r>
            <a:r>
              <a:rPr lang="pt-BR" sz="1200" u="sng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  <a:hlinkClick r:id="rId3"/>
              </a:rPr>
              <a:t>https://pedrovidal17.wixsite.com/caranguejouca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(40 min)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Registro e compartilhamento das propostas de solução (10 min)</a:t>
            </a:r>
            <a:r>
              <a:rPr lang="pt-BR" sz="1200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1200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Objetivo</a:t>
            </a:r>
            <a:endParaRPr sz="12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914400" lvl="0" indent="-3048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Que os alunos articulem evidências sobre temperatura, salinidade e relações com populações humanas e seus efeitos sobre uma população de caranguejos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sz="1200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l="15029" r="18201"/>
          <a:stretch/>
        </p:blipFill>
        <p:spPr>
          <a:xfrm>
            <a:off x="4659875" y="1132751"/>
            <a:ext cx="4202952" cy="35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Apresentação na tela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Nunito</vt:lpstr>
      <vt:lpstr>Shift</vt:lpstr>
      <vt:lpstr>Caranguejo-Uçá: da biologia dos crustáceos ao recurso socioambiental</vt:lpstr>
      <vt:lpstr>Contexto</vt:lpstr>
      <vt:lpstr>Alfabetização científica</vt:lpstr>
      <vt:lpstr>Objetivos</vt:lpstr>
      <vt:lpstr>Plataforma Google forms - Aula 1</vt:lpstr>
      <vt:lpstr>Apresentação do PowerPoint</vt:lpstr>
      <vt:lpstr>Experimento de osmorregulação Aula 3</vt:lpstr>
      <vt:lpstr>“No Rumo do Uçá” - Aula 4</vt:lpstr>
      <vt:lpstr>Sítio digital - “Caranguejo-Uça e os impactos das atividades humanas” - Aula 5</vt:lpstr>
      <vt:lpstr>Sítio digital - “Caranguejo-Uça e os impactos das atividades humanas”</vt:lpstr>
      <vt:lpstr>Avaliação </vt:lpstr>
      <vt:lpstr>Bibliografia citada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Caranguejo-Uçá: da biologia dos crustáceos ao recurso socioambiental</dc:title>
  <cp:lastModifiedBy>Matheus Arjona de Macedo</cp:lastModifiedBy>
  <cp:revision>1</cp:revision>
  <dcterms:modified xsi:type="dcterms:W3CDTF">2018-11-22T20:42:37Z</dcterms:modified>
</cp:coreProperties>
</file>