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66" r:id="rId8"/>
    <p:sldId id="263" r:id="rId9"/>
    <p:sldId id="274" r:id="rId10"/>
    <p:sldId id="268" r:id="rId11"/>
    <p:sldId id="265" r:id="rId12"/>
    <p:sldId id="269" r:id="rId13"/>
    <p:sldId id="270" r:id="rId14"/>
    <p:sldId id="271" r:id="rId15"/>
    <p:sldId id="273" r:id="rId16"/>
    <p:sldId id="275" r:id="rId17"/>
    <p:sldId id="272" r:id="rId18"/>
    <p:sldId id="276" r:id="rId19"/>
    <p:sldId id="277" r:id="rId20"/>
    <p:sldId id="278" r:id="rId21"/>
    <p:sldId id="280" r:id="rId22"/>
    <p:sldId id="287" r:id="rId23"/>
    <p:sldId id="284" r:id="rId24"/>
    <p:sldId id="285" r:id="rId25"/>
    <p:sldId id="283" r:id="rId26"/>
    <p:sldId id="282" r:id="rId27"/>
    <p:sldId id="281" r:id="rId28"/>
    <p:sldId id="279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53F9C-4163-4D68-ACB7-D723931AA25B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437BB7-119A-4643-A1BA-2BF0FA558F9F}">
      <dgm:prSet phldrT="[Texto]" custT="1"/>
      <dgm:spPr/>
      <dgm:t>
        <a:bodyPr anchor="t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>
              <a:latin typeface="Calibri" pitchFamily="34" charset="0"/>
              <a:cs typeface="Calibri" pitchFamily="34" charset="0"/>
            </a:rPr>
            <a:t>Até o séc. XII</a:t>
          </a:r>
          <a:endParaRPr lang="en-US" sz="2000" b="1" dirty="0" smtClean="0">
            <a:latin typeface="Calibri" pitchFamily="34" charset="0"/>
            <a:cs typeface="Calibri" pitchFamily="34" charset="0"/>
          </a:endParaRPr>
        </a:p>
      </dgm:t>
    </dgm:pt>
    <dgm:pt modelId="{B15C49C9-F312-4F4A-892A-D647437D7340}" type="parTrans" cxnId="{98E0C561-8702-4208-B6E3-872093F6E93D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C326945D-3AAF-4854-B533-C37C8D6F0B70}" type="sibTrans" cxnId="{98E0C561-8702-4208-B6E3-872093F6E93D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0DDA2B03-D5B4-4EDD-98CC-7F64A68ACEA9}">
      <dgm:prSet phldrT="[Texto]" custT="1"/>
      <dgm:spPr/>
      <dgm:t>
        <a:bodyPr anchor="t"/>
        <a:lstStyle/>
        <a:p>
          <a:pPr algn="just"/>
          <a:r>
            <a:rPr lang="en-US" sz="2000" b="1" dirty="0" smtClean="0">
              <a:latin typeface="Calibri" pitchFamily="34" charset="0"/>
              <a:cs typeface="Calibri" pitchFamily="34" charset="0"/>
            </a:rPr>
            <a:t>1397 </a:t>
          </a:r>
          <a:r>
            <a:rPr lang="en-US" sz="2000" b="1" dirty="0" err="1" smtClean="0">
              <a:latin typeface="Calibri" pitchFamily="34" charset="0"/>
              <a:cs typeface="Calibri" pitchFamily="34" charset="0"/>
            </a:rPr>
            <a:t>dC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434DFB09-9FAA-4B1A-9121-078F415A3B2A}" type="parTrans" cxnId="{436653E9-159A-468E-9720-56F30098CDDC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0A6FC623-EAF7-4BB9-8769-A5400B690C13}" type="sibTrans" cxnId="{436653E9-159A-468E-9720-56F30098CDDC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6400883A-C551-4079-93B5-85C377B1EF5A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 Unificação entre </a:t>
          </a:r>
          <a:r>
            <a:rPr lang="pt-BR" sz="20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Dinamar-ca</a:t>
          </a: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Suécia e Noruega (</a:t>
          </a:r>
          <a:r>
            <a:rPr lang="pt-BR" sz="20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casa-mentos</a:t>
          </a: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reais).</a:t>
          </a:r>
          <a:endParaRPr lang="en-US" sz="20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F89E011-E3B6-4A45-BE88-258CC98E19D5}" type="parTrans" cxnId="{E5B52EBF-6798-4D1F-B438-1CE8B0F2FD64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504BF9C5-1A26-4CF5-B815-DBC83884814E}" type="sibTrans" cxnId="{E5B52EBF-6798-4D1F-B438-1CE8B0F2FD64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1E703264-7B93-4C29-9ECE-0D254D8148C6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-Islândia se </a:t>
          </a:r>
          <a:r>
            <a:rPr lang="pt-BR" sz="20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auto-governou</a:t>
          </a: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por vários séculos.</a:t>
          </a:r>
          <a:endParaRPr lang="en-US" sz="2000" spc="-100" baseline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32713BB-7F1D-4B18-8ABC-EC51F51BD40C}" type="parTrans" cxnId="{704181D0-8B36-4248-8A85-72D1CC940379}">
      <dgm:prSet/>
      <dgm:spPr/>
      <dgm:t>
        <a:bodyPr/>
        <a:lstStyle/>
        <a:p>
          <a:pPr algn="just"/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CF809303-35DB-40D8-9C5B-DF87B54FE869}" type="sibTrans" cxnId="{704181D0-8B36-4248-8A85-72D1CC940379}">
      <dgm:prSet/>
      <dgm:spPr/>
      <dgm:t>
        <a:bodyPr/>
        <a:lstStyle/>
        <a:p>
          <a:pPr algn="just"/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BC97AE26-4D71-49D1-B7CD-DF045CE9B516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-Os islandeses convidaram o rei da Noruega para governá-los.</a:t>
          </a:r>
          <a:endParaRPr lang="en-US" sz="20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CDBA120-07AF-4864-BD18-7FE40668599E}" type="sibTrans" cxnId="{6B154BF7-67AF-41C9-ABF6-2D3C0C7A6A72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38566F7E-6625-44D7-81D3-4B809E79CFA3}" type="parTrans" cxnId="{6B154BF7-67AF-41C9-ABF6-2D3C0C7A6A72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424251F3-DE84-47F4-9321-AD6D39AA12A0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-No século XII lutas entre as 5 principais famílias resultaram em muitas mortes e na  queima de fazendas.</a:t>
          </a:r>
          <a:endParaRPr lang="en-US" sz="2000" spc="-100" baseline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E9490CC-538D-462F-A432-9F885682FF10}" type="parTrans" cxnId="{1AC2D7AE-AC00-4054-BE40-BBE22DE42D86}">
      <dgm:prSet/>
      <dgm:spPr/>
      <dgm:t>
        <a:bodyPr/>
        <a:lstStyle/>
        <a:p>
          <a:endParaRPr lang="pt-BR" sz="2000"/>
        </a:p>
      </dgm:t>
    </dgm:pt>
    <dgm:pt modelId="{74D16C3A-04BD-4601-BF8C-D55193EA7E28}" type="sibTrans" cxnId="{1AC2D7AE-AC00-4054-BE40-BBE22DE42D86}">
      <dgm:prSet/>
      <dgm:spPr/>
      <dgm:t>
        <a:bodyPr/>
        <a:lstStyle/>
        <a:p>
          <a:endParaRPr lang="pt-BR" sz="2000"/>
        </a:p>
      </dgm:t>
    </dgm:pt>
    <dgm:pt modelId="{13F7AB63-7439-418A-89CF-6D8C6A0A16EE}">
      <dgm:prSet phldrT="[Texto]" custT="1"/>
      <dgm:spPr/>
      <dgm:t>
        <a:bodyPr anchor="t"/>
        <a:lstStyle/>
        <a:p>
          <a:pPr algn="just"/>
          <a:r>
            <a:rPr lang="pt-BR" sz="2000" b="1" dirty="0" smtClean="0">
              <a:latin typeface="Calibri" pitchFamily="34" charset="0"/>
              <a:cs typeface="Calibri" pitchFamily="34" charset="0"/>
            </a:rPr>
            <a:t>1262 dC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A42E84C6-394A-4695-9523-5AF53D1CE37D}" type="sibTrans" cxnId="{B32CE121-DFED-4C14-83EF-B03E662152EE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0B4756F0-F576-4646-95B6-F11FA0D74341}" type="parTrans" cxnId="{B32CE121-DFED-4C14-83EF-B03E662152EE}">
      <dgm:prSet/>
      <dgm:spPr/>
      <dgm:t>
        <a:bodyPr/>
        <a:lstStyle/>
        <a:p>
          <a:pPr algn="just"/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9EC0952F-ED2B-489A-A6B1-2FC848189DEF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-Um rei distante seria menos perigoso para eles que lutas entre os chefes locais.</a:t>
          </a:r>
          <a:endParaRPr lang="en-US" sz="20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B3CC00C-3E39-497E-9DD3-A2C00D67EAD4}" type="parTrans" cxnId="{5016D41C-3817-4D99-8D14-612CEAA23206}">
      <dgm:prSet/>
      <dgm:spPr/>
      <dgm:t>
        <a:bodyPr/>
        <a:lstStyle/>
        <a:p>
          <a:endParaRPr lang="pt-BR"/>
        </a:p>
      </dgm:t>
    </dgm:pt>
    <dgm:pt modelId="{AE9A276D-F47D-4789-AF3B-D1D3F9F0E57A}" type="sibTrans" cxnId="{5016D41C-3817-4D99-8D14-612CEAA23206}">
      <dgm:prSet/>
      <dgm:spPr/>
      <dgm:t>
        <a:bodyPr/>
        <a:lstStyle/>
        <a:p>
          <a:endParaRPr lang="pt-BR"/>
        </a:p>
      </dgm:t>
    </dgm:pt>
    <dgm:pt modelId="{13A2DC24-D23A-48EA-8935-8E886F4713D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Tornou-se plenamente independente da Dinamarca.</a:t>
          </a:r>
          <a:r>
            <a:rPr lang="pt-BR" sz="2000" spc="-100" baseline="0" dirty="0" smtClean="0">
              <a:latin typeface="Calibri" pitchFamily="34" charset="0"/>
              <a:cs typeface="Calibri" pitchFamily="34" charset="0"/>
            </a:rPr>
            <a:t> </a:t>
          </a:r>
          <a:endParaRPr lang="en-US" sz="2000" spc="-100" baseline="0" dirty="0">
            <a:latin typeface="Calibri" pitchFamily="34" charset="0"/>
            <a:cs typeface="Calibri" pitchFamily="34" charset="0"/>
          </a:endParaRPr>
        </a:p>
      </dgm:t>
    </dgm:pt>
    <dgm:pt modelId="{92BDF0A3-1B6C-48D0-B9C5-6F644DD89DE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1944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dC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D40294D1-2876-4BD7-800D-C5EA9C190767}" type="sibTrans" cxnId="{0D662C65-6C9D-472B-8552-B782BBBE76C6}">
      <dgm:prSet/>
      <dgm:spPr/>
      <dgm:t>
        <a:bodyPr/>
        <a:lstStyle/>
        <a:p>
          <a:endParaRPr lang="pt-BR"/>
        </a:p>
      </dgm:t>
    </dgm:pt>
    <dgm:pt modelId="{A5D1F42A-3848-4C92-BA61-6F16E2C5C8C2}" type="parTrans" cxnId="{0D662C65-6C9D-472B-8552-B782BBBE76C6}">
      <dgm:prSet/>
      <dgm:spPr/>
      <dgm:t>
        <a:bodyPr/>
        <a:lstStyle/>
        <a:p>
          <a:endParaRPr lang="pt-BR"/>
        </a:p>
      </dgm:t>
    </dgm:pt>
    <dgm:pt modelId="{D7CA369F-FBC3-4727-B99C-FA89BE49176F}" type="sibTrans" cxnId="{D7B74343-55E8-4AAB-8231-10A1593B89D2}">
      <dgm:prSet/>
      <dgm:spPr/>
      <dgm:t>
        <a:bodyPr/>
        <a:lstStyle/>
        <a:p>
          <a:endParaRPr lang="pt-BR"/>
        </a:p>
      </dgm:t>
    </dgm:pt>
    <dgm:pt modelId="{2D04F03D-47BD-4E80-93C8-276F90EC251E}" type="parTrans" cxnId="{D7B74343-55E8-4AAB-8231-10A1593B89D2}">
      <dgm:prSet/>
      <dgm:spPr/>
      <dgm:t>
        <a:bodyPr/>
        <a:lstStyle/>
        <a:p>
          <a:endParaRPr lang="pt-BR"/>
        </a:p>
      </dgm:t>
    </dgm:pt>
    <dgm:pt modelId="{DEAA47C4-93BB-498A-8AED-CD9322EFCCA2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en-US" sz="16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Semi-</a:t>
          </a:r>
          <a:r>
            <a:rPr lang="en-US" sz="16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independente</a:t>
          </a:r>
          <a:r>
            <a:rPr lang="en-US" sz="16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6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EA38D7-0CDD-4659-BFA2-1B1CF06FDB2A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1904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dC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4EDEC855-CF9E-4C7F-826C-335D9240F9E0}" type="sibTrans" cxnId="{8CBDE626-4B29-4E64-A8EA-AB4ADF8397B7}">
      <dgm:prSet/>
      <dgm:spPr/>
      <dgm:t>
        <a:bodyPr/>
        <a:lstStyle/>
        <a:p>
          <a:endParaRPr lang="pt-BR"/>
        </a:p>
      </dgm:t>
    </dgm:pt>
    <dgm:pt modelId="{CB70C058-3222-4150-9E2B-46103D2C83C8}" type="parTrans" cxnId="{8CBDE626-4B29-4E64-A8EA-AB4ADF8397B7}">
      <dgm:prSet/>
      <dgm:spPr/>
      <dgm:t>
        <a:bodyPr/>
        <a:lstStyle/>
        <a:p>
          <a:endParaRPr lang="pt-BR"/>
        </a:p>
      </dgm:t>
    </dgm:pt>
    <dgm:pt modelId="{8C819F48-B065-4AFF-A2FF-C84D1CBC4C9D}" type="sibTrans" cxnId="{C829067C-D056-4C93-9F0C-FB19EE905CAB}">
      <dgm:prSet/>
      <dgm:spPr/>
      <dgm:t>
        <a:bodyPr/>
        <a:lstStyle/>
        <a:p>
          <a:endParaRPr lang="pt-BR"/>
        </a:p>
      </dgm:t>
    </dgm:pt>
    <dgm:pt modelId="{64AAA93B-F3F7-43A8-A128-C14E672321F9}" type="parTrans" cxnId="{C829067C-D056-4C93-9F0C-FB19EE905CAB}">
      <dgm:prSet/>
      <dgm:spPr/>
      <dgm:t>
        <a:bodyPr/>
        <a:lstStyle/>
        <a:p>
          <a:endParaRPr lang="pt-BR"/>
        </a:p>
      </dgm:t>
    </dgm:pt>
    <dgm:pt modelId="{6358E308-C6DA-46D2-AECC-051758CD284B}" type="pres">
      <dgm:prSet presAssocID="{C8553F9C-4163-4D68-ACB7-D723931AA25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F9131A-E25B-4EF4-A66B-EEDBBE416902}" type="pres">
      <dgm:prSet presAssocID="{0A437BB7-119A-4643-A1BA-2BF0FA558F9F}" presName="composite" presStyleCnt="0"/>
      <dgm:spPr/>
    </dgm:pt>
    <dgm:pt modelId="{137FF69E-28C3-4653-B68C-C76F74A050B0}" type="pres">
      <dgm:prSet presAssocID="{0A437BB7-119A-4643-A1BA-2BF0FA558F9F}" presName="BackAccent" presStyleLbl="bgShp" presStyleIdx="0" presStyleCnt="5"/>
      <dgm:spPr/>
    </dgm:pt>
    <dgm:pt modelId="{8005BEA7-4393-4BFE-AF46-50320923052C}" type="pres">
      <dgm:prSet presAssocID="{0A437BB7-119A-4643-A1BA-2BF0FA558F9F}" presName="Accent" presStyleLbl="alignNode1" presStyleIdx="0" presStyleCnt="5"/>
      <dgm:spPr/>
    </dgm:pt>
    <dgm:pt modelId="{D4FF3333-3B37-4BA9-A12A-E18FED4BF2CE}" type="pres">
      <dgm:prSet presAssocID="{0A437BB7-119A-4643-A1BA-2BF0FA558F9F}" presName="Child" presStyleLbl="revTx" presStyleIdx="0" presStyleCnt="10" custScaleX="216387" custLinFactNeighborX="12464" custLinFactNeighborY="8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07917-83BC-45AF-BE43-D039B8C8D6E2}" type="pres">
      <dgm:prSet presAssocID="{0A437BB7-119A-4643-A1BA-2BF0FA558F9F}" presName="Parent" presStyleLbl="revTx" presStyleIdx="1" presStyleCnt="10" custScaleX="161091" custScaleY="105532" custLinFactNeighborX="331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E9E89-0229-4182-B627-0F89DEA6AF96}" type="pres">
      <dgm:prSet presAssocID="{C326945D-3AAF-4854-B533-C37C8D6F0B70}" presName="sibTrans" presStyleCnt="0"/>
      <dgm:spPr/>
    </dgm:pt>
    <dgm:pt modelId="{4F01DB42-8023-43EA-9AC9-CB64D3F3A567}" type="pres">
      <dgm:prSet presAssocID="{13F7AB63-7439-418A-89CF-6D8C6A0A16EE}" presName="composite" presStyleCnt="0"/>
      <dgm:spPr/>
    </dgm:pt>
    <dgm:pt modelId="{9E77A360-DF69-4A5C-99E1-DC673B90FDE0}" type="pres">
      <dgm:prSet presAssocID="{13F7AB63-7439-418A-89CF-6D8C6A0A16EE}" presName="BackAccent" presStyleLbl="bgShp" presStyleIdx="1" presStyleCnt="5"/>
      <dgm:spPr/>
    </dgm:pt>
    <dgm:pt modelId="{EAF60556-3E03-4D98-B61B-3128721310FE}" type="pres">
      <dgm:prSet presAssocID="{13F7AB63-7439-418A-89CF-6D8C6A0A16EE}" presName="Accent" presStyleLbl="alignNode1" presStyleIdx="1" presStyleCnt="5"/>
      <dgm:spPr/>
    </dgm:pt>
    <dgm:pt modelId="{9E74C86D-7F65-40B6-AA8C-3B33D1DC067A}" type="pres">
      <dgm:prSet presAssocID="{13F7AB63-7439-418A-89CF-6D8C6A0A16EE}" presName="Child" presStyleLbl="revTx" presStyleIdx="2" presStyleCnt="10" custScaleX="209527" custLinFactNeighborX="16980" custLinFactNeighborY="5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3E594-587E-40AA-A050-8B98FEBF5227}" type="pres">
      <dgm:prSet presAssocID="{13F7AB63-7439-418A-89CF-6D8C6A0A16EE}" presName="Parent" presStyleLbl="revTx" presStyleIdx="3" presStyleCnt="10" custLinFactNeighborY="-18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35476-5E46-46DD-8255-00E1713EB9BD}" type="pres">
      <dgm:prSet presAssocID="{A42E84C6-394A-4695-9523-5AF53D1CE37D}" presName="sibTrans" presStyleCnt="0"/>
      <dgm:spPr/>
    </dgm:pt>
    <dgm:pt modelId="{96F778C2-E3D3-442F-8B1D-344F5B65B717}" type="pres">
      <dgm:prSet presAssocID="{0DDA2B03-D5B4-4EDD-98CC-7F64A68ACEA9}" presName="composite" presStyleCnt="0"/>
      <dgm:spPr/>
    </dgm:pt>
    <dgm:pt modelId="{B48D4D87-D57D-4C1C-B110-DF4E7E11CFC1}" type="pres">
      <dgm:prSet presAssocID="{0DDA2B03-D5B4-4EDD-98CC-7F64A68ACEA9}" presName="BackAccent" presStyleLbl="bgShp" presStyleIdx="2" presStyleCnt="5"/>
      <dgm:spPr/>
    </dgm:pt>
    <dgm:pt modelId="{5071E1A5-AD95-439D-92DD-D3E6323B3884}" type="pres">
      <dgm:prSet presAssocID="{0DDA2B03-D5B4-4EDD-98CC-7F64A68ACEA9}" presName="Accent" presStyleLbl="alignNode1" presStyleIdx="2" presStyleCnt="5"/>
      <dgm:spPr/>
    </dgm:pt>
    <dgm:pt modelId="{4D0FE36E-7623-4354-94B4-FD51FB0D5229}" type="pres">
      <dgm:prSet presAssocID="{0DDA2B03-D5B4-4EDD-98CC-7F64A68ACEA9}" presName="Child" presStyleLbl="revTx" presStyleIdx="4" presStyleCnt="10" custScaleX="161280" custLinFactNeighborX="7747" custLinFactNeighborY="6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CE2F0-A32F-49C5-B879-62E168058BC5}" type="pres">
      <dgm:prSet presAssocID="{0DDA2B03-D5B4-4EDD-98CC-7F64A68ACEA9}" presName="Parent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66FDB-30BA-42FB-AD8D-105C752D6673}" type="pres">
      <dgm:prSet presAssocID="{0A6FC623-EAF7-4BB9-8769-A5400B690C13}" presName="sibTrans" presStyleCnt="0"/>
      <dgm:spPr/>
    </dgm:pt>
    <dgm:pt modelId="{D494C80C-A469-4601-8752-62FA486D5B66}" type="pres">
      <dgm:prSet presAssocID="{11EA38D7-0CDD-4659-BFA2-1B1CF06FDB2A}" presName="composite" presStyleCnt="0"/>
      <dgm:spPr/>
    </dgm:pt>
    <dgm:pt modelId="{152B47C6-7D7E-45A4-A978-409854A5C606}" type="pres">
      <dgm:prSet presAssocID="{11EA38D7-0CDD-4659-BFA2-1B1CF06FDB2A}" presName="BackAccent" presStyleLbl="bgShp" presStyleIdx="3" presStyleCnt="5"/>
      <dgm:spPr/>
    </dgm:pt>
    <dgm:pt modelId="{55CF8629-02DC-4BFC-86F8-1EF76B68CDDD}" type="pres">
      <dgm:prSet presAssocID="{11EA38D7-0CDD-4659-BFA2-1B1CF06FDB2A}" presName="Accent" presStyleLbl="alignNode1" presStyleIdx="3" presStyleCnt="5"/>
      <dgm:spPr/>
    </dgm:pt>
    <dgm:pt modelId="{605670D5-87AC-49F1-BFD4-17EA1CF8BFEC}" type="pres">
      <dgm:prSet presAssocID="{11EA38D7-0CDD-4659-BFA2-1B1CF06FDB2A}" presName="Child" presStyleLbl="revTx" presStyleIdx="6" presStyleCnt="10" custScaleX="117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2F6E2C-8118-4D21-852A-0D5E1E14EBB5}" type="pres">
      <dgm:prSet presAssocID="{11EA38D7-0CDD-4659-BFA2-1B1CF06FDB2A}" presName="Parent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71F3B9-9735-43C5-9D6B-FF53AF95A841}" type="pres">
      <dgm:prSet presAssocID="{4EDEC855-CF9E-4C7F-826C-335D9240F9E0}" presName="sibTrans" presStyleCnt="0"/>
      <dgm:spPr/>
    </dgm:pt>
    <dgm:pt modelId="{D5D58A55-AC66-43FD-A7A8-7524F0747762}" type="pres">
      <dgm:prSet presAssocID="{92BDF0A3-1B6C-48D0-B9C5-6F644DD89DED}" presName="composite" presStyleCnt="0"/>
      <dgm:spPr/>
    </dgm:pt>
    <dgm:pt modelId="{5BABFF29-6F85-483B-912B-906A1A42EB28}" type="pres">
      <dgm:prSet presAssocID="{92BDF0A3-1B6C-48D0-B9C5-6F644DD89DED}" presName="BackAccent" presStyleLbl="bgShp" presStyleIdx="4" presStyleCnt="5"/>
      <dgm:spPr/>
    </dgm:pt>
    <dgm:pt modelId="{9433048F-57A0-49F5-A602-8454A5BD3853}" type="pres">
      <dgm:prSet presAssocID="{92BDF0A3-1B6C-48D0-B9C5-6F644DD89DED}" presName="Accent" presStyleLbl="alignNode1" presStyleIdx="4" presStyleCnt="5"/>
      <dgm:spPr/>
    </dgm:pt>
    <dgm:pt modelId="{7E466CCE-FF46-44F7-9603-D65C86721557}" type="pres">
      <dgm:prSet presAssocID="{92BDF0A3-1B6C-48D0-B9C5-6F644DD89DED}" presName="Child" presStyleLbl="revTx" presStyleIdx="8" presStyleCnt="10" custScaleX="146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E182F-4F5B-4B5F-AA92-6E2C95E3EBB5}" type="pres">
      <dgm:prSet presAssocID="{92BDF0A3-1B6C-48D0-B9C5-6F644DD89DED}" presName="Parent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662C65-6C9D-472B-8552-B782BBBE76C6}" srcId="{C8553F9C-4163-4D68-ACB7-D723931AA25B}" destId="{92BDF0A3-1B6C-48D0-B9C5-6F644DD89DED}" srcOrd="4" destOrd="0" parTransId="{A5D1F42A-3848-4C92-BA61-6F16E2C5C8C2}" sibTransId="{D40294D1-2876-4BD7-800D-C5EA9C190767}"/>
    <dgm:cxn modelId="{5016D41C-3817-4D99-8D14-612CEAA23206}" srcId="{13F7AB63-7439-418A-89CF-6D8C6A0A16EE}" destId="{9EC0952F-ED2B-489A-A6B1-2FC848189DEF}" srcOrd="1" destOrd="0" parTransId="{0B3CC00C-3E39-497E-9DD3-A2C00D67EAD4}" sibTransId="{AE9A276D-F47D-4789-AF3B-D1D3F9F0E57A}"/>
    <dgm:cxn modelId="{BBD9238A-C11C-4672-BE48-D7BD66ACEAD0}" type="presOf" srcId="{0A437BB7-119A-4643-A1BA-2BF0FA558F9F}" destId="{93407917-83BC-45AF-BE43-D039B8C8D6E2}" srcOrd="0" destOrd="0" presId="urn:microsoft.com/office/officeart/2008/layout/IncreasingCircleProcess"/>
    <dgm:cxn modelId="{1AC2D7AE-AC00-4054-BE40-BBE22DE42D86}" srcId="{0A437BB7-119A-4643-A1BA-2BF0FA558F9F}" destId="{424251F3-DE84-47F4-9321-AD6D39AA12A0}" srcOrd="1" destOrd="0" parTransId="{4E9490CC-538D-462F-A432-9F885682FF10}" sibTransId="{74D16C3A-04BD-4601-BF8C-D55193EA7E28}"/>
    <dgm:cxn modelId="{83ED5410-B6FD-49C3-A7D7-3B7999087152}" type="presOf" srcId="{BC97AE26-4D71-49D1-B7CD-DF045CE9B516}" destId="{9E74C86D-7F65-40B6-AA8C-3B33D1DC067A}" srcOrd="0" destOrd="0" presId="urn:microsoft.com/office/officeart/2008/layout/IncreasingCircleProcess"/>
    <dgm:cxn modelId="{8CBDE626-4B29-4E64-A8EA-AB4ADF8397B7}" srcId="{C8553F9C-4163-4D68-ACB7-D723931AA25B}" destId="{11EA38D7-0CDD-4659-BFA2-1B1CF06FDB2A}" srcOrd="3" destOrd="0" parTransId="{CB70C058-3222-4150-9E2B-46103D2C83C8}" sibTransId="{4EDEC855-CF9E-4C7F-826C-335D9240F9E0}"/>
    <dgm:cxn modelId="{6B154BF7-67AF-41C9-ABF6-2D3C0C7A6A72}" srcId="{13F7AB63-7439-418A-89CF-6D8C6A0A16EE}" destId="{BC97AE26-4D71-49D1-B7CD-DF045CE9B516}" srcOrd="0" destOrd="0" parTransId="{38566F7E-6625-44D7-81D3-4B809E79CFA3}" sibTransId="{2CDBA120-07AF-4864-BD18-7FE40668599E}"/>
    <dgm:cxn modelId="{E5B52EBF-6798-4D1F-B438-1CE8B0F2FD64}" srcId="{0DDA2B03-D5B4-4EDD-98CC-7F64A68ACEA9}" destId="{6400883A-C551-4079-93B5-85C377B1EF5A}" srcOrd="0" destOrd="0" parTransId="{BF89E011-E3B6-4A45-BE88-258CC98E19D5}" sibTransId="{504BF9C5-1A26-4CF5-B815-DBC83884814E}"/>
    <dgm:cxn modelId="{89540729-8E34-4165-B8DE-BBAE9C225A16}" type="presOf" srcId="{11EA38D7-0CDD-4659-BFA2-1B1CF06FDB2A}" destId="{1B2F6E2C-8118-4D21-852A-0D5E1E14EBB5}" srcOrd="0" destOrd="0" presId="urn:microsoft.com/office/officeart/2008/layout/IncreasingCircleProcess"/>
    <dgm:cxn modelId="{704181D0-8B36-4248-8A85-72D1CC940379}" srcId="{0A437BB7-119A-4643-A1BA-2BF0FA558F9F}" destId="{1E703264-7B93-4C29-9ECE-0D254D8148C6}" srcOrd="0" destOrd="0" parTransId="{532713BB-7F1D-4B18-8ABC-EC51F51BD40C}" sibTransId="{CF809303-35DB-40D8-9C5B-DF87B54FE869}"/>
    <dgm:cxn modelId="{98E0C561-8702-4208-B6E3-872093F6E93D}" srcId="{C8553F9C-4163-4D68-ACB7-D723931AA25B}" destId="{0A437BB7-119A-4643-A1BA-2BF0FA558F9F}" srcOrd="0" destOrd="0" parTransId="{B15C49C9-F312-4F4A-892A-D647437D7340}" sibTransId="{C326945D-3AAF-4854-B533-C37C8D6F0B70}"/>
    <dgm:cxn modelId="{5E85F8C5-DF40-4974-8BCF-4AF392FD21CE}" type="presOf" srcId="{1E703264-7B93-4C29-9ECE-0D254D8148C6}" destId="{D4FF3333-3B37-4BA9-A12A-E18FED4BF2CE}" srcOrd="0" destOrd="0" presId="urn:microsoft.com/office/officeart/2008/layout/IncreasingCircleProcess"/>
    <dgm:cxn modelId="{C829067C-D056-4C93-9F0C-FB19EE905CAB}" srcId="{11EA38D7-0CDD-4659-BFA2-1B1CF06FDB2A}" destId="{DEAA47C4-93BB-498A-8AED-CD9322EFCCA2}" srcOrd="0" destOrd="0" parTransId="{64AAA93B-F3F7-43A8-A128-C14E672321F9}" sibTransId="{8C819F48-B065-4AFF-A2FF-C84D1CBC4C9D}"/>
    <dgm:cxn modelId="{BA670FDD-8593-4CCD-B16A-DEFD15175752}" type="presOf" srcId="{DEAA47C4-93BB-498A-8AED-CD9322EFCCA2}" destId="{605670D5-87AC-49F1-BFD4-17EA1CF8BFEC}" srcOrd="0" destOrd="0" presId="urn:microsoft.com/office/officeart/2008/layout/IncreasingCircleProcess"/>
    <dgm:cxn modelId="{9CD05111-E6E2-434F-9D56-A966A7CB769B}" type="presOf" srcId="{C8553F9C-4163-4D68-ACB7-D723931AA25B}" destId="{6358E308-C6DA-46D2-AECC-051758CD284B}" srcOrd="0" destOrd="0" presId="urn:microsoft.com/office/officeart/2008/layout/IncreasingCircleProcess"/>
    <dgm:cxn modelId="{5761ED3B-7E16-4835-B688-A8464DDEB48C}" type="presOf" srcId="{0DDA2B03-D5B4-4EDD-98CC-7F64A68ACEA9}" destId="{C72CE2F0-A32F-49C5-B879-62E168058BC5}" srcOrd="0" destOrd="0" presId="urn:microsoft.com/office/officeart/2008/layout/IncreasingCircleProcess"/>
    <dgm:cxn modelId="{8BAD2EC8-2DF3-457B-8334-17109A816E71}" type="presOf" srcId="{92BDF0A3-1B6C-48D0-B9C5-6F644DD89DED}" destId="{73FE182F-4F5B-4B5F-AA92-6E2C95E3EBB5}" srcOrd="0" destOrd="0" presId="urn:microsoft.com/office/officeart/2008/layout/IncreasingCircleProcess"/>
    <dgm:cxn modelId="{436653E9-159A-468E-9720-56F30098CDDC}" srcId="{C8553F9C-4163-4D68-ACB7-D723931AA25B}" destId="{0DDA2B03-D5B4-4EDD-98CC-7F64A68ACEA9}" srcOrd="2" destOrd="0" parTransId="{434DFB09-9FAA-4B1A-9121-078F415A3B2A}" sibTransId="{0A6FC623-EAF7-4BB9-8769-A5400B690C13}"/>
    <dgm:cxn modelId="{6F5E615B-34A0-4318-A02A-2A269D2FA290}" type="presOf" srcId="{6400883A-C551-4079-93B5-85C377B1EF5A}" destId="{4D0FE36E-7623-4354-94B4-FD51FB0D5229}" srcOrd="0" destOrd="0" presId="urn:microsoft.com/office/officeart/2008/layout/IncreasingCircleProcess"/>
    <dgm:cxn modelId="{AAFB4067-A68D-4D21-AE5F-326342CA39DB}" type="presOf" srcId="{13A2DC24-D23A-48EA-8935-8E886F4713DD}" destId="{7E466CCE-FF46-44F7-9603-D65C86721557}" srcOrd="0" destOrd="0" presId="urn:microsoft.com/office/officeart/2008/layout/IncreasingCircleProcess"/>
    <dgm:cxn modelId="{6277E6A8-54CC-4409-B1EA-3BB41471929F}" type="presOf" srcId="{424251F3-DE84-47F4-9321-AD6D39AA12A0}" destId="{D4FF3333-3B37-4BA9-A12A-E18FED4BF2CE}" srcOrd="0" destOrd="1" presId="urn:microsoft.com/office/officeart/2008/layout/IncreasingCircleProcess"/>
    <dgm:cxn modelId="{D8357A9B-72BA-45F4-8C38-28A2FE990469}" type="presOf" srcId="{9EC0952F-ED2B-489A-A6B1-2FC848189DEF}" destId="{9E74C86D-7F65-40B6-AA8C-3B33D1DC067A}" srcOrd="0" destOrd="1" presId="urn:microsoft.com/office/officeart/2008/layout/IncreasingCircleProcess"/>
    <dgm:cxn modelId="{B32CE121-DFED-4C14-83EF-B03E662152EE}" srcId="{C8553F9C-4163-4D68-ACB7-D723931AA25B}" destId="{13F7AB63-7439-418A-89CF-6D8C6A0A16EE}" srcOrd="1" destOrd="0" parTransId="{0B4756F0-F576-4646-95B6-F11FA0D74341}" sibTransId="{A42E84C6-394A-4695-9523-5AF53D1CE37D}"/>
    <dgm:cxn modelId="{D7B74343-55E8-4AAB-8231-10A1593B89D2}" srcId="{92BDF0A3-1B6C-48D0-B9C5-6F644DD89DED}" destId="{13A2DC24-D23A-48EA-8935-8E886F4713DD}" srcOrd="0" destOrd="0" parTransId="{2D04F03D-47BD-4E80-93C8-276F90EC251E}" sibTransId="{D7CA369F-FBC3-4727-B99C-FA89BE49176F}"/>
    <dgm:cxn modelId="{213C2620-B714-4947-9D08-F27CAD2AF47D}" type="presOf" srcId="{13F7AB63-7439-418A-89CF-6D8C6A0A16EE}" destId="{8983E594-587E-40AA-A050-8B98FEBF5227}" srcOrd="0" destOrd="0" presId="urn:microsoft.com/office/officeart/2008/layout/IncreasingCircleProcess"/>
    <dgm:cxn modelId="{BCD995D1-5971-455E-A71B-20BCA6CB49FF}" type="presParOf" srcId="{6358E308-C6DA-46D2-AECC-051758CD284B}" destId="{38F9131A-E25B-4EF4-A66B-EEDBBE416902}" srcOrd="0" destOrd="0" presId="urn:microsoft.com/office/officeart/2008/layout/IncreasingCircleProcess"/>
    <dgm:cxn modelId="{A80B12BC-0B17-4C97-85AB-0C34001AE4C7}" type="presParOf" srcId="{38F9131A-E25B-4EF4-A66B-EEDBBE416902}" destId="{137FF69E-28C3-4653-B68C-C76F74A050B0}" srcOrd="0" destOrd="0" presId="urn:microsoft.com/office/officeart/2008/layout/IncreasingCircleProcess"/>
    <dgm:cxn modelId="{E39FC122-5F79-4801-90A3-9089C2DE8F78}" type="presParOf" srcId="{38F9131A-E25B-4EF4-A66B-EEDBBE416902}" destId="{8005BEA7-4393-4BFE-AF46-50320923052C}" srcOrd="1" destOrd="0" presId="urn:microsoft.com/office/officeart/2008/layout/IncreasingCircleProcess"/>
    <dgm:cxn modelId="{3BC14F51-7FD6-4821-9E4C-C281AA417A73}" type="presParOf" srcId="{38F9131A-E25B-4EF4-A66B-EEDBBE416902}" destId="{D4FF3333-3B37-4BA9-A12A-E18FED4BF2CE}" srcOrd="2" destOrd="0" presId="urn:microsoft.com/office/officeart/2008/layout/IncreasingCircleProcess"/>
    <dgm:cxn modelId="{ACE1B870-BA96-461D-B08D-FC1073F9741A}" type="presParOf" srcId="{38F9131A-E25B-4EF4-A66B-EEDBBE416902}" destId="{93407917-83BC-45AF-BE43-D039B8C8D6E2}" srcOrd="3" destOrd="0" presId="urn:microsoft.com/office/officeart/2008/layout/IncreasingCircleProcess"/>
    <dgm:cxn modelId="{E38AD262-DF1B-4D76-8A33-FC8A35AF7D8B}" type="presParOf" srcId="{6358E308-C6DA-46D2-AECC-051758CD284B}" destId="{182E9E89-0229-4182-B627-0F89DEA6AF96}" srcOrd="1" destOrd="0" presId="urn:microsoft.com/office/officeart/2008/layout/IncreasingCircleProcess"/>
    <dgm:cxn modelId="{FEDEED63-7B00-425A-8729-395D87039715}" type="presParOf" srcId="{6358E308-C6DA-46D2-AECC-051758CD284B}" destId="{4F01DB42-8023-43EA-9AC9-CB64D3F3A567}" srcOrd="2" destOrd="0" presId="urn:microsoft.com/office/officeart/2008/layout/IncreasingCircleProcess"/>
    <dgm:cxn modelId="{2BC01C22-5068-4015-8EF3-2E0047AE0B48}" type="presParOf" srcId="{4F01DB42-8023-43EA-9AC9-CB64D3F3A567}" destId="{9E77A360-DF69-4A5C-99E1-DC673B90FDE0}" srcOrd="0" destOrd="0" presId="urn:microsoft.com/office/officeart/2008/layout/IncreasingCircleProcess"/>
    <dgm:cxn modelId="{2E15C020-0957-4778-977C-1425563EEF59}" type="presParOf" srcId="{4F01DB42-8023-43EA-9AC9-CB64D3F3A567}" destId="{EAF60556-3E03-4D98-B61B-3128721310FE}" srcOrd="1" destOrd="0" presId="urn:microsoft.com/office/officeart/2008/layout/IncreasingCircleProcess"/>
    <dgm:cxn modelId="{278410D9-676E-4ECB-B52C-BF431A565074}" type="presParOf" srcId="{4F01DB42-8023-43EA-9AC9-CB64D3F3A567}" destId="{9E74C86D-7F65-40B6-AA8C-3B33D1DC067A}" srcOrd="2" destOrd="0" presId="urn:microsoft.com/office/officeart/2008/layout/IncreasingCircleProcess"/>
    <dgm:cxn modelId="{DDEE56CE-5C31-4464-9306-D6567A182712}" type="presParOf" srcId="{4F01DB42-8023-43EA-9AC9-CB64D3F3A567}" destId="{8983E594-587E-40AA-A050-8B98FEBF5227}" srcOrd="3" destOrd="0" presId="urn:microsoft.com/office/officeart/2008/layout/IncreasingCircleProcess"/>
    <dgm:cxn modelId="{E3C5FD7A-50FF-4AE1-9422-2999A711710D}" type="presParOf" srcId="{6358E308-C6DA-46D2-AECC-051758CD284B}" destId="{04335476-5E46-46DD-8255-00E1713EB9BD}" srcOrd="3" destOrd="0" presId="urn:microsoft.com/office/officeart/2008/layout/IncreasingCircleProcess"/>
    <dgm:cxn modelId="{89698094-1EC7-48F4-986E-FAF3E133F708}" type="presParOf" srcId="{6358E308-C6DA-46D2-AECC-051758CD284B}" destId="{96F778C2-E3D3-442F-8B1D-344F5B65B717}" srcOrd="4" destOrd="0" presId="urn:microsoft.com/office/officeart/2008/layout/IncreasingCircleProcess"/>
    <dgm:cxn modelId="{05FD7FE6-4564-4D12-9658-B2964B1DD9BC}" type="presParOf" srcId="{96F778C2-E3D3-442F-8B1D-344F5B65B717}" destId="{B48D4D87-D57D-4C1C-B110-DF4E7E11CFC1}" srcOrd="0" destOrd="0" presId="urn:microsoft.com/office/officeart/2008/layout/IncreasingCircleProcess"/>
    <dgm:cxn modelId="{3765571F-852F-41C1-A9AE-484D2834A006}" type="presParOf" srcId="{96F778C2-E3D3-442F-8B1D-344F5B65B717}" destId="{5071E1A5-AD95-439D-92DD-D3E6323B3884}" srcOrd="1" destOrd="0" presId="urn:microsoft.com/office/officeart/2008/layout/IncreasingCircleProcess"/>
    <dgm:cxn modelId="{8984C59D-9AB2-48E1-A19A-E220729A4A2F}" type="presParOf" srcId="{96F778C2-E3D3-442F-8B1D-344F5B65B717}" destId="{4D0FE36E-7623-4354-94B4-FD51FB0D5229}" srcOrd="2" destOrd="0" presId="urn:microsoft.com/office/officeart/2008/layout/IncreasingCircleProcess"/>
    <dgm:cxn modelId="{5FAF827C-BCC6-4FC7-B12F-51565D89FA75}" type="presParOf" srcId="{96F778C2-E3D3-442F-8B1D-344F5B65B717}" destId="{C72CE2F0-A32F-49C5-B879-62E168058BC5}" srcOrd="3" destOrd="0" presId="urn:microsoft.com/office/officeart/2008/layout/IncreasingCircleProcess"/>
    <dgm:cxn modelId="{140D9AE2-561E-477C-9FCB-EE16683572F6}" type="presParOf" srcId="{6358E308-C6DA-46D2-AECC-051758CD284B}" destId="{AFE66FDB-30BA-42FB-AD8D-105C752D6673}" srcOrd="5" destOrd="0" presId="urn:microsoft.com/office/officeart/2008/layout/IncreasingCircleProcess"/>
    <dgm:cxn modelId="{F8F80A72-39D7-48F2-BC9E-6C313164A9E9}" type="presParOf" srcId="{6358E308-C6DA-46D2-AECC-051758CD284B}" destId="{D494C80C-A469-4601-8752-62FA486D5B66}" srcOrd="6" destOrd="0" presId="urn:microsoft.com/office/officeart/2008/layout/IncreasingCircleProcess"/>
    <dgm:cxn modelId="{AB69B18C-0FB0-4742-9F82-90DECD09DA5D}" type="presParOf" srcId="{D494C80C-A469-4601-8752-62FA486D5B66}" destId="{152B47C6-7D7E-45A4-A978-409854A5C606}" srcOrd="0" destOrd="0" presId="urn:microsoft.com/office/officeart/2008/layout/IncreasingCircleProcess"/>
    <dgm:cxn modelId="{363B4218-41FC-4503-8CC4-057EB3CD9EAF}" type="presParOf" srcId="{D494C80C-A469-4601-8752-62FA486D5B66}" destId="{55CF8629-02DC-4BFC-86F8-1EF76B68CDDD}" srcOrd="1" destOrd="0" presId="urn:microsoft.com/office/officeart/2008/layout/IncreasingCircleProcess"/>
    <dgm:cxn modelId="{4F0118E2-2CA3-40B4-912D-E19A3D9A67DC}" type="presParOf" srcId="{D494C80C-A469-4601-8752-62FA486D5B66}" destId="{605670D5-87AC-49F1-BFD4-17EA1CF8BFEC}" srcOrd="2" destOrd="0" presId="urn:microsoft.com/office/officeart/2008/layout/IncreasingCircleProcess"/>
    <dgm:cxn modelId="{B9B4A51E-8BD4-4C06-BF27-94279D33CFB4}" type="presParOf" srcId="{D494C80C-A469-4601-8752-62FA486D5B66}" destId="{1B2F6E2C-8118-4D21-852A-0D5E1E14EBB5}" srcOrd="3" destOrd="0" presId="urn:microsoft.com/office/officeart/2008/layout/IncreasingCircleProcess"/>
    <dgm:cxn modelId="{4E47F9B7-BA24-4C76-80E8-0CD0D49DA011}" type="presParOf" srcId="{6358E308-C6DA-46D2-AECC-051758CD284B}" destId="{5371F3B9-9735-43C5-9D6B-FF53AF95A841}" srcOrd="7" destOrd="0" presId="urn:microsoft.com/office/officeart/2008/layout/IncreasingCircleProcess"/>
    <dgm:cxn modelId="{DE2C887B-C306-4B22-8EDB-72311E186922}" type="presParOf" srcId="{6358E308-C6DA-46D2-AECC-051758CD284B}" destId="{D5D58A55-AC66-43FD-A7A8-7524F0747762}" srcOrd="8" destOrd="0" presId="urn:microsoft.com/office/officeart/2008/layout/IncreasingCircleProcess"/>
    <dgm:cxn modelId="{C02640AB-02EA-4532-9873-92B0B27100D8}" type="presParOf" srcId="{D5D58A55-AC66-43FD-A7A8-7524F0747762}" destId="{5BABFF29-6F85-483B-912B-906A1A42EB28}" srcOrd="0" destOrd="0" presId="urn:microsoft.com/office/officeart/2008/layout/IncreasingCircleProcess"/>
    <dgm:cxn modelId="{CAF8296C-C661-4513-AFEA-3390E5E68203}" type="presParOf" srcId="{D5D58A55-AC66-43FD-A7A8-7524F0747762}" destId="{9433048F-57A0-49F5-A602-8454A5BD3853}" srcOrd="1" destOrd="0" presId="urn:microsoft.com/office/officeart/2008/layout/IncreasingCircleProcess"/>
    <dgm:cxn modelId="{6E5E4B52-F548-4004-B14B-9D9B6AF00221}" type="presParOf" srcId="{D5D58A55-AC66-43FD-A7A8-7524F0747762}" destId="{7E466CCE-FF46-44F7-9603-D65C86721557}" srcOrd="2" destOrd="0" presId="urn:microsoft.com/office/officeart/2008/layout/IncreasingCircleProcess"/>
    <dgm:cxn modelId="{4BE30163-A34B-4A43-8F27-AF34C44C0ADE}" type="presParOf" srcId="{D5D58A55-AC66-43FD-A7A8-7524F0747762}" destId="{73FE182F-4F5B-4B5F-AA92-6E2C95E3EBB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FF69E-28C3-4653-B68C-C76F74A050B0}">
      <dsp:nvSpPr>
        <dsp:cNvPr id="0" name=""/>
        <dsp:cNvSpPr/>
      </dsp:nvSpPr>
      <dsp:spPr>
        <a:xfrm>
          <a:off x="173609" y="9055"/>
          <a:ext cx="327375" cy="32737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05BEA7-4393-4BFE-AF46-50320923052C}">
      <dsp:nvSpPr>
        <dsp:cNvPr id="0" name=""/>
        <dsp:cNvSpPr/>
      </dsp:nvSpPr>
      <dsp:spPr>
        <a:xfrm>
          <a:off x="206347" y="41792"/>
          <a:ext cx="261900" cy="261900"/>
        </a:xfrm>
        <a:prstGeom prst="chord">
          <a:avLst>
            <a:gd name="adj1" fmla="val 2332194"/>
            <a:gd name="adj2" fmla="val 8587806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FF3333-3B37-4BA9-A12A-E18FED4BF2CE}">
      <dsp:nvSpPr>
        <dsp:cNvPr id="0" name=""/>
        <dsp:cNvSpPr/>
      </dsp:nvSpPr>
      <dsp:spPr>
        <a:xfrm>
          <a:off x="126304" y="448066"/>
          <a:ext cx="2095678" cy="137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-Islândia se </a:t>
          </a:r>
          <a:r>
            <a:rPr lang="pt-BR" sz="2000" kern="12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auto-governou</a:t>
          </a: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por vários séculos.</a:t>
          </a:r>
          <a:endParaRPr lang="en-US" sz="2000" kern="1200" spc="-100" baseline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-No século XII lutas entre as 5 principais famílias resultaram em muitas mortes e na  queima de fazendas.</a:t>
          </a:r>
          <a:endParaRPr lang="en-US" sz="2000" kern="1200" spc="-100" baseline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6304" y="448066"/>
        <a:ext cx="2095678" cy="1377705"/>
      </dsp:txXfrm>
    </dsp:sp>
    <dsp:sp modelId="{93407917-83BC-45AF-BE43-D039B8C8D6E2}">
      <dsp:nvSpPr>
        <dsp:cNvPr id="0" name=""/>
        <dsp:cNvSpPr/>
      </dsp:nvSpPr>
      <dsp:spPr>
        <a:xfrm>
          <a:off x="594558" y="0"/>
          <a:ext cx="1560144" cy="345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>
              <a:latin typeface="Calibri" pitchFamily="34" charset="0"/>
              <a:cs typeface="Calibri" pitchFamily="34" charset="0"/>
            </a:rPr>
            <a:t>Até o séc. XII</a:t>
          </a:r>
          <a:endParaRPr lang="en-US" sz="20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594558" y="0"/>
        <a:ext cx="1560144" cy="345486"/>
      </dsp:txXfrm>
    </dsp:sp>
    <dsp:sp modelId="{9E77A360-DF69-4A5C-99E1-DC673B90FDE0}">
      <dsp:nvSpPr>
        <dsp:cNvPr id="0" name=""/>
        <dsp:cNvSpPr/>
      </dsp:nvSpPr>
      <dsp:spPr>
        <a:xfrm>
          <a:off x="2304272" y="4527"/>
          <a:ext cx="327375" cy="32737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F60556-3E03-4D98-B61B-3128721310FE}">
      <dsp:nvSpPr>
        <dsp:cNvPr id="0" name=""/>
        <dsp:cNvSpPr/>
      </dsp:nvSpPr>
      <dsp:spPr>
        <a:xfrm>
          <a:off x="2337010" y="37265"/>
          <a:ext cx="261900" cy="261900"/>
        </a:xfrm>
        <a:prstGeom prst="chord">
          <a:avLst>
            <a:gd name="adj1" fmla="val 692220"/>
            <a:gd name="adj2" fmla="val 1010778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74C86D-7F65-40B6-AA8C-3B33D1DC067A}">
      <dsp:nvSpPr>
        <dsp:cNvPr id="0" name=""/>
        <dsp:cNvSpPr/>
      </dsp:nvSpPr>
      <dsp:spPr>
        <a:xfrm>
          <a:off x="2333923" y="410570"/>
          <a:ext cx="2029240" cy="137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-Os islandeses convidaram o rei da Noruega para governá-los.</a:t>
          </a:r>
          <a:endParaRPr lang="en-US" sz="2000" kern="12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-Um rei distante seria menos perigoso para eles que lutas entre os chefes locais.</a:t>
          </a:r>
          <a:endParaRPr lang="en-US" sz="2000" kern="12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333923" y="410570"/>
        <a:ext cx="2029240" cy="1377705"/>
      </dsp:txXfrm>
    </dsp:sp>
    <dsp:sp modelId="{8983E594-587E-40AA-A050-8B98FEBF5227}">
      <dsp:nvSpPr>
        <dsp:cNvPr id="0" name=""/>
        <dsp:cNvSpPr/>
      </dsp:nvSpPr>
      <dsp:spPr>
        <a:xfrm>
          <a:off x="2699851" y="0"/>
          <a:ext cx="968486" cy="32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libri" pitchFamily="34" charset="0"/>
              <a:cs typeface="Calibri" pitchFamily="34" charset="0"/>
            </a:rPr>
            <a:t>1262 dC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699851" y="0"/>
        <a:ext cx="968486" cy="327375"/>
      </dsp:txXfrm>
    </dsp:sp>
    <dsp:sp modelId="{B48D4D87-D57D-4C1C-B110-DF4E7E11CFC1}">
      <dsp:nvSpPr>
        <dsp:cNvPr id="0" name=""/>
        <dsp:cNvSpPr/>
      </dsp:nvSpPr>
      <dsp:spPr>
        <a:xfrm>
          <a:off x="4266918" y="4527"/>
          <a:ext cx="327375" cy="32737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71E1A5-AD95-439D-92DD-D3E6323B3884}">
      <dsp:nvSpPr>
        <dsp:cNvPr id="0" name=""/>
        <dsp:cNvSpPr/>
      </dsp:nvSpPr>
      <dsp:spPr>
        <a:xfrm>
          <a:off x="4299655" y="37265"/>
          <a:ext cx="261900" cy="261900"/>
        </a:xfrm>
        <a:prstGeom prst="chord">
          <a:avLst>
            <a:gd name="adj1" fmla="val 20907780"/>
            <a:gd name="adj2" fmla="val 1149222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0FE36E-7623-4354-94B4-FD51FB0D5229}">
      <dsp:nvSpPr>
        <dsp:cNvPr id="0" name=""/>
        <dsp:cNvSpPr/>
      </dsp:nvSpPr>
      <dsp:spPr>
        <a:xfrm>
          <a:off x="4440781" y="419263"/>
          <a:ext cx="1561974" cy="137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 Unificação entre </a:t>
          </a:r>
          <a:r>
            <a:rPr lang="pt-BR" sz="2000" kern="12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Dinamar-ca</a:t>
          </a: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, Suécia e Noruega (</a:t>
          </a:r>
          <a:r>
            <a:rPr lang="pt-BR" sz="2000" kern="12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casa-mentos</a:t>
          </a: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reais).</a:t>
          </a:r>
          <a:endParaRPr lang="en-US" sz="2000" kern="12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440781" y="419263"/>
        <a:ext cx="1561974" cy="1377705"/>
      </dsp:txXfrm>
    </dsp:sp>
    <dsp:sp modelId="{C72CE2F0-A32F-49C5-B879-62E168058BC5}">
      <dsp:nvSpPr>
        <dsp:cNvPr id="0" name=""/>
        <dsp:cNvSpPr/>
      </dsp:nvSpPr>
      <dsp:spPr>
        <a:xfrm>
          <a:off x="4662496" y="4527"/>
          <a:ext cx="968486" cy="32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1397 </a:t>
          </a:r>
          <a:r>
            <a:rPr lang="en-US" sz="2000" b="1" kern="1200" dirty="0" err="1" smtClean="0">
              <a:latin typeface="Calibri" pitchFamily="34" charset="0"/>
              <a:cs typeface="Calibri" pitchFamily="34" charset="0"/>
            </a:rPr>
            <a:t>dC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4662496" y="4527"/>
        <a:ext cx="968486" cy="327375"/>
      </dsp:txXfrm>
    </dsp:sp>
    <dsp:sp modelId="{152B47C6-7D7E-45A4-A978-409854A5C606}">
      <dsp:nvSpPr>
        <dsp:cNvPr id="0" name=""/>
        <dsp:cNvSpPr/>
      </dsp:nvSpPr>
      <dsp:spPr>
        <a:xfrm>
          <a:off x="5995930" y="4527"/>
          <a:ext cx="327375" cy="32737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CF8629-02DC-4BFC-86F8-1EF76B68CDDD}">
      <dsp:nvSpPr>
        <dsp:cNvPr id="0" name=""/>
        <dsp:cNvSpPr/>
      </dsp:nvSpPr>
      <dsp:spPr>
        <a:xfrm>
          <a:off x="6028668" y="37265"/>
          <a:ext cx="261900" cy="261900"/>
        </a:xfrm>
        <a:prstGeom prst="chord">
          <a:avLst>
            <a:gd name="adj1" fmla="val 19267806"/>
            <a:gd name="adj2" fmla="val 13012194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5670D5-87AC-49F1-BFD4-17EA1CF8BFEC}">
      <dsp:nvSpPr>
        <dsp:cNvPr id="0" name=""/>
        <dsp:cNvSpPr/>
      </dsp:nvSpPr>
      <dsp:spPr>
        <a:xfrm>
          <a:off x="6307391" y="331903"/>
          <a:ext cx="1136722" cy="137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en-US" sz="16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Semi-</a:t>
          </a:r>
          <a:r>
            <a:rPr lang="en-US" sz="1600" kern="1200" spc="-100" baseline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independente</a:t>
          </a:r>
          <a:r>
            <a:rPr lang="en-US" sz="16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1600" kern="1200" spc="-100" baseline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307391" y="331903"/>
        <a:ext cx="1136722" cy="1377705"/>
      </dsp:txXfrm>
    </dsp:sp>
    <dsp:sp modelId="{1B2F6E2C-8118-4D21-852A-0D5E1E14EBB5}">
      <dsp:nvSpPr>
        <dsp:cNvPr id="0" name=""/>
        <dsp:cNvSpPr/>
      </dsp:nvSpPr>
      <dsp:spPr>
        <a:xfrm>
          <a:off x="6391509" y="4527"/>
          <a:ext cx="968486" cy="32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1904 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dC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6391509" y="4527"/>
        <a:ext cx="968486" cy="327375"/>
      </dsp:txXfrm>
    </dsp:sp>
    <dsp:sp modelId="{5BABFF29-6F85-483B-912B-906A1A42EB28}">
      <dsp:nvSpPr>
        <dsp:cNvPr id="0" name=""/>
        <dsp:cNvSpPr/>
      </dsp:nvSpPr>
      <dsp:spPr>
        <a:xfrm>
          <a:off x="7512317" y="4527"/>
          <a:ext cx="327375" cy="32737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33048F-57A0-49F5-A602-8454A5BD3853}">
      <dsp:nvSpPr>
        <dsp:cNvPr id="0" name=""/>
        <dsp:cNvSpPr/>
      </dsp:nvSpPr>
      <dsp:spPr>
        <a:xfrm>
          <a:off x="7545054" y="37265"/>
          <a:ext cx="261900" cy="261900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466CCE-FF46-44F7-9603-D65C86721557}">
      <dsp:nvSpPr>
        <dsp:cNvPr id="0" name=""/>
        <dsp:cNvSpPr/>
      </dsp:nvSpPr>
      <dsp:spPr>
        <a:xfrm>
          <a:off x="7681367" y="331903"/>
          <a:ext cx="1421544" cy="137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pt-BR" sz="2000" kern="1200" spc="-1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Tornou-se plenamente independente da Dinamarca.</a:t>
          </a:r>
          <a:r>
            <a:rPr lang="pt-BR" sz="2000" kern="1200" spc="-100" baseline="0" dirty="0" smtClean="0">
              <a:latin typeface="Calibri" pitchFamily="34" charset="0"/>
              <a:cs typeface="Calibri" pitchFamily="34" charset="0"/>
            </a:rPr>
            <a:t> </a:t>
          </a:r>
          <a:endParaRPr lang="en-US" sz="2000" kern="1200" spc="-100" baseline="0" dirty="0">
            <a:latin typeface="Calibri" pitchFamily="34" charset="0"/>
            <a:cs typeface="Calibri" pitchFamily="34" charset="0"/>
          </a:endParaRPr>
        </a:p>
      </dsp:txBody>
      <dsp:txXfrm>
        <a:off x="7681367" y="331903"/>
        <a:ext cx="1421544" cy="1377705"/>
      </dsp:txXfrm>
    </dsp:sp>
    <dsp:sp modelId="{73FE182F-4F5B-4B5F-AA92-6E2C95E3EBB5}">
      <dsp:nvSpPr>
        <dsp:cNvPr id="0" name=""/>
        <dsp:cNvSpPr/>
      </dsp:nvSpPr>
      <dsp:spPr>
        <a:xfrm>
          <a:off x="7907896" y="4527"/>
          <a:ext cx="968486" cy="32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>
              <a:tab pos="273050" algn="l"/>
            </a:tabLst>
            <a:defRPr/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1944 </a:t>
          </a:r>
          <a:r>
            <a:rPr lang="en-US" sz="2000" kern="1200" dirty="0" err="1" smtClean="0">
              <a:latin typeface="Calibri" pitchFamily="34" charset="0"/>
              <a:cs typeface="Calibri" pitchFamily="34" charset="0"/>
            </a:rPr>
            <a:t>dC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7907896" y="4527"/>
        <a:ext cx="968486" cy="32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hYKXIzmd8" TargetMode="External"/><Relationship Id="rId2" Type="http://schemas.openxmlformats.org/officeDocument/2006/relationships/hyperlink" Target="https://www.youtube.com/watch?v=vDIpeYjZFC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ESYMFtLIi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scielo.php?script=sci_arttext&amp;pid=S0303-76572017001000201&amp;lang=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RAXPKRVV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err="1" smtClean="0"/>
              <a:t>Lgn</a:t>
            </a:r>
            <a:r>
              <a:rPr lang="pt-BR" sz="4000" dirty="0" smtClean="0"/>
              <a:t> 0479/ </a:t>
            </a:r>
            <a:r>
              <a:rPr lang="pt-BR" sz="2800" dirty="0" smtClean="0"/>
              <a:t>Genética e questões Socioambientais</a:t>
            </a:r>
            <a:br>
              <a:rPr lang="pt-BR" sz="2800" dirty="0" smtClean="0"/>
            </a:br>
            <a:r>
              <a:rPr lang="pt-BR" sz="2800" dirty="0" smtClean="0"/>
              <a:t>Continuação Vikings – </a:t>
            </a:r>
            <a:r>
              <a:rPr lang="pt-BR" sz="2800" dirty="0" err="1" smtClean="0"/>
              <a:t>IslÂNDIA</a:t>
            </a:r>
            <a:r>
              <a:rPr lang="pt-BR" sz="2800" dirty="0" smtClean="0"/>
              <a:t> E </a:t>
            </a:r>
            <a:r>
              <a:rPr lang="pt-BR" sz="2800" dirty="0" err="1" smtClean="0"/>
              <a:t>vINLÂNDIA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862471"/>
            <a:ext cx="3200400" cy="1463040"/>
          </a:xfrm>
        </p:spPr>
        <p:txBody>
          <a:bodyPr>
            <a:noAutofit/>
          </a:bodyPr>
          <a:lstStyle/>
          <a:p>
            <a:pPr algn="ctr"/>
            <a:r>
              <a:rPr lang="pt-BR" sz="36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Aula 11</a:t>
            </a:r>
          </a:p>
          <a:p>
            <a:pPr algn="ctr"/>
            <a:r>
              <a:rPr lang="pt-BR" sz="16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(MATERIAL ADAPTADO A PARTIR DE ANOS </a:t>
            </a:r>
            <a:r>
              <a:rPr lang="pt-BR" sz="16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ANTERIORES E ATUALIZADO)</a:t>
            </a:r>
            <a:endParaRPr lang="pt-BR" sz="1600" spc="200" dirty="0" smtClean="0">
              <a:solidFill>
                <a:srgbClr val="2E2B21">
                  <a:lumMod val="90000"/>
                  <a:lumOff val="10000"/>
                </a:srgbClr>
              </a:solidFill>
              <a:latin typeface="Tw Cen MT Condensed" panose="020B0606020104020203"/>
              <a:ea typeface="+mj-ea"/>
              <a:cs typeface="+mj-cs"/>
            </a:endParaRPr>
          </a:p>
          <a:p>
            <a:pPr algn="ctr"/>
            <a:r>
              <a:rPr lang="pt-BR" sz="2400" spc="200" dirty="0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P</a:t>
            </a:r>
            <a:r>
              <a:rPr lang="pt-BR" sz="2400" spc="200" dirty="0" smtClean="0">
                <a:solidFill>
                  <a:srgbClr val="2E2B21">
                    <a:lumMod val="90000"/>
                    <a:lumOff val="10000"/>
                  </a:srgbClr>
                </a:solidFill>
                <a:latin typeface="Tw Cen MT Condensed" panose="020B0606020104020203"/>
                <a:ea typeface="+mj-ea"/>
                <a:cs typeface="+mj-cs"/>
              </a:rPr>
              <a:t>iracicaba/ 2018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5566"/>
            <a:ext cx="3840813" cy="28653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60" y="1585523"/>
            <a:ext cx="4084674" cy="26154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890" y="192466"/>
            <a:ext cx="3453194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7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3823" y="379154"/>
            <a:ext cx="10386553" cy="10761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91440" lvl="0" indent="-91440">
              <a:lnSpc>
                <a:spcPct val="90000"/>
              </a:lnSpc>
              <a:spcAft>
                <a:spcPts val="1200"/>
              </a:spcAft>
              <a:buClr>
                <a:srgbClr val="FFC000"/>
              </a:buClr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err="1" smtClean="0"/>
              <a:t>Islândia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altLang="pt-BR" sz="2000" b="1" cap="none" spc="0" dirty="0" smtClean="0">
                <a:solidFill>
                  <a:srgbClr val="2E2B21"/>
                </a:solidFill>
                <a:latin typeface="Calibri" panose="020F0502020204030204" pitchFamily="34" charset="0"/>
                <a:ea typeface="+mn-ea"/>
                <a:cs typeface="+mn-cs"/>
              </a:rPr>
              <a:t>Fome </a:t>
            </a:r>
            <a:r>
              <a:rPr lang="pt-BR" altLang="pt-BR" sz="2000" b="1" cap="none" spc="0" dirty="0">
                <a:solidFill>
                  <a:srgbClr val="2E2B21"/>
                </a:solidFill>
                <a:latin typeface="Calibri" panose="020F0502020204030204" pitchFamily="34" charset="0"/>
                <a:ea typeface="+mn-ea"/>
                <a:cs typeface="+mn-cs"/>
              </a:rPr>
              <a:t>de animais e seres humanos - (783 d.C. – 1/5 da população morreu de fome)</a:t>
            </a:r>
            <a:br>
              <a:rPr lang="pt-BR" altLang="pt-BR" sz="2000" b="1" cap="none" spc="0" dirty="0">
                <a:solidFill>
                  <a:srgbClr val="2E2B2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3825" y="1777286"/>
            <a:ext cx="10386552" cy="475101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Diferenças </a:t>
            </a:r>
            <a:r>
              <a:rPr lang="pt-BR" altLang="pt-BR" sz="2400" dirty="0">
                <a:latin typeface="Calibri" panose="020F0502020204030204" pitchFamily="34" charset="0"/>
              </a:rPr>
              <a:t>entre os solos frágeis e não familiares da Islândia e os solos robustos e familiares da Noruega e da Inglaterra: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os solos da Islândia se formam muito mais lentamente e erodem muito mais </a:t>
            </a:r>
            <a:r>
              <a:rPr lang="pt-BR" altLang="pt-BR" sz="2400" dirty="0" smtClean="0">
                <a:latin typeface="Calibri" panose="020F0502020204030204" pitchFamily="34" charset="0"/>
              </a:rPr>
              <a:t>rapidamente.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as cinzas depositadas em solo sem cobertura são levadas, além da erosão pelo vento e chuvas e inundações e o crescimento vegetal é lento devido ao clima </a:t>
            </a:r>
            <a:r>
              <a:rPr lang="pt-BR" altLang="pt-BR" sz="2400" dirty="0" smtClean="0">
                <a:latin typeface="Calibri" panose="020F0502020204030204" pitchFamily="34" charset="0"/>
              </a:rPr>
              <a:t>frio.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Calibri" panose="020F0502020204030204" pitchFamily="34" charset="0"/>
              </a:rPr>
              <a:t>As colônias de morsas em reprodução foram rapidamente exterminadas, assim como aves marinhas que lá nidificavam, seguindo-se o aumento da caça às focas.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Calibri" panose="020F0502020204030204" pitchFamily="34" charset="0"/>
              </a:rPr>
              <a:t>A principal fonte de proteína selvagem eram os peixes, salmão e trutas em lagos e rios e no litoral, bacalhau e </a:t>
            </a:r>
            <a:r>
              <a:rPr lang="pt-BR" altLang="pt-BR" sz="2400" dirty="0" err="1">
                <a:latin typeface="Calibri" panose="020F0502020204030204" pitchFamily="34" charset="0"/>
              </a:rPr>
              <a:t>hadoque</a:t>
            </a:r>
            <a:r>
              <a:rPr lang="pt-BR" altLang="pt-BR" sz="2400" dirty="0">
                <a:latin typeface="Calibri" panose="020F0502020204030204" pitchFamily="34" charset="0"/>
              </a:rPr>
              <a:t> – cruciais na pequena Idade do Gelo e para a sobrevivência hoje.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6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err="1" smtClean="0"/>
              <a:t>IsLândia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92428" y="1219114"/>
            <a:ext cx="10947041" cy="553997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C000"/>
              </a:buClr>
            </a:pPr>
            <a:r>
              <a:rPr lang="pt-BR" altLang="pt-BR" sz="2400" dirty="0" smtClean="0">
                <a:latin typeface="Calibri" panose="020F0502020204030204" pitchFamily="34" charset="0"/>
              </a:rPr>
              <a:t>No início da colonização: 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</a:pPr>
            <a:r>
              <a:rPr lang="pt-BR" altLang="pt-BR" sz="2400" dirty="0" smtClean="0">
                <a:latin typeface="Calibri" panose="020F0502020204030204" pitchFamily="34" charset="0"/>
              </a:rPr>
              <a:t>¼ </a:t>
            </a:r>
            <a:r>
              <a:rPr lang="pt-BR" altLang="pt-BR" sz="2400" dirty="0">
                <a:latin typeface="Calibri" panose="020F0502020204030204" pitchFamily="34" charset="0"/>
              </a:rPr>
              <a:t>da ilha era de florestas – derrubadas:</a:t>
            </a:r>
          </a:p>
          <a:p>
            <a:pPr lvl="2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para </a:t>
            </a:r>
            <a:r>
              <a:rPr lang="pt-BR" altLang="pt-BR" sz="2400" dirty="0">
                <a:latin typeface="Calibri" panose="020F0502020204030204" pitchFamily="34" charset="0"/>
              </a:rPr>
              <a:t>criar pastagens </a:t>
            </a:r>
          </a:p>
          <a:p>
            <a:pPr lvl="2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para obter lenha, madeira de construção e </a:t>
            </a:r>
            <a:r>
              <a:rPr lang="pt-BR" altLang="pt-BR" sz="2400" dirty="0" smtClean="0">
                <a:latin typeface="Calibri" panose="020F0502020204030204" pitchFamily="34" charset="0"/>
              </a:rPr>
              <a:t>carvão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80% derrubadas em alguma </a:t>
            </a:r>
            <a:r>
              <a:rPr lang="pt-BR" altLang="pt-BR" sz="2400" dirty="0" smtClean="0">
                <a:latin typeface="Calibri" panose="020F0502020204030204" pitchFamily="34" charset="0"/>
              </a:rPr>
              <a:t>décadas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hoje </a:t>
            </a:r>
            <a:r>
              <a:rPr lang="pt-BR" altLang="pt-BR" sz="2400" dirty="0" smtClean="0">
                <a:latin typeface="Calibri" panose="020F0502020204030204" pitchFamily="34" charset="0"/>
              </a:rPr>
              <a:t>apenas </a:t>
            </a:r>
            <a:r>
              <a:rPr lang="pt-BR" altLang="pt-BR" sz="2400" dirty="0">
                <a:latin typeface="Calibri" panose="020F0502020204030204" pitchFamily="34" charset="0"/>
              </a:rPr>
              <a:t>1</a:t>
            </a:r>
            <a:r>
              <a:rPr lang="pt-BR" altLang="pt-BR" sz="2400" dirty="0" smtClean="0">
                <a:latin typeface="Calibri" panose="020F0502020204030204" pitchFamily="34" charset="0"/>
              </a:rPr>
              <a:t>% da área da Islândia é florestada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C000"/>
              </a:buClr>
            </a:pPr>
            <a:r>
              <a:rPr lang="pt-BR" altLang="pt-BR" sz="2400" dirty="0">
                <a:latin typeface="Calibri" panose="020F0502020204030204" pitchFamily="34" charset="0"/>
              </a:rPr>
              <a:t>	</a:t>
            </a:r>
            <a:endParaRPr lang="pt-BR" altLang="pt-BR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Ovelhas </a:t>
            </a:r>
            <a:r>
              <a:rPr lang="pt-BR" altLang="pt-BR" sz="2400" dirty="0">
                <a:latin typeface="Calibri" panose="020F0502020204030204" pitchFamily="34" charset="0"/>
              </a:rPr>
              <a:t>e porcos originalmente presentes dificultaram a regeneração das </a:t>
            </a:r>
            <a:r>
              <a:rPr lang="pt-BR" altLang="pt-BR" sz="2400" dirty="0" smtClean="0">
                <a:latin typeface="Calibri" panose="020F0502020204030204" pitchFamily="34" charset="0"/>
              </a:rPr>
              <a:t>árvores. Hoje </a:t>
            </a:r>
            <a:r>
              <a:rPr lang="pt-BR" altLang="pt-BR" sz="2400" dirty="0">
                <a:latin typeface="Calibri" panose="020F0502020204030204" pitchFamily="34" charset="0"/>
              </a:rPr>
              <a:t>– pequenos grupos de árvores estão cercados </a:t>
            </a:r>
            <a:r>
              <a:rPr lang="pt-BR" altLang="pt-BR" sz="2400" dirty="0" smtClean="0">
                <a:latin typeface="Calibri" panose="020F0502020204030204" pitchFamily="34" charset="0"/>
              </a:rPr>
              <a:t>para </a:t>
            </a:r>
            <a:r>
              <a:rPr lang="pt-BR" altLang="pt-BR" sz="2400" dirty="0">
                <a:latin typeface="Calibri" panose="020F0502020204030204" pitchFamily="34" charset="0"/>
              </a:rPr>
              <a:t>serem </a:t>
            </a:r>
            <a:r>
              <a:rPr lang="pt-BR" altLang="pt-BR" sz="2400" dirty="0" smtClean="0">
                <a:latin typeface="Calibri" panose="020F0502020204030204" pitchFamily="34" charset="0"/>
              </a:rPr>
              <a:t>protegidos </a:t>
            </a:r>
            <a:r>
              <a:rPr lang="pt-BR" altLang="pt-BR" sz="2400" dirty="0">
                <a:latin typeface="Calibri" panose="020F0502020204030204" pitchFamily="34" charset="0"/>
              </a:rPr>
              <a:t>das ovelhas</a:t>
            </a:r>
          </a:p>
          <a:p>
            <a:pPr marL="342900" indent="-342900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Terras </a:t>
            </a:r>
            <a:r>
              <a:rPr lang="pt-BR" altLang="pt-BR" sz="2400" dirty="0">
                <a:latin typeface="Calibri" panose="020F0502020204030204" pitchFamily="34" charset="0"/>
              </a:rPr>
              <a:t>altas acima das florestas - planas e férteis, com pastos naturais – mais frias e mais secas – mais frágeis e suscetíveis à </a:t>
            </a:r>
            <a:r>
              <a:rPr lang="pt-BR" altLang="pt-BR" sz="2400" dirty="0" smtClean="0">
                <a:latin typeface="Calibri" panose="020F0502020204030204" pitchFamily="34" charset="0"/>
              </a:rPr>
              <a:t>erosão</a:t>
            </a:r>
          </a:p>
          <a:p>
            <a:pPr>
              <a:spcBef>
                <a:spcPct val="0"/>
              </a:spcBef>
              <a:buClr>
                <a:srgbClr val="FFC000"/>
              </a:buClr>
            </a:pPr>
            <a:endParaRPr lang="pt-BR" sz="2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>
                <a:srgbClr val="FFC000"/>
              </a:buClr>
            </a:pPr>
            <a:r>
              <a:rPr lang="pt-BR" altLang="pt-BR" sz="2400" b="1" dirty="0">
                <a:latin typeface="Arial" panose="020B0604020202020204" pitchFamily="34" charset="0"/>
              </a:rPr>
              <a:t>Desertos foram criados pelos humanos ou pelas ovelhas</a:t>
            </a:r>
          </a:p>
          <a:p>
            <a:pPr>
              <a:spcBef>
                <a:spcPct val="0"/>
              </a:spcBef>
              <a:buClr>
                <a:srgbClr val="FFC000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4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66276"/>
            <a:ext cx="9720072" cy="107615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48496"/>
            <a:ext cx="9720071" cy="466086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342900" indent="-342900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Os colonos </a:t>
            </a:r>
            <a:r>
              <a:rPr lang="pt-BR" b="1" u="sng" dirty="0">
                <a:latin typeface="Calibri" pitchFamily="34" charset="0"/>
                <a:cs typeface="Calibri" pitchFamily="34" charset="0"/>
              </a:rPr>
              <a:t>vikings não tinham como saber</a:t>
            </a:r>
            <a:r>
              <a:rPr lang="pt-BR" dirty="0">
                <a:latin typeface="Calibri" pitchFamily="34" charset="0"/>
                <a:cs typeface="Calibri" pitchFamily="34" charset="0"/>
              </a:rPr>
              <a:t> que os solos da Islândia eram muito mais frágeis do que estavam acostumados</a:t>
            </a:r>
          </a:p>
          <a:p>
            <a:pPr marL="342900" indent="-342900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Viram-se em um ambiente aparentemente luxuriante mas frágil e não estavam previamente </a:t>
            </a:r>
            <a:r>
              <a:rPr lang="pt-BR" b="1" u="sng" dirty="0">
                <a:latin typeface="Calibri" pitchFamily="34" charset="0"/>
                <a:cs typeface="Calibri" pitchFamily="34" charset="0"/>
              </a:rPr>
              <a:t>preparados para conservá-lo</a:t>
            </a:r>
            <a:r>
              <a:rPr lang="pt-BR" dirty="0">
                <a:latin typeface="Calibri" pitchFamily="34" charset="0"/>
                <a:cs typeface="Calibri" pitchFamily="34" charset="0"/>
              </a:rPr>
              <a:t>!</a:t>
            </a:r>
          </a:p>
          <a:p>
            <a:pPr marL="342900" indent="-342900"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Quando se deram conta do que estava acontecendo assumiram </a:t>
            </a:r>
            <a:r>
              <a:rPr lang="pt-BR" b="1" u="sng" dirty="0">
                <a:latin typeface="Calibri" pitchFamily="34" charset="0"/>
                <a:cs typeface="Calibri" pitchFamily="34" charset="0"/>
              </a:rPr>
              <a:t>ações corretivas</a:t>
            </a:r>
            <a:r>
              <a:rPr lang="pt-BR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spcAft>
                <a:spcPts val="0"/>
              </a:spcAft>
              <a:buClr>
                <a:srgbClr val="FFC000"/>
              </a:buClr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pararam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de desperdiçar madeira</a:t>
            </a:r>
          </a:p>
          <a:p>
            <a:pPr marL="800100" lvl="1" indent="-342900">
              <a:spcAft>
                <a:spcPts val="0"/>
              </a:spcAft>
              <a:buClr>
                <a:srgbClr val="FFC000"/>
              </a:buClr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pararam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de criar porcos e cabras (ecologicamente daninhos)</a:t>
            </a:r>
          </a:p>
          <a:p>
            <a:pPr marL="800100" lvl="1" indent="-342900">
              <a:spcAft>
                <a:spcPts val="0"/>
              </a:spcAft>
              <a:buClr>
                <a:srgbClr val="FFC000"/>
              </a:buClr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abandonaram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a maior parte das terras </a:t>
            </a:r>
            <a:r>
              <a:rPr lang="pt-BR" sz="2200" dirty="0" smtClean="0">
                <a:latin typeface="Calibri" pitchFamily="34" charset="0"/>
                <a:cs typeface="Calibri" pitchFamily="34" charset="0"/>
              </a:rPr>
              <a:t>altas</a:t>
            </a:r>
          </a:p>
          <a:p>
            <a:pPr marL="800100" lvl="1" indent="-342900">
              <a:spcAft>
                <a:spcPts val="0"/>
              </a:spcAft>
              <a:buClr>
                <a:srgbClr val="FFC000"/>
              </a:buClr>
              <a:defRPr/>
            </a:pPr>
            <a:r>
              <a:rPr lang="pt-BR" sz="2200" dirty="0">
                <a:latin typeface="Calibri" pitchFamily="34" charset="0"/>
                <a:cs typeface="Calibri" pitchFamily="34" charset="0"/>
              </a:rPr>
              <a:t> grupos de fazendeiros se uniram para tomar decisões </a:t>
            </a:r>
            <a:r>
              <a:rPr lang="pt-BR" sz="2200" dirty="0" smtClean="0">
                <a:latin typeface="Calibri" pitchFamily="34" charset="0"/>
                <a:cs typeface="Calibri" pitchFamily="34" charset="0"/>
              </a:rPr>
              <a:t>protetoras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contra a erosão</a:t>
            </a:r>
          </a:p>
          <a:p>
            <a:pPr marL="342900" indent="-342900">
              <a:spcAft>
                <a:spcPts val="0"/>
              </a:spcAft>
              <a:buClr>
                <a:srgbClr val="FFC000"/>
              </a:buClr>
              <a:defRPr/>
            </a:pPr>
            <a:r>
              <a:rPr lang="pt-BR" dirty="0" err="1" smtClean="0">
                <a:latin typeface="Calibri" pitchFamily="34" charset="0"/>
                <a:cs typeface="Calibri" pitchFamily="34" charset="0"/>
              </a:rPr>
              <a:t>Ex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 quando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levar ovelhas para pastos comunitários e o número máximo dessas que o pasto poderia suportar – bem como as 	cotas de ovelhas para cada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criador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7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87132"/>
            <a:ext cx="9720071" cy="4622228"/>
          </a:xfrm>
          <a:solidFill>
            <a:schemeClr val="bg2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Essa tomada de decisão é flexível e sensata, mas também conservadora: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2600" dirty="0" smtClean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latin typeface="Calibri" panose="020F0502020204030204" pitchFamily="34" charset="0"/>
              </a:rPr>
              <a:t>O </a:t>
            </a:r>
            <a:r>
              <a:rPr lang="pt-BR" altLang="pt-BR" sz="2600" dirty="0">
                <a:latin typeface="Calibri" panose="020F0502020204030204" pitchFamily="34" charset="0"/>
              </a:rPr>
              <a:t>governo da Dinamarca, desde 1397, não conseguia introduzir inovações (cultivo de grãos, redes de pesca melhores, pesca em barcos com convés e não abertos, salga de peixe para exportação, indústria de cordas, curtume, mineração de enxofre para exportação).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Devido à sua história os islandeses concluíram que não importa a mudança que tentassem fazer, era muito mais provável tornarem as coisas piores que melhores.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18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4433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48496"/>
            <a:ext cx="9720071" cy="4660864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Nos primeiros anos da colonização as pessoas empobreceram</a:t>
            </a:r>
          </a:p>
          <a:p>
            <a:pPr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O sistema social funcionou embora muitos morressem de fome</a:t>
            </a:r>
          </a:p>
          <a:p>
            <a:pPr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As experiências acabaram em desastres cujas provas estão </a:t>
            </a:r>
            <a:r>
              <a:rPr lang="pt-BR" altLang="pt-BR" sz="2400" dirty="0" smtClean="0">
                <a:latin typeface="Calibri" panose="020F0502020204030204" pitchFamily="34" charset="0"/>
              </a:rPr>
              <a:t>em </a:t>
            </a:r>
            <a:r>
              <a:rPr lang="pt-BR" altLang="pt-BR" sz="2400" dirty="0">
                <a:latin typeface="Calibri" panose="020F0502020204030204" pitchFamily="34" charset="0"/>
              </a:rPr>
              <a:t>toda parte: 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None/>
            </a:pPr>
            <a:endParaRPr lang="pt-BR" altLang="pt-BR" sz="2400" dirty="0" smtClean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terras </a:t>
            </a:r>
            <a:r>
              <a:rPr lang="pt-BR" altLang="pt-BR" sz="2400" dirty="0">
                <a:latin typeface="Calibri" panose="020F0502020204030204" pitchFamily="34" charset="0"/>
              </a:rPr>
              <a:t>altas com paisagens lunares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antigas </a:t>
            </a:r>
            <a:r>
              <a:rPr lang="pt-BR" altLang="pt-BR" sz="2400" dirty="0">
                <a:latin typeface="Calibri" panose="020F0502020204030204" pitchFamily="34" charset="0"/>
              </a:rPr>
              <a:t>fazendas abandonadas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áreas erodidas</a:t>
            </a:r>
          </a:p>
          <a:p>
            <a:pPr marL="128016" lvl="1" indent="0">
              <a:spcBef>
                <a:spcPct val="0"/>
              </a:spcBef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						         </a:t>
            </a:r>
          </a:p>
          <a:p>
            <a:pPr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Concluíram que aquele não é um país onde se possa desfrutar do luxo de fazer experiências.</a:t>
            </a:r>
          </a:p>
          <a:p>
            <a:r>
              <a:rPr lang="pt-BR" altLang="pt-BR" sz="2400" dirty="0">
                <a:latin typeface="Calibri" panose="020F0502020204030204" pitchFamily="34" charset="0"/>
              </a:rPr>
              <a:t>“Vivemos em uma </a:t>
            </a:r>
            <a:r>
              <a:rPr lang="pt-BR" altLang="pt-BR" sz="2400" b="1" u="sng" dirty="0">
                <a:latin typeface="Calibri" panose="020F0502020204030204" pitchFamily="34" charset="0"/>
              </a:rPr>
              <a:t>terra frágil</a:t>
            </a:r>
            <a:r>
              <a:rPr lang="pt-BR" altLang="pt-BR" sz="2400" dirty="0">
                <a:latin typeface="Calibri" panose="020F0502020204030204" pitchFamily="34" charset="0"/>
              </a:rPr>
              <a:t>, sabemos que nossos meios permitem que ao menos alguns de nós sobrevivam - </a:t>
            </a:r>
            <a:r>
              <a:rPr lang="pt-BR" altLang="pt-BR" sz="2400" b="1" u="sng" dirty="0">
                <a:latin typeface="Calibri" panose="020F0502020204030204" pitchFamily="34" charset="0"/>
              </a:rPr>
              <a:t>não nos peçam para mudar</a:t>
            </a:r>
            <a:r>
              <a:rPr lang="pt-BR" altLang="pt-BR" sz="2400" dirty="0">
                <a:latin typeface="Calibri" panose="020F0502020204030204" pitchFamily="34" charset="0"/>
              </a:rPr>
              <a:t>”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975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8757113"/>
              </p:ext>
            </p:extLst>
          </p:nvPr>
        </p:nvGraphicFramePr>
        <p:xfrm>
          <a:off x="812521" y="1086401"/>
          <a:ext cx="910850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de seta reta 7"/>
          <p:cNvCxnSpPr/>
          <p:nvPr/>
        </p:nvCxnSpPr>
        <p:spPr>
          <a:xfrm>
            <a:off x="951248" y="996248"/>
            <a:ext cx="864076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8" name="Retângulo 4"/>
          <p:cNvSpPr>
            <a:spLocks noChangeArrowheads="1"/>
          </p:cNvSpPr>
          <p:nvPr/>
        </p:nvSpPr>
        <p:spPr bwMode="auto">
          <a:xfrm>
            <a:off x="482935" y="12333"/>
            <a:ext cx="9109076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FF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Islândia: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pt-BR" altLang="pt-BR" dirty="0">
                <a:latin typeface="Calibri" panose="020F0502020204030204" pitchFamily="34" charset="0"/>
              </a:rPr>
              <a:t>	História de 870 em diante:</a:t>
            </a:r>
          </a:p>
        </p:txBody>
      </p:sp>
    </p:spTree>
    <p:extLst>
      <p:ext uri="{BB962C8B-B14F-4D97-AF65-F5344CB8AC3E}">
        <p14:creationId xmlns:p14="http://schemas.microsoft.com/office/powerpoint/2010/main" val="36097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93194"/>
            <a:ext cx="9720071" cy="4416166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r>
              <a:rPr lang="pt-BR" altLang="pt-BR" dirty="0">
                <a:latin typeface="Calibri" panose="020F0502020204030204" pitchFamily="34" charset="0"/>
              </a:rPr>
              <a:t>Atualmente</a:t>
            </a:r>
            <a:r>
              <a:rPr lang="pt-BR" altLang="pt-BR" dirty="0" smtClean="0"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Mantém-se graças à sua abundância de peixes, energia geotérmica e energia hidrelétrica tirada de seus rios</a:t>
            </a:r>
          </a:p>
          <a:p>
            <a:pPr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Aliviada a necessidade de conseguir madeira para fazer navios (hoje de metal), o antigo país mais pobre da Europa se tornou um dos países mais ricos do mundo em renda </a:t>
            </a:r>
            <a:r>
              <a:rPr lang="pt-BR" altLang="pt-BR" i="1" dirty="0" smtClean="0">
                <a:latin typeface="Calibri" panose="020F0502020204030204" pitchFamily="34" charset="0"/>
              </a:rPr>
              <a:t>per </a:t>
            </a:r>
            <a:r>
              <a:rPr lang="pt-BR" altLang="pt-BR" i="1" dirty="0">
                <a:latin typeface="Calibri" panose="020F0502020204030204" pitchFamily="34" charset="0"/>
              </a:rPr>
              <a:t>capita</a:t>
            </a:r>
            <a:r>
              <a:rPr lang="pt-BR" altLang="pt-BR" dirty="0">
                <a:latin typeface="Calibri" panose="020F0502020204030204" pitchFamily="34" charset="0"/>
              </a:rPr>
              <a:t>, uma grande história de “sucesso” para </a:t>
            </a:r>
            <a:r>
              <a:rPr lang="pt-BR" altLang="pt-BR" dirty="0" smtClean="0">
                <a:latin typeface="Calibri" panose="020F0502020204030204" pitchFamily="34" charset="0"/>
              </a:rPr>
              <a:t>equilibrar </a:t>
            </a:r>
            <a:r>
              <a:rPr lang="pt-BR" altLang="pt-BR" dirty="0">
                <a:latin typeface="Calibri" panose="020F0502020204030204" pitchFamily="34" charset="0"/>
              </a:rPr>
              <a:t>os colapsos já descritos!</a:t>
            </a:r>
            <a:br>
              <a:rPr lang="pt-BR" altLang="pt-BR" dirty="0">
                <a:latin typeface="Calibri" panose="020F0502020204030204" pitchFamily="34" charset="0"/>
              </a:rPr>
            </a:br>
            <a:endParaRPr lang="pt-BR" altLang="pt-BR" sz="5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Frase imortal islandesa: </a:t>
            </a:r>
            <a:endParaRPr lang="pt-BR" altLang="pt-BR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dirty="0">
              <a:latin typeface="Calibri" panose="020F0502020204030204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“Depois que tudo tiver sido dito e feito, a vida é antes de tudo e principalmente feita de peixe salgado!”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8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Islândia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41679"/>
            <a:ext cx="9720071" cy="4467681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Calibri" panose="020F0502020204030204" pitchFamily="34" charset="0"/>
              </a:rPr>
              <a:t>Colonização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pt-BR" altLang="pt-BR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aspectos </a:t>
            </a:r>
            <a:r>
              <a:rPr lang="pt-BR" altLang="pt-BR" sz="2400" b="1" u="sng" dirty="0">
                <a:latin typeface="Calibri" panose="020F0502020204030204" pitchFamily="34" charset="0"/>
              </a:rPr>
              <a:t>positivos</a:t>
            </a:r>
            <a:r>
              <a:rPr lang="pt-BR" altLang="pt-BR" sz="2400" dirty="0">
                <a:latin typeface="Calibri" panose="020F0502020204030204" pitchFamily="34" charset="0"/>
              </a:rPr>
              <a:t>: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não havia habitantes anteriores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a distância permitia o comércio 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a exportação de peixe seco permitiu a sobrevivência da </a:t>
            </a:r>
            <a:r>
              <a:rPr lang="pt-BR" altLang="pt-BR" sz="2400" dirty="0" smtClean="0">
                <a:latin typeface="Calibri" panose="020F0502020204030204" pitchFamily="34" charset="0"/>
              </a:rPr>
              <a:t>Islândia </a:t>
            </a:r>
            <a:r>
              <a:rPr lang="pt-BR" altLang="pt-BR" sz="2400" dirty="0">
                <a:latin typeface="Calibri" panose="020F0502020204030204" pitchFamily="34" charset="0"/>
              </a:rPr>
              <a:t>após </a:t>
            </a:r>
            <a:r>
              <a:rPr lang="pt-BR" altLang="pt-BR" sz="2400" dirty="0" smtClean="0">
                <a:latin typeface="Calibri" panose="020F0502020204030204" pitchFamily="34" charset="0"/>
              </a:rPr>
              <a:t>1300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importações principais: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Madeira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Ferro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</a:t>
            </a:r>
            <a:r>
              <a:rPr lang="pt-BR" altLang="pt-BR" sz="2400" dirty="0" smtClean="0">
                <a:latin typeface="Calibri" panose="020F0502020204030204" pitchFamily="34" charset="0"/>
              </a:rPr>
              <a:t>Cerâmica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aspectos </a:t>
            </a:r>
            <a:r>
              <a:rPr lang="pt-BR" altLang="pt-BR" sz="2400" b="1" u="sng" dirty="0">
                <a:latin typeface="Calibri" panose="020F0502020204030204" pitchFamily="34" charset="0"/>
              </a:rPr>
              <a:t>negativos</a:t>
            </a:r>
            <a:r>
              <a:rPr lang="pt-BR" altLang="pt-BR" sz="2400" dirty="0">
                <a:latin typeface="Calibri" panose="020F0502020204030204" pitchFamily="34" charset="0"/>
              </a:rPr>
              <a:t>: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 </a:t>
            </a:r>
            <a:r>
              <a:rPr lang="pt-BR" altLang="pt-BR" sz="2400" dirty="0" smtClean="0">
                <a:latin typeface="Calibri" panose="020F0502020204030204" pitchFamily="34" charset="0"/>
              </a:rPr>
              <a:t>pior </a:t>
            </a:r>
            <a:r>
              <a:rPr lang="pt-BR" altLang="pt-BR" sz="2400" dirty="0">
                <a:latin typeface="Calibri" panose="020F0502020204030204" pitchFamily="34" charset="0"/>
              </a:rPr>
              <a:t>potencial de produção de alimentos depois da </a:t>
            </a:r>
            <a:r>
              <a:rPr lang="pt-BR" altLang="pt-BR" sz="2400" dirty="0" smtClean="0">
                <a:latin typeface="Calibri" panose="020F0502020204030204" pitchFamily="34" charset="0"/>
              </a:rPr>
              <a:t>Groelândia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04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Islândia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7946" y="1809482"/>
            <a:ext cx="9720071" cy="4023360"/>
          </a:xfrm>
          <a:solidFill>
            <a:schemeClr val="bg2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Exportações de lã dominaram a economia por diversos </a:t>
            </a:r>
            <a:r>
              <a:rPr lang="pt-BR" altLang="pt-BR" sz="2400" dirty="0" smtClean="0">
                <a:latin typeface="Calibri" panose="020F0502020204030204" pitchFamily="34" charset="0"/>
              </a:rPr>
              <a:t>séculos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pt-BR" altLang="pt-BR" sz="24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Maior </a:t>
            </a:r>
            <a:r>
              <a:rPr lang="pt-BR" altLang="pt-BR" sz="2400" dirty="0">
                <a:latin typeface="Calibri" panose="020F0502020204030204" pitchFamily="34" charset="0"/>
              </a:rPr>
              <a:t>problema: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	Fragilidade ambiental, o solo mais frágil e a vegetação mais frágil, depois da Groelândia.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.	Tiveram problemas ambientais, exacerbados pela </a:t>
            </a:r>
            <a:r>
              <a:rPr lang="pt-BR" altLang="pt-BR" sz="2400" dirty="0" smtClean="0">
                <a:latin typeface="Calibri" panose="020F0502020204030204" pitchFamily="34" charset="0"/>
              </a:rPr>
              <a:t>pequena </a:t>
            </a:r>
            <a:r>
              <a:rPr lang="pt-BR" altLang="pt-BR" sz="2400" dirty="0">
                <a:latin typeface="Calibri" panose="020F0502020204030204" pitchFamily="34" charset="0"/>
              </a:rPr>
              <a:t>idade do gelo</a:t>
            </a:r>
            <a:r>
              <a:rPr lang="pt-BR" altLang="pt-BR" sz="24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Eliminaram porcos e cabras e diminuíram as vacas, cuidaram melhor do solo adquirindo visão conservadora, não assumindo riscos.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91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Islândia - Atualmente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777285"/>
            <a:ext cx="9720071" cy="453207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Criaram um departamento do governo com a missão de: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 preservar o solo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 promover o reflorestamento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 reconstituir a vegetação no interior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 controlar as taxas de lotação na criação de </a:t>
            </a:r>
            <a:r>
              <a:rPr lang="pt-BR" altLang="pt-BR" sz="2600" dirty="0" smtClean="0">
                <a:latin typeface="Calibri" panose="020F0502020204030204" pitchFamily="34" charset="0"/>
              </a:rPr>
              <a:t>ovelhas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Muitos estudos de povoados medievais e padrões de erosão estão agora em curso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 os efeitos da erosão que começou há 1300 anos são </a:t>
            </a:r>
            <a:r>
              <a:rPr lang="pt-BR" altLang="pt-BR" sz="2600" dirty="0" smtClean="0">
                <a:latin typeface="Calibri" panose="020F0502020204030204" pitchFamily="34" charset="0"/>
              </a:rPr>
              <a:t>óbvios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6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b="1" u="sng" dirty="0">
                <a:latin typeface="Calibri" panose="020F0502020204030204" pitchFamily="34" charset="0"/>
              </a:rPr>
              <a:t>O passado é claramente onipresente e procuram aprender com </a:t>
            </a:r>
            <a:r>
              <a:rPr lang="pt-BR" altLang="pt-BR" sz="2600" b="1" u="sng" dirty="0" smtClean="0">
                <a:latin typeface="Calibri" panose="020F0502020204030204" pitchFamily="34" charset="0"/>
              </a:rPr>
              <a:t>ele </a:t>
            </a:r>
            <a:endParaRPr lang="pt-BR" altLang="pt-BR" sz="2600" b="1" u="sng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6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73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IsLândia</a:t>
            </a:r>
            <a:r>
              <a:rPr lang="pt-BR" sz="2800" dirty="0" smtClean="0"/>
              <a:t> (</a:t>
            </a:r>
            <a:r>
              <a:rPr lang="pt-BR" sz="2800" dirty="0" err="1" smtClean="0"/>
              <a:t>iceland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Quando os vikings chegaram, os vulcões e fontes termais lhes eram completamente estranhos, mas o restante da paisagem parecia familiar e estimulante – quase todas as plantas e aves pertenciam a espécies </a:t>
            </a:r>
            <a:r>
              <a:rPr lang="pt-BR" altLang="pt-BR" sz="2400" dirty="0" err="1">
                <a:latin typeface="Calibri" panose="020F0502020204030204" pitchFamily="34" charset="0"/>
              </a:rPr>
              <a:t>européias</a:t>
            </a:r>
            <a:r>
              <a:rPr lang="pt-BR" altLang="pt-BR" sz="2400" dirty="0">
                <a:latin typeface="Calibri" panose="020F0502020204030204" pitchFamily="34" charset="0"/>
              </a:rPr>
              <a:t> conhecidas.</a:t>
            </a:r>
          </a:p>
          <a:p>
            <a:pPr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As terras baixas eram cobertas por florestas de bétulas e salgueiros que foram prontamente erradicados para a criação de pastagens.</a:t>
            </a:r>
          </a:p>
          <a:p>
            <a:pPr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Nesses locais desmatados, em áreas sem árvores como pântanos e acima da linha das flores, acreditaram ter encontrado pastos ideais para seus rebanhos.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82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671" y="123122"/>
            <a:ext cx="9720072" cy="1499616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r>
              <a:rPr lang="pt-BR" sz="2800" dirty="0" smtClean="0"/>
              <a:t> (</a:t>
            </a:r>
            <a:r>
              <a:rPr lang="pt-BR" sz="2800" dirty="0" err="1" smtClean="0"/>
              <a:t>vinland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3671" y="1171977"/>
            <a:ext cx="5505461" cy="538336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Mais remota colônia do Atlântico Norte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Primeiro esforço europeu para colonizar a </a:t>
            </a:r>
            <a:r>
              <a:rPr lang="pt-BR" altLang="pt-BR" sz="2400" dirty="0" smtClean="0">
                <a:latin typeface="Calibri" panose="020F0502020204030204" pitchFamily="34" charset="0"/>
              </a:rPr>
              <a:t>América (quase </a:t>
            </a:r>
            <a:r>
              <a:rPr lang="pt-BR" altLang="pt-BR" sz="2400" dirty="0">
                <a:latin typeface="Calibri" panose="020F0502020204030204" pitchFamily="34" charset="0"/>
              </a:rPr>
              <a:t>500 anos antes de </a:t>
            </a:r>
            <a:r>
              <a:rPr lang="pt-BR" altLang="pt-BR" sz="2400" dirty="0" smtClean="0">
                <a:latin typeface="Calibri" panose="020F0502020204030204" pitchFamily="34" charset="0"/>
              </a:rPr>
              <a:t>Colombo)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Todos os barcos vikings que vieram para a América, distante milhares de km da Noruega, pelo Atlântico Norte, partiram de sua colônia mais a oeste, a Groelândia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mesmo </a:t>
            </a:r>
            <a:r>
              <a:rPr lang="pt-BR" altLang="pt-BR" sz="2400" dirty="0">
                <a:latin typeface="Calibri" panose="020F0502020204030204" pitchFamily="34" charset="0"/>
              </a:rPr>
              <a:t>assim muito longe para os padrões vikings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latin typeface="Calibri" panose="020F0502020204030204" pitchFamily="34" charset="0"/>
              </a:rPr>
              <a:t>1600 </a:t>
            </a:r>
            <a:r>
              <a:rPr lang="pt-BR" altLang="pt-BR" sz="2400" dirty="0">
                <a:latin typeface="Calibri" panose="020F0502020204030204" pitchFamily="34" charset="0"/>
              </a:rPr>
              <a:t>km dos principais acampamentos na Terra Nova por viagem direta.</a:t>
            </a:r>
          </a:p>
          <a:p>
            <a:r>
              <a:rPr lang="en-US" sz="1900" dirty="0" err="1" smtClean="0"/>
              <a:t>Por</a:t>
            </a:r>
            <a:r>
              <a:rPr lang="en-US" sz="1900" dirty="0" smtClean="0"/>
              <a:t> </a:t>
            </a:r>
            <a:r>
              <a:rPr lang="en-US" sz="1900" dirty="0"/>
              <a:t>Finn </a:t>
            </a:r>
            <a:r>
              <a:rPr lang="en-US" sz="1900" dirty="0" err="1"/>
              <a:t>Bjørklid</a:t>
            </a:r>
            <a:r>
              <a:rPr lang="en-US" sz="1900" dirty="0"/>
              <a:t> - My own drawing, CC BY-SA 2.5, https://commons.wikimedia.org/w/index.php?curid=1406517</a:t>
            </a:r>
            <a:endParaRPr lang="pt-BR" sz="19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13" y="514768"/>
            <a:ext cx="4584879" cy="60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64035"/>
          </a:xfrm>
        </p:spPr>
        <p:txBody>
          <a:bodyPr>
            <a:normAutofit/>
          </a:bodyPr>
          <a:lstStyle/>
          <a:p>
            <a:r>
              <a:rPr lang="pt-BR" sz="1400" dirty="0" err="1" smtClean="0"/>
              <a:t>Vinlândia</a:t>
            </a:r>
            <a:endParaRPr lang="pt-BR" sz="1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25" y="414956"/>
            <a:ext cx="9760229" cy="61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Era preciso uma viagem de 3200 km e quase seis semanas pela rota ao longo do litoral por medida de segurança em face de suas limitações com navegadores e permaneciam o inverno acampados na Terra Nova para explorarem o novo continente no próximo verão.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O estreito de Davis separa a Groelândia da América do Norte, os vikings cruzavam o estreito e depois desciam para o sul, mantendo assim terra sempre a vista. </a:t>
            </a:r>
            <a:br>
              <a:rPr lang="pt-BR" altLang="pt-BR" dirty="0">
                <a:latin typeface="Calibri" panose="020F0502020204030204" pitchFamily="34" charset="0"/>
              </a:rPr>
            </a:br>
            <a:endParaRPr lang="pt-BR" altLang="pt-BR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7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24128" y="1796603"/>
            <a:ext cx="9720071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Descobertas arqueológicas comprovaram a presença viking na Terra Nova; ±1000 d.C. </a:t>
            </a:r>
            <a:r>
              <a:rPr lang="pt-BR" altLang="pt-BR" sz="2400" dirty="0" smtClean="0"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pt-BR" altLang="pt-BR" sz="2400" dirty="0" err="1" smtClean="0">
                <a:latin typeface="Calibri" panose="020F0502020204030204" pitchFamily="34" charset="0"/>
              </a:rPr>
              <a:t>Leifsbudir</a:t>
            </a:r>
            <a:r>
              <a:rPr lang="pt-BR" altLang="pt-BR" sz="2400" dirty="0" smtClean="0">
                <a:latin typeface="Calibri" panose="020F0502020204030204" pitchFamily="34" charset="0"/>
              </a:rPr>
              <a:t> </a:t>
            </a:r>
            <a:r>
              <a:rPr lang="pt-BR" altLang="pt-BR" sz="2400" dirty="0">
                <a:latin typeface="Calibri" panose="020F0502020204030204" pitchFamily="34" charset="0"/>
              </a:rPr>
              <a:t>- restos de 8 edificações, com salões residenciais grandes para abrigar 80 pessoas, uma forja para processar ferro do pântano, uma carpintaria, e nenhuma casa de fazenda ou implementos agrícolas</a:t>
            </a:r>
            <a:r>
              <a:rPr lang="pt-BR" altLang="pt-BR" sz="24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O local seria um campo-base para se passar o inverno e de onde sair em explorações no verão – os recursos de interesse viking estavam na área denominada </a:t>
            </a:r>
            <a:r>
              <a:rPr lang="pt-BR" altLang="pt-BR" sz="2400" dirty="0" err="1">
                <a:latin typeface="Calibri" panose="020F0502020204030204" pitchFamily="34" charset="0"/>
              </a:rPr>
              <a:t>Vinlândia</a:t>
            </a:r>
            <a:r>
              <a:rPr lang="pt-BR" altLang="pt-BR" sz="24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1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47370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7946" y="1352282"/>
            <a:ext cx="9720071" cy="4881093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Rica em recursos valiosos que não existiam na </a:t>
            </a:r>
            <a:r>
              <a:rPr lang="pt-BR" altLang="pt-BR" sz="2400" dirty="0" smtClean="0">
                <a:latin typeface="Calibri" panose="020F0502020204030204" pitchFamily="34" charset="0"/>
              </a:rPr>
              <a:t>Groelândia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Clima relativamente ameno, latitude bem mais baixa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Estações de crescimento bem mais longas que a </a:t>
            </a:r>
            <a:r>
              <a:rPr lang="pt-BR" altLang="pt-BR" sz="2400" dirty="0" smtClean="0">
                <a:latin typeface="Calibri" panose="020F0502020204030204" pitchFamily="34" charset="0"/>
              </a:rPr>
              <a:t>Groelândia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dirty="0">
                <a:latin typeface="Calibri" panose="020F0502020204030204" pitchFamily="34" charset="0"/>
              </a:rPr>
              <a:t>	relva alta e invernos amenos, possibilitando ao gado nórdico pastar ao ar livre durante o inverno evitando os esforços de se armazenar forragens para alimentá-los nos estábulos durante o </a:t>
            </a:r>
            <a:r>
              <a:rPr lang="pt-BR" altLang="pt-BR" dirty="0" smtClean="0">
                <a:latin typeface="Calibri" panose="020F0502020204030204" pitchFamily="34" charset="0"/>
              </a:rPr>
              <a:t>inverno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Florestas com boa madeira em toda </a:t>
            </a:r>
            <a:r>
              <a:rPr lang="pt-BR" altLang="pt-BR" sz="2400" dirty="0" smtClean="0">
                <a:latin typeface="Calibri" panose="020F0502020204030204" pitchFamily="34" charset="0"/>
              </a:rPr>
              <a:t>parte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Salmões de rios e de lagos </a:t>
            </a:r>
            <a:endParaRPr lang="pt-BR" altLang="pt-BR" sz="24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dirty="0">
                <a:latin typeface="Calibri" panose="020F0502020204030204" pitchFamily="34" charset="0"/>
              </a:rPr>
              <a:t>	</a:t>
            </a:r>
            <a:r>
              <a:rPr lang="pt-BR" altLang="pt-BR" dirty="0" smtClean="0">
                <a:latin typeface="Calibri" panose="020F0502020204030204" pitchFamily="34" charset="0"/>
              </a:rPr>
              <a:t>um </a:t>
            </a:r>
            <a:r>
              <a:rPr lang="pt-BR" altLang="pt-BR" dirty="0">
                <a:latin typeface="Calibri" panose="020F0502020204030204" pitchFamily="34" charset="0"/>
              </a:rPr>
              <a:t>dos pontos de pesca mais pródigos do mundo com salmões maiores que qualquer um já visto na </a:t>
            </a:r>
            <a:r>
              <a:rPr lang="pt-BR" altLang="pt-BR" dirty="0" smtClean="0">
                <a:latin typeface="Calibri" panose="020F0502020204030204" pitchFamily="34" charset="0"/>
              </a:rPr>
              <a:t>Groelândia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Caça de veados, renas, aves e seus </a:t>
            </a:r>
            <a:r>
              <a:rPr lang="pt-BR" altLang="pt-BR" sz="2400" dirty="0" smtClean="0">
                <a:latin typeface="Calibri" panose="020F0502020204030204" pitchFamily="34" charset="0"/>
              </a:rPr>
              <a:t>ovos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3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2460" y="1790163"/>
            <a:ext cx="9861739" cy="4519197"/>
          </a:xfrm>
          <a:solidFill>
            <a:schemeClr val="bg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2460" y="2879398"/>
            <a:ext cx="967821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As viagens foram interrompidas e o acampamento abandonado</a:t>
            </a:r>
            <a:r>
              <a:rPr lang="pt-BR" altLang="pt-BR" sz="2400" dirty="0" smtClean="0">
                <a:latin typeface="Calibri" panose="020F0502020204030204" pitchFamily="34" charset="0"/>
              </a:rPr>
              <a:t>.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Os nórdicos nada deixaram de valor – evacuação definitiva </a:t>
            </a:r>
            <a:r>
              <a:rPr lang="pt-BR" altLang="pt-BR" sz="2400" dirty="0" smtClean="0">
                <a:latin typeface="Calibri" panose="020F0502020204030204" pitchFamily="34" charset="0"/>
              </a:rPr>
              <a:t>e </a:t>
            </a:r>
            <a:r>
              <a:rPr lang="pt-BR" altLang="pt-BR" sz="2400" dirty="0">
                <a:latin typeface="Calibri" panose="020F0502020204030204" pitchFamily="34" charset="0"/>
              </a:rPr>
              <a:t>planejada.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América do Norte – de longe a maior e mais valiosa terra descoberta pelos nórdicos.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3000" b="1" dirty="0">
                <a:latin typeface="Calibri" panose="020F0502020204030204" pitchFamily="34" charset="0"/>
              </a:rPr>
              <a:t>	</a:t>
            </a:r>
            <a:endParaRPr lang="pt-BR" altLang="pt-BR" sz="3000" b="1" dirty="0" smtClean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2400" b="1" u="sng" dirty="0" smtClean="0">
                <a:latin typeface="Calibri" panose="020F0502020204030204" pitchFamily="34" charset="0"/>
              </a:rPr>
              <a:t>Por </a:t>
            </a:r>
            <a:r>
              <a:rPr lang="pt-BR" altLang="pt-BR" sz="2400" b="1" u="sng" dirty="0">
                <a:latin typeface="Calibri" panose="020F0502020204030204" pitchFamily="34" charset="0"/>
              </a:rPr>
              <a:t>que os nórdicos desistiram da </a:t>
            </a:r>
            <a:r>
              <a:rPr lang="pt-BR" altLang="pt-BR" sz="2400" b="1" u="sng" dirty="0" err="1" smtClean="0">
                <a:latin typeface="Calibri" panose="020F0502020204030204" pitchFamily="34" charset="0"/>
              </a:rPr>
              <a:t>Vinlândia</a:t>
            </a:r>
            <a:r>
              <a:rPr lang="pt-BR" altLang="pt-BR" sz="2400" b="1" u="sng" dirty="0" smtClean="0">
                <a:latin typeface="Calibri" panose="020F0502020204030204" pitchFamily="34" charset="0"/>
              </a:rPr>
              <a:t>, terra </a:t>
            </a:r>
            <a:r>
              <a:rPr lang="pt-BR" altLang="pt-BR" sz="2400" b="1" u="sng" dirty="0">
                <a:latin typeface="Calibri" panose="020F0502020204030204" pitchFamily="34" charset="0"/>
              </a:rPr>
              <a:t>da fartura?</a:t>
            </a:r>
          </a:p>
        </p:txBody>
      </p:sp>
    </p:spTree>
    <p:extLst>
      <p:ext uri="{BB962C8B-B14F-4D97-AF65-F5344CB8AC3E}">
        <p14:creationId xmlns:p14="http://schemas.microsoft.com/office/powerpoint/2010/main" val="2304140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05702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406" y="1159099"/>
            <a:ext cx="10003664" cy="5190185"/>
          </a:xfrm>
          <a:solidFill>
            <a:schemeClr val="bg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1405" y="1776396"/>
            <a:ext cx="983945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As sagas descritas oferecem uma resposta simples: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2600" dirty="0" smtClean="0">
                <a:latin typeface="Calibri" panose="020F0502020204030204" pitchFamily="34" charset="0"/>
              </a:rPr>
              <a:t>a </a:t>
            </a:r>
            <a:r>
              <a:rPr lang="pt-BR" altLang="pt-BR" sz="2600" dirty="0">
                <a:latin typeface="Calibri" panose="020F0502020204030204" pitchFamily="34" charset="0"/>
              </a:rPr>
              <a:t>grande população de índios </a:t>
            </a:r>
            <a:r>
              <a:rPr lang="pt-BR" altLang="pt-BR" sz="2600" dirty="0" smtClean="0">
                <a:latin typeface="Calibri" panose="020F0502020204030204" pitchFamily="34" charset="0"/>
              </a:rPr>
              <a:t>hostis - com </a:t>
            </a:r>
            <a:r>
              <a:rPr lang="pt-BR" altLang="pt-BR" sz="2600" dirty="0">
                <a:latin typeface="Calibri" panose="020F0502020204030204" pitchFamily="34" charset="0"/>
              </a:rPr>
              <a:t>quem os vikings não estabeleceram boas relações.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A colônia da </a:t>
            </a:r>
            <a:r>
              <a:rPr lang="pt-BR" altLang="pt-BR" dirty="0" err="1">
                <a:latin typeface="Calibri" panose="020F0502020204030204" pitchFamily="34" charset="0"/>
              </a:rPr>
              <a:t>Vinlândia</a:t>
            </a:r>
            <a:r>
              <a:rPr lang="pt-BR" altLang="pt-BR" dirty="0">
                <a:latin typeface="Calibri" panose="020F0502020204030204" pitchFamily="34" charset="0"/>
              </a:rPr>
              <a:t> falhou </a:t>
            </a:r>
            <a:r>
              <a:rPr lang="pt-BR" altLang="pt-BR" b="1" dirty="0">
                <a:latin typeface="Calibri" panose="020F0502020204030204" pitchFamily="34" charset="0"/>
              </a:rPr>
              <a:t>porque a colônia da Groelândia era muito pequena </a:t>
            </a:r>
            <a:r>
              <a:rPr lang="pt-BR" altLang="pt-BR" dirty="0">
                <a:latin typeface="Calibri" panose="020F0502020204030204" pitchFamily="34" charset="0"/>
              </a:rPr>
              <a:t>para </a:t>
            </a:r>
            <a:r>
              <a:rPr lang="pt-BR" altLang="pt-BR" dirty="0" smtClean="0">
                <a:latin typeface="Calibri" panose="020F0502020204030204" pitchFamily="34" charset="0"/>
              </a:rPr>
              <a:t>apoiá-la:</a:t>
            </a:r>
            <a:endParaRPr lang="pt-BR" altLang="pt-BR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2600" dirty="0">
                <a:latin typeface="Calibri" panose="020F0502020204030204" pitchFamily="34" charset="0"/>
              </a:rPr>
              <a:t>.	longe demais tanto da Europa quanto da </a:t>
            </a:r>
            <a:r>
              <a:rPr lang="pt-BR" altLang="pt-BR" sz="2600" dirty="0" err="1">
                <a:latin typeface="Calibri" panose="020F0502020204030204" pitchFamily="34" charset="0"/>
              </a:rPr>
              <a:t>Vinlândia</a:t>
            </a:r>
            <a:endParaRPr lang="pt-BR" altLang="pt-BR" sz="26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2600" dirty="0">
                <a:latin typeface="Calibri" panose="020F0502020204030204" pitchFamily="34" charset="0"/>
              </a:rPr>
              <a:t>.	possuía poucos barcos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2600" dirty="0">
                <a:latin typeface="Calibri" panose="020F0502020204030204" pitchFamily="34" charset="0"/>
              </a:rPr>
              <a:t>.	não podia tentar grandes frotas de </a:t>
            </a:r>
            <a:r>
              <a:rPr lang="pt-BR" altLang="pt-BR" sz="2600" dirty="0" smtClean="0">
                <a:latin typeface="Calibri" panose="020F0502020204030204" pitchFamily="34" charset="0"/>
              </a:rPr>
              <a:t>exploração</a:t>
            </a:r>
            <a:endParaRPr lang="pt-BR" altLang="pt-BR" sz="2600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altLang="pt-BR" sz="2600" dirty="0">
                <a:latin typeface="Calibri" panose="020F0502020204030204" pitchFamily="34" charset="0"/>
              </a:rPr>
              <a:t>.	</a:t>
            </a:r>
            <a:r>
              <a:rPr lang="pt-BR" altLang="pt-BR" sz="2600" dirty="0" smtClean="0">
                <a:latin typeface="Calibri" panose="020F0502020204030204" pitchFamily="34" charset="0"/>
              </a:rPr>
              <a:t>uma </a:t>
            </a:r>
            <a:r>
              <a:rPr lang="pt-BR" altLang="pt-BR" sz="2600" dirty="0">
                <a:latin typeface="Calibri" panose="020F0502020204030204" pitchFamily="34" charset="0"/>
              </a:rPr>
              <a:t>ou duas tripulações de </a:t>
            </a:r>
            <a:r>
              <a:rPr lang="pt-BR" altLang="pt-BR" sz="2600" dirty="0" err="1">
                <a:latin typeface="Calibri" panose="020F0502020204030204" pitchFamily="34" charset="0"/>
              </a:rPr>
              <a:t>groelandeses</a:t>
            </a:r>
            <a:r>
              <a:rPr lang="pt-BR" altLang="pt-BR" sz="2600" dirty="0">
                <a:latin typeface="Calibri" panose="020F0502020204030204" pitchFamily="34" charset="0"/>
              </a:rPr>
              <a:t> não podiam enfrentar </a:t>
            </a:r>
            <a:r>
              <a:rPr lang="pt-BR" altLang="pt-BR" sz="2600" dirty="0" smtClean="0">
                <a:latin typeface="Calibri" panose="020F0502020204030204" pitchFamily="34" charset="0"/>
              </a:rPr>
              <a:t>	e </a:t>
            </a:r>
            <a:r>
              <a:rPr lang="pt-BR" altLang="pt-BR" sz="2600" dirty="0">
                <a:latin typeface="Calibri" panose="020F0502020204030204" pitchFamily="34" charset="0"/>
              </a:rPr>
              <a:t>vencer hordas de índios da Nova Escócia e do golfo de São </a:t>
            </a:r>
            <a:r>
              <a:rPr lang="pt-BR" altLang="pt-BR" sz="2600" dirty="0" smtClean="0">
                <a:latin typeface="Calibri" panose="020F0502020204030204" pitchFamily="34" charset="0"/>
              </a:rPr>
              <a:t>	Lourenço</a:t>
            </a:r>
            <a:r>
              <a:rPr lang="pt-BR" altLang="pt-BR" sz="2600" dirty="0">
                <a:latin typeface="Calibri" panose="020F0502020204030204" pitchFamily="34" charset="0"/>
              </a:rPr>
              <a:t>.</a:t>
            </a:r>
            <a:endParaRPr lang="pt-BR" altLang="pt-BR" sz="26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5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751527"/>
            <a:ext cx="9720071" cy="4557833"/>
          </a:xfrm>
          <a:solidFill>
            <a:schemeClr val="bg2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A Groelândia Nórdica sobreviveu muito mais tempo do que a </a:t>
            </a:r>
            <a:r>
              <a:rPr lang="pt-BR" altLang="pt-BR" dirty="0" err="1">
                <a:latin typeface="Calibri" panose="020F0502020204030204" pitchFamily="34" charset="0"/>
              </a:rPr>
              <a:t>Vinlândia</a:t>
            </a:r>
            <a:r>
              <a:rPr lang="pt-BR" altLang="pt-BR" dirty="0">
                <a:latin typeface="Calibri" panose="020F0502020204030204" pitchFamily="34" charset="0"/>
              </a:rPr>
              <a:t> Nórdica: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	porque estava mais perto da Noruega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	porque os nativos hostis não apareceram nos primeiros séculos de ocupação. </a:t>
            </a:r>
            <a:endParaRPr lang="pt-BR" altLang="pt-BR" sz="2600" dirty="0" smtClean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pt-BR" altLang="pt-BR" sz="2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" panose="020F0502020204030204" pitchFamily="34" charset="0"/>
              </a:rPr>
              <a:t>Mas compartilhava de modo menos extremo os problemas gêmeos da </a:t>
            </a:r>
            <a:r>
              <a:rPr lang="pt-BR" altLang="pt-BR" dirty="0" err="1">
                <a:latin typeface="Calibri" panose="020F0502020204030204" pitchFamily="34" charset="0"/>
              </a:rPr>
              <a:t>Vinlândia</a:t>
            </a:r>
            <a:r>
              <a:rPr lang="pt-BR" altLang="pt-BR" dirty="0">
                <a:latin typeface="Calibri" panose="020F0502020204030204" pitchFamily="34" charset="0"/>
              </a:rPr>
              <a:t>: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pt-BR" altLang="pt-BR" sz="2600" dirty="0">
                <a:latin typeface="Calibri" panose="020F0502020204030204" pitchFamily="34" charset="0"/>
              </a:rPr>
              <a:t>.	isolamento e incapacidade nórdica de estabelecer boas relações com os nativos americanos</a:t>
            </a:r>
            <a:endParaRPr lang="pt-BR" altLang="pt-BR" sz="2600" b="1" u="sng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78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vinlândia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751527"/>
            <a:ext cx="9720071" cy="4557833"/>
          </a:xfrm>
          <a:solidFill>
            <a:schemeClr val="bg2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r>
              <a:rPr lang="pt-BR" altLang="pt-BR" dirty="0">
                <a:latin typeface="Calibri" panose="020F0502020204030204" pitchFamily="34" charset="0"/>
              </a:rPr>
              <a:t>Não fosse pelos nativos americanos</a:t>
            </a:r>
            <a:r>
              <a:rPr lang="pt-BR" altLang="pt-BR" dirty="0" smtClean="0">
                <a:latin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pt-BR" altLang="pt-BR" dirty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os </a:t>
            </a:r>
            <a:r>
              <a:rPr lang="pt-BR" altLang="pt-BR" sz="2600" dirty="0" err="1">
                <a:latin typeface="Calibri" panose="020F0502020204030204" pitchFamily="34" charset="0"/>
              </a:rPr>
              <a:t>groelandeses</a:t>
            </a:r>
            <a:r>
              <a:rPr lang="pt-BR" altLang="pt-BR" sz="2600" dirty="0">
                <a:latin typeface="Calibri" panose="020F0502020204030204" pitchFamily="34" charset="0"/>
              </a:rPr>
              <a:t> teriam sobrevivido aos seus problemas ecológicos e a colônia da </a:t>
            </a:r>
            <a:r>
              <a:rPr lang="pt-BR" altLang="pt-BR" sz="2600" dirty="0" err="1">
                <a:latin typeface="Calibri" panose="020F0502020204030204" pitchFamily="34" charset="0"/>
              </a:rPr>
              <a:t>Vinlândia</a:t>
            </a:r>
            <a:r>
              <a:rPr lang="pt-BR" altLang="pt-BR" sz="2600" dirty="0">
                <a:latin typeface="Calibri" panose="020F0502020204030204" pitchFamily="34" charset="0"/>
              </a:rPr>
              <a:t> poderia ter sobrevivido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os nórdicos teriam se espalhado pela América do Norte depois de 1000 d.C. ...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o idioma local hoje seria baseado no nórdico antigo como é o islandês moderno ou o idioma </a:t>
            </a:r>
            <a:r>
              <a:rPr lang="pt-BR" altLang="pt-BR" sz="2600" dirty="0" err="1">
                <a:latin typeface="Calibri" panose="020F0502020204030204" pitchFamily="34" charset="0"/>
              </a:rPr>
              <a:t>faroense</a:t>
            </a:r>
            <a:r>
              <a:rPr lang="pt-BR" altLang="pt-BR" sz="2600" dirty="0">
                <a:latin typeface="Calibri" panose="020F0502020204030204" pitchFamily="34" charset="0"/>
              </a:rPr>
              <a:t>, em vez do inglês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Vídeos</a:t>
            </a:r>
            <a:br>
              <a:rPr lang="pt-BR" sz="2800" dirty="0" smtClean="0"/>
            </a:br>
            <a:r>
              <a:rPr lang="pt-BR" sz="2800" dirty="0" smtClean="0"/>
              <a:t>Links: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944710"/>
            <a:ext cx="9720071" cy="4364650"/>
          </a:xfrm>
          <a:solidFill>
            <a:schemeClr val="bg2"/>
          </a:solidFill>
        </p:spPr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www.youtube.com/watch?v=vDIpeYjZFCg</a:t>
            </a:r>
            <a:endParaRPr lang="pt-BR" dirty="0" smtClean="0"/>
          </a:p>
          <a:p>
            <a:r>
              <a:rPr lang="pt-BR" dirty="0"/>
              <a:t>Vikings In North </a:t>
            </a:r>
            <a:r>
              <a:rPr lang="pt-BR" dirty="0" err="1"/>
              <a:t>America</a:t>
            </a:r>
            <a:endParaRPr lang="pt-BR" dirty="0"/>
          </a:p>
          <a:p>
            <a:endParaRPr lang="pt-BR" dirty="0" smtClean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www.youtube.com/watch?v=gWhYKXIzmd8</a:t>
            </a:r>
            <a:endParaRPr lang="pt-BR" dirty="0" smtClean="0"/>
          </a:p>
          <a:p>
            <a:r>
              <a:rPr lang="en-US" dirty="0"/>
              <a:t>What if the Vikings had stayed in North America? | Alternate </a:t>
            </a:r>
            <a:r>
              <a:rPr lang="en-US" dirty="0" smtClean="0"/>
              <a:t>Afterthought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www.youtube.com/watch?v=IESYMFtLIis</a:t>
            </a:r>
            <a:endParaRPr lang="en-US" dirty="0" smtClean="0"/>
          </a:p>
          <a:p>
            <a:r>
              <a:rPr lang="pt-BR" dirty="0" err="1"/>
              <a:t>Jared</a:t>
            </a:r>
            <a:r>
              <a:rPr lang="pt-BR" dirty="0"/>
              <a:t> Diamond em por que as sociedades entram em colapso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5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9" y="585215"/>
            <a:ext cx="9472154" cy="58284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034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Discussão sobre os textos distribuídos na aula 09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15921"/>
            <a:ext cx="9720071" cy="4493439"/>
          </a:xfrm>
        </p:spPr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www.scielo.br/scielo.php?script=sci_arttext&amp;pid=S0303-76572017001000201&amp;lang=pt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747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Islândia (</a:t>
            </a:r>
            <a:r>
              <a:rPr lang="pt-BR" sz="2800" dirty="0" err="1" smtClean="0"/>
              <a:t>iceland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41679"/>
            <a:ext cx="9720071" cy="4467681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Desde que teve início a colonização humana, a maior parte da vegetação original foi destruída e quase a metade do solo original foi erodido e arrastado para o </a:t>
            </a:r>
            <a:r>
              <a:rPr lang="pt-BR" altLang="pt-BR" sz="2400" dirty="0" smtClean="0">
                <a:latin typeface="Calibri" panose="020F0502020204030204" pitchFamily="34" charset="0"/>
              </a:rPr>
              <a:t>mar.</a:t>
            </a:r>
            <a:r>
              <a:rPr lang="pt-BR" altLang="pt-BR" sz="2400" dirty="0">
                <a:latin typeface="Calibri" panose="020F0502020204030204" pitchFamily="34" charset="0"/>
              </a:rPr>
              <a:t>							</a:t>
            </a:r>
          </a:p>
          <a:p>
            <a:pPr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Calibri" panose="020F0502020204030204" pitchFamily="34" charset="0"/>
              </a:rPr>
              <a:t>Como </a:t>
            </a:r>
            <a:r>
              <a:rPr lang="pt-BR" altLang="pt-BR" sz="2400" dirty="0">
                <a:latin typeface="Calibri" panose="020F0502020204030204" pitchFamily="34" charset="0"/>
              </a:rPr>
              <a:t>resultado a maior parte das áreas que eram verdes à chegada dos vikings, hoje são desertos marrons sem vida, sem prédios, sem estradas, sem sinal de gente</a:t>
            </a:r>
            <a:r>
              <a:rPr lang="pt-BR" altLang="pt-BR" sz="2400" dirty="0" smtClean="0">
                <a:latin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b="1" u="sng" dirty="0" smtClean="0">
                <a:latin typeface="Calibri" panose="020F0502020204030204" pitchFamily="34" charset="0"/>
              </a:rPr>
              <a:t>Ecologicamente </a:t>
            </a:r>
            <a:r>
              <a:rPr lang="pt-BR" altLang="pt-BR" sz="2400" b="1" u="sng" dirty="0">
                <a:latin typeface="Calibri" panose="020F0502020204030204" pitchFamily="34" charset="0"/>
              </a:rPr>
              <a:t>é o país mais castigado da Europa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b="1" u="sng" dirty="0">
                <a:latin typeface="Calibri" panose="020F0502020204030204" pitchFamily="34" charset="0"/>
              </a:rPr>
              <a:t>Campo de treinamento para astronautas da </a:t>
            </a:r>
            <a:r>
              <a:rPr lang="pt-BR" altLang="pt-BR" sz="2400" b="1" u="sng" dirty="0" smtClean="0">
                <a:latin typeface="Calibri" panose="020F0502020204030204" pitchFamily="34" charset="0"/>
              </a:rPr>
              <a:t>NASA</a:t>
            </a:r>
            <a:endParaRPr lang="pt-BR" altLang="pt-BR" sz="2400" b="1" u="sng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8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lvl="1">
              <a:spcAft>
                <a:spcPts val="15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Os vulcões, o frio, a água e o vento – tornaram a Islândia extremamente suscetível à erosão. </a:t>
            </a:r>
          </a:p>
          <a:p>
            <a:pPr lvl="1">
              <a:spcAft>
                <a:spcPts val="15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Área de colisão de placas continentais: uma erupção a cada 10 ou 20 anos.</a:t>
            </a:r>
          </a:p>
          <a:p>
            <a:pPr lvl="1">
              <a:spcAft>
                <a:spcPts val="15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As fontes de água quente são tão numerosas que a maior parte do país aquece suas casas não com a queima de combustível fóssil mas com calor vulcânico canalizado – inclusive a capital </a:t>
            </a:r>
            <a:r>
              <a:rPr lang="pt-BR" altLang="pt-BR" sz="2600" dirty="0" err="1">
                <a:latin typeface="Calibri" panose="020F0502020204030204" pitchFamily="34" charset="0"/>
              </a:rPr>
              <a:t>Reikjavik</a:t>
            </a:r>
            <a:r>
              <a:rPr lang="pt-BR" altLang="pt-BR" sz="2600" dirty="0">
                <a:latin typeface="Calibri" panose="020F0502020204030204" pitchFamily="34" charset="0"/>
              </a:rPr>
              <a:t>.</a:t>
            </a:r>
            <a:br>
              <a:rPr lang="pt-BR" altLang="pt-BR" sz="2600" dirty="0">
                <a:latin typeface="Calibri" panose="020F0502020204030204" pitchFamily="34" charset="0"/>
              </a:rPr>
            </a:br>
            <a:r>
              <a:rPr lang="pt-BR" altLang="pt-BR" sz="2600" dirty="0">
                <a:latin typeface="Calibri" panose="020F0502020204030204" pitchFamily="34" charset="0"/>
              </a:rPr>
              <a:t/>
            </a:r>
            <a:br>
              <a:rPr lang="pt-BR" altLang="pt-BR" sz="2600" dirty="0">
                <a:latin typeface="Calibri" panose="020F0502020204030204" pitchFamily="34" charset="0"/>
              </a:rPr>
            </a:br>
            <a:endParaRPr lang="pt-BR" altLang="pt-BR" sz="26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43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128" y="2084832"/>
            <a:ext cx="9907072" cy="4023360"/>
          </a:xfrm>
          <a:solidFill>
            <a:schemeClr val="bg2"/>
          </a:solidFill>
        </p:spPr>
        <p:txBody>
          <a:bodyPr/>
          <a:lstStyle/>
          <a:p>
            <a:pPr lvl="1">
              <a:spcAft>
                <a:spcPts val="15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Calibri" panose="020F0502020204030204" pitchFamily="34" charset="0"/>
              </a:rPr>
              <a:t>Frio: Altitude – mais de 2000m; abaixo do Círculo Ártico: calotas de gelo na maior parte do interior da ilha</a:t>
            </a:r>
            <a:r>
              <a:rPr lang="pt-BR" altLang="pt-BR" sz="2600" dirty="0" smtClean="0">
                <a:latin typeface="Calibri" panose="020F0502020204030204" pitchFamily="34" charset="0"/>
              </a:rPr>
              <a:t>.</a:t>
            </a:r>
          </a:p>
          <a:p>
            <a:pPr marL="128016" lvl="1" indent="0">
              <a:spcAft>
                <a:spcPts val="1500"/>
              </a:spcAft>
              <a:buClr>
                <a:srgbClr val="FFC000"/>
              </a:buClr>
              <a:buNone/>
            </a:pPr>
            <a:endParaRPr lang="pt-BR" altLang="pt-BR" sz="2600" dirty="0" smtClean="0">
              <a:latin typeface="Calibri" panose="020F050202020403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latin typeface="Calibri" panose="020F0502020204030204" pitchFamily="34" charset="0"/>
              </a:rPr>
              <a:t>Há rios </a:t>
            </a:r>
            <a:r>
              <a:rPr lang="pt-BR" altLang="pt-BR" sz="2600" dirty="0">
                <a:latin typeface="Calibri" panose="020F0502020204030204" pitchFamily="34" charset="0"/>
              </a:rPr>
              <a:t>que inundam periodicamente e </a:t>
            </a:r>
            <a:r>
              <a:rPr lang="pt-BR" altLang="pt-BR" sz="2600" dirty="0" err="1" smtClean="0">
                <a:latin typeface="Calibri" panose="020F0502020204030204" pitchFamily="34" charset="0"/>
              </a:rPr>
              <a:t>super</a:t>
            </a:r>
            <a:r>
              <a:rPr lang="pt-BR" altLang="pt-BR" sz="2600" dirty="0" smtClean="0">
                <a:latin typeface="Calibri" panose="020F0502020204030204" pitchFamily="34" charset="0"/>
              </a:rPr>
              <a:t> enchentes </a:t>
            </a:r>
            <a:r>
              <a:rPr lang="pt-BR" altLang="pt-BR" sz="2600" dirty="0">
                <a:latin typeface="Calibri" panose="020F0502020204030204" pitchFamily="34" charset="0"/>
              </a:rPr>
              <a:t>ocasionais quando uma barragem natural de lava ou de gelo ao longo de um lago cede ou uma erupção vulcânica </a:t>
            </a:r>
            <a:r>
              <a:rPr lang="pt-BR" altLang="pt-BR" sz="2600" dirty="0" smtClean="0">
                <a:latin typeface="Calibri" panose="020F0502020204030204" pitchFamily="34" charset="0"/>
              </a:rPr>
              <a:t>sob </a:t>
            </a:r>
            <a:r>
              <a:rPr lang="pt-BR" altLang="pt-BR" sz="2600" dirty="0">
                <a:latin typeface="Calibri" panose="020F0502020204030204" pitchFamily="34" charset="0"/>
              </a:rPr>
              <a:t>o gelo, subitamente </a:t>
            </a:r>
            <a:r>
              <a:rPr lang="pt-BR" altLang="pt-BR" sz="2600" dirty="0" smtClean="0">
                <a:latin typeface="Calibri" panose="020F0502020204030204" pitchFamily="34" charset="0"/>
              </a:rPr>
              <a:t>derrete-o.</a:t>
            </a:r>
            <a:endParaRPr lang="pt-BR" altLang="pt-BR" sz="2600" dirty="0">
              <a:latin typeface="Calibri" panose="020F0502020204030204" pitchFamily="34" charset="0"/>
            </a:endParaRPr>
          </a:p>
          <a:p>
            <a:pPr lvl="1">
              <a:spcAft>
                <a:spcPts val="15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12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6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vÍDEOS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links:</a:t>
            </a:r>
          </a:p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www.youtube.com/watch?v=ciRAXPKRVVI</a:t>
            </a:r>
            <a:endParaRPr lang="pt-BR" dirty="0" smtClean="0"/>
          </a:p>
          <a:p>
            <a:r>
              <a:rPr lang="en-US" dirty="0"/>
              <a:t>Top 7 INCREDIBLE Places in ICELAND you WON'T BELIEVE EXIST</a:t>
            </a:r>
          </a:p>
          <a:p>
            <a:r>
              <a:rPr lang="pt-BR" dirty="0" smtClean="0"/>
              <a:t>(10:53)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6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2563" y="2084832"/>
            <a:ext cx="9720071" cy="4023360"/>
          </a:xfrm>
          <a:solidFill>
            <a:schemeClr val="bg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87887" y="2711517"/>
            <a:ext cx="891218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Em alguns lugares o solo tinha uma espessura de até 15m, era fértil.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 corrente do Golfo tornou o clima das terras baixas ameno o bastante em alguns anos para que se </a:t>
            </a:r>
            <a:r>
              <a:rPr lang="pt-BR" altLang="pt-BR" sz="2400" dirty="0" smtClean="0">
                <a:latin typeface="Calibri" panose="020F0502020204030204" pitchFamily="34" charset="0"/>
              </a:rPr>
              <a:t>cultivasse </a:t>
            </a:r>
            <a:r>
              <a:rPr lang="pt-BR" altLang="pt-BR" sz="2400" dirty="0">
                <a:latin typeface="Calibri" panose="020F0502020204030204" pitchFamily="34" charset="0"/>
              </a:rPr>
              <a:t>cevada no sul</a:t>
            </a:r>
            <a:r>
              <a:rPr lang="pt-BR" altLang="pt-BR" sz="24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FFC000"/>
              </a:buClr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Os lagos, rios e mares ao redor continham peixes, aves marinhas e patos, focas e morsas – nunca caçados anteriormente, sem medo dos humanos.</a:t>
            </a:r>
          </a:p>
        </p:txBody>
      </p:sp>
    </p:spTree>
    <p:extLst>
      <p:ext uri="{BB962C8B-B14F-4D97-AF65-F5344CB8AC3E}">
        <p14:creationId xmlns:p14="http://schemas.microsoft.com/office/powerpoint/2010/main" val="33157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IsLândia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803042"/>
            <a:ext cx="9720071" cy="450631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Mas a aparente semelhança da Islândia com o sudoeste da Noruega e com a Inglaterra era enganadora</a:t>
            </a:r>
            <a:r>
              <a:rPr lang="pt-BR" altLang="pt-BR" sz="2400" dirty="0" smtClean="0">
                <a:latin typeface="Calibri" panose="020F0502020204030204" pitchFamily="34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Tx/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 localização mais ao norte, clima mais frio e estação de crescimento mais curta – agricultura mais </a:t>
            </a:r>
            <a:r>
              <a:rPr lang="pt-BR" altLang="pt-BR" sz="2400" dirty="0" smtClean="0">
                <a:latin typeface="Calibri" panose="020F0502020204030204" pitchFamily="34" charset="0"/>
              </a:rPr>
              <a:t>marginal.</a:t>
            </a:r>
          </a:p>
          <a:p>
            <a:pPr marL="128016" lvl="1" indent="0" algn="just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None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final da Idade Média – o clima se tornou mais frio, desistiram das plantações para se tornarem </a:t>
            </a:r>
            <a:r>
              <a:rPr lang="pt-BR" altLang="pt-BR" sz="2400" dirty="0" smtClean="0">
                <a:latin typeface="Calibri" panose="020F0502020204030204" pitchFamily="34" charset="0"/>
              </a:rPr>
              <a:t>somente pastores.</a:t>
            </a:r>
          </a:p>
          <a:p>
            <a:pPr lvl="1" algn="just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alibri" panose="020F0502020204030204" pitchFamily="34" charset="0"/>
              </a:rPr>
              <a:t>as cinzas espalhadas periodicamente sobre amplas áreas pelas erupções vulcânicas envenenava a forragem 	do </a:t>
            </a:r>
            <a:r>
              <a:rPr lang="pt-BR" altLang="pt-BR" sz="2400" dirty="0" smtClean="0">
                <a:latin typeface="Calibri" panose="020F0502020204030204" pitchFamily="34" charset="0"/>
              </a:rPr>
              <a:t>gado.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7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398</TotalTime>
  <Words>1625</Words>
  <Application>Microsoft Office PowerPoint</Application>
  <PresentationFormat>Widescreen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Lgn 0479/ Genética e questões Socioambientais Continuação Vikings – IslÂNDIA E vINLÂNDIA </vt:lpstr>
      <vt:lpstr>IsLândia (iceland)</vt:lpstr>
      <vt:lpstr>Apresentação do PowerPoint</vt:lpstr>
      <vt:lpstr>Islândia (iceland)</vt:lpstr>
      <vt:lpstr>IsLândia</vt:lpstr>
      <vt:lpstr>Islândia</vt:lpstr>
      <vt:lpstr>vÍDEOS</vt:lpstr>
      <vt:lpstr>Islândia</vt:lpstr>
      <vt:lpstr>IsLândia</vt:lpstr>
      <vt:lpstr> Islândia Fome de animais e seres humanos - (783 d.C. – 1/5 da população morreu de fome) </vt:lpstr>
      <vt:lpstr>IsLândia </vt:lpstr>
      <vt:lpstr>Islândia</vt:lpstr>
      <vt:lpstr>Islândia</vt:lpstr>
      <vt:lpstr>Islândia</vt:lpstr>
      <vt:lpstr>Apresentação do PowerPoint</vt:lpstr>
      <vt:lpstr>Islândia</vt:lpstr>
      <vt:lpstr>Islândia</vt:lpstr>
      <vt:lpstr>Islândia</vt:lpstr>
      <vt:lpstr>Islândia - Atualmente</vt:lpstr>
      <vt:lpstr>Vinlândia (vinland)</vt:lpstr>
      <vt:lpstr>Vinlândia</vt:lpstr>
      <vt:lpstr>vinlândia</vt:lpstr>
      <vt:lpstr>vinlândia</vt:lpstr>
      <vt:lpstr>vinlândia</vt:lpstr>
      <vt:lpstr>Vinlândia</vt:lpstr>
      <vt:lpstr>vinlândia</vt:lpstr>
      <vt:lpstr>vinlândia</vt:lpstr>
      <vt:lpstr>vinlândia</vt:lpstr>
      <vt:lpstr>Vídeos Links:</vt:lpstr>
      <vt:lpstr>Discussão sobre os textos distribuídos na aula 09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Lgn 0479/ Genética e questões Socioambientais</dc:title>
  <dc:creator>Debora Casagrande Santos</dc:creator>
  <cp:lastModifiedBy>Debora Casagrande Santos</cp:lastModifiedBy>
  <cp:revision>45</cp:revision>
  <dcterms:created xsi:type="dcterms:W3CDTF">2018-10-23T13:27:39Z</dcterms:created>
  <dcterms:modified xsi:type="dcterms:W3CDTF">2018-10-25T21:12:42Z</dcterms:modified>
</cp:coreProperties>
</file>