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embeddedFontLst>
    <p:embeddedFont>
      <p:font typeface="Oswald" panose="020B0604020202020204" charset="0"/>
      <p:regular r:id="rId9"/>
      <p:bold r:id="rId10"/>
    </p:embeddedFont>
    <p:embeddedFont>
      <p:font typeface="Average" panose="020B0604020202020204" charset="0"/>
      <p:regular r:id="rId11"/>
    </p:embeddedFont>
    <p:embeddedFont>
      <p:font typeface="Roboto" panose="020B0604020202020204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6647492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789749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451ea85c2e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451ea85c2e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721256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451ea85c2e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451ea85c2e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158040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451ea85c2e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451ea85c2e_0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473689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451ea85c2e_1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451ea85c2e_1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444550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451ea85c2e_1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451ea85c2e_1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34629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2" name="Google Shape;42;p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subTitle" idx="1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lat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RKN5fJbbNQ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youtube.com/watch?v=IESYMFtLIis" TargetMode="External"/><Relationship Id="rId4" Type="http://schemas.openxmlformats.org/officeDocument/2006/relationships/hyperlink" Target="https://www.youtube.com/watch?v=DdWpppXPpSk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ielosp.org/article/ssm/content/raw/?resource_ssm_path=/media/assets/rbepid/v6n2/09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5818E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ctrTitle"/>
          </p:nvPr>
        </p:nvSpPr>
        <p:spPr>
          <a:xfrm>
            <a:off x="671250" y="364775"/>
            <a:ext cx="7801500" cy="1386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/>
              <a:t>LGN 0479 Genética e Questões Socioambientais</a:t>
            </a:r>
            <a:endParaRPr sz="24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/>
              <a:t>Esalq/ USP</a:t>
            </a:r>
            <a:endParaRPr sz="24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/>
              <a:t>Aula 10</a:t>
            </a:r>
            <a:endParaRPr sz="2400"/>
          </a:p>
        </p:txBody>
      </p:sp>
      <p:sp>
        <p:nvSpPr>
          <p:cNvPr id="60" name="Google Shape;60;p13"/>
          <p:cNvSpPr txBox="1">
            <a:spLocks noGrp="1"/>
          </p:cNvSpPr>
          <p:nvPr>
            <p:ph type="subTitle" idx="1"/>
          </p:nvPr>
        </p:nvSpPr>
        <p:spPr>
          <a:xfrm>
            <a:off x="671250" y="3128050"/>
            <a:ext cx="7801500" cy="172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Continuação Vikings II - Groenlândia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Discussão: Genotoxicidade e Bioacumulação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 b="1"/>
              <a:t>Piracicaba/ 2018</a:t>
            </a:r>
            <a:endParaRPr sz="14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5818E"/>
        </a:soli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Ilustrações para os slides (de 2017)</a:t>
            </a:r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pt-BR"/>
              <a:t>LinK sobre gelo e água: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300">
                <a:solidFill>
                  <a:srgbClr val="000000"/>
                </a:solidFill>
                <a:highlight>
                  <a:schemeClr val="dk1"/>
                </a:highlight>
                <a:latin typeface="Roboto"/>
                <a:ea typeface="Roboto"/>
                <a:cs typeface="Roboto"/>
                <a:sym typeface="Roboto"/>
              </a:rPr>
              <a:t>O Continente Europeu: Geleiras - Documentário (2012)</a:t>
            </a:r>
            <a:endParaRPr sz="2300">
              <a:solidFill>
                <a:srgbClr val="000000"/>
              </a:solidFill>
              <a:highlight>
                <a:schemeClr val="dk1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u="sng">
                <a:solidFill>
                  <a:schemeClr val="accent5"/>
                </a:solidFill>
                <a:hlinkClick r:id="rId3"/>
              </a:rPr>
              <a:t>https://www.youtube.com/watch?v=sRKN5fJbbNQ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2) Link sobre Nuuk: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pt-BR" u="sng">
                <a:solidFill>
                  <a:schemeClr val="accent5"/>
                </a:solidFill>
                <a:hlinkClick r:id="rId4"/>
              </a:rPr>
              <a:t>https://www.youtube.com/watch?v=DdWpppXPpSk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3) Link sobre </a:t>
            </a:r>
            <a:r>
              <a:rPr lang="pt-BR" sz="2300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por que as sociedades entram em colapso</a:t>
            </a:r>
            <a:endParaRPr sz="2300"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pt-BR" u="sng">
                <a:solidFill>
                  <a:schemeClr val="hlink"/>
                </a:solidFill>
                <a:hlinkClick r:id="rId5"/>
              </a:rPr>
              <a:t>https://www.youtube.com/watch?v=IESYMFtLIis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5818E"/>
        </a:solid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9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/>
              <a:t>Questões de estudo relacionadas aos textos distribuídos na aula 09</a:t>
            </a:r>
            <a:endParaRPr sz="2400"/>
          </a:p>
        </p:txBody>
      </p:sp>
      <p:sp>
        <p:nvSpPr>
          <p:cNvPr id="72" name="Google Shape;72;p15"/>
          <p:cNvSpPr txBox="1">
            <a:spLocks noGrp="1"/>
          </p:cNvSpPr>
          <p:nvPr>
            <p:ph type="body" idx="1"/>
          </p:nvPr>
        </p:nvSpPr>
        <p:spPr>
          <a:xfrm>
            <a:off x="421550" y="1452100"/>
            <a:ext cx="8520600" cy="260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pt-BR"/>
              <a:t>quais os objetivos dos trabalhos?</a:t>
            </a:r>
            <a:endParaRPr/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pt-BR"/>
              <a:t>quais testes foram utilizados?</a:t>
            </a:r>
            <a:endParaRPr/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pt-BR"/>
              <a:t>quais espécies foram utilizadas?</a:t>
            </a:r>
            <a:endParaRPr/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pt-BR"/>
              <a:t>o que se entende por genotoxicidade?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5818E"/>
        </a:soli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>
            <a:spLocks noGrp="1"/>
          </p:cNvSpPr>
          <p:nvPr>
            <p:ph type="title"/>
          </p:nvPr>
        </p:nvSpPr>
        <p:spPr>
          <a:xfrm>
            <a:off x="311700" y="2652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Trabalhos</a:t>
            </a:r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body" idx="1"/>
          </p:nvPr>
        </p:nvSpPr>
        <p:spPr>
          <a:xfrm>
            <a:off x="351650" y="9127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pt-BR"/>
              <a:t>Avaliação da exposição ocupacional ao benzeno em trabalhadores frentistas e analistas de combustíveis utilizando o teste cometa como biomarcador de genotoxicidade</a:t>
            </a:r>
            <a:endParaRPr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pt-BR"/>
              <a:t>Genotoxicidade de águas rasas perto da estação antártica brasileira "comandante ferraz" (eacf), baía de admiralty, king george island, antarctica</a:t>
            </a:r>
            <a:endParaRPr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pt-BR"/>
              <a:t>Toxicidade e genotoxicidade do sulfato de cobre em planárias de água doce e camundongos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5818E"/>
        </a:soli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body" idx="1"/>
          </p:nvPr>
        </p:nvSpPr>
        <p:spPr>
          <a:xfrm>
            <a:off x="82750" y="0"/>
            <a:ext cx="8898600" cy="458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dk1"/>
                </a:solidFill>
              </a:rPr>
              <a:t>“O Ensaio Cometa (EC), “Single Cell Gel Electrophoresis”, é uma técnica rápida e eficiente quando usada para quantificar as lesões e detectar os efeitos do reparo no DNA em células individualizadas de mamíferos. Essa metodologia apresenta algumas vantagens sobre os testes bioquímicos e citogenéticos, entre as quais a utilização de um pequeno número de células que não necessariamente estejam em divisão. As células, englobadas em gel e espalhadas sobre uma lâmina, são submetidas a uma corrente elétrica que age como uma força proporcionando a migração dos segmentos de DNA livres, resultantes de quebras, para fora do núcleo. Após a eletroforese, as células que apresentam um núcleo redondo são identificadas como normais, sem dano detectável no DNA. Por outro lado, as células lesadas são identificadas visualmente por uma espécie de cauda, similar a um cometa, formada pelos fragmentos de DNA. Estes fragmentos podem se apresentar em diferentes tamanhos, e ainda estar associados ao núcleo por uma cadeia simples. Para alguns autores, o tamanho da cauda é proporcional à dimensão do dano que foi causado, mas é de consenso que a simples visualização do “cometa” já significa que danos estão presentes no DNA, podendo ser quebras de fita simples, duplas, crosslinks, sítios de reparo por excisão e/ou lesões álcali-lábeis.</a:t>
            </a:r>
            <a:r>
              <a:rPr lang="pt-BR"/>
              <a:t>“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1400">
                <a:solidFill>
                  <a:schemeClr val="dk1"/>
                </a:solidFill>
              </a:rPr>
              <a:t>LinK: </a:t>
            </a:r>
            <a:r>
              <a:rPr lang="pt-BR" sz="1400">
                <a:solidFill>
                  <a:srgbClr val="FFD966"/>
                </a:solidFill>
              </a:rPr>
              <a:t> http://www.medicinabiomolecular.com.br/biblioteca/pdfs/Nutrigenomica/nutrig-0036.pdf</a:t>
            </a:r>
            <a:endParaRPr sz="1400">
              <a:solidFill>
                <a:srgbClr val="FFD966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5818E"/>
        </a:soli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>
            <a:spLocks noGrp="1"/>
          </p:cNvSpPr>
          <p:nvPr>
            <p:ph type="title"/>
          </p:nvPr>
        </p:nvSpPr>
        <p:spPr>
          <a:xfrm>
            <a:off x="351650" y="455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Biomarcadores</a:t>
            </a:r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body" idx="1"/>
          </p:nvPr>
        </p:nvSpPr>
        <p:spPr>
          <a:xfrm>
            <a:off x="351650" y="618225"/>
            <a:ext cx="8520600" cy="328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dk1"/>
                </a:solidFill>
              </a:rPr>
              <a:t>“... o Biomarcador compreende toda substância ou seu produto de biotransformação, assim como qualquer alteração bioquímica precoce, cuja determinação nos fluidos biológicos, tecidos ou ar exalado, avalie a intensidade da exposição e o risco à saúde.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dk1"/>
                </a:solidFill>
              </a:rPr>
              <a:t>Os Biomarcadores podem ser usados para vários propósitos, dependendo da finalidade do estudo e do tipo da exposição química. Podem ter como objetivos avaliar a exposição (quantidade absorvida ou dose interna), avaliar os efeitos das substâncias químicas e avaliar a suscetibilidade individual.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dk1"/>
                </a:solidFill>
              </a:rPr>
              <a:t>A utilização destes Biomarcadores pode ter como finalidade elucidar a relação causa-efeito e dose-efeito na avaliação de risco à saúde; para fins de diagnóstico clínico; e para fins de monitorização biológica, realizada de maneira sistemática e periódica”.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dk1"/>
                </a:solidFill>
              </a:rPr>
              <a:t>Link: </a:t>
            </a:r>
            <a:r>
              <a:rPr lang="pt-BR" u="sng">
                <a:solidFill>
                  <a:schemeClr val="hlink"/>
                </a:solidFill>
                <a:hlinkClick r:id="rId3"/>
              </a:rPr>
              <a:t>https://www.scielosp.org/article/ssm/content/raw/?resource_ssm_path=/media/assets/rbepid/v6n2/09.pdf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550</Words>
  <Application>Microsoft Office PowerPoint</Application>
  <PresentationFormat>Apresentação na tela (16:9)</PresentationFormat>
  <Paragraphs>35</Paragraphs>
  <Slides>6</Slides>
  <Notes>6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1" baseType="lpstr">
      <vt:lpstr>Oswald</vt:lpstr>
      <vt:lpstr>Average</vt:lpstr>
      <vt:lpstr>Roboto</vt:lpstr>
      <vt:lpstr>Arial</vt:lpstr>
      <vt:lpstr>Slate</vt:lpstr>
      <vt:lpstr>LGN 0479 Genética e Questões Socioambientais Esalq/ USP Aula 10</vt:lpstr>
      <vt:lpstr>Ilustrações para os slides (de 2017)</vt:lpstr>
      <vt:lpstr>Questões de estudo relacionadas aos textos distribuídos na aula 09</vt:lpstr>
      <vt:lpstr>Trabalhos</vt:lpstr>
      <vt:lpstr>Apresentação do PowerPoint</vt:lpstr>
      <vt:lpstr>Biomarcadores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LGN 0479 Genética e Questões Socioambientais Esalq/ USP Aula 10</dc:title>
  <dc:creator>Debora Casagrande Santos</dc:creator>
  <cp:lastModifiedBy>Debora Casagrande Santos</cp:lastModifiedBy>
  <cp:revision>1</cp:revision>
  <dcterms:modified xsi:type="dcterms:W3CDTF">2018-10-25T21:11:26Z</dcterms:modified>
</cp:coreProperties>
</file>