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8" r:id="rId8"/>
    <p:sldId id="267" r:id="rId9"/>
    <p:sldId id="266" r:id="rId10"/>
    <p:sldId id="273" r:id="rId11"/>
    <p:sldId id="274" r:id="rId12"/>
    <p:sldId id="275" r:id="rId13"/>
    <p:sldId id="263" r:id="rId14"/>
    <p:sldId id="276" r:id="rId15"/>
    <p:sldId id="277" r:id="rId16"/>
    <p:sldId id="279" r:id="rId17"/>
    <p:sldId id="280" r:id="rId18"/>
    <p:sldId id="297" r:id="rId19"/>
    <p:sldId id="283" r:id="rId20"/>
    <p:sldId id="281" r:id="rId21"/>
    <p:sldId id="269" r:id="rId22"/>
    <p:sldId id="296" r:id="rId23"/>
    <p:sldId id="260" r:id="rId24"/>
    <p:sldId id="282" r:id="rId25"/>
    <p:sldId id="270" r:id="rId26"/>
    <p:sldId id="262" r:id="rId27"/>
    <p:sldId id="271" r:id="rId28"/>
    <p:sldId id="272" r:id="rId29"/>
    <p:sldId id="284" r:id="rId30"/>
    <p:sldId id="285" r:id="rId31"/>
    <p:sldId id="288" r:id="rId32"/>
    <p:sldId id="287" r:id="rId33"/>
    <p:sldId id="264" r:id="rId34"/>
    <p:sldId id="286" r:id="rId35"/>
    <p:sldId id="289" r:id="rId36"/>
    <p:sldId id="290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550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5521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361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97D162C4-EDD9-4389-A98B-B87ECEA2A81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5138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7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553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6036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433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160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B16C4C9A-3960-41CF-A4E9-2A8FB932454B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1791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11/6/2018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92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c.com/portuguese/noticias/2015/09/150926_china_urbanizacao_c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noticias.uol.com.br/ultimas-noticias/reuters/2013/01/13/poluicao-e-a-pior-ja-registrada-em-pequim-greenpeace.htm" TargetMode="External"/><Relationship Id="rId2" Type="http://schemas.openxmlformats.org/officeDocument/2006/relationships/hyperlink" Target="http://carplace.virgula.uol.com.br/china-confirma-lideranca-mundial-na-producao-de-veiculos-em-201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ortuguese.cri.cn/661/2011/09/28/1s140667.htm" TargetMode="External"/><Relationship Id="rId5" Type="http://schemas.openxmlformats.org/officeDocument/2006/relationships/hyperlink" Target="http://portuguese.cri.cn/1721/2013/06/21/1s168492.htm" TargetMode="External"/><Relationship Id="rId4" Type="http://schemas.openxmlformats.org/officeDocument/2006/relationships/hyperlink" Target="http://envolverde.com.br/saude/poluicao-ar-classificada-cancerigena-om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iWHgY87kjs" TargetMode="External"/><Relationship Id="rId2" Type="http://schemas.openxmlformats.org/officeDocument/2006/relationships/hyperlink" Target="https://www.youtube.com/watch?v=7TTH3cS6Qh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GiBF6v5UAAE" TargetMode="External"/><Relationship Id="rId4" Type="http://schemas.openxmlformats.org/officeDocument/2006/relationships/hyperlink" Target="https://www.youtube.com/watch?v=agFnvYi3xAU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ritannica.com/place/Chin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8cCsUBYSkw" TargetMode="External"/><Relationship Id="rId2" Type="http://schemas.openxmlformats.org/officeDocument/2006/relationships/hyperlink" Target="https://www.youtube.com/watch?v=-HCHXNv7g8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IwDa_uWSOdA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pt.wikipedia.org/wiki/China#/media/File:China_K%C3%B6ppen.svg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ina.org.cn/environment/news/2008-11/21/content_16803229.htm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hindu.com/sci-tech/energy-and-environment/china-aims-to-raise-forest-cover-to-23-per-cent-by-2020/article2429747.ece" TargetMode="External"/><Relationship Id="rId2" Type="http://schemas.openxmlformats.org/officeDocument/2006/relationships/hyperlink" Target="http://www.tradingeconomics.com/china/forest-area-percent-of-land-area-wb-data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exmundi.com/japan/land-area-covered-by-forest,-percentage.html" TargetMode="External"/><Relationship Id="rId2" Type="http://schemas.openxmlformats.org/officeDocument/2006/relationships/hyperlink" Target="http://www.tradingeconomics.com/japan/forest-area-percent-of-land-area-wb-data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britannica.com/place/China/Animal-life/media/111803/22282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ritannica.com/place/China/Altai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britannica.com/place/China/Urban-areas/media/111803/22283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infogram.com/populacao-urbana-e-rural-na-china-1g3qnmx3w7j6ml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meters.info/" TargetMode="External"/><Relationship Id="rId2" Type="http://schemas.openxmlformats.org/officeDocument/2006/relationships/hyperlink" Target="http://www.worldometers.info/p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orldometers.info/world-population/" TargetMode="External"/><Relationship Id="rId4" Type="http://schemas.openxmlformats.org/officeDocument/2006/relationships/hyperlink" Target="http://www.worldometers.info/world-population/#top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DC59F8-CE15-4AFF-8292-5BB9044DC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7464" y="1139687"/>
            <a:ext cx="8637073" cy="2133600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br>
              <a:rPr lang="pt-BR" altLang="pt-BR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altLang="pt-BR" sz="40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China – um gigante cambaleante – </a:t>
            </a:r>
            <a:br>
              <a:rPr lang="pt-BR" altLang="pt-B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maior de todas as sociedades modernas</a:t>
            </a:r>
            <a:br>
              <a:rPr lang="pt-BR" altLang="pt-BR" sz="3600" b="1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Bibliografia:</a:t>
            </a:r>
            <a:br>
              <a:rPr lang="pt-BR" altLang="pt-B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Diamond, J. </a:t>
            </a:r>
            <a:r>
              <a:rPr lang="pt-BR" altLang="pt-BR" sz="14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Colapso</a:t>
            </a:r>
            <a:r>
              <a:rPr lang="pt-BR" alt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como as sociedades escolhem o fracasso ou o sucesso. Ed. Record – Rio de Janeiro/São Paulo. 2005. 685 p. </a:t>
            </a:r>
            <a:br>
              <a:rPr lang="pt-BR" alt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pt-BR" alt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t-BR" alt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(págs. 358-377)</a:t>
            </a:r>
            <a:br>
              <a:rPr lang="pt-BR" altLang="pt-BR" sz="14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pt-BR" sz="1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2C5C1EB-7E21-4F33-B3D8-ACB27F56C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2387" y="3253041"/>
            <a:ext cx="8637072" cy="360495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pt-BR" sz="1900" dirty="0"/>
              <a:t>LGN 0479 Genética e Questões Socioambientais</a:t>
            </a:r>
            <a:br>
              <a:rPr lang="pt-BR" sz="1900" dirty="0"/>
            </a:br>
            <a:r>
              <a:rPr lang="pt-BR" sz="1900" dirty="0"/>
              <a:t>Universidade de São Paulo</a:t>
            </a:r>
            <a:br>
              <a:rPr lang="pt-BR" sz="1900" dirty="0"/>
            </a:br>
            <a:r>
              <a:rPr lang="pt-BR" sz="1900" dirty="0"/>
              <a:t>Escola Superior de Agricultura "Luiz de Queiroz”</a:t>
            </a:r>
            <a:br>
              <a:rPr lang="pt-BR" sz="1900" dirty="0"/>
            </a:br>
            <a:r>
              <a:rPr lang="pt-BR" sz="1900" dirty="0"/>
              <a:t>Departamento de Genética </a:t>
            </a:r>
          </a:p>
          <a:p>
            <a:pPr algn="ctr"/>
            <a:endParaRPr lang="pt-BR" sz="1900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endParaRPr lang="pt-BR" dirty="0"/>
          </a:p>
          <a:p>
            <a:pPr algn="ctr"/>
            <a:r>
              <a:rPr lang="pt-BR" sz="2100" dirty="0"/>
              <a:t>Material adaptado a partir de anos anteriores e atualizado</a:t>
            </a:r>
          </a:p>
          <a:p>
            <a:pPr algn="ctr"/>
            <a:endParaRPr lang="pt-BR" sz="1400" dirty="0"/>
          </a:p>
          <a:p>
            <a:pPr algn="ctr"/>
            <a:r>
              <a:rPr lang="pt-BR" sz="2100" b="1" dirty="0">
                <a:solidFill>
                  <a:schemeClr val="bg1"/>
                </a:solidFill>
              </a:rPr>
              <a:t>Piracicaba/ novembro 2018</a:t>
            </a:r>
          </a:p>
        </p:txBody>
      </p:sp>
    </p:spTree>
    <p:extLst>
      <p:ext uri="{BB962C8B-B14F-4D97-AF65-F5344CB8AC3E}">
        <p14:creationId xmlns:p14="http://schemas.microsoft.com/office/powerpoint/2010/main" val="14188233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7B597-5251-458F-AE39-0BA721FC3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62" y="250959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pt-BR" dirty="0"/>
              <a:t>China</a:t>
            </a:r>
            <a:br>
              <a:rPr lang="pt-BR" dirty="0"/>
            </a:br>
            <a:br>
              <a:rPr lang="pt-BR" dirty="0"/>
            </a:br>
            <a:r>
              <a:rPr lang="pt-BR" sz="1800" dirty="0"/>
              <a:t>Política governamental de controle de fertilidade (1,3% a.a.  -  Política do 4-2-1) </a:t>
            </a:r>
            <a:br>
              <a:rPr lang="pt-BR" sz="1800" dirty="0"/>
            </a:br>
            <a:endParaRPr lang="pt-BR" sz="18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EE5F5FF-F722-4BD6-93B4-8FED8BD50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581" y="1508957"/>
            <a:ext cx="7854837" cy="4370838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EF976E9-EC94-4416-82C5-59BA74C5810E}"/>
              </a:ext>
            </a:extLst>
          </p:cNvPr>
          <p:cNvSpPr/>
          <p:nvPr/>
        </p:nvSpPr>
        <p:spPr>
          <a:xfrm>
            <a:off x="1077262" y="6088559"/>
            <a:ext cx="6096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Fontes: (acesso em 24/10/17)</a:t>
            </a:r>
          </a:p>
          <a:p>
            <a:r>
              <a:rPr lang="pt-BR" sz="1100" dirty="0" err="1">
                <a:solidFill>
                  <a:schemeClr val="bg1"/>
                </a:solidFill>
              </a:rPr>
              <a:t>pulaiconal+china&amp;oq</a:t>
            </a:r>
            <a:r>
              <a:rPr lang="pt-BR" sz="1100" dirty="0">
                <a:solidFill>
                  <a:schemeClr val="bg1"/>
                </a:solidFill>
              </a:rPr>
              <a:t>=</a:t>
            </a:r>
            <a:r>
              <a:rPr lang="pt-BR" sz="1100" dirty="0" err="1">
                <a:solidFill>
                  <a:schemeClr val="bg1"/>
                </a:solidFill>
              </a:rPr>
              <a:t>crescimento+populaiconal+china&amp;aqs</a:t>
            </a:r>
            <a:r>
              <a:rPr lang="pt-BR" sz="1100" dirty="0">
                <a:solidFill>
                  <a:schemeClr val="bg1"/>
                </a:solidFill>
              </a:rPr>
              <a:t>=chrome..69i57j0l5.4549j0j4&amp;sourceid=</a:t>
            </a:r>
            <a:r>
              <a:rPr lang="pt-BR" sz="1100" dirty="0" err="1">
                <a:solidFill>
                  <a:schemeClr val="bg1"/>
                </a:solidFill>
              </a:rPr>
              <a:t>chrome&amp;ie</a:t>
            </a:r>
            <a:r>
              <a:rPr lang="pt-BR" sz="1100" dirty="0">
                <a:solidFill>
                  <a:schemeClr val="bg1"/>
                </a:solidFill>
              </a:rPr>
              <a:t>=UTF-8 (acesso em 24/10/17) https://www.google.com.br/search?q=crescimento+po</a:t>
            </a:r>
          </a:p>
        </p:txBody>
      </p:sp>
    </p:spTree>
    <p:extLst>
      <p:ext uri="{BB962C8B-B14F-4D97-AF65-F5344CB8AC3E}">
        <p14:creationId xmlns:p14="http://schemas.microsoft.com/office/powerpoint/2010/main" val="2049740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F6C28-65D1-40B5-A297-CED6E4DBB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31689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C08ED-F33D-45A1-915A-0E5828190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50" y="887895"/>
            <a:ext cx="9603276" cy="4180884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Impacto humano: aumentando</a:t>
            </a:r>
          </a:p>
          <a:p>
            <a:r>
              <a:rPr lang="pt-BR" sz="7200" dirty="0"/>
              <a:t>nº de lares cresce 3,5% a.a.</a:t>
            </a:r>
          </a:p>
          <a:p>
            <a:endParaRPr lang="pt-BR" sz="7200" dirty="0"/>
          </a:p>
          <a:p>
            <a:r>
              <a:rPr lang="pt-BR" sz="7200" dirty="0"/>
              <a:t>nos últimos 15 anos:</a:t>
            </a:r>
          </a:p>
          <a:p>
            <a:r>
              <a:rPr lang="pt-BR" sz="7200" dirty="0"/>
              <a:t>nº residências &gt;2x crescimento populacional</a:t>
            </a:r>
          </a:p>
          <a:p>
            <a:endParaRPr lang="pt-BR" sz="7200" dirty="0"/>
          </a:p>
          <a:p>
            <a:r>
              <a:rPr lang="pt-BR" sz="7200" dirty="0"/>
              <a:t>redução no tamanho da família, pessoas/casa:</a:t>
            </a:r>
          </a:p>
          <a:p>
            <a:r>
              <a:rPr lang="pt-BR" sz="7200" dirty="0"/>
              <a:t>4,5 – 1985 	3,5 – 2001	2,7 – 2015 (previsão)</a:t>
            </a:r>
          </a:p>
          <a:p>
            <a:endParaRPr lang="pt-BR" sz="7200" dirty="0"/>
          </a:p>
          <a:p>
            <a:r>
              <a:rPr lang="pt-BR" sz="7200" dirty="0"/>
              <a:t>aumento no tamanho per capita das residências</a:t>
            </a:r>
          </a:p>
          <a:p>
            <a:endParaRPr lang="pt-BR" sz="7200" dirty="0"/>
          </a:p>
          <a:p>
            <a:r>
              <a:rPr lang="pt-BR" sz="7200" dirty="0"/>
              <a:t>Sugestão complementar: </a:t>
            </a:r>
            <a:r>
              <a:rPr lang="pt-BR" sz="6400" dirty="0">
                <a:hlinkClick r:id="rId2"/>
              </a:rPr>
              <a:t>http://www.bbc.com/portuguese/noticias/2015/09/150926_china_urbanizacao_cc</a:t>
            </a:r>
            <a:endParaRPr lang="pt-BR" sz="6400" dirty="0"/>
          </a:p>
          <a:p>
            <a:endParaRPr lang="pt-BR" sz="6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32916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190724-E332-4376-8093-BAE1FE703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224454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A6B325-DF28-4522-82E5-B297C5062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8" y="1124847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Urbanização: rápida</a:t>
            </a:r>
          </a:p>
          <a:p>
            <a:r>
              <a:rPr lang="pt-BR" sz="7200" dirty="0"/>
              <a:t>1953-2001: </a:t>
            </a:r>
          </a:p>
          <a:p>
            <a:r>
              <a:rPr lang="pt-BR" sz="7200" dirty="0"/>
              <a:t>população total dobrou</a:t>
            </a:r>
          </a:p>
          <a:p>
            <a:r>
              <a:rPr lang="pt-BR" sz="7200" dirty="0"/>
              <a:t>população urbana triplicou (13 a 38%) </a:t>
            </a:r>
          </a:p>
          <a:p>
            <a:r>
              <a:rPr lang="pt-BR" sz="7200" dirty="0"/>
              <a:t>nº de cidades (&gt;5x) = 700 </a:t>
            </a:r>
          </a:p>
          <a:p>
            <a:r>
              <a:rPr lang="pt-BR" sz="7200" dirty="0"/>
              <a:t>aumento de área das já existentes</a:t>
            </a:r>
          </a:p>
          <a:p>
            <a:r>
              <a:rPr lang="pt-BR" sz="7200" dirty="0"/>
              <a:t>Economia:  grande e de rápido crescimento</a:t>
            </a:r>
          </a:p>
          <a:p>
            <a:r>
              <a:rPr lang="pt-BR" sz="7200" dirty="0"/>
              <a:t>&gt; produtor e consumidor de carvão mineral (25%)</a:t>
            </a:r>
          </a:p>
          <a:p>
            <a:r>
              <a:rPr lang="pt-BR" sz="7200" dirty="0"/>
              <a:t>&gt; produtor e consumidor de fertilizantes (20%)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(90% do aumento global desde 1981)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6600" dirty="0"/>
              <a:t>(quintuplicou seu uso – 3x a média mundial/há)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59702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6477B-C863-42C5-8EF6-BBA8CDBC7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590" y="184698"/>
            <a:ext cx="9603277" cy="438331"/>
          </a:xfrm>
        </p:spPr>
        <p:txBody>
          <a:bodyPr>
            <a:normAutofit fontScale="90000"/>
          </a:bodyPr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6206BC-2CE5-49B9-8DDF-FCA8FA2FA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1391655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/>
              <a:t>Maior produção de: </a:t>
            </a:r>
          </a:p>
          <a:p>
            <a:r>
              <a:rPr lang="pt-BR" sz="8000" dirty="0"/>
              <a:t>ferro, cimento, alimentos provenientes de aquicultura e aparelhos de TV</a:t>
            </a:r>
          </a:p>
          <a:p>
            <a:endParaRPr lang="pt-BR" sz="8000" dirty="0"/>
          </a:p>
          <a:p>
            <a:r>
              <a:rPr lang="pt-BR" sz="8000" dirty="0"/>
              <a:t>Maior produção e maior consumo:</a:t>
            </a:r>
          </a:p>
          <a:p>
            <a:r>
              <a:rPr lang="pt-BR" sz="8000" dirty="0"/>
              <a:t>de carvão, fertilizantes e tabaco</a:t>
            </a:r>
          </a:p>
          <a:p>
            <a:endParaRPr lang="pt-BR" sz="8000" dirty="0"/>
          </a:p>
          <a:p>
            <a:r>
              <a:rPr lang="pt-BR" sz="8000" dirty="0"/>
              <a:t>Perto da maior: </a:t>
            </a:r>
          </a:p>
          <a:p>
            <a:r>
              <a:rPr lang="pt-BR" sz="8000" dirty="0"/>
              <a:t>eletricidade, veículos motorizados e consumo de madeira</a:t>
            </a:r>
          </a:p>
          <a:p>
            <a:endParaRPr lang="pt-BR" sz="8000" dirty="0"/>
          </a:p>
          <a:p>
            <a:r>
              <a:rPr lang="pt-BR" sz="8000" dirty="0"/>
              <a:t>Maior represa e o maior projeto de distribuição de água do mundo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0434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8B2C8-F8BD-4739-9501-D1B314610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810DC9-5AD1-449A-90D8-1A97BFB58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9" y="1681438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&gt; produtor de aço</a:t>
            </a:r>
          </a:p>
          <a:p>
            <a:r>
              <a:rPr lang="pt-BR" sz="7200" dirty="0"/>
              <a:t>&gt; uso de películas plásticas – cobertura morta</a:t>
            </a:r>
          </a:p>
          <a:p>
            <a:r>
              <a:rPr lang="pt-BR" sz="7200" dirty="0"/>
              <a:t>2º &gt; produtor de eletricidade</a:t>
            </a:r>
          </a:p>
          <a:p>
            <a:r>
              <a:rPr lang="pt-BR" sz="7200" dirty="0"/>
              <a:t>2º &gt; produtor de têxteis sintéticos</a:t>
            </a:r>
          </a:p>
          <a:p>
            <a:r>
              <a:rPr lang="pt-BR" sz="7200" dirty="0"/>
              <a:t>3º &gt; consumidor de petróleo</a:t>
            </a:r>
          </a:p>
          <a:p>
            <a:endParaRPr lang="pt-BR" sz="7200" dirty="0"/>
          </a:p>
          <a:p>
            <a:r>
              <a:rPr lang="pt-BR" sz="7200" dirty="0" err="1"/>
              <a:t>Ex</a:t>
            </a:r>
            <a:r>
              <a:rPr lang="pt-BR" sz="7200" dirty="0"/>
              <a:t>: crescimento – produção nos últimos 20 anos</a:t>
            </a:r>
          </a:p>
          <a:p>
            <a:r>
              <a:rPr lang="pt-BR" sz="7200" dirty="0"/>
              <a:t>Aço (5x) e seus produtos (7x); cimento (10x); </a:t>
            </a:r>
          </a:p>
          <a:p>
            <a:r>
              <a:rPr lang="pt-BR" sz="7200" dirty="0"/>
              <a:t>Plásticos (19x), fibras sintéticas (30x);</a:t>
            </a:r>
          </a:p>
          <a:p>
            <a:r>
              <a:rPr lang="pt-BR" sz="7200" dirty="0"/>
              <a:t>Máquinas de lavar (34 mil x).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5692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18A95F-4444-49C3-80CC-51EE9BC68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B1B384-5217-431F-A392-C97F4DB85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601" y="1560866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Consumo per capita de carne, ovos, leite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&gt;4x  -  1978 a 2001</a:t>
            </a:r>
          </a:p>
          <a:p>
            <a:r>
              <a:rPr lang="pt-BR" sz="7200" dirty="0"/>
              <a:t>carne de porco – a principal, sempre, na China</a:t>
            </a:r>
          </a:p>
          <a:p>
            <a:r>
              <a:rPr lang="pt-BR" sz="7200" dirty="0"/>
              <a:t>boi, carneiro, frango e seus produtos – aumento na demanda com a afluência econômica</a:t>
            </a:r>
          </a:p>
          <a:p>
            <a:r>
              <a:rPr lang="pt-BR" sz="7200" dirty="0"/>
              <a:t>consumo de ovos per capita = 1º Mundo</a:t>
            </a:r>
          </a:p>
          <a:p>
            <a:endParaRPr lang="pt-BR" sz="7200" dirty="0"/>
          </a:p>
          <a:p>
            <a:pPr marL="0" indent="0">
              <a:buNone/>
            </a:pPr>
            <a:r>
              <a:rPr lang="pt-BR" sz="7200" dirty="0"/>
              <a:t>	(Mais perdas agrícolas)</a:t>
            </a:r>
          </a:p>
          <a:p>
            <a:r>
              <a:rPr lang="pt-BR" sz="7200" dirty="0"/>
              <a:t>5 a 10 kg de vegetais = 1kg carne</a:t>
            </a:r>
          </a:p>
          <a:p>
            <a:r>
              <a:rPr lang="pt-BR" sz="7200" dirty="0"/>
              <a:t>dejetos animais (3x&gt;) rejeitos industriais sólidos</a:t>
            </a:r>
          </a:p>
          <a:p>
            <a:r>
              <a:rPr lang="pt-BR" sz="7200" dirty="0"/>
              <a:t>&gt; dejetos de peixes e sua ração e fertilizantes para aquicultura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0955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A3A83-A122-4326-8E1C-3D3AF5A0E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8" y="118437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14E67E-6D8A-4E60-A4C8-61B8E7049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3" y="831997"/>
            <a:ext cx="10548730" cy="3294576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Pretendia ser o 3º produtor de carros até 2010	</a:t>
            </a:r>
          </a:p>
          <a:p>
            <a:r>
              <a:rPr lang="pt-BR" sz="7200" dirty="0"/>
              <a:t>China confirma liderança mundial na produção de veículos em 2010 </a:t>
            </a:r>
            <a:r>
              <a:rPr lang="pt-BR" sz="7200" dirty="0">
                <a:hlinkClick r:id="rId2"/>
              </a:rPr>
              <a:t>http://carplace.virgula.uol.com.br/china-confirma-lideranca-mundial-na-producao-de-veiculos-em-2010/</a:t>
            </a:r>
            <a:endParaRPr lang="pt-BR" sz="7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Poluição do ar em Pequim? (Já é terrível)</a:t>
            </a:r>
          </a:p>
          <a:p>
            <a:r>
              <a:rPr lang="pt-BR" sz="7200" dirty="0"/>
              <a:t>13/01/2013 - Poluição é a "pior já registrada" em Pequim </a:t>
            </a:r>
            <a:r>
              <a:rPr lang="pt-BR" sz="7200" dirty="0">
                <a:hlinkClick r:id="rId3"/>
              </a:rPr>
              <a:t>http://noticias.uol.com.br/ultimas-noticias/reuters/2013/01/13/poluicao-e-a-pior-ja-registrada-em-pequim-greenpeace.htm</a:t>
            </a:r>
            <a:endParaRPr lang="pt-BR" sz="7200" dirty="0"/>
          </a:p>
          <a:p>
            <a:r>
              <a:rPr lang="pt-BR" sz="7200" dirty="0"/>
              <a:t>17/10/2013 - Poluição do ar é classificada como cancerígena pela OMS </a:t>
            </a:r>
            <a:r>
              <a:rPr lang="pt-BR" sz="7200" dirty="0">
                <a:hlinkClick r:id="rId4"/>
              </a:rPr>
              <a:t>http://envolverde.com.br/saude/poluicao-ar-classificada-cancerigena-oms/</a:t>
            </a:r>
            <a:endParaRPr lang="pt-BR" sz="7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Construção de mais estradas e estacionamentos?</a:t>
            </a:r>
          </a:p>
          <a:p>
            <a:r>
              <a:rPr lang="pt-BR" sz="7200" dirty="0"/>
              <a:t>China investirá 4,7 trilhões de </a:t>
            </a:r>
            <a:r>
              <a:rPr lang="pt-BR" sz="7200" dirty="0" err="1"/>
              <a:t>yuans</a:t>
            </a:r>
            <a:r>
              <a:rPr lang="pt-BR" sz="7200" dirty="0"/>
              <a:t> na construção de 400 mil km de rodovias </a:t>
            </a:r>
            <a:r>
              <a:rPr lang="pt-BR" sz="7200" dirty="0">
                <a:hlinkClick r:id="rId5"/>
              </a:rPr>
              <a:t>http://portuguese.cri.cn/1721/2013/06/21/1s168492.htm</a:t>
            </a:r>
            <a:endParaRPr lang="pt-BR" sz="72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Expansão de 40000 km de ferrovias até 2020</a:t>
            </a:r>
          </a:p>
          <a:p>
            <a:r>
              <a:rPr lang="pt-BR" sz="7200" dirty="0"/>
              <a:t>Exportações de automóveis da China aumentam 53,3% </a:t>
            </a:r>
            <a:r>
              <a:rPr lang="pt-BR" sz="7200" dirty="0">
                <a:hlinkClick r:id="rId6"/>
              </a:rPr>
              <a:t>http://portuguese.cri.cn/661/2011/09/28/1s140667.htm</a:t>
            </a:r>
            <a:endParaRPr lang="pt-BR" sz="7200" dirty="0"/>
          </a:p>
          <a:p>
            <a:endParaRPr lang="pt-BR" sz="7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6929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D97223-5F26-4B57-8899-83600316B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58194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7C0504-6CA8-41CD-8000-7B9CCA14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8" y="952569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Muito desse crescimento: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baseado em tecnologia obsoleta, ineficaz ou poluidora</a:t>
            </a:r>
          </a:p>
          <a:p>
            <a:endParaRPr lang="pt-BR" sz="7200" dirty="0"/>
          </a:p>
          <a:p>
            <a:r>
              <a:rPr lang="pt-BR" sz="7200" dirty="0"/>
              <a:t>Em relação ao 1º Mundo: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eficiência energética industrial: ½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produção de papel 2x&gt; consumo de água</a:t>
            </a:r>
          </a:p>
          <a:p>
            <a:endParaRPr lang="pt-BR" sz="7200" dirty="0"/>
          </a:p>
          <a:p>
            <a:r>
              <a:rPr lang="pt-BR" sz="7200" dirty="0"/>
              <a:t>Irrigação com métodos de superfície, ineficientes: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desperdício de água, perdas de nutrientes do solo,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eutrofização e assoreamento de rios.</a:t>
            </a:r>
          </a:p>
          <a:p>
            <a:r>
              <a:rPr lang="pt-BR" sz="7200" dirty="0"/>
              <a:t>¾ energia: carvão mineral</a:t>
            </a:r>
          </a:p>
          <a:p>
            <a:r>
              <a:rPr lang="pt-BR" sz="7200" dirty="0"/>
              <a:t>poluição do ar, chuva ácida, ineficiência</a:t>
            </a:r>
          </a:p>
          <a:p>
            <a:r>
              <a:rPr lang="pt-BR" sz="7200" dirty="0"/>
              <a:t>(</a:t>
            </a:r>
            <a:r>
              <a:rPr lang="pt-BR" sz="7200" dirty="0" err="1"/>
              <a:t>ex</a:t>
            </a:r>
            <a:r>
              <a:rPr lang="pt-BR" sz="7200" dirty="0"/>
              <a:t>: 42x mais água para produzir fertilizantes e têxteis que o 1º Mundo com gás natural) 	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0901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8256B1-3634-4C3B-B14A-7E92302D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515" y="131690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CF5E13-037F-4E94-B557-5853AE86E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515" y="834887"/>
            <a:ext cx="9648613" cy="4890051"/>
          </a:xfrm>
        </p:spPr>
        <p:txBody>
          <a:bodyPr>
            <a:normAutofit fontScale="92500" lnSpcReduction="10000"/>
          </a:bodyPr>
          <a:lstStyle/>
          <a:p>
            <a:r>
              <a:rPr lang="pt-BR" dirty="0">
                <a:hlinkClick r:id="rId2"/>
              </a:rPr>
              <a:t>https://www.youtube.com/watch?v=7TTH3cS6Qh8</a:t>
            </a:r>
            <a:endParaRPr lang="pt-BR" dirty="0"/>
          </a:p>
          <a:p>
            <a:r>
              <a:rPr lang="pt-BR" dirty="0"/>
              <a:t>China à beira do desastre ecológico / </a:t>
            </a:r>
            <a:r>
              <a:rPr lang="pt-BR" dirty="0" err="1"/>
              <a:t>Euronews</a:t>
            </a:r>
            <a:endParaRPr lang="pt-BR" dirty="0"/>
          </a:p>
          <a:p>
            <a:endParaRPr lang="pt-BR" dirty="0"/>
          </a:p>
          <a:p>
            <a:r>
              <a:rPr lang="pt-BR" dirty="0">
                <a:hlinkClick r:id="rId3"/>
              </a:rPr>
              <a:t>https://www.youtube.com/watch?v=uiWHgY87kjs</a:t>
            </a:r>
            <a:endParaRPr lang="pt-BR" dirty="0"/>
          </a:p>
          <a:p>
            <a:r>
              <a:rPr lang="pt-BR" dirty="0"/>
              <a:t>China inova e lança purificador de ar gigante para combater poluição</a:t>
            </a:r>
          </a:p>
          <a:p>
            <a:endParaRPr lang="pt-BR" dirty="0"/>
          </a:p>
          <a:p>
            <a:r>
              <a:rPr lang="pt-BR" dirty="0">
                <a:hlinkClick r:id="rId4"/>
              </a:rPr>
              <a:t>https://www.youtube.com/watch?v=agFnvYi3xAU</a:t>
            </a:r>
            <a:endParaRPr lang="pt-BR" dirty="0"/>
          </a:p>
          <a:p>
            <a:r>
              <a:rPr lang="pt-BR" dirty="0"/>
              <a:t>Rios Chineses Desaparecem em Ritmo Alarmante</a:t>
            </a:r>
          </a:p>
          <a:p>
            <a:endParaRPr lang="pt-BR" dirty="0"/>
          </a:p>
          <a:p>
            <a:r>
              <a:rPr lang="pt-BR" dirty="0">
                <a:hlinkClick r:id="rId5"/>
              </a:rPr>
              <a:t>https://www.youtube.com/watch?v=GiBF6v5UAAE</a:t>
            </a:r>
            <a:endParaRPr lang="pt-BR" dirty="0"/>
          </a:p>
          <a:p>
            <a:r>
              <a:rPr lang="pt-BR" dirty="0" err="1"/>
              <a:t>China's</a:t>
            </a:r>
            <a:r>
              <a:rPr lang="pt-BR" dirty="0"/>
              <a:t> </a:t>
            </a:r>
            <a:r>
              <a:rPr lang="pt-BR" dirty="0" err="1"/>
              <a:t>Geography</a:t>
            </a:r>
            <a:r>
              <a:rPr lang="pt-BR" dirty="0"/>
              <a:t> </a:t>
            </a:r>
            <a:r>
              <a:rPr lang="pt-BR" dirty="0" err="1"/>
              <a:t>Problem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801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FC4DFE-9011-493F-A73C-5329D18E6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84699"/>
            <a:ext cx="9603275" cy="756206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612D81F-E949-4AD4-8FDF-71C647C0D9C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6590" y="1123754"/>
            <a:ext cx="10176953" cy="4610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457200" indent="-457200">
              <a:spcBef>
                <a:spcPct val="20000"/>
              </a:spcBef>
              <a:buClr>
                <a:srgbClr val="FFFF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914400" indent="-45720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Economia rural de pequena escala:  expansão rápida mas ineficiente</a:t>
            </a:r>
          </a:p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Empresas de distritos e aldeias (</a:t>
            </a:r>
            <a:r>
              <a:rPr lang="pt-BR" altLang="pt-BR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EDAs</a:t>
            </a: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)</a:t>
            </a:r>
          </a:p>
          <a:p>
            <a:pPr lvl="1" algn="just"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média: 6 empregados </a:t>
            </a:r>
          </a:p>
          <a:p>
            <a:pPr lvl="1" algn="just"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construção, produção de papel, pesticidas, fertilizantes</a:t>
            </a:r>
          </a:p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1/3 da produção chinesa</a:t>
            </a:r>
          </a:p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1/2 de suas exportações</a:t>
            </a:r>
          </a:p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endParaRPr lang="pt-BR" altLang="pt-BR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algn="just" eaLnBrk="1" hangingPunct="1">
              <a:spcBef>
                <a:spcPct val="0"/>
              </a:spcBef>
              <a:buClr>
                <a:srgbClr val="FFC000"/>
              </a:buClr>
              <a:buSzTx/>
              <a:buFontTx/>
              <a:buNone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	Contribuem desproporcionalmente com a poluição: dióxido de enxofre</a:t>
            </a:r>
          </a:p>
          <a:p>
            <a:pPr lvl="1" algn="just"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desperdício de água </a:t>
            </a:r>
          </a:p>
          <a:p>
            <a:pPr lvl="1" algn="just" eaLnBrk="1" hangingPunct="1">
              <a:spcBef>
                <a:spcPct val="0"/>
              </a:spcBef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rejeitos sólidos</a:t>
            </a:r>
          </a:p>
        </p:txBody>
      </p:sp>
    </p:spTree>
    <p:extLst>
      <p:ext uri="{BB962C8B-B14F-4D97-AF65-F5344CB8AC3E}">
        <p14:creationId xmlns:p14="http://schemas.microsoft.com/office/powerpoint/2010/main" val="2248794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B340E4-C966-4728-BE24-78E71B74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China/ </a:t>
            </a:r>
            <a:br>
              <a:rPr lang="pt-BR" dirty="0"/>
            </a:br>
            <a:r>
              <a:rPr lang="pt-BR" dirty="0"/>
              <a:t>Fronteiras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D59B92-C87E-4F58-A1E3-5DB302DD29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400" dirty="0"/>
              <a:t>Fonte: </a:t>
            </a:r>
          </a:p>
          <a:p>
            <a:r>
              <a:rPr lang="pt-BR" sz="1400" dirty="0">
                <a:hlinkClick r:id="rId2"/>
              </a:rPr>
              <a:t>https://www.britannica.com/place/China</a:t>
            </a:r>
            <a:endParaRPr lang="pt-BR" sz="1400" dirty="0"/>
          </a:p>
          <a:p>
            <a:pPr marL="0" indent="0">
              <a:buNone/>
            </a:pPr>
            <a:endParaRPr lang="pt-BR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541B1B-909D-462E-BDFF-2CB70123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547" y="476662"/>
            <a:ext cx="6617481" cy="590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47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6B4D2E-2EDC-4C49-8076-B378EA554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71445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BDC382F-5618-4682-8908-E3DEBD7D6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731" y="849619"/>
            <a:ext cx="9841813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História dos Impactos Ambientais - Desmatamento: há milhares de anos, em grande escala</a:t>
            </a:r>
          </a:p>
          <a:p>
            <a:endParaRPr lang="pt-BR" sz="7200" dirty="0"/>
          </a:p>
          <a:p>
            <a:r>
              <a:rPr lang="pt-BR" sz="7200" dirty="0"/>
              <a:t>Após 2ª Guerra Mundial e Guerra Civil Chinesa (1949):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Mais desmatamento, </a:t>
            </a:r>
            <a:r>
              <a:rPr lang="pt-BR" sz="7200" dirty="0" err="1"/>
              <a:t>sobrepastejo</a:t>
            </a:r>
            <a:r>
              <a:rPr lang="pt-BR" sz="7200" dirty="0"/>
              <a:t> e erosão do solo</a:t>
            </a:r>
          </a:p>
          <a:p>
            <a:endParaRPr lang="pt-BR" sz="7200" dirty="0"/>
          </a:p>
          <a:p>
            <a:r>
              <a:rPr lang="pt-BR" sz="7200" dirty="0"/>
              <a:t>1958-1965 (O Grande Salto para Frente):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Aumento caótico no nº de fábricas (4x 57-59)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Desmatamento/ produção de ferro de fundo de quintal/ poluição</a:t>
            </a:r>
          </a:p>
          <a:p>
            <a:endParaRPr lang="pt-BR" sz="7200" dirty="0"/>
          </a:p>
          <a:p>
            <a:r>
              <a:rPr lang="pt-BR" sz="7200" dirty="0"/>
              <a:t>1966-1976 (Revolução Cultural)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Deslocamento das fábricas do litoral para interior e montanhas – aumento da poluição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384441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32AB6-1F49-49CE-9724-1D9F3A85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Os </a:t>
            </a:r>
            <a:r>
              <a:rPr lang="pt-BR" altLang="pt-BR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problemas socioambientais</a:t>
            </a:r>
            <a:r>
              <a:rPr lang="pt-BR" altLang="pt-B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da China estão entre os mais graves de qualquer país grande e estão piorando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34A5E26-BB99-4A1E-AC79-661042DC2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9AFA7ED-A508-4CBB-AA7F-C7D4044A55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6288" y="2171768"/>
            <a:ext cx="4111625" cy="3046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FFFF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poluição do ar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perdas de biodiversidade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perda de terras de cultivo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desertificação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desaparecimento de pantanais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degradação de pradarias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espécies invasoras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FE432AF-F602-428E-B2FB-30CEF206A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853" y="2171767"/>
            <a:ext cx="4111625" cy="3046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rgbClr val="FFFF00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FFF00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092A7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desastres naturais induzidos pelos humanos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sobrepastejo</a:t>
            </a:r>
            <a:endParaRPr lang="pt-BR" altLang="pt-BR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interrupção de rios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salinização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erosão do solo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acúmulo de lixo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</a:pPr>
            <a:r>
              <a:rPr lang="pt-BR" altLang="pt-BR" sz="24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poluição e falta de água</a:t>
            </a:r>
          </a:p>
        </p:txBody>
      </p:sp>
    </p:spTree>
    <p:extLst>
      <p:ext uri="{BB962C8B-B14F-4D97-AF65-F5344CB8AC3E}">
        <p14:creationId xmlns:p14="http://schemas.microsoft.com/office/powerpoint/2010/main" val="23154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8E803-DCE4-4F36-8156-94CB676EE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84698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B528C5-F049-4569-BF0B-E58BC2DE71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096" y="1233933"/>
            <a:ext cx="10667640" cy="2999960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/>
              <a:t>Grandes projetos de desenvolvimento</a:t>
            </a:r>
          </a:p>
          <a:p>
            <a:r>
              <a:rPr lang="pt-BR" sz="8000" dirty="0"/>
              <a:t>Espera-se grandes problemas ambientais</a:t>
            </a:r>
          </a:p>
          <a:p>
            <a:r>
              <a:rPr lang="pt-BR" sz="8000" dirty="0"/>
              <a:t>Represa da </a:t>
            </a:r>
            <a:r>
              <a:rPr lang="pt-BR" sz="8000" b="1" dirty="0"/>
              <a:t>Três Gargantas – rio Yang </a:t>
            </a:r>
            <a:r>
              <a:rPr lang="pt-BR" sz="8000" b="1" dirty="0" err="1"/>
              <a:t>Tsé</a:t>
            </a:r>
            <a:r>
              <a:rPr lang="pt-BR" sz="8000" b="1" dirty="0"/>
              <a:t> </a:t>
            </a:r>
            <a:r>
              <a:rPr lang="pt-BR" sz="8000" dirty="0"/>
              <a:t>(1993-2009)</a:t>
            </a:r>
          </a:p>
          <a:p>
            <a:r>
              <a:rPr lang="pt-BR" sz="8000" dirty="0"/>
              <a:t>Eletricidade e controle da navegação – US$30 bi</a:t>
            </a:r>
          </a:p>
          <a:p>
            <a:r>
              <a:rPr lang="pt-BR" sz="8000" dirty="0"/>
              <a:t>20/6/2006 início das atividades (6 meses antes do previsto)</a:t>
            </a:r>
          </a:p>
          <a:p>
            <a:r>
              <a:rPr lang="pt-BR" sz="8000" dirty="0"/>
              <a:t>2009 - 26 turbinas – 18200 megawatts (&gt;/~ Itaipu)</a:t>
            </a:r>
          </a:p>
          <a:p>
            <a:endParaRPr lang="pt-BR" sz="8000" dirty="0"/>
          </a:p>
          <a:p>
            <a:r>
              <a:rPr lang="pt-BR" sz="8000" dirty="0"/>
              <a:t>Custos sociais de milhões e pessoas deslocadas</a:t>
            </a:r>
          </a:p>
          <a:p>
            <a:r>
              <a:rPr lang="pt-BR" sz="8000" dirty="0"/>
              <a:t>Custo ambiental – erosão do solo, interferência em um grande ecossistema</a:t>
            </a:r>
          </a:p>
          <a:p>
            <a:pPr lvl="2"/>
            <a:r>
              <a:rPr lang="pt-BR" sz="7600" dirty="0"/>
              <a:t>(o terceiro maior rio do mundo!)</a:t>
            </a:r>
          </a:p>
          <a:p>
            <a:r>
              <a:rPr lang="pt-BR" sz="8000" dirty="0"/>
              <a:t>Grandes deslizamentos de terra podem levar ao desalojamento de mais pessoas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4822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19E8B-1A2C-42D3-9F4B-62F57AEA0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13" y="144941"/>
            <a:ext cx="9603275" cy="1049235"/>
          </a:xfrm>
        </p:spPr>
        <p:txBody>
          <a:bodyPr/>
          <a:lstStyle/>
          <a:p>
            <a:r>
              <a:rPr lang="pt-BR" dirty="0"/>
              <a:t>China/Energia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53C7D1-1BC9-47B4-89FE-857AAC2F7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408" y="1388165"/>
            <a:ext cx="9726380" cy="408166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https://www.youtube.com/watch?v=-HCHXNv7g84</a:t>
            </a:r>
            <a:endParaRPr lang="en-US" dirty="0"/>
          </a:p>
          <a:p>
            <a:r>
              <a:rPr lang="en-US" dirty="0"/>
              <a:t>National Geographic Documentary Megastructures - The Three Gorges Dam - BBC Documentary History</a:t>
            </a:r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https://www.youtube.com/watch?v=b8cCsUBYSkw</a:t>
            </a:r>
            <a:endParaRPr lang="en-US" dirty="0"/>
          </a:p>
          <a:p>
            <a:r>
              <a:rPr lang="en-US" dirty="0"/>
              <a:t>The Largest Dam in The World</a:t>
            </a:r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https://www.youtube.com/watch?v=IwDa_uWSOdA</a:t>
            </a:r>
            <a:endParaRPr lang="en-US" dirty="0"/>
          </a:p>
          <a:p>
            <a:r>
              <a:rPr lang="pt-BR" dirty="0"/>
              <a:t>Fantástico 12/08/2018 A Jornada da Vida Rio </a:t>
            </a:r>
            <a:r>
              <a:rPr lang="pt-BR" dirty="0" err="1"/>
              <a:t>Yangtsé</a:t>
            </a:r>
            <a:r>
              <a:rPr lang="pt-BR" dirty="0"/>
              <a:t> série hidrelétrica que tem elevador para navios</a:t>
            </a:r>
          </a:p>
          <a:p>
            <a:endParaRPr lang="pt-BR" dirty="0"/>
          </a:p>
          <a:p>
            <a:pPr marL="457200" lvl="1" indent="0">
              <a:buNone/>
            </a:pPr>
            <a:endParaRPr lang="pt-BR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4698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DE58DA-C7FF-4C63-9956-07CC5EEC7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72278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47B5C7-712A-4780-A7F4-B4698105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8" y="1221513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Reforma Econômica: desde 1978</a:t>
            </a:r>
          </a:p>
          <a:p>
            <a:r>
              <a:rPr lang="pt-BR" sz="7200" dirty="0"/>
              <a:t>Degradação ambiental continuou a crescer</a:t>
            </a:r>
          </a:p>
          <a:p>
            <a:endParaRPr lang="pt-BR" sz="7200" dirty="0"/>
          </a:p>
          <a:p>
            <a:r>
              <a:rPr lang="pt-BR" sz="7200" dirty="0"/>
              <a:t>Problemas ambientais da China: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Água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Solo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Destruição de hábitat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Perdas de biodiversidade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7200" dirty="0"/>
              <a:t>Megaprojetos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6993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20EB4A-A8F2-4355-8773-9787B9C12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31689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AFAAEA3-88F5-4620-B407-23D10F48A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94" y="1357642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/>
              <a:t>Esses e outros problemas ambientais estão causando enormes perdas econômicas, conflitos sociais e problemas de saúde na China</a:t>
            </a:r>
          </a:p>
          <a:p>
            <a:r>
              <a:rPr lang="pt-BR" sz="8000" dirty="0"/>
              <a:t>Seus problemas expandem-se para além de suas fronteiras: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8000" dirty="0"/>
          </a:p>
          <a:p>
            <a:pPr>
              <a:buFont typeface="Wingdings" panose="05000000000000000000" pitchFamily="2" charset="2"/>
              <a:buChar char="Ø"/>
            </a:pPr>
            <a:r>
              <a:rPr lang="pt-BR" sz="8000" dirty="0"/>
              <a:t>é a maior produtora de óxidos de enxofre, clorofluorcarbonetos e outras substâncias nocivas à camada de ozônio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8000" dirty="0"/>
              <a:t>sua poeira e poluentes são transportados para outros países, chegando à América do Norte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8000" dirty="0"/>
              <a:t>é um dos maiores importadores de madeiras de florestas tropicais, motivador de desmatamento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762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AFA870-7DE9-42EE-AF06-94BD5EAA2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34" y="953324"/>
            <a:ext cx="10269311" cy="1410048"/>
          </a:xfrm>
        </p:spPr>
        <p:txBody>
          <a:bodyPr>
            <a:normAutofit fontScale="90000"/>
          </a:bodyPr>
          <a:lstStyle/>
          <a:p>
            <a:r>
              <a:rPr lang="pt-BR" dirty="0"/>
              <a:t>China/ </a:t>
            </a:r>
            <a:br>
              <a:rPr lang="pt-BR" dirty="0"/>
            </a:br>
            <a:r>
              <a:rPr lang="pt-BR" dirty="0"/>
              <a:t>Clima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sz="1400" dirty="0"/>
              <a:t>Fonte:</a:t>
            </a:r>
            <a:br>
              <a:rPr lang="pt-BR" sz="1400" dirty="0"/>
            </a:br>
            <a:r>
              <a:rPr lang="pt-BR" sz="1400" dirty="0">
                <a:hlinkClick r:id="rId2"/>
              </a:rPr>
              <a:t>https://pt.wikipedia.org/wiki/China#/media/File:China_K%C3%B6ppen.svg</a:t>
            </a:r>
            <a:br>
              <a:rPr lang="pt-BR" sz="1400" dirty="0"/>
            </a:br>
            <a:endParaRPr lang="pt-BR" sz="14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FB778F42-B2F5-4107-81C7-292C8092E3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33963" y="0"/>
            <a:ext cx="7899582" cy="623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311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18760-8683-4A75-9F53-20AB9D98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58193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61E591-D45B-4A23-A567-17D1189BE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599" y="1207428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dirty="0"/>
              <a:t>Geografia, tendências populacionais e economia:</a:t>
            </a:r>
          </a:p>
          <a:p>
            <a:pPr lvl="2"/>
            <a:endParaRPr lang="pt-BR" sz="6800" dirty="0"/>
          </a:p>
          <a:p>
            <a:pPr lvl="2"/>
            <a:r>
              <a:rPr lang="pt-BR" sz="6800" dirty="0"/>
              <a:t>Ambiente: complexo e localmente frágil</a:t>
            </a:r>
          </a:p>
          <a:p>
            <a:pPr lvl="2"/>
            <a:r>
              <a:rPr lang="pt-BR" sz="6800" dirty="0"/>
              <a:t>Inclui</a:t>
            </a:r>
          </a:p>
          <a:p>
            <a:pPr marL="914400" lvl="2" indent="0">
              <a:buNone/>
            </a:pPr>
            <a:endParaRPr lang="pt-BR" sz="6800" dirty="0"/>
          </a:p>
          <a:p>
            <a:r>
              <a:rPr lang="pt-BR" sz="7200" dirty="0"/>
              <a:t>O mais elevado planalto do mundo</a:t>
            </a:r>
          </a:p>
          <a:p>
            <a:r>
              <a:rPr lang="pt-BR" sz="7200" dirty="0"/>
              <a:t>Algumas das montanhas mais altas</a:t>
            </a:r>
          </a:p>
          <a:p>
            <a:r>
              <a:rPr lang="pt-BR" sz="7200" dirty="0"/>
              <a:t>Dois dos rios mais longos (Yang </a:t>
            </a:r>
            <a:r>
              <a:rPr lang="pt-BR" sz="7200" dirty="0" err="1"/>
              <a:t>Tsé</a:t>
            </a:r>
            <a:r>
              <a:rPr lang="pt-BR" sz="7200" dirty="0"/>
              <a:t> e Amarelo)</a:t>
            </a:r>
          </a:p>
          <a:p>
            <a:r>
              <a:rPr lang="pt-BR" sz="7200" dirty="0"/>
              <a:t>Muitos lagos</a:t>
            </a:r>
          </a:p>
          <a:p>
            <a:r>
              <a:rPr lang="pt-BR" sz="7200" dirty="0"/>
              <a:t>Extensa linha costeira</a:t>
            </a:r>
          </a:p>
          <a:p>
            <a:r>
              <a:rPr lang="pt-BR" sz="7200" dirty="0"/>
              <a:t>Grande plataforma continental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2280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FD819-3ADB-4107-991C-5C0462CE6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58194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94FB0B9-67E2-4487-847E-C66258A1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8" y="1310377"/>
            <a:ext cx="9603275" cy="3294576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Hábitats</a:t>
            </a:r>
            <a:r>
              <a:rPr lang="pt-BR" dirty="0"/>
              <a:t>: </a:t>
            </a:r>
          </a:p>
          <a:p>
            <a:r>
              <a:rPr lang="pt-BR" dirty="0"/>
              <a:t>Variam de geleiras e desertos até florestas tropicais</a:t>
            </a:r>
          </a:p>
          <a:p>
            <a:r>
              <a:rPr lang="pt-BR" dirty="0"/>
              <a:t>Dentro desses: áreas frágeis</a:t>
            </a:r>
          </a:p>
          <a:p>
            <a:r>
              <a:rPr lang="pt-BR" dirty="0"/>
              <a:t>Norte: pluviosidade variada, vento e secas</a:t>
            </a:r>
          </a:p>
          <a:p>
            <a:r>
              <a:rPr lang="pt-BR" dirty="0"/>
              <a:t>Pradarias de altitude sujeitas a tempestades de poeira e erosão do solo</a:t>
            </a:r>
          </a:p>
          <a:p>
            <a:r>
              <a:rPr lang="pt-BR" dirty="0"/>
              <a:t>Sul: úmido com tempestades intensas que causam erosões nas encostas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45273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24CA6E-4B89-45A2-BBAD-C5964E2B4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261" y="144941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F88A13-745E-4C91-B4E4-E28B7ECE1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228" y="1194176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7200" b="1" dirty="0"/>
              <a:t>Ar</a:t>
            </a:r>
          </a:p>
          <a:p>
            <a:r>
              <a:rPr lang="pt-BR" sz="7200" dirty="0"/>
              <a:t>É comum pessoas usarem máscaras nas ruas</a:t>
            </a:r>
          </a:p>
          <a:p>
            <a:r>
              <a:rPr lang="pt-BR" sz="7200" dirty="0"/>
              <a:t>Em algumas cidades: poluição do ar é a pior do mundo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(níveis muito mais altos que os limites seguros)</a:t>
            </a:r>
          </a:p>
          <a:p>
            <a:r>
              <a:rPr lang="pt-BR" sz="7200" dirty="0"/>
              <a:t>Aumento do número de veículos: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Óxidos de nitrogênio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Dióxidos de Carbono</a:t>
            </a:r>
          </a:p>
          <a:p>
            <a:endParaRPr lang="pt-BR" sz="7200" dirty="0"/>
          </a:p>
          <a:p>
            <a:r>
              <a:rPr lang="pt-BR" sz="7200" dirty="0"/>
              <a:t>Chuva ácida, nos anos 80 mais ao S e SO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7000" dirty="0"/>
              <a:t>Atualmente: maior parte do país e ¼ das cidades em mais da </a:t>
            </a:r>
            <a:r>
              <a:rPr lang="pt-BR" sz="7200" dirty="0"/>
              <a:t>metade dos dias de chuva a cada ano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7764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A7245-1595-4FAD-B3F9-F3D8A8A46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DCA48D-81C0-4A8B-8CA7-3ACFAAA99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364974"/>
            <a:ext cx="9603275" cy="4101371"/>
          </a:xfrm>
        </p:spPr>
        <p:txBody>
          <a:bodyPr>
            <a:normAutofit fontScale="25000" lnSpcReduction="20000"/>
          </a:bodyPr>
          <a:lstStyle/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endParaRPr lang="pt-BR" sz="26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cerca de 6000 a.C. comunidades agrícolas se estabeleceram nos vales dos rios Amarelo e </a:t>
            </a:r>
            <a:r>
              <a:rPr lang="pt-BR" sz="80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Yang-Tsé</a:t>
            </a:r>
            <a:endParaRPr lang="pt-BR" sz="8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século XXI a XVI a.C. – 1ª dinastia, </a:t>
            </a:r>
            <a:r>
              <a:rPr lang="pt-BR" sz="8000" dirty="0" err="1">
                <a:latin typeface="Calibri" pitchFamily="34" charset="0"/>
                <a:cs typeface="Calibri" pitchFamily="34" charset="0"/>
                <a:sym typeface="Symbol" pitchFamily="18" charset="2"/>
              </a:rPr>
              <a:t>Xia</a:t>
            </a:r>
            <a:endParaRPr lang="pt-BR" sz="8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endParaRPr lang="pt-BR" sz="8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país mais populoso do mundo:</a:t>
            </a:r>
          </a:p>
          <a:p>
            <a:pPr marL="1371600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 1 bilhão, 388 milhões, 448 mil, 165 pessoas (22h35 24/10/17)</a:t>
            </a:r>
          </a:p>
          <a:p>
            <a:pPr marL="1371600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( ~  20% do total mundial) 7.576.487.655</a:t>
            </a:r>
          </a:p>
          <a:p>
            <a:pPr marL="1371600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endParaRPr lang="pt-BR" sz="8000" dirty="0">
              <a:latin typeface="Calibri" pitchFamily="34" charset="0"/>
              <a:cs typeface="Calibri" pitchFamily="34" charset="0"/>
              <a:sym typeface="Symbol" pitchFamily="18" charset="2"/>
            </a:endParaRPr>
          </a:p>
          <a:p>
            <a:pPr marL="90646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3º país em área e 3º mais rico em espécies vegetais</a:t>
            </a:r>
          </a:p>
          <a:p>
            <a:pPr marL="906463" lvl="2" indent="-457200">
              <a:spcBef>
                <a:spcPts val="0"/>
              </a:spcBef>
              <a:spcAft>
                <a:spcPts val="600"/>
              </a:spcAft>
              <a:buClr>
                <a:srgbClr val="FFC000"/>
              </a:buClr>
              <a:defRPr/>
            </a:pP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crescimento econômico – 10% a.a. (pico)</a:t>
            </a:r>
            <a:b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</a:br>
            <a:r>
              <a:rPr lang="pt-BR" sz="8000" dirty="0">
                <a:latin typeface="Calibri" pitchFamily="34" charset="0"/>
                <a:cs typeface="Calibri" pitchFamily="34" charset="0"/>
                <a:sym typeface="Symbol" pitchFamily="18" charset="2"/>
              </a:rPr>
              <a:t>(4x a média do 1º Mundo)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425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70B59C-EF47-44BF-80B1-676BFCF2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1A64EEA-09A1-45A6-99CA-84141A98F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9969" y="953324"/>
            <a:ext cx="6583576" cy="561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25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536E1E-CBD3-4010-A18A-461ADF935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53" y="171446"/>
            <a:ext cx="9603275" cy="491163"/>
          </a:xfrm>
        </p:spPr>
        <p:txBody>
          <a:bodyPr>
            <a:normAutofit fontScale="90000"/>
          </a:bodyPr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9D2339-73CF-45D1-B129-022C89B543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509" y="1232540"/>
            <a:ext cx="10229962" cy="43929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7200" b="1" dirty="0"/>
              <a:t>Água</a:t>
            </a:r>
            <a:endParaRPr lang="pt-BR" sz="7200" dirty="0"/>
          </a:p>
          <a:p>
            <a:pPr lvl="1"/>
            <a:r>
              <a:rPr lang="pt-BR" sz="7000" dirty="0"/>
              <a:t>Qualidade sofrível dos mananciais subterrâneos e rios</a:t>
            </a:r>
          </a:p>
          <a:p>
            <a:pPr marL="0" indent="0">
              <a:buNone/>
            </a:pPr>
            <a:endParaRPr lang="pt-BR" sz="7200" dirty="0"/>
          </a:p>
          <a:p>
            <a:pPr lvl="1"/>
            <a:r>
              <a:rPr lang="pt-BR" sz="7000" dirty="0"/>
              <a:t>E está ficando pior:</a:t>
            </a:r>
          </a:p>
          <a:p>
            <a:r>
              <a:rPr lang="pt-BR" sz="7200" dirty="0"/>
              <a:t>Descargas de esgotos industriais e domiciliares</a:t>
            </a:r>
          </a:p>
          <a:p>
            <a:r>
              <a:rPr lang="pt-BR" sz="7200" dirty="0"/>
              <a:t>Vazamentos de fertilizantes agrícolas e aquícolas</a:t>
            </a:r>
          </a:p>
          <a:p>
            <a:r>
              <a:rPr lang="pt-BR" sz="7200" dirty="0"/>
              <a:t>Pesticida e esterco</a:t>
            </a:r>
          </a:p>
          <a:p>
            <a:r>
              <a:rPr lang="pt-BR" sz="7200" dirty="0"/>
              <a:t>Eutrofização generalizada</a:t>
            </a:r>
          </a:p>
          <a:p>
            <a:endParaRPr lang="pt-BR" sz="7200" dirty="0"/>
          </a:p>
          <a:p>
            <a:pPr lvl="3"/>
            <a:r>
              <a:rPr lang="pt-BR" sz="6600" dirty="0"/>
              <a:t>75% dos lagos e quase todo o mar costeiro – poluídos</a:t>
            </a:r>
          </a:p>
          <a:p>
            <a:pPr lvl="3"/>
            <a:r>
              <a:rPr lang="pt-BR" sz="6600" dirty="0"/>
              <a:t>Marés vermelhas (plâncton com toxina venenosa </a:t>
            </a:r>
            <a:r>
              <a:rPr lang="pt-BR" sz="7200" dirty="0"/>
              <a:t>para peixes e outros animais marinhos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3057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31A72-FE86-4B14-8DAB-CA0FDFC3B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53" y="184699"/>
            <a:ext cx="9603275" cy="570676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19643D-4CAB-4D77-86B7-C26FEB5DB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1086678"/>
            <a:ext cx="9603275" cy="4379667"/>
          </a:xfrm>
        </p:spPr>
        <p:txBody>
          <a:bodyPr>
            <a:normAutofit fontScale="92500" lnSpcReduction="10000"/>
          </a:bodyPr>
          <a:lstStyle/>
          <a:p>
            <a:r>
              <a:rPr lang="pt-BR" sz="2100" dirty="0"/>
              <a:t>1997 – a água do reservatório em Pequim imprópria para consumo</a:t>
            </a:r>
          </a:p>
          <a:p>
            <a:r>
              <a:rPr lang="pt-BR" sz="2100" dirty="0"/>
              <a:t>	20% da água para consumo doméstico é tratada </a:t>
            </a:r>
          </a:p>
          <a:p>
            <a:r>
              <a:rPr lang="pt-BR" sz="2100" dirty="0"/>
              <a:t>	(80% no 1º Mundo)</a:t>
            </a:r>
          </a:p>
          <a:p>
            <a:r>
              <a:rPr lang="pt-BR" sz="2100" dirty="0"/>
              <a:t>	há escassez e desperdício</a:t>
            </a:r>
          </a:p>
          <a:p>
            <a:r>
              <a:rPr lang="pt-BR" sz="2100" dirty="0"/>
              <a:t>Quantidade: ¼ per capita com relação à média mundial</a:t>
            </a:r>
          </a:p>
          <a:p>
            <a:r>
              <a:rPr lang="pt-BR" sz="2100" dirty="0"/>
              <a:t>Uso perdulário</a:t>
            </a:r>
          </a:p>
          <a:p>
            <a:r>
              <a:rPr lang="pt-BR" sz="2100" dirty="0"/>
              <a:t>Distribuição desigual:</a:t>
            </a:r>
          </a:p>
          <a:p>
            <a:r>
              <a:rPr lang="pt-BR" sz="2100" dirty="0"/>
              <a:t>N – 1/5 per capita com relação ao S do país</a:t>
            </a:r>
          </a:p>
          <a:p>
            <a:r>
              <a:rPr lang="pt-BR" sz="2100" dirty="0"/>
              <a:t>100 cidades sofrem sérios racionamentos, a ponto de parar a produção industrial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725758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043CD7-E9CB-43A2-81AC-9C93954BC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53" y="131689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AE5443-333F-4B30-963A-027466F3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852" y="1180923"/>
            <a:ext cx="9603275" cy="4504259"/>
          </a:xfrm>
        </p:spPr>
        <p:txBody>
          <a:bodyPr>
            <a:normAutofit fontScale="32500" lnSpcReduction="20000"/>
          </a:bodyPr>
          <a:lstStyle/>
          <a:p>
            <a:r>
              <a:rPr lang="pt-BR" sz="7200" dirty="0"/>
              <a:t>Fonte para cidades e irrigação – 2/3 subterrânea</a:t>
            </a:r>
          </a:p>
          <a:p>
            <a:r>
              <a:rPr lang="pt-BR" sz="7200" dirty="0"/>
              <a:t>Esgotamento com infiltração de água do mar nos aquíferos no litoral ou afundamentos do terreno</a:t>
            </a:r>
          </a:p>
          <a:p>
            <a:r>
              <a:rPr lang="pt-BR" sz="7200" dirty="0"/>
              <a:t>Pior problema mundial de rios sazonais</a:t>
            </a:r>
          </a:p>
          <a:p>
            <a:r>
              <a:rPr lang="pt-BR" sz="7200" dirty="0"/>
              <a:t>E sua água continua a ser retirada ...</a:t>
            </a:r>
          </a:p>
          <a:p>
            <a:r>
              <a:rPr lang="pt-BR" sz="7200" dirty="0" err="1"/>
              <a:t>Ex</a:t>
            </a:r>
            <a:r>
              <a:rPr lang="pt-BR" sz="7200" dirty="0"/>
              <a:t>: rio Amarelo (2º maior da China) </a:t>
            </a:r>
          </a:p>
          <a:p>
            <a:pPr marL="0" indent="0">
              <a:buNone/>
            </a:pPr>
            <a:r>
              <a:rPr lang="pt-BR" sz="7200" dirty="0"/>
              <a:t>	10 dias sem água em 1988</a:t>
            </a:r>
          </a:p>
          <a:p>
            <a:pPr marL="914400" lvl="2" indent="0">
              <a:buNone/>
            </a:pPr>
            <a:r>
              <a:rPr lang="pt-BR" sz="6800" dirty="0"/>
              <a:t>270 dias sem água em 1997</a:t>
            </a:r>
          </a:p>
          <a:p>
            <a:r>
              <a:rPr lang="pt-BR" sz="7200" dirty="0"/>
              <a:t>Vários outros rios (Yang </a:t>
            </a:r>
            <a:r>
              <a:rPr lang="pt-BR" sz="7200" dirty="0" err="1"/>
              <a:t>Tsé</a:t>
            </a:r>
            <a:r>
              <a:rPr lang="pt-BR" sz="7200" dirty="0"/>
              <a:t>, das Pérolas) precisam interromper a navegação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18076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17F55-BF49-4AA8-81B3-4D5ACD54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84698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BCB1BC-43CB-4FF9-BE56-0B2D9A210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68" y="1071837"/>
            <a:ext cx="9603275" cy="491814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pt-BR" b="1" dirty="0"/>
              <a:t>Solo</a:t>
            </a:r>
            <a:endParaRPr lang="pt-BR" dirty="0"/>
          </a:p>
          <a:p>
            <a:r>
              <a:rPr lang="pt-BR" dirty="0"/>
              <a:t>Um dos países mais seriamente prejudicados pela erosão</a:t>
            </a:r>
          </a:p>
          <a:p>
            <a:r>
              <a:rPr lang="pt-BR" dirty="0"/>
              <a:t>“40% </a:t>
            </a:r>
            <a:r>
              <a:rPr lang="pt-BR" dirty="0" err="1"/>
              <a:t>of</a:t>
            </a:r>
            <a:r>
              <a:rPr lang="pt-BR" dirty="0"/>
              <a:t> </a:t>
            </a:r>
            <a:r>
              <a:rPr lang="pt-BR" dirty="0" err="1"/>
              <a:t>China's</a:t>
            </a:r>
            <a:r>
              <a:rPr lang="pt-BR" dirty="0"/>
              <a:t> </a:t>
            </a:r>
            <a:r>
              <a:rPr lang="pt-BR" dirty="0" err="1"/>
              <a:t>territory</a:t>
            </a:r>
            <a:r>
              <a:rPr lang="pt-BR" dirty="0"/>
              <a:t> </a:t>
            </a:r>
            <a:r>
              <a:rPr lang="pt-BR" dirty="0" err="1"/>
              <a:t>suffers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soil</a:t>
            </a:r>
            <a:r>
              <a:rPr lang="pt-BR" dirty="0"/>
              <a:t> </a:t>
            </a:r>
            <a:r>
              <a:rPr lang="pt-BR" dirty="0" err="1"/>
              <a:t>erosion</a:t>
            </a:r>
            <a:r>
              <a:rPr lang="pt-BR" dirty="0"/>
              <a:t>”  </a:t>
            </a:r>
            <a:r>
              <a:rPr lang="pt-BR" dirty="0">
                <a:hlinkClick r:id="rId2"/>
              </a:rPr>
              <a:t>http://www.china.org.cn/environment/news/2008-11/21/content_16803229.htm</a:t>
            </a:r>
            <a:endParaRPr lang="pt-BR" dirty="0"/>
          </a:p>
          <a:p>
            <a:endParaRPr lang="pt-BR" dirty="0"/>
          </a:p>
          <a:p>
            <a:r>
              <a:rPr lang="pt-BR" dirty="0"/>
              <a:t>Perdas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5 bilhões  ton. solo/ano e U$30 bilhões entre 2000 e 2008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Planalto de </a:t>
            </a:r>
            <a:r>
              <a:rPr lang="pt-BR" dirty="0" err="1"/>
              <a:t>Loess</a:t>
            </a:r>
            <a:r>
              <a:rPr lang="pt-BR" dirty="0"/>
              <a:t> (porção intermediária do rio Amarelo): ~70% do planalto é erodido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Rio Yang </a:t>
            </a:r>
            <a:r>
              <a:rPr lang="pt-BR" dirty="0" err="1"/>
              <a:t>Tsé</a:t>
            </a:r>
            <a:r>
              <a:rPr lang="pt-BR" dirty="0"/>
              <a:t>: descargas de sedimento excedem as do Nilo e Amazonas juntos (os mais extensos do mundo)</a:t>
            </a:r>
          </a:p>
          <a:p>
            <a:r>
              <a:rPr lang="pt-BR" dirty="0"/>
              <a:t>Assoreamento: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redução de 50% na navegabilidade e redução do tamanho das embarcações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65391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F98461-D8C5-4FC4-B923-7100E6E62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71446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048C3-59E6-447B-B779-41AB77A77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853" y="848140"/>
            <a:ext cx="10438878" cy="492980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Quantidade, qualidade e fertilidade do solo diminuíram: &lt; 50% área de terrenos cultiváveis de alta qualidade</a:t>
            </a:r>
          </a:p>
          <a:p>
            <a:r>
              <a:rPr lang="pt-BR" dirty="0"/>
              <a:t>Salinização:  9% das terras da China</a:t>
            </a:r>
          </a:p>
          <a:p>
            <a:r>
              <a:rPr lang="pt-BR" dirty="0"/>
              <a:t>Projeto e administração de sistemas deficientes nas áreas secas (o governo está tentando reverter)</a:t>
            </a:r>
          </a:p>
          <a:p>
            <a:r>
              <a:rPr lang="pt-BR" dirty="0"/>
              <a:t>Segurança alimentar: a área cultivável diminui, o consumo total e per capita aumenta </a:t>
            </a:r>
          </a:p>
          <a:p>
            <a:r>
              <a:rPr lang="pt-BR" dirty="0"/>
              <a:t>Pouca reciclagem de lixo Industrial e doméstico – a céu aberto - poluindo o solo e estragando terras de cultivo</a:t>
            </a:r>
          </a:p>
          <a:p>
            <a:r>
              <a:rPr lang="pt-BR" dirty="0"/>
              <a:t>&gt;2/3 das cidades estão cercadas de lixo: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plásticos, vidros, metais, papéis de embrulho – antes: rejeitos vegetais, poeira e resíduos de carvão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Estão trabalhando essa imagem de poluidor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7072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2B64B-1E64-4B66-9EAE-462D135BB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31690"/>
            <a:ext cx="9603275" cy="583928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580D1D-ABA4-49EF-9962-310B7858A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91" y="1367493"/>
            <a:ext cx="10044430" cy="41230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6400" b="1" dirty="0"/>
              <a:t>Destruição dos hábitats</a:t>
            </a:r>
            <a:r>
              <a:rPr lang="pt-BR" sz="6400" dirty="0"/>
              <a:t>: </a:t>
            </a:r>
          </a:p>
          <a:p>
            <a:r>
              <a:rPr lang="pt-BR" sz="6400" dirty="0"/>
              <a:t>Desmatamento</a:t>
            </a:r>
          </a:p>
          <a:p>
            <a:r>
              <a:rPr lang="pt-BR" sz="6400" dirty="0"/>
              <a:t>Um dos países mais pobres do mundo em florestas </a:t>
            </a:r>
          </a:p>
          <a:p>
            <a:r>
              <a:rPr lang="pt-BR" sz="6400" dirty="0"/>
              <a:t>	(0,12 ha/pessoa; média mundo: 0,65 ha/pessoa)</a:t>
            </a:r>
          </a:p>
          <a:p>
            <a:pPr marL="0" indent="0">
              <a:buNone/>
            </a:pPr>
            <a:endParaRPr lang="pt-BR" sz="6400" dirty="0"/>
          </a:p>
          <a:p>
            <a:r>
              <a:rPr lang="pt-BR" sz="6400" dirty="0"/>
              <a:t>Cobertura de floresta = 16% (74% Japão) – 2002</a:t>
            </a:r>
          </a:p>
          <a:p>
            <a:r>
              <a:rPr lang="pt-BR" sz="6400" dirty="0"/>
              <a:t>Cobertura de floresta = 20% (68% Japão) – 2013</a:t>
            </a:r>
          </a:p>
          <a:p>
            <a:pPr marL="0" indent="0">
              <a:buNone/>
            </a:pPr>
            <a:r>
              <a:rPr lang="pt-BR" sz="6400" dirty="0">
                <a:hlinkClick r:id="rId2"/>
              </a:rPr>
              <a:t>http://www.tradingeconomics.com/china/forest-area-percent-of-land-area-wb-data.html</a:t>
            </a:r>
            <a:endParaRPr lang="pt-BR" sz="6400" dirty="0"/>
          </a:p>
          <a:p>
            <a:pPr marL="0" indent="0">
              <a:buNone/>
            </a:pPr>
            <a:endParaRPr lang="pt-BR" sz="6400" dirty="0"/>
          </a:p>
          <a:p>
            <a:pPr marL="0" indent="0">
              <a:buNone/>
            </a:pPr>
            <a:r>
              <a:rPr lang="pt-BR" sz="6400" dirty="0">
                <a:hlinkClick r:id="rId3"/>
              </a:rPr>
              <a:t>http://www.thehindu.com/sci-tech/energy-and-environment/china-aims-to-raise-forest-cover-to-23-per-cent-by-2020/article2429747.ece</a:t>
            </a:r>
            <a:endParaRPr lang="pt-BR" sz="6400" dirty="0"/>
          </a:p>
          <a:p>
            <a:pPr marL="0" indent="0">
              <a:buNone/>
            </a:pPr>
            <a:endParaRPr lang="pt-BR" sz="6400" dirty="0"/>
          </a:p>
          <a:p>
            <a:pPr marL="0" indent="0">
              <a:buNone/>
            </a:pPr>
            <a:endParaRPr lang="pt-BR" sz="6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06767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27BD0-F68D-43CD-9348-2534490A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504" y="197950"/>
            <a:ext cx="9603275" cy="438331"/>
          </a:xfrm>
        </p:spPr>
        <p:txBody>
          <a:bodyPr>
            <a:normAutofit fontScale="90000"/>
          </a:bodyPr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299D20-762D-4A12-A09A-3A9B558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341" y="1005577"/>
            <a:ext cx="10880034" cy="329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7200" b="1" dirty="0"/>
              <a:t>Destruição dos hábitats</a:t>
            </a:r>
          </a:p>
          <a:p>
            <a:r>
              <a:rPr lang="pt-BR" sz="7200" dirty="0"/>
              <a:t>Desmatamento</a:t>
            </a:r>
          </a:p>
          <a:p>
            <a:r>
              <a:rPr lang="pt-BR" sz="7200" dirty="0"/>
              <a:t>Contraponto: Japão</a:t>
            </a:r>
          </a:p>
          <a:p>
            <a:pPr marL="0" indent="0">
              <a:buNone/>
            </a:pPr>
            <a:r>
              <a:rPr lang="pt-BR" sz="7200" dirty="0"/>
              <a:t>	</a:t>
            </a:r>
          </a:p>
          <a:p>
            <a:pPr marL="0" indent="0">
              <a:buNone/>
            </a:pPr>
            <a:r>
              <a:rPr lang="pt-BR" sz="7200" dirty="0"/>
              <a:t>68% da área total é florestada, segundo as fontes </a:t>
            </a:r>
            <a:r>
              <a:rPr lang="pt-BR" sz="7200" dirty="0">
                <a:hlinkClick r:id="rId2"/>
              </a:rPr>
              <a:t>http://www.tradingeconomics.com/japan/forest-area-percent-of-land-area-wb-data.html</a:t>
            </a:r>
            <a:endParaRPr lang="pt-BR" sz="7200" dirty="0"/>
          </a:p>
          <a:p>
            <a:endParaRPr lang="pt-BR" sz="7200" dirty="0"/>
          </a:p>
          <a:p>
            <a:pPr marL="0" indent="0">
              <a:buNone/>
            </a:pPr>
            <a:r>
              <a:rPr lang="pt-BR" sz="7200" dirty="0">
                <a:hlinkClick r:id="rId3"/>
              </a:rPr>
              <a:t>http://www.indexmundi.com/japan/land-area-covered-by-forest,-percentage.html</a:t>
            </a:r>
            <a:endParaRPr lang="pt-BR" sz="7200" dirty="0"/>
          </a:p>
          <a:p>
            <a:endParaRPr lang="pt-BR" sz="7200" dirty="0"/>
          </a:p>
          <a:p>
            <a:endParaRPr lang="pt-BR" sz="7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0492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16B46-00A1-4DBD-8AA9-461CC31A4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44941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B292B4-AC2A-48FB-801F-1F6410CAE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45" y="1076739"/>
            <a:ext cx="10190921" cy="4704522"/>
          </a:xfrm>
        </p:spPr>
        <p:txBody>
          <a:bodyPr>
            <a:normAutofit/>
          </a:bodyPr>
          <a:lstStyle/>
          <a:p>
            <a:r>
              <a:rPr lang="pt-BR" dirty="0"/>
              <a:t>Destruição ou degradação de pradarias e pantanais: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40% da área: pradarias, + ao N, mais seco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 err="1"/>
              <a:t>sobrepastejo</a:t>
            </a:r>
            <a:r>
              <a:rPr lang="pt-BR" dirty="0"/>
              <a:t>, mudanças climáticas, mineração</a:t>
            </a:r>
          </a:p>
          <a:p>
            <a:pPr lvl="1"/>
            <a:r>
              <a:rPr lang="pt-BR" dirty="0"/>
              <a:t>90% das pradarias são consideradas degradadas desde 1950 / produção de forragem/ha caiu 40%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mato e espécies vegetais de baixa qualidade espalharam-se em detrimento de vegetação de alta qualidade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dirty="0"/>
              <a:t>nas pradarias chinesas do planalto do </a:t>
            </a:r>
            <a:r>
              <a:rPr lang="pt-BR" dirty="0" err="1"/>
              <a:t>Tibet</a:t>
            </a:r>
            <a:r>
              <a:rPr lang="pt-BR" dirty="0"/>
              <a:t> (mais alto do mundo) estão as cabeceiras de grandes rios da Índia, Paquistão, Bangladesh, Tailândia, Laos, Camboja, Vietnã e China (+ enchentes e tempestades de areia)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41501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779F48-00A6-4DD4-BDFA-AAD3EBC6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9" y="158194"/>
            <a:ext cx="9603275" cy="663441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5BC05A-F16B-48EC-BE83-9AD843582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0" y="927652"/>
            <a:ext cx="9603275" cy="4538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Pantanais</a:t>
            </a:r>
          </a:p>
          <a:p>
            <a:r>
              <a:rPr lang="pt-BR" dirty="0"/>
              <a:t>Redução de área, oscilação do nível das águas, redução da capacidade de armazenamento e portanto de reduzir enchentes, ameaça a espécies de pantanal ou extinção das mesmas.</a:t>
            </a:r>
          </a:p>
          <a:p>
            <a:r>
              <a:rPr lang="pt-BR" dirty="0" err="1"/>
              <a:t>Ex</a:t>
            </a:r>
            <a:r>
              <a:rPr lang="pt-BR" dirty="0"/>
              <a:t>: 60% dos pantanais do NO – convertidos em terras de cultivo, os restantes 21mil Km2 desaparecerão em 10 anos - taxas atuais de drenagem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Fim da Parte I </a:t>
            </a:r>
            <a:r>
              <a:rPr lang="pt-BR"/>
              <a:t>- China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4043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C59868-C6A6-47DC-A550-6798B73E8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28600" lvl="0" indent="-228600">
              <a:lnSpc>
                <a:spcPct val="120000"/>
              </a:lnSpc>
              <a:spcBef>
                <a:spcPts val="1000"/>
              </a:spcBef>
              <a:buClr>
                <a:srgbClr val="415588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/>
              <a:t>China/ Etnia /</a:t>
            </a:r>
            <a:r>
              <a:rPr lang="pt-BR" sz="1400" dirty="0">
                <a:solidFill>
                  <a:prstClr val="black"/>
                </a:solidFill>
                <a:ea typeface="+mn-ea"/>
                <a:cs typeface="+mn-cs"/>
              </a:rPr>
              <a:t>Fonte: </a:t>
            </a:r>
            <a:r>
              <a:rPr lang="pt-BR" sz="1400" dirty="0">
                <a:solidFill>
                  <a:prstClr val="black"/>
                </a:solidFill>
                <a:ea typeface="+mn-ea"/>
                <a:cs typeface="+mn-cs"/>
                <a:hlinkClick r:id="rId2"/>
              </a:rPr>
              <a:t>https://www.britannica.com/place/China/Animal-life/media/111803/222826</a:t>
            </a:r>
            <a:br>
              <a:rPr lang="pt-BR" sz="1400" dirty="0">
                <a:solidFill>
                  <a:prstClr val="black"/>
                </a:solidFill>
                <a:ea typeface="+mn-ea"/>
                <a:cs typeface="+mn-cs"/>
              </a:rPr>
            </a:br>
            <a:br>
              <a:rPr lang="pt-BR" sz="140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t-BR" dirty="0"/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FE21C6-8ADE-45EB-9B1C-2D7034ED4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1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5C8785-D501-462C-90D7-678067CC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198" y="1477941"/>
            <a:ext cx="8381603" cy="502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89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EBEAF4-6628-45BD-ACC5-848FAA182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China/ Religião/ </a:t>
            </a:r>
            <a:r>
              <a:rPr lang="pt-BR" sz="1300" dirty="0"/>
              <a:t>Fonte: </a:t>
            </a:r>
            <a:r>
              <a:rPr lang="pt-BR" sz="1300" dirty="0">
                <a:hlinkClick r:id="rId2"/>
              </a:rPr>
              <a:t>https://www.britannica.com/place/China/Altaic</a:t>
            </a:r>
            <a:br>
              <a:rPr lang="pt-BR" sz="1300" dirty="0"/>
            </a:br>
            <a:endParaRPr lang="pt-BR" sz="13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576ABB-3828-4B98-AD13-18DF40FA7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532A92A-E9FF-41C7-BD63-C17902C6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060" y="1843533"/>
            <a:ext cx="7705880" cy="462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6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BE28F3-5EBF-40F2-AF67-D7A36295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China/ população/ </a:t>
            </a:r>
            <a:br>
              <a:rPr lang="pt-BR" sz="1400" dirty="0"/>
            </a:br>
            <a:r>
              <a:rPr lang="pt-BR" sz="1400" dirty="0"/>
              <a:t>Fonte: </a:t>
            </a:r>
            <a:r>
              <a:rPr lang="pt-BR" sz="1400" dirty="0">
                <a:hlinkClick r:id="rId2"/>
              </a:rPr>
              <a:t>https://www.britannica.com/place/China/Urban-areas/media/111803/222832</a:t>
            </a:r>
            <a:br>
              <a:rPr lang="pt-BR" sz="1400" dirty="0"/>
            </a:br>
            <a:endParaRPr lang="pt-BR" sz="1400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5334C3B-57F4-4CE5-8375-799ADB2C1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7014" y="2002559"/>
            <a:ext cx="7517971" cy="451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57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4CDF88-EFA1-4037-A049-D9F8234F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58" y="128506"/>
            <a:ext cx="9603275" cy="1049235"/>
          </a:xfrm>
        </p:spPr>
        <p:txBody>
          <a:bodyPr>
            <a:normAutofit fontScale="90000"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pt-BR" dirty="0"/>
              <a:t>	China</a:t>
            </a:r>
            <a:br>
              <a:rPr lang="pt-BR" dirty="0"/>
            </a:br>
            <a:br>
              <a:rPr lang="pt-BR" dirty="0"/>
            </a:br>
            <a:r>
              <a:rPr lang="pt-BR" altLang="pt-BR" sz="1200" dirty="0">
                <a:latin typeface="Arial" panose="020B0604020202020204" pitchFamily="34" charset="0"/>
                <a:ea typeface="+mn-ea"/>
                <a:cs typeface="+mn-cs"/>
              </a:rPr>
              <a:t>Fonte: Banco Mundial</a:t>
            </a:r>
            <a:br>
              <a:rPr lang="pt-BR" altLang="pt-BR" sz="11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pt-BR" altLang="pt-BR" sz="1100" dirty="0">
                <a:latin typeface="Arial" panose="020B0604020202020204" pitchFamily="34" charset="0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https://infogram.com/populacao-urbana-e-rural-na-china-1g3qnmx3w7j6mlw</a:t>
            </a:r>
            <a:br>
              <a:rPr lang="pt-BR" altLang="pt-BR" sz="1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pt-BR" altLang="pt-BR" sz="1200" dirty="0">
                <a:latin typeface="Arial" panose="020B0604020202020204" pitchFamily="34" charset="0"/>
                <a:ea typeface="+mn-ea"/>
                <a:cs typeface="+mn-cs"/>
              </a:rPr>
              <a:t>(data de acesso 24/10/17)</a:t>
            </a:r>
            <a:br>
              <a:rPr lang="pt-BR" altLang="pt-BR" sz="1200" dirty="0">
                <a:latin typeface="Arial" panose="020B0604020202020204" pitchFamily="34" charset="0"/>
                <a:ea typeface="+mn-ea"/>
                <a:cs typeface="+mn-cs"/>
              </a:rPr>
            </a:br>
            <a:br>
              <a:rPr lang="pt-BR" altLang="pt-BR" sz="2200" dirty="0">
                <a:latin typeface="Arial" panose="020B0604020202020204" pitchFamily="34" charset="0"/>
                <a:ea typeface="+mn-ea"/>
                <a:cs typeface="+mn-cs"/>
              </a:rPr>
            </a:br>
            <a:br>
              <a:rPr lang="pt-BR" altLang="pt-BR" sz="2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pt-BR" altLang="pt-BR" sz="2200" dirty="0">
                <a:latin typeface="Arial" panose="020B0604020202020204" pitchFamily="34" charset="0"/>
                <a:ea typeface="+mn-ea"/>
                <a:cs typeface="+mn-cs"/>
              </a:rPr>
              <a:t>Evolução no tempo </a:t>
            </a:r>
            <a:br>
              <a:rPr lang="pt-BR" altLang="pt-BR" sz="2200" dirty="0">
                <a:latin typeface="Arial" panose="020B0604020202020204" pitchFamily="34" charset="0"/>
                <a:ea typeface="+mn-ea"/>
                <a:cs typeface="+mn-cs"/>
              </a:rPr>
            </a:br>
            <a:r>
              <a:rPr lang="pt-BR" altLang="pt-BR" sz="2200" dirty="0">
                <a:latin typeface="Arial" panose="020B0604020202020204" pitchFamily="34" charset="0"/>
                <a:ea typeface="+mn-ea"/>
                <a:cs typeface="+mn-cs"/>
              </a:rPr>
              <a:t>População rural e urbana </a:t>
            </a:r>
            <a:br>
              <a:rPr lang="pt-BR" altLang="pt-BR" sz="1200" dirty="0">
                <a:latin typeface="Arial" panose="020B0604020202020204" pitchFamily="34" charset="0"/>
                <a:ea typeface="+mn-ea"/>
                <a:cs typeface="+mn-cs"/>
              </a:rPr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5C93E94-268E-4810-89A7-EA0A849C69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6930" y="220337"/>
            <a:ext cx="7418989" cy="610169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F0C2CDE-AE01-4F5C-B2B8-D57670E1D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58" y="3742007"/>
            <a:ext cx="4380272" cy="153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8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B6092-40B6-42C0-95AE-BA2FAE17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68" y="184698"/>
            <a:ext cx="9603275" cy="1049235"/>
          </a:xfrm>
        </p:spPr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D72D54-A549-4063-9E02-DBFC2262F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495" y="965822"/>
            <a:ext cx="9603275" cy="3294576"/>
          </a:xfrm>
        </p:spPr>
        <p:txBody>
          <a:bodyPr>
            <a:normAutofit fontScale="25000" lnSpcReduction="20000"/>
          </a:bodyPr>
          <a:lstStyle/>
          <a:p>
            <a:r>
              <a:rPr lang="pt-BR" sz="8000" dirty="0"/>
              <a:t>Evolução no tempo – população total</a:t>
            </a:r>
          </a:p>
          <a:p>
            <a:r>
              <a:rPr lang="pt-BR" sz="8000" dirty="0"/>
              <a:t>1953 – 0.582.603.417</a:t>
            </a:r>
          </a:p>
          <a:p>
            <a:r>
              <a:rPr lang="pt-BR" sz="8000" dirty="0"/>
              <a:t>1964 – 0.694.581.759</a:t>
            </a:r>
          </a:p>
          <a:p>
            <a:r>
              <a:rPr lang="pt-BR" sz="8000" dirty="0"/>
              <a:t>1982 – 1.008.175.288</a:t>
            </a:r>
          </a:p>
          <a:p>
            <a:r>
              <a:rPr lang="pt-BR" sz="8000" dirty="0"/>
              <a:t>1990 – 1.133.682.501</a:t>
            </a:r>
          </a:p>
          <a:p>
            <a:r>
              <a:rPr lang="pt-BR" sz="8000" dirty="0"/>
              <a:t>2000 – 1.242.612.226</a:t>
            </a:r>
          </a:p>
          <a:p>
            <a:r>
              <a:rPr lang="pt-BR" sz="8000" dirty="0"/>
              <a:t>2010 – 1.332.810.869</a:t>
            </a:r>
          </a:p>
          <a:p>
            <a:r>
              <a:rPr lang="pt-BR" sz="8000" dirty="0"/>
              <a:t>2016 – 1.381.000.000</a:t>
            </a:r>
          </a:p>
          <a:p>
            <a:r>
              <a:rPr lang="pt-BR" sz="8000" dirty="0"/>
              <a:t>2017 -  1.388.449.000 </a:t>
            </a:r>
          </a:p>
          <a:p>
            <a:r>
              <a:rPr lang="pt-BR" sz="8000" dirty="0"/>
              <a:t>Taxa de analfabetismo  = 4%</a:t>
            </a:r>
          </a:p>
          <a:p>
            <a:r>
              <a:rPr lang="pt-BR" sz="8000" dirty="0"/>
              <a:t>População Urbana = 711,82 milhões (52%) – 2014</a:t>
            </a:r>
          </a:p>
          <a:p>
            <a:endParaRPr lang="pt-BR" sz="6400" dirty="0"/>
          </a:p>
          <a:p>
            <a:pPr lvl="8"/>
            <a:endParaRPr lang="pt-BR" sz="5600" dirty="0"/>
          </a:p>
          <a:p>
            <a:pPr lvl="8"/>
            <a:r>
              <a:rPr lang="pt-BR" sz="5600" dirty="0">
                <a:solidFill>
                  <a:schemeClr val="bg1"/>
                </a:solidFill>
              </a:rPr>
              <a:t>Fonte: (https://www.cia.gov/)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51241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36628-1DA6-4934-BE85-5C7800F2E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China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CE19D03-DDBD-4EA9-879E-E4178ED97A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http://www.worldometers.info/pt/</a:t>
            </a:r>
            <a:endParaRPr lang="pt-BR" dirty="0"/>
          </a:p>
          <a:p>
            <a:r>
              <a:rPr lang="pt-BR" dirty="0">
                <a:hlinkClick r:id="rId3"/>
              </a:rPr>
              <a:t>http://www.worldometers.info/</a:t>
            </a:r>
            <a:endParaRPr lang="pt-BR" dirty="0"/>
          </a:p>
          <a:p>
            <a:r>
              <a:rPr lang="pt-BR" dirty="0">
                <a:hlinkClick r:id="rId4"/>
              </a:rPr>
              <a:t>http://www.worldometers.info/world-population/#top20</a:t>
            </a:r>
            <a:endParaRPr lang="pt-BR" dirty="0"/>
          </a:p>
          <a:p>
            <a:r>
              <a:rPr lang="pt-BR" dirty="0">
                <a:hlinkClick r:id="rId5"/>
              </a:rPr>
              <a:t>http://www.worldometers.info/world-population/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754406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eria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703</TotalTime>
  <Words>1889</Words>
  <Application>Microsoft Office PowerPoint</Application>
  <PresentationFormat>Widescreen</PresentationFormat>
  <Paragraphs>353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Symbol</vt:lpstr>
      <vt:lpstr>Wingdings</vt:lpstr>
      <vt:lpstr>Galeria</vt:lpstr>
      <vt:lpstr>  China – um gigante cambaleante –  a maior de todas as sociedades modernas Bibliografia: Diamond, J. Colapso – como as sociedades escolhem o fracasso ou o sucesso. Ed. Record – Rio de Janeiro/São Paulo. 2005. 685 p.   (págs. 358-377) </vt:lpstr>
      <vt:lpstr>China/  Fronteiras</vt:lpstr>
      <vt:lpstr>China</vt:lpstr>
      <vt:lpstr>China/ Etnia /Fonte: https://www.britannica.com/place/China/Animal-life/media/111803/222826   </vt:lpstr>
      <vt:lpstr>China/ Religião/ Fonte: https://www.britannica.com/place/China/Altaic </vt:lpstr>
      <vt:lpstr>China/ população/  Fonte: https://www.britannica.com/place/China/Urban-areas/media/111803/222832 </vt:lpstr>
      <vt:lpstr> China  Fonte: Banco Mundial https://infogram.com/populacao-urbana-e-rural-na-china-1g3qnmx3w7j6mlw (data de acesso 24/10/17)   Evolução no tempo  População rural e urbana  </vt:lpstr>
      <vt:lpstr>China</vt:lpstr>
      <vt:lpstr>China</vt:lpstr>
      <vt:lpstr>China  Política governamental de controle de fertilidade (1,3% a.a.  -  Política do 4-2-1)  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Os problemas socioambientais da China estão entre os mais graves de qualquer país grande e estão piorando</vt:lpstr>
      <vt:lpstr>China</vt:lpstr>
      <vt:lpstr>China/Energia</vt:lpstr>
      <vt:lpstr>China</vt:lpstr>
      <vt:lpstr>China</vt:lpstr>
      <vt:lpstr>China/  Clima            Fonte: https://pt.wikipedia.org/wiki/China#/media/File:China_K%C3%B6ppen.svg 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  <vt:lpstr>China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Debora Casagrande Santos</dc:creator>
  <cp:lastModifiedBy>Debora Casagrande Santos</cp:lastModifiedBy>
  <cp:revision>79</cp:revision>
  <dcterms:created xsi:type="dcterms:W3CDTF">2018-10-31T13:10:55Z</dcterms:created>
  <dcterms:modified xsi:type="dcterms:W3CDTF">2018-11-06T17:07:41Z</dcterms:modified>
</cp:coreProperties>
</file>