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28800"/>
            <a:ext cx="914775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...VISUM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Procedimentos de alocação de tráfego para o transporte coletivo</a:t>
            </a:r>
            <a:endParaRPr lang="pt-BR" sz="2400" dirty="0"/>
          </a:p>
          <a:p>
            <a:pPr lvl="0"/>
            <a:r>
              <a:rPr lang="pt-BR" dirty="0"/>
              <a:t>Gestão de cenários (definição de projeto)</a:t>
            </a:r>
            <a:endParaRPr lang="pt-BR" sz="2400" dirty="0"/>
          </a:p>
          <a:p>
            <a:pPr lvl="1"/>
            <a:r>
              <a:rPr lang="pt-BR" dirty="0"/>
              <a:t>Caso de aplicação básica</a:t>
            </a:r>
            <a:endParaRPr lang="pt-BR" sz="2000" dirty="0"/>
          </a:p>
          <a:p>
            <a:pPr lvl="1"/>
            <a:r>
              <a:rPr lang="pt-BR" dirty="0"/>
              <a:t>Geração de cenários e descrição de dependências</a:t>
            </a:r>
            <a:endParaRPr lang="pt-BR" sz="2000" dirty="0"/>
          </a:p>
          <a:p>
            <a:pPr lvl="1"/>
            <a:r>
              <a:rPr lang="pt-BR" dirty="0"/>
              <a:t>Apresentação de resultados</a:t>
            </a:r>
            <a:endParaRPr lang="pt-BR" sz="20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...VISUM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Visualização gráfica das alocações</a:t>
            </a:r>
            <a:endParaRPr lang="pt-BR" sz="2400" dirty="0"/>
          </a:p>
          <a:p>
            <a:pPr lvl="1"/>
            <a:r>
              <a:rPr lang="pt-BR" i="1" dirty="0" err="1"/>
              <a:t>Flow</a:t>
            </a:r>
            <a:r>
              <a:rPr lang="pt-BR" i="1" dirty="0"/>
              <a:t> </a:t>
            </a:r>
            <a:r>
              <a:rPr lang="pt-BR" i="1" dirty="0" err="1"/>
              <a:t>bundles</a:t>
            </a:r>
            <a:endParaRPr lang="pt-BR" sz="2000" dirty="0"/>
          </a:p>
          <a:p>
            <a:pPr lvl="1"/>
            <a:r>
              <a:rPr lang="pt-BR" dirty="0"/>
              <a:t>Isócronas</a:t>
            </a:r>
            <a:endParaRPr lang="pt-BR" sz="2000" dirty="0"/>
          </a:p>
          <a:p>
            <a:pPr lvl="1"/>
            <a:r>
              <a:rPr lang="pt-BR" dirty="0"/>
              <a:t>“Volumes de viragem”</a:t>
            </a:r>
            <a:endParaRPr lang="pt-BR" sz="2000" dirty="0"/>
          </a:p>
          <a:p>
            <a:pPr lvl="1"/>
            <a:r>
              <a:rPr lang="pt-BR" dirty="0"/>
              <a:t>Visualização de diferenças</a:t>
            </a:r>
            <a:endParaRPr lang="pt-BR" sz="2000" dirty="0"/>
          </a:p>
          <a:p>
            <a:pPr lvl="0"/>
            <a:r>
              <a:rPr lang="pt-BR" i="1" dirty="0"/>
              <a:t>Layout </a:t>
            </a:r>
            <a:r>
              <a:rPr lang="pt-BR" dirty="0"/>
              <a:t>de mapas e planos</a:t>
            </a:r>
            <a:endParaRPr lang="pt-BR" sz="24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...VISUM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Matrizes </a:t>
            </a:r>
            <a:r>
              <a:rPr lang="pt-BR" dirty="0" err="1"/>
              <a:t>skim</a:t>
            </a:r>
            <a:endParaRPr lang="pt-BR" sz="2400" dirty="0"/>
          </a:p>
          <a:p>
            <a:pPr lvl="1"/>
            <a:r>
              <a:rPr lang="pt-BR" dirty="0"/>
              <a:t>Tempo de viagem</a:t>
            </a:r>
            <a:endParaRPr lang="pt-BR" sz="2000" dirty="0"/>
          </a:p>
          <a:p>
            <a:pPr lvl="1"/>
            <a:r>
              <a:rPr lang="pt-BR" dirty="0"/>
              <a:t>Distância de viagem</a:t>
            </a:r>
            <a:endParaRPr lang="pt-BR" sz="2000" dirty="0"/>
          </a:p>
          <a:p>
            <a:pPr lvl="1"/>
            <a:r>
              <a:rPr lang="pt-BR" dirty="0"/>
              <a:t>Tempos de acesso e egresso</a:t>
            </a:r>
            <a:endParaRPr lang="pt-BR" sz="2000" dirty="0"/>
          </a:p>
          <a:p>
            <a:pPr lvl="0"/>
            <a:r>
              <a:rPr lang="pt-BR" dirty="0"/>
              <a:t>Classificação de matrizes</a:t>
            </a:r>
            <a:endParaRPr lang="pt-BR" sz="2400" dirty="0"/>
          </a:p>
          <a:p>
            <a:pPr lvl="1"/>
            <a:r>
              <a:rPr lang="pt-BR" dirty="0"/>
              <a:t>Distribuição dos tempos de viagem e distâncias de viagem</a:t>
            </a:r>
            <a:endParaRPr lang="pt-BR" sz="2000" dirty="0"/>
          </a:p>
          <a:p>
            <a:pPr lvl="0"/>
            <a:r>
              <a:rPr lang="pt-BR" dirty="0"/>
              <a:t>Correção de Matrizes com o Algoritmo </a:t>
            </a:r>
            <a:r>
              <a:rPr lang="pt-BR" dirty="0" err="1"/>
              <a:t>TFlowFuzzy</a:t>
            </a:r>
            <a:endParaRPr lang="pt-BR" sz="24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...VISUM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 algn="ctr">
              <a:buNone/>
            </a:pPr>
            <a:r>
              <a:rPr lang="pt-BR" sz="4400" b="1" dirty="0">
                <a:latin typeface="Times New Roman" pitchFamily="18" charset="0"/>
                <a:cs typeface="Times New Roman" pitchFamily="18" charset="0"/>
              </a:rPr>
              <a:t>Avaliação de </a:t>
            </a:r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cenários </a:t>
            </a:r>
          </a:p>
          <a:p>
            <a:pPr lvl="0" algn="ctr">
              <a:buNone/>
            </a:pPr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lvl="0" algn="ctr">
              <a:buNone/>
            </a:pPr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 decisão de projeto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pt-BR" sz="6000" b="1" dirty="0" smtClean="0"/>
              <a:t>	FIM</a:t>
            </a:r>
            <a:endParaRPr lang="pt-BR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Desafios dos sistemas de transportes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introduzir mudanças eficientes nos sistemas de transportes ?</a:t>
            </a:r>
          </a:p>
          <a:p>
            <a:r>
              <a:rPr lang="pt-BR" dirty="0" smtClean="0"/>
              <a:t>Como fazer para que os acertos nessas mudanças sejam mais imediatos e não necessitem de muita experimentação 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pt-BR" sz="4000" b="1" dirty="0" smtClean="0">
                <a:latin typeface="Arial Black" pitchFamily="34" charset="0"/>
                <a:cs typeface="Times New Roman" pitchFamily="18" charset="0"/>
              </a:rPr>
              <a:t>SIMULAÇÃO COMPUTACIONAL !!!</a:t>
            </a:r>
            <a:endParaRPr lang="pt-BR" sz="40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de 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pt-BR" b="1" dirty="0" smtClean="0"/>
              <a:t>Microscópica</a:t>
            </a:r>
          </a:p>
          <a:p>
            <a:pPr>
              <a:buNone/>
            </a:pPr>
            <a:r>
              <a:rPr lang="pt-BR" dirty="0" smtClean="0"/>
              <a:t> 	</a:t>
            </a:r>
            <a:r>
              <a:rPr lang="pt-BR" sz="2000" dirty="0" smtClean="0"/>
              <a:t>(muito detalhamento)(“mapa em grande escala”)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dirty="0" err="1" smtClean="0"/>
              <a:t>Mesoscópica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sz="2000" dirty="0"/>
              <a:t>	</a:t>
            </a:r>
            <a:r>
              <a:rPr lang="pt-BR" sz="2000" dirty="0" smtClean="0"/>
              <a:t>(interligação)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b="1" dirty="0" smtClean="0"/>
              <a:t>Macroscópica</a:t>
            </a:r>
          </a:p>
          <a:p>
            <a:pPr>
              <a:buNone/>
            </a:pPr>
            <a:r>
              <a:rPr lang="pt-BR" b="1" dirty="0" smtClean="0"/>
              <a:t>	 </a:t>
            </a:r>
            <a:r>
              <a:rPr lang="pt-BR" sz="2000" dirty="0" smtClean="0"/>
              <a:t>(pouco detalhamento) (“mapa em pequena escala”)</a:t>
            </a:r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 de uma 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Coleta de dados</a:t>
            </a:r>
          </a:p>
          <a:p>
            <a:pPr lvl="0"/>
            <a:r>
              <a:rPr lang="pt-BR" dirty="0"/>
              <a:t>Determinação da rede a simular</a:t>
            </a:r>
          </a:p>
          <a:p>
            <a:pPr lvl="0"/>
            <a:r>
              <a:rPr lang="pt-BR" b="1" dirty="0"/>
              <a:t>Construção da rede</a:t>
            </a:r>
            <a:r>
              <a:rPr lang="pt-BR" dirty="0"/>
              <a:t> no ambiente do </a:t>
            </a:r>
            <a:r>
              <a:rPr lang="pt-BR" dirty="0" smtClean="0"/>
              <a:t>simulador</a:t>
            </a:r>
          </a:p>
          <a:p>
            <a:pPr lvl="0"/>
            <a:r>
              <a:rPr lang="pt-BR" b="1" dirty="0"/>
              <a:t>Calibração da rede </a:t>
            </a:r>
            <a:r>
              <a:rPr lang="pt-BR" dirty="0"/>
              <a:t>(verificação se representa a “rede do mundo real” </a:t>
            </a:r>
            <a:r>
              <a:rPr lang="pt-BR" dirty="0" smtClean="0"/>
              <a:t>)</a:t>
            </a:r>
          </a:p>
          <a:p>
            <a:pPr lvl="0"/>
            <a:r>
              <a:rPr lang="pt-BR" b="1" dirty="0"/>
              <a:t>Alocação de tráfego </a:t>
            </a:r>
            <a:r>
              <a:rPr lang="pt-BR" dirty="0"/>
              <a:t>(representação dos </a:t>
            </a:r>
            <a:r>
              <a:rPr lang="pt-BR" dirty="0" smtClean="0"/>
              <a:t>fluxos de veículos </a:t>
            </a:r>
            <a:r>
              <a:rPr lang="pt-BR" dirty="0"/>
              <a:t>da rede)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Retificações eventuais </a:t>
            </a:r>
            <a:r>
              <a:rPr lang="pt-BR" dirty="0"/>
              <a:t>(é necessário verificar se alocação de tráfego representa bem a “rede do mundo real”)</a:t>
            </a:r>
          </a:p>
          <a:p>
            <a:r>
              <a:rPr lang="pt-BR" dirty="0"/>
              <a:t>Cenário </a:t>
            </a:r>
            <a:r>
              <a:rPr lang="pt-BR" b="1" dirty="0"/>
              <a:t>inicial pronto</a:t>
            </a:r>
            <a:r>
              <a:rPr lang="pt-BR" dirty="0"/>
              <a:t> (representação fidedigna da rede)</a:t>
            </a:r>
            <a:endParaRPr lang="pt-BR" sz="2400" dirty="0"/>
          </a:p>
          <a:p>
            <a:pPr lvl="0"/>
            <a:r>
              <a:rPr lang="pt-BR" b="1" dirty="0"/>
              <a:t>Introdução da mudança candidata</a:t>
            </a:r>
            <a:r>
              <a:rPr lang="pt-BR" dirty="0"/>
              <a:t> a solução na rede em modelo computacional</a:t>
            </a:r>
            <a:endParaRPr lang="pt-BR" sz="2400" dirty="0"/>
          </a:p>
          <a:p>
            <a:pPr lvl="1"/>
            <a:r>
              <a:rPr lang="pt-BR" dirty="0"/>
              <a:t>Criação de cenários alternativos com mudanças diferentes</a:t>
            </a:r>
            <a:endParaRPr lang="pt-BR" sz="20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Comparação entre cenário original e cenário alterado</a:t>
            </a:r>
            <a:r>
              <a:rPr lang="pt-BR" dirty="0" smtClean="0"/>
              <a:t> “positivamente” (aquele que contém a mudança candidata a solução)</a:t>
            </a:r>
            <a:endParaRPr lang="pt-BR" sz="2400" dirty="0" smtClean="0"/>
          </a:p>
          <a:p>
            <a:pPr lvl="0"/>
            <a:r>
              <a:rPr lang="pt-BR" b="1" dirty="0" smtClean="0"/>
              <a:t>Análise dos resultados obtidos</a:t>
            </a:r>
            <a:r>
              <a:rPr lang="pt-BR" dirty="0" smtClean="0"/>
              <a:t> (números-índice, estatísticas, gráficos, </a:t>
            </a:r>
            <a:r>
              <a:rPr lang="pt-BR" u="sng" dirty="0" smtClean="0"/>
              <a:t>mapas de calor</a:t>
            </a:r>
            <a:r>
              <a:rPr lang="pt-BR" dirty="0" smtClean="0"/>
              <a:t>)</a:t>
            </a:r>
            <a:endParaRPr lang="pt-BR" sz="2400" dirty="0" smtClean="0"/>
          </a:p>
          <a:p>
            <a:pPr lvl="0"/>
            <a:r>
              <a:rPr lang="pt-BR" b="1" dirty="0" smtClean="0"/>
              <a:t>Escolha da melhor solução!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VISUM -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Objetos de rede e elementos básicos</a:t>
            </a:r>
          </a:p>
          <a:p>
            <a:pPr lvl="0"/>
            <a:r>
              <a:rPr lang="pt-BR" dirty="0"/>
              <a:t>Verificação da rede e validação</a:t>
            </a:r>
          </a:p>
          <a:p>
            <a:pPr lvl="0"/>
            <a:r>
              <a:rPr lang="pt-BR" dirty="0"/>
              <a:t>Importar dados de rede de outros programas de computador / plataformas digitais</a:t>
            </a:r>
          </a:p>
          <a:p>
            <a:r>
              <a:rPr lang="pt-BR" dirty="0"/>
              <a:t>Parâmetros </a:t>
            </a:r>
            <a:r>
              <a:rPr lang="pt-BR" dirty="0" smtClean="0"/>
              <a:t>gráficos</a:t>
            </a:r>
          </a:p>
          <a:p>
            <a:pPr lvl="0"/>
            <a:r>
              <a:rPr lang="pt-BR" dirty="0"/>
              <a:t>Procedimentos de alocação de tráfego para o transporte privado (escolha de caminhos)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...VISUM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Funções de degradação da velocidade</a:t>
            </a:r>
            <a:endParaRPr lang="pt-BR" sz="2400" dirty="0"/>
          </a:p>
          <a:p>
            <a:pPr lvl="0"/>
            <a:r>
              <a:rPr lang="pt-BR" dirty="0"/>
              <a:t>Funções de impedância</a:t>
            </a:r>
            <a:endParaRPr lang="pt-BR" sz="2400" dirty="0"/>
          </a:p>
          <a:p>
            <a:pPr lvl="0"/>
            <a:r>
              <a:rPr lang="pt-BR" dirty="0"/>
              <a:t>Procedimentos de alocação de tráfego para o transporte privado (Tipos)</a:t>
            </a:r>
            <a:endParaRPr lang="pt-BR" sz="2400" dirty="0"/>
          </a:p>
          <a:p>
            <a:pPr lvl="1"/>
            <a:r>
              <a:rPr lang="pt-BR" dirty="0"/>
              <a:t>Incremental</a:t>
            </a:r>
            <a:endParaRPr lang="pt-BR" sz="2000" dirty="0"/>
          </a:p>
          <a:p>
            <a:pPr lvl="1"/>
            <a:r>
              <a:rPr lang="pt-BR" dirty="0"/>
              <a:t>Equilíbrio</a:t>
            </a:r>
            <a:endParaRPr lang="pt-BR" sz="2000" dirty="0"/>
          </a:p>
          <a:p>
            <a:pPr lvl="1"/>
            <a:r>
              <a:rPr lang="pt-BR" dirty="0"/>
              <a:t>Equilíbrio LUCE</a:t>
            </a:r>
            <a:endParaRPr lang="pt-BR" sz="2000" dirty="0"/>
          </a:p>
          <a:p>
            <a:pPr lvl="1"/>
            <a:r>
              <a:rPr lang="pt-BR" dirty="0"/>
              <a:t>Equilíbrio </a:t>
            </a:r>
            <a:r>
              <a:rPr lang="pt-BR" dirty="0" err="1"/>
              <a:t>Lohse</a:t>
            </a:r>
            <a:endParaRPr lang="pt-BR" sz="2000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344</Words>
  <Application>Microsoft Office PowerPoint</Application>
  <PresentationFormat>Apresentação na tela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Desafios dos sistemas de transportes</vt:lpstr>
      <vt:lpstr>Slide 3</vt:lpstr>
      <vt:lpstr>Classes de simulação</vt:lpstr>
      <vt:lpstr>Etapas de uma simulação</vt:lpstr>
      <vt:lpstr>... Etapas</vt:lpstr>
      <vt:lpstr>Etapas</vt:lpstr>
      <vt:lpstr>VISUM - apresentação</vt:lpstr>
      <vt:lpstr>...VISUM</vt:lpstr>
      <vt:lpstr>...VISUM</vt:lpstr>
      <vt:lpstr>...VISUM</vt:lpstr>
      <vt:lpstr>...VISUM</vt:lpstr>
      <vt:lpstr>...VISUM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MURILLO T.B.A.</dc:creator>
  <cp:lastModifiedBy>MURILLO T.B.A.</cp:lastModifiedBy>
  <cp:revision>5</cp:revision>
  <dcterms:created xsi:type="dcterms:W3CDTF">2018-10-09T11:44:18Z</dcterms:created>
  <dcterms:modified xsi:type="dcterms:W3CDTF">2018-10-09T12:11:30Z</dcterms:modified>
</cp:coreProperties>
</file>