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583" r:id="rId2"/>
    <p:sldId id="571" r:id="rId3"/>
    <p:sldId id="313" r:id="rId4"/>
    <p:sldId id="479" r:id="rId5"/>
    <p:sldId id="527" r:id="rId6"/>
    <p:sldId id="528" r:id="rId7"/>
    <p:sldId id="529" r:id="rId8"/>
    <p:sldId id="530" r:id="rId9"/>
    <p:sldId id="531" r:id="rId10"/>
    <p:sldId id="532" r:id="rId11"/>
    <p:sldId id="533" r:id="rId12"/>
    <p:sldId id="534" r:id="rId13"/>
    <p:sldId id="511" r:id="rId14"/>
    <p:sldId id="543" r:id="rId15"/>
    <p:sldId id="544" r:id="rId16"/>
    <p:sldId id="545" r:id="rId17"/>
    <p:sldId id="546" r:id="rId18"/>
    <p:sldId id="547" r:id="rId19"/>
    <p:sldId id="572" r:id="rId20"/>
    <p:sldId id="549" r:id="rId21"/>
    <p:sldId id="550" r:id="rId22"/>
    <p:sldId id="551" r:id="rId23"/>
    <p:sldId id="552" r:id="rId24"/>
    <p:sldId id="553" r:id="rId25"/>
    <p:sldId id="554" r:id="rId26"/>
    <p:sldId id="555" r:id="rId27"/>
    <p:sldId id="573" r:id="rId28"/>
    <p:sldId id="557" r:id="rId29"/>
    <p:sldId id="558" r:id="rId30"/>
    <p:sldId id="559" r:id="rId31"/>
    <p:sldId id="560" r:id="rId32"/>
    <p:sldId id="561" r:id="rId33"/>
    <p:sldId id="562" r:id="rId34"/>
    <p:sldId id="563" r:id="rId35"/>
    <p:sldId id="574" r:id="rId36"/>
    <p:sldId id="565" r:id="rId37"/>
    <p:sldId id="566" r:id="rId38"/>
    <p:sldId id="567" r:id="rId39"/>
    <p:sldId id="568" r:id="rId40"/>
    <p:sldId id="569" r:id="rId41"/>
    <p:sldId id="570" r:id="rId42"/>
    <p:sldId id="575" r:id="rId43"/>
    <p:sldId id="576" r:id="rId44"/>
    <p:sldId id="577" r:id="rId45"/>
    <p:sldId id="578" r:id="rId46"/>
    <p:sldId id="579" r:id="rId47"/>
    <p:sldId id="580" r:id="rId48"/>
    <p:sldId id="581" r:id="rId49"/>
    <p:sldId id="582" r:id="rId50"/>
  </p:sldIdLst>
  <p:sldSz cx="9144000" cy="6858000" type="screen4x3"/>
  <p:notesSz cx="7099300" cy="10234613"/>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ólogo" id="{D1C87E53-04D3-46BE-AC58-BE8F18F5C332}">
          <p14:sldIdLst>
            <p14:sldId id="583"/>
            <p14:sldId id="571"/>
            <p14:sldId id="313"/>
          </p14:sldIdLst>
        </p14:section>
        <p14:section name="Apresentação de resultados" id="{54A1CCF4-FB18-4740-8BFE-CC225072900F}">
          <p14:sldIdLst>
            <p14:sldId id="479"/>
            <p14:sldId id="527"/>
            <p14:sldId id="528"/>
            <p14:sldId id="529"/>
            <p14:sldId id="530"/>
            <p14:sldId id="531"/>
            <p14:sldId id="532"/>
            <p14:sldId id="533"/>
            <p14:sldId id="534"/>
          </p14:sldIdLst>
        </p14:section>
        <p14:section name="Análises Gráficas" id="{BD12C5C1-EF4E-4722-B7AE-830A5E56727D}">
          <p14:sldIdLst>
            <p14:sldId id="511"/>
            <p14:sldId id="543"/>
            <p14:sldId id="544"/>
            <p14:sldId id="545"/>
            <p14:sldId id="546"/>
            <p14:sldId id="547"/>
          </p14:sldIdLst>
        </p14:section>
        <p14:section name="Matrizes Skim" id="{A8019500-FDB1-4451-9E62-087EC15FD949}">
          <p14:sldIdLst>
            <p14:sldId id="572"/>
            <p14:sldId id="549"/>
            <p14:sldId id="550"/>
            <p14:sldId id="551"/>
            <p14:sldId id="552"/>
            <p14:sldId id="553"/>
            <p14:sldId id="554"/>
            <p14:sldId id="555"/>
          </p14:sldIdLst>
        </p14:section>
        <p14:section name="Correção de Matrizes" id="{E4A20854-6E7E-46FB-9F34-6EBE4A79DB4B}">
          <p14:sldIdLst>
            <p14:sldId id="573"/>
            <p14:sldId id="557"/>
            <p14:sldId id="558"/>
            <p14:sldId id="559"/>
            <p14:sldId id="560"/>
            <p14:sldId id="561"/>
            <p14:sldId id="562"/>
            <p14:sldId id="563"/>
          </p14:sldIdLst>
        </p14:section>
        <p14:section name="Avaliação de Cenários" id="{FC53182A-EFA7-4CA2-82B5-1BF22986B034}">
          <p14:sldIdLst>
            <p14:sldId id="574"/>
            <p14:sldId id="565"/>
            <p14:sldId id="566"/>
            <p14:sldId id="567"/>
            <p14:sldId id="568"/>
            <p14:sldId id="569"/>
            <p14:sldId id="570"/>
          </p14:sldIdLst>
        </p14:section>
        <p14:section name="Impressão" id="{AA8120F4-22D7-40AF-8DBE-AE7455FCE230}">
          <p14:sldIdLst>
            <p14:sldId id="575"/>
            <p14:sldId id="576"/>
            <p14:sldId id="577"/>
            <p14:sldId id="578"/>
            <p14:sldId id="579"/>
            <p14:sldId id="580"/>
            <p14:sldId id="581"/>
            <p14:sldId id="582"/>
          </p14:sldIdLst>
        </p14:section>
      </p14:sectionLst>
    </p:ext>
    <p:ext uri="{EFAFB233-063F-42B5-8137-9DF3F51BA10A}">
      <p15:sldGuideLst xmlns:p15="http://schemas.microsoft.com/office/powerpoint/2012/main">
        <p15:guide id="1" orient="horz" pos="890">
          <p15:clr>
            <a:srgbClr val="A4A3A4"/>
          </p15:clr>
        </p15:guide>
        <p15:guide id="2" orient="horz" pos="3793">
          <p15:clr>
            <a:srgbClr val="A4A3A4"/>
          </p15:clr>
        </p15:guide>
        <p15:guide id="3" orient="horz" pos="2341">
          <p15:clr>
            <a:srgbClr val="A4A3A4"/>
          </p15:clr>
        </p15:guide>
        <p15:guide id="4" pos="340">
          <p15:clr>
            <a:srgbClr val="A4A3A4"/>
          </p15:clr>
        </p15:guide>
        <p15:guide id="5" pos="5420">
          <p15:clr>
            <a:srgbClr val="A4A3A4"/>
          </p15:clr>
        </p15:guide>
      </p15:sldGuideLst>
    </p:ext>
    <p:ext uri="{2D200454-40CA-4A62-9FC3-DE9A4176ACB9}">
      <p15:notesGuideLst xmlns:p15="http://schemas.microsoft.com/office/powerpoint/2012/main">
        <p15:guide id="1" orient="horz" pos="3128">
          <p15:clr>
            <a:srgbClr val="A4A3A4"/>
          </p15:clr>
        </p15:guide>
        <p15:guide id="2" pos="2101">
          <p15:clr>
            <a:srgbClr val="A4A3A4"/>
          </p15:clr>
        </p15:guide>
        <p15:guide id="3" orient="horz" pos="3225">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00"/>
    <a:srgbClr val="498AE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77518" autoAdjust="0"/>
  </p:normalViewPr>
  <p:slideViewPr>
    <p:cSldViewPr showGuides="1">
      <p:cViewPr varScale="1">
        <p:scale>
          <a:sx n="85" d="100"/>
          <a:sy n="85" d="100"/>
        </p:scale>
        <p:origin x="2628" y="84"/>
      </p:cViewPr>
      <p:guideLst>
        <p:guide orient="horz" pos="890"/>
        <p:guide orient="horz" pos="3793"/>
        <p:guide orient="horz" pos="2341"/>
        <p:guide pos="340"/>
        <p:guide pos="5420"/>
      </p:guideLst>
    </p:cSldViewPr>
  </p:slideViewPr>
  <p:outlineViewPr>
    <p:cViewPr>
      <p:scale>
        <a:sx n="33" d="100"/>
        <a:sy n="33" d="100"/>
      </p:scale>
      <p:origin x="0" y="3564"/>
    </p:cViewPr>
  </p:outlineViewPr>
  <p:notesTextViewPr>
    <p:cViewPr>
      <p:scale>
        <a:sx n="1" d="1"/>
        <a:sy n="1" d="1"/>
      </p:scale>
      <p:origin x="0" y="0"/>
    </p:cViewPr>
  </p:notesTextViewPr>
  <p:sorterViewPr>
    <p:cViewPr>
      <p:scale>
        <a:sx n="100" d="100"/>
        <a:sy n="100" d="100"/>
      </p:scale>
      <p:origin x="0" y="15672"/>
    </p:cViewPr>
  </p:sorterViewPr>
  <p:notesViewPr>
    <p:cSldViewPr showGuides="1">
      <p:cViewPr>
        <p:scale>
          <a:sx n="66" d="100"/>
          <a:sy n="66" d="100"/>
        </p:scale>
        <p:origin x="3306" y="384"/>
      </p:cViewPr>
      <p:guideLst>
        <p:guide orient="horz" pos="3128"/>
        <p:guide pos="2101"/>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6363" cy="511730"/>
          </a:xfrm>
          <a:prstGeom prst="rect">
            <a:avLst/>
          </a:prstGeom>
        </p:spPr>
        <p:txBody>
          <a:bodyPr vert="horz" lIns="95491" tIns="47745" rIns="95491" bIns="47745" rtlCol="0"/>
          <a:lstStyle>
            <a:lvl1pPr algn="l">
              <a:defRPr sz="1300"/>
            </a:lvl1pPr>
          </a:lstStyle>
          <a:p>
            <a:endParaRPr lang="de-DE"/>
          </a:p>
        </p:txBody>
      </p:sp>
      <p:sp>
        <p:nvSpPr>
          <p:cNvPr id="3" name="Datumsplatzhalter 2"/>
          <p:cNvSpPr>
            <a:spLocks noGrp="1"/>
          </p:cNvSpPr>
          <p:nvPr>
            <p:ph type="dt" sz="quarter" idx="1"/>
          </p:nvPr>
        </p:nvSpPr>
        <p:spPr>
          <a:xfrm>
            <a:off x="4021294" y="1"/>
            <a:ext cx="3076363" cy="511730"/>
          </a:xfrm>
          <a:prstGeom prst="rect">
            <a:avLst/>
          </a:prstGeom>
        </p:spPr>
        <p:txBody>
          <a:bodyPr vert="horz" lIns="95491" tIns="47745" rIns="95491" bIns="47745" rtlCol="0"/>
          <a:lstStyle>
            <a:lvl1pPr algn="r">
              <a:defRPr sz="1300"/>
            </a:lvl1pPr>
          </a:lstStyle>
          <a:p>
            <a:fld id="{7916BDDE-E85E-4FC7-BB44-5DD5F278B166}" type="datetime1">
              <a:rPr lang="de-DE" smtClean="0"/>
              <a:pPr/>
              <a:t>27.01.2017</a:t>
            </a:fld>
            <a:endParaRPr lang="de-DE"/>
          </a:p>
        </p:txBody>
      </p:sp>
      <p:sp>
        <p:nvSpPr>
          <p:cNvPr id="4" name="Fußzeilenplatzhalter 3"/>
          <p:cNvSpPr>
            <a:spLocks noGrp="1"/>
          </p:cNvSpPr>
          <p:nvPr>
            <p:ph type="ftr" sz="quarter" idx="2"/>
          </p:nvPr>
        </p:nvSpPr>
        <p:spPr>
          <a:xfrm>
            <a:off x="0" y="9721108"/>
            <a:ext cx="3076363" cy="511730"/>
          </a:xfrm>
          <a:prstGeom prst="rect">
            <a:avLst/>
          </a:prstGeom>
        </p:spPr>
        <p:txBody>
          <a:bodyPr vert="horz" lIns="95491" tIns="47745" rIns="95491" bIns="47745" rtlCol="0" anchor="b"/>
          <a:lstStyle>
            <a:lvl1pPr algn="l">
              <a:defRPr sz="1300"/>
            </a:lvl1pPr>
          </a:lstStyle>
          <a:p>
            <a:r>
              <a:rPr lang="de-DE"/>
              <a:t>PTV Visum, Basic course</a:t>
            </a:r>
          </a:p>
        </p:txBody>
      </p:sp>
      <p:sp>
        <p:nvSpPr>
          <p:cNvPr id="5" name="Foliennummernplatzhalter 4"/>
          <p:cNvSpPr>
            <a:spLocks noGrp="1"/>
          </p:cNvSpPr>
          <p:nvPr>
            <p:ph type="sldNum" sz="quarter" idx="3"/>
          </p:nvPr>
        </p:nvSpPr>
        <p:spPr>
          <a:xfrm>
            <a:off x="4021294" y="9721108"/>
            <a:ext cx="3076363" cy="511730"/>
          </a:xfrm>
          <a:prstGeom prst="rect">
            <a:avLst/>
          </a:prstGeom>
        </p:spPr>
        <p:txBody>
          <a:bodyPr vert="horz" lIns="95491" tIns="47745" rIns="95491" bIns="47745" rtlCol="0" anchor="b"/>
          <a:lstStyle>
            <a:lvl1pPr algn="r">
              <a:defRPr sz="1300"/>
            </a:lvl1pPr>
          </a:lstStyle>
          <a:p>
            <a:fld id="{53613F73-2CBE-441B-8158-8990D17B1AA6}" type="slidenum">
              <a:rPr lang="de-DE" smtClean="0"/>
              <a:pPr/>
              <a:t>‹#›</a:t>
            </a:fld>
            <a:endParaRPr lang="de-DE"/>
          </a:p>
        </p:txBody>
      </p:sp>
    </p:spTree>
    <p:extLst>
      <p:ext uri="{BB962C8B-B14F-4D97-AF65-F5344CB8AC3E}">
        <p14:creationId xmlns:p14="http://schemas.microsoft.com/office/powerpoint/2010/main" val="249830629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6363" cy="511730"/>
          </a:xfrm>
          <a:prstGeom prst="rect">
            <a:avLst/>
          </a:prstGeom>
        </p:spPr>
        <p:txBody>
          <a:bodyPr vert="horz" lIns="95491" tIns="47745" rIns="95491" bIns="47745" rtlCol="0"/>
          <a:lstStyle>
            <a:lvl1pPr algn="l">
              <a:defRPr sz="800">
                <a:solidFill>
                  <a:schemeClr val="tx1"/>
                </a:solidFill>
              </a:defRPr>
            </a:lvl1pPr>
          </a:lstStyle>
          <a:p>
            <a:r>
              <a:rPr lang="de-DE" dirty="0"/>
              <a:t>PTV Group</a:t>
            </a:r>
          </a:p>
        </p:txBody>
      </p:sp>
      <p:sp>
        <p:nvSpPr>
          <p:cNvPr id="4" name="Folienbildplatzhalter 3"/>
          <p:cNvSpPr>
            <a:spLocks noGrp="1" noRot="1" noChangeAspect="1"/>
          </p:cNvSpPr>
          <p:nvPr>
            <p:ph type="sldImg" idx="2"/>
          </p:nvPr>
        </p:nvSpPr>
        <p:spPr>
          <a:xfrm>
            <a:off x="381298" y="292770"/>
            <a:ext cx="6338269" cy="4752528"/>
          </a:xfrm>
          <a:prstGeom prst="rect">
            <a:avLst/>
          </a:prstGeom>
          <a:noFill/>
          <a:ln w="12700">
            <a:solidFill>
              <a:prstClr val="black"/>
            </a:solidFill>
          </a:ln>
        </p:spPr>
        <p:txBody>
          <a:bodyPr vert="horz" lIns="95491" tIns="47745" rIns="95491" bIns="47745" rtlCol="0" anchor="ctr"/>
          <a:lstStyle/>
          <a:p>
            <a:endParaRPr lang="de-DE"/>
          </a:p>
        </p:txBody>
      </p:sp>
      <p:sp>
        <p:nvSpPr>
          <p:cNvPr id="5" name="Notizenplatzhalter 4"/>
          <p:cNvSpPr>
            <a:spLocks noGrp="1"/>
          </p:cNvSpPr>
          <p:nvPr>
            <p:ph type="body" sz="quarter" idx="3"/>
          </p:nvPr>
        </p:nvSpPr>
        <p:spPr>
          <a:xfrm>
            <a:off x="383223" y="5121314"/>
            <a:ext cx="6309205" cy="4494411"/>
          </a:xfrm>
          <a:prstGeom prst="rect">
            <a:avLst/>
          </a:prstGeom>
        </p:spPr>
        <p:txBody>
          <a:bodyPr vert="horz" lIns="0" tIns="187974"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63978639"/>
      </p:ext>
    </p:extLst>
  </p:cSld>
  <p:clrMap bg1="lt1" tx1="dk1" bg2="lt2" tx2="dk2" accent1="accent1" accent2="accent2" accent3="accent3" accent4="accent4" accent5="accent5" accent6="accent6" hlink="hlink" folHlink="folHlink"/>
  <p:hf/>
  <p:notesStyle>
    <a:lvl1pPr marL="0" algn="l" defTabSz="914400" rtl="0" eaLnBrk="1" latinLnBrk="0" hangingPunct="1">
      <a:defRPr sz="1100" kern="1200">
        <a:solidFill>
          <a:srgbClr val="000000"/>
        </a:solidFill>
        <a:latin typeface="+mn-lt"/>
        <a:ea typeface="+mn-ea"/>
        <a:cs typeface="+mn-cs"/>
      </a:defRPr>
    </a:lvl1pPr>
    <a:lvl2pPr marL="269875" indent="-269875" algn="l" defTabSz="914400" rtl="0" eaLnBrk="1" latinLnBrk="0" hangingPunct="1">
      <a:buClr>
        <a:schemeClr val="accent1"/>
      </a:buClr>
      <a:buFont typeface="Wingdings 3" pitchFamily="18" charset="2"/>
      <a:buChar char="´"/>
      <a:defRPr sz="1100" kern="1200">
        <a:solidFill>
          <a:srgbClr val="000000"/>
        </a:solidFill>
        <a:latin typeface="+mn-lt"/>
        <a:ea typeface="+mn-ea"/>
        <a:cs typeface="+mn-cs"/>
      </a:defRPr>
    </a:lvl2pPr>
    <a:lvl3pPr marL="452438" indent="-182563" algn="l" defTabSz="914400" rtl="0" eaLnBrk="1" latinLnBrk="0" hangingPunct="1">
      <a:buClr>
        <a:schemeClr val="accent1"/>
      </a:buClr>
      <a:buFont typeface="Arial" pitchFamily="34" charset="0"/>
      <a:buChar char="•"/>
      <a:defRPr sz="1100" kern="1200">
        <a:solidFill>
          <a:srgbClr val="000000"/>
        </a:solidFill>
        <a:latin typeface="+mn-lt"/>
        <a:ea typeface="+mn-ea"/>
        <a:cs typeface="+mn-cs"/>
      </a:defRPr>
    </a:lvl3pPr>
    <a:lvl4pPr marL="625475" indent="-173038" algn="l" defTabSz="914400" rtl="0" eaLnBrk="1" latinLnBrk="0" hangingPunct="1">
      <a:buClr>
        <a:schemeClr val="accent1"/>
      </a:buClr>
      <a:buFont typeface="Arial" pitchFamily="34" charset="0"/>
      <a:buChar char="•"/>
      <a:defRPr sz="1100" kern="1200">
        <a:solidFill>
          <a:srgbClr val="000000"/>
        </a:solidFill>
        <a:latin typeface="+mn-lt"/>
        <a:ea typeface="+mn-ea"/>
        <a:cs typeface="+mn-cs"/>
      </a:defRPr>
    </a:lvl4pPr>
    <a:lvl5pPr marL="808038" indent="-182563" algn="l" defTabSz="914400" rtl="0" eaLnBrk="1" latinLnBrk="0" hangingPunct="1">
      <a:buClr>
        <a:schemeClr val="accent1"/>
      </a:buClr>
      <a:buFont typeface="Arial" pitchFamily="34" charset="0"/>
      <a:buChar char="•"/>
      <a:defRPr sz="11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sz="1100" noProof="0" dirty="0">
                <a:solidFill>
                  <a:srgbClr val="000000"/>
                </a:solidFill>
              </a:rPr>
              <a:t>Vamos olhar para as possibilidades de layout do Visum.</a:t>
            </a:r>
          </a:p>
          <a:p>
            <a:endParaRPr lang="pt-PT" sz="1100" noProof="0" dirty="0">
              <a:solidFill>
                <a:srgbClr val="000000"/>
              </a:solidFill>
            </a:endParaRPr>
          </a:p>
          <a:p>
            <a:r>
              <a:rPr lang="pt-PT" sz="1100" noProof="0" dirty="0">
                <a:solidFill>
                  <a:srgbClr val="000000"/>
                </a:solidFill>
              </a:rPr>
              <a:t>Depois iremos ver as caraterísticas dos modelos, a correção de matrizes, a avaliação de cenários e, por fim, a questão da impressão de resultados.</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11" name="Folienbildplatzhalter 10"/>
          <p:cNvSpPr>
            <a:spLocks noGrp="1" noRot="1" noChangeAspect="1"/>
          </p:cNvSpPr>
          <p:nvPr>
            <p:ph type="sldImg"/>
          </p:nvPr>
        </p:nvSpPr>
        <p:spPr>
          <a:xfrm>
            <a:off x="358775" y="287338"/>
            <a:ext cx="6042025" cy="4532312"/>
          </a:xfrm>
        </p:spPr>
      </p:sp>
    </p:spTree>
    <p:extLst>
      <p:ext uri="{BB962C8B-B14F-4D97-AF65-F5344CB8AC3E}">
        <p14:creationId xmlns:p14="http://schemas.microsoft.com/office/powerpoint/2010/main" val="1036096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00750" cy="4500562"/>
          </a:xfrm>
        </p:spPr>
      </p:sp>
      <p:sp>
        <p:nvSpPr>
          <p:cNvPr id="3" name="Notizenplatzhalter 2"/>
          <p:cNvSpPr>
            <a:spLocks noGrp="1"/>
          </p:cNvSpPr>
          <p:nvPr>
            <p:ph type="body" idx="1"/>
          </p:nvPr>
        </p:nvSpPr>
        <p:spPr/>
        <p:txBody>
          <a:bodyPr>
            <a:normAutofit/>
          </a:bodyPr>
          <a:lstStyle/>
          <a:p>
            <a:r>
              <a:rPr lang="pt-PT" sz="1100" b="1" i="0" u="none" strike="noStrike" kern="1200" dirty="0">
                <a:solidFill>
                  <a:srgbClr val="000000"/>
                </a:solidFill>
              </a:rPr>
              <a:t>Duas opções:</a:t>
            </a:r>
          </a:p>
          <a:p>
            <a:r>
              <a:rPr lang="pt-PT" sz="1100" noProof="0" dirty="0">
                <a:solidFill>
                  <a:srgbClr val="000000"/>
                </a:solidFill>
              </a:rPr>
              <a:t>Duplicação simples / Duplicação e alteração da cor para distinguir da original.</a:t>
            </a:r>
          </a:p>
        </p:txBody>
      </p:sp>
      <p:sp>
        <p:nvSpPr>
          <p:cNvPr id="4" name="Kopfzeilenplatzhalter 3"/>
          <p:cNvSpPr>
            <a:spLocks noGrp="1"/>
          </p:cNvSpPr>
          <p:nvPr>
            <p:ph type="hdr" sz="quarter" idx="10"/>
          </p:nvPr>
        </p:nvSpPr>
        <p:spPr/>
        <p:txBody>
          <a:bodyPr/>
          <a:lstStyle/>
          <a:p>
            <a:r>
              <a:rPr lang="de-DE"/>
              <a:t>PTV Group</a:t>
            </a:r>
            <a:endParaRPr lang="de-DE" dirty="0"/>
          </a:p>
        </p:txBody>
      </p:sp>
      <p:pic>
        <p:nvPicPr>
          <p:cNvPr id="76807" name="Picture 7"/>
          <p:cNvPicPr>
            <a:picLocks noChangeAspect="1" noChangeArrowheads="1"/>
          </p:cNvPicPr>
          <p:nvPr/>
        </p:nvPicPr>
        <p:blipFill>
          <a:blip r:embed="rId3"/>
          <a:srcRect/>
          <a:stretch>
            <a:fillRect/>
          </a:stretch>
        </p:blipFill>
        <p:spPr bwMode="auto">
          <a:xfrm>
            <a:off x="3838600" y="7700416"/>
            <a:ext cx="222303" cy="279231"/>
          </a:xfrm>
          <a:prstGeom prst="rect">
            <a:avLst/>
          </a:prstGeom>
          <a:noFill/>
          <a:ln w="9525">
            <a:noFill/>
            <a:miter lim="800000"/>
            <a:headEnd/>
            <a:tailEnd/>
          </a:ln>
        </p:spPr>
      </p:pic>
    </p:spTree>
    <p:extLst>
      <p:ext uri="{BB962C8B-B14F-4D97-AF65-F5344CB8AC3E}">
        <p14:creationId xmlns:p14="http://schemas.microsoft.com/office/powerpoint/2010/main" val="196008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00750" cy="4500562"/>
          </a:xfrm>
        </p:spPr>
      </p:sp>
      <p:sp>
        <p:nvSpPr>
          <p:cNvPr id="3" name="Notizenplatzhalter 2"/>
          <p:cNvSpPr>
            <a:spLocks noGrp="1"/>
          </p:cNvSpPr>
          <p:nvPr>
            <p:ph type="body" idx="1"/>
          </p:nvPr>
        </p:nvSpPr>
        <p:spPr/>
        <p:txBody>
          <a:bodyPr>
            <a:normAutofit/>
          </a:bodyPr>
          <a:lstStyle/>
          <a:p>
            <a:r>
              <a:rPr lang="pt-PT" sz="1100" b="1" noProof="0" dirty="0">
                <a:solidFill>
                  <a:srgbClr val="000000"/>
                </a:solidFill>
              </a:rPr>
              <a:t>Definir uma nova Barra de Volume</a:t>
            </a:r>
          </a:p>
          <a:p>
            <a:endParaRPr lang="pt-PT" sz="1100" noProof="0" dirty="0">
              <a:solidFill>
                <a:srgbClr val="000000"/>
              </a:solidFill>
            </a:endParaRPr>
          </a:p>
          <a:p>
            <a:r>
              <a:rPr lang="pt-PT" sz="1100" baseline="0" noProof="0" dirty="0">
                <a:solidFill>
                  <a:srgbClr val="000000"/>
                </a:solidFill>
              </a:rPr>
              <a:t>Criar uma nova barra de volume para os volumes </a:t>
            </a:r>
            <a:r>
              <a:rPr lang="pt-PT" sz="1100" baseline="0" noProof="0" dirty="0" err="1">
                <a:solidFill>
                  <a:srgbClr val="000000"/>
                </a:solidFill>
              </a:rPr>
              <a:t>of</a:t>
            </a:r>
            <a:r>
              <a:rPr lang="pt-PT" sz="1100" baseline="0" noProof="0" dirty="0">
                <a:solidFill>
                  <a:srgbClr val="000000"/>
                </a:solidFill>
              </a:rPr>
              <a:t> HGV. Definir a cor e escolher quais os limites.</a:t>
            </a:r>
          </a:p>
          <a:p>
            <a:endParaRPr lang="pt-PT" sz="1100" baseline="0" noProof="0" dirty="0">
              <a:solidFill>
                <a:srgbClr val="000000"/>
              </a:solidFill>
            </a:endParaRPr>
          </a:p>
          <a:p>
            <a:r>
              <a:rPr lang="pt-PT" sz="1100" noProof="0" dirty="0">
                <a:solidFill>
                  <a:srgbClr val="000000"/>
                </a:solidFill>
              </a:rPr>
              <a:t>Não esquecer de definir também uma identificação adequada.</a:t>
            </a:r>
            <a:endParaRPr lang="pt-PT" sz="1100" baseline="0" noProof="0" dirty="0">
              <a:solidFill>
                <a:srgbClr val="000000"/>
              </a:solidFill>
            </a:endParaRPr>
          </a:p>
          <a:p>
            <a:endParaRPr lang="pt-PT" sz="1100" baseline="0" noProof="0" dirty="0">
              <a:solidFill>
                <a:srgbClr val="000000"/>
              </a:solidFill>
            </a:endParaRPr>
          </a:p>
          <a:p>
            <a:r>
              <a:rPr lang="pt-PT" sz="1100" noProof="0" dirty="0">
                <a:solidFill>
                  <a:srgbClr val="000000"/>
                </a:solidFill>
              </a:rPr>
              <a:t>Salvar os parâmetros gráficos, por exemplo com </a:t>
            </a:r>
            <a:r>
              <a:rPr lang="pt-PT" sz="1100" b="1" noProof="0" dirty="0">
                <a:solidFill>
                  <a:srgbClr val="000000"/>
                </a:solidFill>
              </a:rPr>
              <a:t>01_08_Volume_bars_with_HGV.gpa</a:t>
            </a:r>
            <a:endParaRPr lang="pt-PT" sz="1100" b="1" baseline="0" noProof="0" dirty="0">
              <a:solidFill>
                <a:srgbClr val="000000"/>
              </a:solidFill>
            </a:endParaRPr>
          </a:p>
          <a:p>
            <a:endParaRPr lang="de-DE" sz="1100" baseline="0" dirty="0">
              <a:solidFill>
                <a:srgbClr val="000000"/>
              </a:solidFill>
            </a:endParaRPr>
          </a:p>
          <a:p>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265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pfzeilenplatzhalter 3"/>
          <p:cNvSpPr>
            <a:spLocks noGrp="1"/>
          </p:cNvSpPr>
          <p:nvPr>
            <p:ph type="hdr" sz="quarter" idx="10"/>
          </p:nvPr>
        </p:nvSpPr>
        <p:spPr/>
        <p:txBody>
          <a:bodyPr/>
          <a:lstStyle/>
          <a:p>
            <a:r>
              <a:rPr lang="de-DE"/>
              <a:t>PTV Group</a:t>
            </a:r>
            <a:endParaRPr lang="de-DE" dirty="0"/>
          </a:p>
        </p:txBody>
      </p:sp>
      <p:sp>
        <p:nvSpPr>
          <p:cNvPr id="6" name="Folienbildplatzhalter 5"/>
          <p:cNvSpPr>
            <a:spLocks noGrp="1" noRot="1" noChangeAspect="1"/>
          </p:cNvSpPr>
          <p:nvPr>
            <p:ph type="sldImg"/>
          </p:nvPr>
        </p:nvSpPr>
        <p:spPr>
          <a:xfrm>
            <a:off x="381000" y="292100"/>
            <a:ext cx="6338888" cy="4752975"/>
          </a:xfrm>
        </p:spPr>
      </p:sp>
      <p:sp>
        <p:nvSpPr>
          <p:cNvPr id="7" name="Notizenplatzhalter 6"/>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1625433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pt-PT" sz="1100" b="1" noProof="0" dirty="0">
                <a:solidFill>
                  <a:srgbClr val="000000"/>
                </a:solidFill>
              </a:rPr>
              <a:t>Isócronas</a:t>
            </a:r>
          </a:p>
          <a:p>
            <a:endParaRPr lang="pt-PT" sz="1100" noProof="0" dirty="0">
              <a:solidFill>
                <a:srgbClr val="000000"/>
              </a:solidFill>
            </a:endParaRPr>
          </a:p>
          <a:p>
            <a:r>
              <a:rPr lang="pt-PT" sz="1100" b="1" noProof="0" dirty="0">
                <a:solidFill>
                  <a:srgbClr val="000000"/>
                </a:solidFill>
              </a:rPr>
              <a:t>2D-Display</a:t>
            </a:r>
          </a:p>
          <a:p>
            <a:r>
              <a:rPr lang="pt-PT" sz="1100" noProof="0" dirty="0">
                <a:solidFill>
                  <a:srgbClr val="000000"/>
                </a:solidFill>
              </a:rPr>
              <a:t>Para objetos pontuais (nós ou paragens) a visualização 2D (extrapolada) pode ser ativada para visualizar a distribuição dos valores dos atributos. Qualquer atributo numérico pode ser selecionado para visualização de valores extrapolados.</a:t>
            </a:r>
          </a:p>
          <a:p>
            <a:endParaRPr lang="pt-PT" sz="1100" noProof="0" dirty="0">
              <a:solidFill>
                <a:srgbClr val="000000"/>
              </a:solidFill>
            </a:endParaRPr>
          </a:p>
          <a:p>
            <a:r>
              <a:rPr lang="pt-PT" sz="1100" noProof="0" dirty="0">
                <a:solidFill>
                  <a:srgbClr val="000000"/>
                </a:solidFill>
              </a:rPr>
              <a:t>O valor do atributo do objeto pontual é extrapolado sobre a totalidade da área da rede. Para visualizações em 2D podem definir-se até 10 intervalos de valores com uma cor específica atribuída a cada um.</a:t>
            </a:r>
          </a:p>
          <a:p>
            <a:endParaRPr lang="en-US" sz="1100" dirty="0">
              <a:solidFill>
                <a:srgbClr val="000000"/>
              </a:solidFill>
            </a:endParaRPr>
          </a:p>
          <a:p>
            <a:endParaRPr lang="de-DE" sz="1100" dirty="0">
              <a:solidFill>
                <a:srgbClr val="000000"/>
              </a:solidFill>
            </a:endParaRPr>
          </a:p>
          <a:p>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374132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00750" cy="4500562"/>
          </a:xfrm>
        </p:spPr>
      </p:sp>
      <p:sp>
        <p:nvSpPr>
          <p:cNvPr id="3" name="Notizenplatzhalter 2"/>
          <p:cNvSpPr>
            <a:spLocks noGrp="1"/>
          </p:cNvSpPr>
          <p:nvPr>
            <p:ph type="body" idx="1"/>
          </p:nvPr>
        </p:nvSpPr>
        <p:spPr/>
        <p:txBody>
          <a:bodyPr>
            <a:noAutofit/>
          </a:bodyPr>
          <a:lstStyle/>
          <a:p>
            <a:r>
              <a:rPr lang="de-DE" b="1" dirty="0">
                <a:solidFill>
                  <a:srgbClr val="000000"/>
                </a:solidFill>
              </a:rPr>
              <a:t>2D-Display</a:t>
            </a:r>
          </a:p>
          <a:p>
            <a:endParaRPr lang="de-DE" dirty="0">
              <a:solidFill>
                <a:srgbClr val="000000"/>
              </a:solidFill>
            </a:endParaRPr>
          </a:p>
          <a:p>
            <a:r>
              <a:rPr lang="de-DE" dirty="0" err="1">
                <a:solidFill>
                  <a:srgbClr val="000000"/>
                </a:solidFill>
              </a:rPr>
              <a:t>Enable</a:t>
            </a:r>
            <a:r>
              <a:rPr lang="de-DE" dirty="0">
                <a:solidFill>
                  <a:srgbClr val="000000"/>
                </a:solidFill>
              </a:rPr>
              <a:t> </a:t>
            </a:r>
            <a:r>
              <a:rPr lang="de-DE" dirty="0" err="1">
                <a:solidFill>
                  <a:srgbClr val="000000"/>
                </a:solidFill>
              </a:rPr>
              <a:t>the</a:t>
            </a:r>
            <a:r>
              <a:rPr lang="de-DE" dirty="0">
                <a:solidFill>
                  <a:srgbClr val="000000"/>
                </a:solidFill>
              </a:rPr>
              <a:t> </a:t>
            </a:r>
            <a:r>
              <a:rPr lang="de-DE" dirty="0" err="1">
                <a:solidFill>
                  <a:srgbClr val="000000"/>
                </a:solidFill>
              </a:rPr>
              <a:t>o</a:t>
            </a:r>
            <a:r>
              <a:rPr lang="de-DE" baseline="0" dirty="0" err="1">
                <a:solidFill>
                  <a:srgbClr val="000000"/>
                </a:solidFill>
              </a:rPr>
              <a:t>ption</a:t>
            </a:r>
            <a:r>
              <a:rPr lang="de-DE" baseline="0" dirty="0">
                <a:solidFill>
                  <a:srgbClr val="000000"/>
                </a:solidFill>
              </a:rPr>
              <a:t> </a:t>
            </a:r>
            <a:r>
              <a:rPr lang="de-DE" b="1" baseline="0" dirty="0" err="1">
                <a:solidFill>
                  <a:srgbClr val="000000"/>
                </a:solidFill>
              </a:rPr>
              <a:t>Active</a:t>
            </a:r>
            <a:r>
              <a:rPr lang="de-DE" baseline="0" dirty="0">
                <a:solidFill>
                  <a:srgbClr val="000000"/>
                </a:solidFill>
              </a:rPr>
              <a:t> </a:t>
            </a:r>
            <a:r>
              <a:rPr lang="de-DE" baseline="0" dirty="0" err="1">
                <a:solidFill>
                  <a:srgbClr val="000000"/>
                </a:solidFill>
              </a:rPr>
              <a:t>and</a:t>
            </a:r>
            <a:r>
              <a:rPr lang="de-DE" baseline="0" dirty="0">
                <a:solidFill>
                  <a:srgbClr val="000000"/>
                </a:solidFill>
              </a:rPr>
              <a:t> </a:t>
            </a:r>
            <a:r>
              <a:rPr lang="de-DE" b="1" baseline="0" dirty="0">
                <a:solidFill>
                  <a:srgbClr val="000000"/>
                </a:solidFill>
              </a:rPr>
              <a:t>Smooth </a:t>
            </a:r>
            <a:r>
              <a:rPr lang="de-DE" b="1" baseline="0" dirty="0" err="1">
                <a:solidFill>
                  <a:srgbClr val="000000"/>
                </a:solidFill>
              </a:rPr>
              <a:t>color</a:t>
            </a:r>
            <a:r>
              <a:rPr lang="de-DE" b="1" baseline="0" dirty="0">
                <a:solidFill>
                  <a:srgbClr val="000000"/>
                </a:solidFill>
              </a:rPr>
              <a:t> </a:t>
            </a:r>
            <a:r>
              <a:rPr lang="de-DE" b="1" baseline="0" dirty="0" err="1">
                <a:solidFill>
                  <a:srgbClr val="000000"/>
                </a:solidFill>
              </a:rPr>
              <a:t>transition</a:t>
            </a:r>
            <a:r>
              <a:rPr lang="de-DE" b="0" baseline="0" dirty="0">
                <a:solidFill>
                  <a:srgbClr val="00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If the option has been selected, smooth color transitions visualize increasing or decreasing attribute values.</a:t>
            </a:r>
          </a:p>
          <a:p>
            <a:endParaRPr lang="de-DE" dirty="0">
              <a:solidFill>
                <a:srgbClr val="000000"/>
              </a:solidFill>
            </a:endParaRPr>
          </a:p>
          <a:p>
            <a:r>
              <a:rPr lang="en-US" b="1" i="0" u="none" strike="noStrike" kern="1200" dirty="0">
                <a:solidFill>
                  <a:srgbClr val="000000"/>
                </a:solidFill>
                <a:latin typeface="+mn-lt"/>
                <a:ea typeface="+mn-ea"/>
                <a:cs typeface="+mn-cs"/>
              </a:rPr>
              <a:t>v-access </a:t>
            </a:r>
          </a:p>
          <a:p>
            <a:r>
              <a:rPr lang="en-US" dirty="0">
                <a:solidFill>
                  <a:srgbClr val="000000"/>
                </a:solidFill>
              </a:rPr>
              <a:t>Extrapolation speed for the calculation of the attribute values of point objects along virtual lines to each point in the network.</a:t>
            </a:r>
          </a:p>
          <a:p>
            <a:endParaRPr lang="de-DE" dirty="0">
              <a:solidFill>
                <a:srgbClr val="000000"/>
              </a:solidFill>
            </a:endParaRPr>
          </a:p>
          <a:p>
            <a:r>
              <a:rPr lang="en-US" b="1" dirty="0" err="1">
                <a:solidFill>
                  <a:srgbClr val="000000"/>
                </a:solidFill>
              </a:rPr>
              <a:t>tMax</a:t>
            </a:r>
            <a:r>
              <a:rPr lang="en-US" b="1" dirty="0">
                <a:solidFill>
                  <a:srgbClr val="000000"/>
                </a:solidFill>
              </a:rPr>
              <a:t>-access</a:t>
            </a:r>
            <a:r>
              <a:rPr lang="en-US" dirty="0">
                <a:solidFill>
                  <a:srgbClr val="000000"/>
                </a:solidFill>
              </a:rPr>
              <a:t> (access time)</a:t>
            </a:r>
          </a:p>
          <a:p>
            <a:r>
              <a:rPr lang="en-US" dirty="0">
                <a:solidFill>
                  <a:srgbClr val="000000"/>
                </a:solidFill>
              </a:rPr>
              <a:t>For attribute values with an extrapolated attribute value &gt; </a:t>
            </a:r>
            <a:r>
              <a:rPr lang="en-US" dirty="0" err="1">
                <a:solidFill>
                  <a:srgbClr val="000000"/>
                </a:solidFill>
              </a:rPr>
              <a:t>tMax</a:t>
            </a:r>
            <a:r>
              <a:rPr lang="en-US" dirty="0">
                <a:solidFill>
                  <a:srgbClr val="000000"/>
                </a:solidFill>
              </a:rPr>
              <a:t>-access, the program uses the color specified for the class Not reached.</a:t>
            </a:r>
          </a:p>
          <a:p>
            <a:endParaRPr lang="de-DE" dirty="0">
              <a:solidFill>
                <a:srgbClr val="000000"/>
              </a:solidFill>
            </a:endParaRPr>
          </a:p>
          <a:p>
            <a:r>
              <a:rPr lang="en-US" b="1" dirty="0">
                <a:solidFill>
                  <a:srgbClr val="000000"/>
                </a:solidFill>
              </a:rPr>
              <a:t>Difference display </a:t>
            </a:r>
          </a:p>
          <a:p>
            <a:r>
              <a:rPr lang="en-US" b="0" dirty="0">
                <a:solidFill>
                  <a:srgbClr val="000000"/>
                </a:solidFill>
              </a:rPr>
              <a:t>If the option has been selected, for each network object the difference between the selected attributes is calculated and displayed according to the current classification settings.</a:t>
            </a:r>
            <a:r>
              <a:rPr lang="en-US" b="1" dirty="0">
                <a:solidFill>
                  <a:srgbClr val="000000"/>
                </a:solidFill>
              </a:rPr>
              <a:t> </a:t>
            </a:r>
          </a:p>
          <a:p>
            <a:r>
              <a:rPr lang="de-DE" dirty="0">
                <a:solidFill>
                  <a:srgbClr val="000000"/>
                </a:solidFill>
              </a:rPr>
              <a:t> </a:t>
            </a:r>
          </a:p>
          <a:p>
            <a:endParaRPr lang="de-DE" dirty="0">
              <a:solidFill>
                <a:srgbClr val="000000"/>
              </a:solidFill>
            </a:endParaRPr>
          </a:p>
          <a:p>
            <a:r>
              <a:rPr lang="de-DE" b="1" dirty="0">
                <a:solidFill>
                  <a:srgbClr val="000000"/>
                </a:solidFill>
              </a:rPr>
              <a:t>Attributes</a:t>
            </a:r>
          </a:p>
          <a:p>
            <a:r>
              <a:rPr lang="en-US" dirty="0">
                <a:solidFill>
                  <a:srgbClr val="000000"/>
                </a:solidFill>
              </a:rPr>
              <a:t>Drop-down list for network object type</a:t>
            </a:r>
          </a:p>
          <a:p>
            <a:r>
              <a:rPr lang="en-US" dirty="0">
                <a:solidFill>
                  <a:srgbClr val="000000"/>
                </a:solidFill>
              </a:rPr>
              <a:t>Here you select the network object type whose attribute values you want to use for the display of isochrones. The isochrones are drawn around the network objects of this type. With the button you select the attribute you need. To display the accessibility select one of the following attributes: Isochrones time </a:t>
            </a:r>
            <a:r>
              <a:rPr lang="en-US" dirty="0" err="1">
                <a:solidFill>
                  <a:srgbClr val="000000"/>
                </a:solidFill>
              </a:rPr>
              <a:t>PrT</a:t>
            </a:r>
            <a:r>
              <a:rPr lang="en-US" dirty="0">
                <a:solidFill>
                  <a:srgbClr val="000000"/>
                </a:solidFill>
              </a:rPr>
              <a:t>, Isochrones time </a:t>
            </a:r>
            <a:r>
              <a:rPr lang="en-US" dirty="0" err="1">
                <a:solidFill>
                  <a:srgbClr val="000000"/>
                </a:solidFill>
              </a:rPr>
              <a:t>PuT</a:t>
            </a:r>
            <a:r>
              <a:rPr lang="en-US" dirty="0">
                <a:solidFill>
                  <a:srgbClr val="000000"/>
                </a:solidFill>
              </a:rPr>
              <a:t> or Isochrones number of transfers </a:t>
            </a:r>
            <a:r>
              <a:rPr lang="en-US" dirty="0" err="1">
                <a:solidFill>
                  <a:srgbClr val="000000"/>
                </a:solidFill>
              </a:rPr>
              <a:t>PuT</a:t>
            </a:r>
            <a:r>
              <a:rPr lang="en-US" dirty="0">
                <a:solidFill>
                  <a:srgbClr val="000000"/>
                </a:solidFill>
              </a:rPr>
              <a:t>.</a:t>
            </a:r>
          </a:p>
          <a:p>
            <a:r>
              <a:rPr lang="de-DE" dirty="0">
                <a:solidFill>
                  <a:srgbClr val="000000"/>
                </a:solidFill>
              </a:rPr>
              <a:t> </a:t>
            </a:r>
          </a:p>
          <a:p>
            <a:r>
              <a:rPr lang="de-DE" b="1" dirty="0" err="1">
                <a:solidFill>
                  <a:srgbClr val="000000"/>
                </a:solidFill>
              </a:rPr>
              <a:t>Factor</a:t>
            </a:r>
            <a:r>
              <a:rPr lang="de-DE" b="1" dirty="0">
                <a:solidFill>
                  <a:srgbClr val="000000"/>
                </a:solidFill>
              </a:rPr>
              <a:t> </a:t>
            </a:r>
          </a:p>
          <a:p>
            <a:r>
              <a:rPr lang="en-US" dirty="0">
                <a:solidFill>
                  <a:srgbClr val="000000"/>
                </a:solidFill>
              </a:rPr>
              <a:t>Prior to the extrapolation, the source attribute values of the point objects are multiplied by this factor. </a:t>
            </a:r>
            <a:r>
              <a:rPr lang="de-DE" dirty="0">
                <a:solidFill>
                  <a:srgbClr val="000000"/>
                </a:solidFill>
              </a:rPr>
              <a:t> </a:t>
            </a:r>
          </a:p>
          <a:p>
            <a:endParaRPr lang="de-DE"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rPr>
              <a:t>See 01_08_Isochrones_PrT.gpa </a:t>
            </a:r>
            <a:r>
              <a:rPr lang="de-DE" sz="1000" dirty="0" err="1">
                <a:solidFill>
                  <a:srgbClr val="000000"/>
                </a:solidFill>
              </a:rPr>
              <a:t>and</a:t>
            </a:r>
            <a:r>
              <a:rPr lang="de-DE" sz="1000" dirty="0">
                <a:solidFill>
                  <a:srgbClr val="000000"/>
                </a:solidFill>
              </a:rPr>
              <a:t> 01_08_Isochrone_PuT.gpa</a:t>
            </a:r>
          </a:p>
          <a:p>
            <a:endParaRPr lang="de-DE" dirty="0">
              <a:solidFill>
                <a:srgbClr val="000000"/>
              </a:solidFill>
            </a:endParaRPr>
          </a:p>
          <a:p>
            <a:endParaRPr lang="de-DE"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96109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de-DE" sz="1100" b="1" dirty="0" err="1">
                <a:solidFill>
                  <a:srgbClr val="000000"/>
                </a:solidFill>
              </a:rPr>
              <a:t>AddIn</a:t>
            </a:r>
            <a:r>
              <a:rPr lang="de-DE" sz="1100" b="1" dirty="0">
                <a:solidFill>
                  <a:srgbClr val="000000"/>
                </a:solidFill>
              </a:rPr>
              <a:t> 2D-Isochrone -&gt; POI</a:t>
            </a:r>
          </a:p>
          <a:p>
            <a:endParaRPr lang="de-DE" sz="1100" dirty="0">
              <a:solidFill>
                <a:srgbClr val="000000"/>
              </a:solidFill>
            </a:endParaRPr>
          </a:p>
          <a:p>
            <a:r>
              <a:rPr lang="de-DE" sz="1100" dirty="0">
                <a:solidFill>
                  <a:srgbClr val="000000"/>
                </a:solidFill>
              </a:rPr>
              <a:t>In </a:t>
            </a:r>
            <a:r>
              <a:rPr lang="en-US" sz="1100" dirty="0">
                <a:solidFill>
                  <a:srgbClr val="000000"/>
                </a:solidFill>
              </a:rPr>
              <a:t>Visum there are some useful </a:t>
            </a:r>
            <a:r>
              <a:rPr lang="de-DE" sz="1100" dirty="0">
                <a:solidFill>
                  <a:srgbClr val="000000"/>
                </a:solidFill>
              </a:rPr>
              <a:t>Add-in.</a:t>
            </a:r>
          </a:p>
          <a:p>
            <a:endParaRPr lang="en-US" sz="1100" dirty="0">
              <a:solidFill>
                <a:srgbClr val="000000"/>
              </a:solidFill>
            </a:endParaRPr>
          </a:p>
          <a:p>
            <a:r>
              <a:rPr lang="en-US" sz="1100" dirty="0">
                <a:solidFill>
                  <a:srgbClr val="000000"/>
                </a:solidFill>
              </a:rPr>
              <a:t>On the example of isochrones in areas POI you can test this now.</a:t>
            </a:r>
          </a:p>
          <a:p>
            <a:endParaRPr lang="en-US" sz="1100" baseline="0" dirty="0">
              <a:solidFill>
                <a:srgbClr val="000000"/>
              </a:solidFill>
            </a:endParaRPr>
          </a:p>
          <a:p>
            <a:r>
              <a:rPr lang="en-US" sz="1100" baseline="0" dirty="0">
                <a:solidFill>
                  <a:srgbClr val="000000"/>
                </a:solidFill>
              </a:rPr>
              <a:t>Click in  he menu </a:t>
            </a:r>
            <a:r>
              <a:rPr lang="en-US" sz="1100" b="1" baseline="0" dirty="0">
                <a:solidFill>
                  <a:srgbClr val="000000"/>
                </a:solidFill>
              </a:rPr>
              <a:t>Scripts</a:t>
            </a:r>
            <a:r>
              <a:rPr lang="en-US" sz="1100" baseline="0" dirty="0">
                <a:solidFill>
                  <a:srgbClr val="000000"/>
                </a:solidFill>
              </a:rPr>
              <a:t> and then </a:t>
            </a:r>
            <a:r>
              <a:rPr lang="en-US" sz="1100" b="1" baseline="0" dirty="0" err="1">
                <a:solidFill>
                  <a:srgbClr val="000000"/>
                </a:solidFill>
              </a:rPr>
              <a:t>VisumAddIn</a:t>
            </a:r>
            <a:r>
              <a:rPr lang="en-US" sz="1100" baseline="0" dirty="0">
                <a:solidFill>
                  <a:srgbClr val="000000"/>
                </a:solidFill>
              </a:rPr>
              <a:t>. Select </a:t>
            </a:r>
            <a:r>
              <a:rPr lang="en-US" sz="1100" b="1" baseline="0" dirty="0">
                <a:solidFill>
                  <a:srgbClr val="000000"/>
                </a:solidFill>
              </a:rPr>
              <a:t>2D-Ischrone -&gt; POI </a:t>
            </a:r>
            <a:r>
              <a:rPr lang="en-US" sz="1100" baseline="0" dirty="0">
                <a:solidFill>
                  <a:srgbClr val="000000"/>
                </a:solidFill>
              </a:rPr>
              <a:t>from </a:t>
            </a:r>
            <a:r>
              <a:rPr lang="en-US" sz="1100" b="1" baseline="0" dirty="0">
                <a:solidFill>
                  <a:srgbClr val="000000"/>
                </a:solidFill>
              </a:rPr>
              <a:t>GIS</a:t>
            </a:r>
            <a:r>
              <a:rPr lang="en-US" sz="1100" baseline="0" dirty="0">
                <a:solidFill>
                  <a:srgbClr val="000000"/>
                </a:solidFill>
              </a:rPr>
              <a:t>-Scripts.</a:t>
            </a:r>
          </a:p>
          <a:p>
            <a:endParaRPr lang="en-US" sz="1100" dirty="0">
              <a:solidFill>
                <a:srgbClr val="000000"/>
              </a:solidFill>
            </a:endParaRPr>
          </a:p>
          <a:p>
            <a:r>
              <a:rPr lang="en-US" sz="1100" dirty="0">
                <a:solidFill>
                  <a:srgbClr val="000000"/>
                </a:solidFill>
              </a:rPr>
              <a:t>In the background is started as a scripting language Python. After that, the window opens shown above. Please enter the values ​​as listed above and confirm your entry with OK</a:t>
            </a:r>
            <a:r>
              <a:rPr lang="en-US" sz="1100" baseline="0" dirty="0">
                <a:solidFill>
                  <a:srgbClr val="000000"/>
                </a:solidFill>
              </a:rPr>
              <a:t>. </a:t>
            </a:r>
          </a:p>
          <a:p>
            <a:endParaRPr lang="en-US" sz="1100" baseline="0" dirty="0">
              <a:solidFill>
                <a:srgbClr val="000000"/>
              </a:solidFill>
            </a:endParaRPr>
          </a:p>
          <a:p>
            <a:r>
              <a:rPr lang="en-US" sz="1100" baseline="0" dirty="0">
                <a:solidFill>
                  <a:srgbClr val="000000"/>
                </a:solidFill>
              </a:rPr>
              <a:t>The new POIs can then be shown in the network editor using appropriate graphic parameters or can be exported as shape files for other evaluations</a:t>
            </a:r>
            <a:r>
              <a:rPr lang="de-DE" sz="1100" baseline="0" dirty="0">
                <a:solidFill>
                  <a:srgbClr val="000000"/>
                </a:solidFill>
              </a:rPr>
              <a:t>.</a:t>
            </a:r>
          </a:p>
          <a:p>
            <a:endParaRPr lang="de-DE" sz="1100" dirty="0">
              <a:solidFill>
                <a:srgbClr val="000000"/>
              </a:solidFill>
            </a:endParaRPr>
          </a:p>
          <a:p>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902295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pt-PT" sz="1100" b="1" noProof="0" dirty="0">
                <a:solidFill>
                  <a:srgbClr val="000000"/>
                </a:solidFill>
              </a:rPr>
              <a:t>Volumes de Viragens</a:t>
            </a:r>
          </a:p>
          <a:p>
            <a:endParaRPr lang="pt-PT" sz="1100" noProof="0" dirty="0">
              <a:solidFill>
                <a:srgbClr val="000000"/>
              </a:solidFill>
            </a:endParaRPr>
          </a:p>
          <a:p>
            <a:r>
              <a:rPr lang="pt-PT" sz="1100" noProof="0" dirty="0">
                <a:solidFill>
                  <a:srgbClr val="000000"/>
                </a:solidFill>
              </a:rPr>
              <a:t>Abrir os parâmetros gráficos 01_09_Turn_volumes.gpa.</a:t>
            </a:r>
          </a:p>
          <a:p>
            <a:endParaRPr lang="pt-PT" sz="1100" noProof="0" dirty="0">
              <a:solidFill>
                <a:srgbClr val="000000"/>
              </a:solidFill>
            </a:endParaRPr>
          </a:p>
          <a:p>
            <a:r>
              <a:rPr lang="pt-PT" sz="1100" baseline="0" noProof="0" dirty="0">
                <a:solidFill>
                  <a:srgbClr val="000000"/>
                </a:solidFill>
                <a:sym typeface="Wingdings"/>
              </a:rPr>
              <a:t>Com estas definições pode visualizar-se qualquer </a:t>
            </a:r>
            <a:r>
              <a:rPr lang="pt-PT" sz="1100" b="1" baseline="0" noProof="0" dirty="0">
                <a:solidFill>
                  <a:srgbClr val="000000"/>
                </a:solidFill>
                <a:sym typeface="Wingdings"/>
              </a:rPr>
              <a:t>volume de viragem</a:t>
            </a:r>
            <a:r>
              <a:rPr lang="pt-PT" sz="1100" baseline="0" noProof="0" dirty="0">
                <a:solidFill>
                  <a:srgbClr val="000000"/>
                </a:solidFill>
                <a:sym typeface="Wingdings"/>
              </a:rPr>
              <a:t>. Para mostrar ou não um volume de viragem num nó, clicar em </a:t>
            </a:r>
            <a:r>
              <a:rPr lang="pt-PT" sz="1100" b="1" baseline="0" noProof="0" dirty="0" err="1">
                <a:solidFill>
                  <a:srgbClr val="000000"/>
                </a:solidFill>
                <a:sym typeface="Wingdings"/>
              </a:rPr>
              <a:t>Graphics</a:t>
            </a:r>
            <a:r>
              <a:rPr lang="pt-PT" sz="1100" b="1" baseline="0" noProof="0" dirty="0">
                <a:solidFill>
                  <a:srgbClr val="000000"/>
                </a:solidFill>
                <a:sym typeface="Wingdings"/>
              </a:rPr>
              <a:t>  </a:t>
            </a:r>
            <a:r>
              <a:rPr lang="pt-PT" sz="1100" b="1" baseline="0" noProof="0" dirty="0" err="1">
                <a:solidFill>
                  <a:srgbClr val="000000"/>
                </a:solidFill>
                <a:sym typeface="Wingdings"/>
              </a:rPr>
              <a:t>Turn</a:t>
            </a:r>
            <a:r>
              <a:rPr lang="pt-PT" sz="1100" b="1" baseline="0" noProof="0" dirty="0">
                <a:solidFill>
                  <a:srgbClr val="000000"/>
                </a:solidFill>
                <a:sym typeface="Wingdings"/>
              </a:rPr>
              <a:t> volumes</a:t>
            </a:r>
            <a:r>
              <a:rPr lang="pt-PT" sz="1100" b="0" baseline="0" noProof="0" dirty="0">
                <a:solidFill>
                  <a:srgbClr val="000000"/>
                </a:solidFill>
                <a:sym typeface="Wingdings"/>
              </a:rPr>
              <a:t>.</a:t>
            </a:r>
          </a:p>
          <a:p>
            <a:r>
              <a:rPr lang="pt-PT" sz="1100" b="0" baseline="0" noProof="0" dirty="0">
                <a:solidFill>
                  <a:srgbClr val="000000"/>
                </a:solidFill>
                <a:sym typeface="Wingdings"/>
              </a:rPr>
              <a:t>Para editar os parâmetros gráficos clicar no botão </a:t>
            </a:r>
            <a:r>
              <a:rPr lang="pt-PT" sz="1100" b="1" baseline="0" noProof="0" dirty="0">
                <a:solidFill>
                  <a:srgbClr val="000000"/>
                </a:solidFill>
                <a:sym typeface="Wingdings"/>
              </a:rPr>
              <a:t>open </a:t>
            </a:r>
            <a:r>
              <a:rPr lang="pt-PT" sz="1100" b="1" baseline="0" noProof="0" dirty="0" err="1">
                <a:solidFill>
                  <a:srgbClr val="000000"/>
                </a:solidFill>
                <a:sym typeface="Wingdings"/>
              </a:rPr>
              <a:t>graphic</a:t>
            </a:r>
            <a:r>
              <a:rPr lang="pt-PT" sz="1100" b="1" baseline="0" noProof="0" dirty="0">
                <a:solidFill>
                  <a:srgbClr val="000000"/>
                </a:solidFill>
                <a:sym typeface="Wingdings"/>
              </a:rPr>
              <a:t> </a:t>
            </a:r>
            <a:r>
              <a:rPr lang="pt-PT" sz="1100" b="1" baseline="0" noProof="0" dirty="0" err="1">
                <a:solidFill>
                  <a:srgbClr val="000000"/>
                </a:solidFill>
                <a:sym typeface="Wingdings"/>
              </a:rPr>
              <a:t>parameters</a:t>
            </a:r>
            <a:r>
              <a:rPr lang="pt-PT" sz="1100" b="0" baseline="0" noProof="0" dirty="0">
                <a:solidFill>
                  <a:srgbClr val="000000"/>
                </a:solidFill>
                <a:sym typeface="Wingdings"/>
              </a:rPr>
              <a:t>.</a:t>
            </a:r>
          </a:p>
          <a:p>
            <a:endParaRPr lang="de-DE" sz="1100" baseline="0" dirty="0">
              <a:solidFill>
                <a:srgbClr val="000000"/>
              </a:solidFill>
              <a:sym typeface="Wingdings"/>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810068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de-DE" sz="1100" b="1" dirty="0">
                <a:solidFill>
                  <a:srgbClr val="000000"/>
                </a:solidFill>
              </a:rPr>
              <a:t>Linhas de Desejo</a:t>
            </a:r>
          </a:p>
          <a:p>
            <a:endParaRPr lang="de-DE" sz="1100" dirty="0">
              <a:solidFill>
                <a:srgbClr val="000000"/>
              </a:solidFill>
            </a:endParaRPr>
          </a:p>
          <a:p>
            <a:r>
              <a:rPr lang="en-US" sz="1100" dirty="0" err="1">
                <a:solidFill>
                  <a:srgbClr val="000000"/>
                </a:solidFill>
              </a:rPr>
              <a:t>Abrir</a:t>
            </a:r>
            <a:r>
              <a:rPr lang="en-US" sz="1100" dirty="0">
                <a:solidFill>
                  <a:srgbClr val="000000"/>
                </a:solidFill>
              </a:rPr>
              <a:t> </a:t>
            </a:r>
            <a:r>
              <a:rPr lang="en-US" sz="1100" dirty="0" err="1">
                <a:solidFill>
                  <a:srgbClr val="000000"/>
                </a:solidFill>
              </a:rPr>
              <a:t>os</a:t>
            </a:r>
            <a:r>
              <a:rPr lang="en-US" sz="1100" dirty="0">
                <a:solidFill>
                  <a:srgbClr val="000000"/>
                </a:solidFill>
              </a:rPr>
              <a:t> </a:t>
            </a:r>
            <a:r>
              <a:rPr lang="en-US" sz="1100" dirty="0" err="1">
                <a:solidFill>
                  <a:srgbClr val="000000"/>
                </a:solidFill>
              </a:rPr>
              <a:t>parâmetros</a:t>
            </a:r>
            <a:r>
              <a:rPr lang="en-US" sz="1100" dirty="0">
                <a:solidFill>
                  <a:srgbClr val="000000"/>
                </a:solidFill>
              </a:rPr>
              <a:t> </a:t>
            </a:r>
            <a:r>
              <a:rPr lang="en-US" sz="1100" dirty="0" err="1">
                <a:solidFill>
                  <a:srgbClr val="000000"/>
                </a:solidFill>
              </a:rPr>
              <a:t>gráficos</a:t>
            </a:r>
            <a:r>
              <a:rPr lang="en-US" sz="1100" dirty="0">
                <a:solidFill>
                  <a:srgbClr val="000000"/>
                </a:solidFill>
              </a:rPr>
              <a:t> </a:t>
            </a:r>
            <a:r>
              <a:rPr lang="en-US" sz="1100" baseline="0" dirty="0">
                <a:solidFill>
                  <a:srgbClr val="000000"/>
                </a:solidFill>
              </a:rPr>
              <a:t>parameter</a:t>
            </a:r>
            <a:r>
              <a:rPr lang="en-US" sz="1100" dirty="0">
                <a:solidFill>
                  <a:srgbClr val="000000"/>
                </a:solidFill>
              </a:rPr>
              <a:t> 01_09_Desire_lines_zones.gpa</a:t>
            </a:r>
          </a:p>
          <a:p>
            <a:r>
              <a:rPr lang="en-US" sz="1100" dirty="0" err="1">
                <a:solidFill>
                  <a:srgbClr val="000000"/>
                </a:solidFill>
              </a:rPr>
              <a:t>Ativar</a:t>
            </a:r>
            <a:r>
              <a:rPr lang="en-US" sz="1100" dirty="0">
                <a:solidFill>
                  <a:srgbClr val="000000"/>
                </a:solidFill>
              </a:rPr>
              <a:t> o </a:t>
            </a:r>
            <a:r>
              <a:rPr lang="en-US" sz="1100" dirty="0" err="1">
                <a:solidFill>
                  <a:srgbClr val="000000"/>
                </a:solidFill>
              </a:rPr>
              <a:t>filtro</a:t>
            </a:r>
            <a:r>
              <a:rPr lang="en-US" sz="1100" dirty="0">
                <a:solidFill>
                  <a:srgbClr val="000000"/>
                </a:solidFill>
              </a:rPr>
              <a:t> para pares OD </a:t>
            </a:r>
            <a:r>
              <a:rPr lang="en-US" sz="1100" dirty="0" err="1">
                <a:solidFill>
                  <a:srgbClr val="000000"/>
                </a:solidFill>
              </a:rPr>
              <a:t>clicando</a:t>
            </a:r>
            <a:r>
              <a:rPr lang="en-US" sz="1100" dirty="0">
                <a:solidFill>
                  <a:srgbClr val="000000"/>
                </a:solidFill>
              </a:rPr>
              <a:t> no icon do </a:t>
            </a:r>
            <a:r>
              <a:rPr lang="en-US" sz="1100" dirty="0" err="1">
                <a:solidFill>
                  <a:srgbClr val="000000"/>
                </a:solidFill>
              </a:rPr>
              <a:t>filtro</a:t>
            </a:r>
            <a:r>
              <a:rPr lang="en-US" sz="1100" dirty="0">
                <a:solidFill>
                  <a:srgbClr val="000000"/>
                </a:solidFill>
              </a:rPr>
              <a:t> no </a:t>
            </a:r>
            <a:r>
              <a:rPr lang="en-US" sz="1100" dirty="0" err="1">
                <a:solidFill>
                  <a:srgbClr val="000000"/>
                </a:solidFill>
              </a:rPr>
              <a:t>objeto</a:t>
            </a:r>
            <a:r>
              <a:rPr lang="en-US" sz="1100" dirty="0">
                <a:solidFill>
                  <a:srgbClr val="000000"/>
                </a:solidFill>
              </a:rPr>
              <a:t> de </a:t>
            </a:r>
            <a:r>
              <a:rPr lang="en-US" sz="1100" dirty="0" err="1">
                <a:solidFill>
                  <a:srgbClr val="000000"/>
                </a:solidFill>
              </a:rPr>
              <a:t>rede</a:t>
            </a:r>
            <a:r>
              <a:rPr lang="en-US" sz="1100" dirty="0">
                <a:solidFill>
                  <a:srgbClr val="000000"/>
                </a:solidFill>
              </a:rPr>
              <a:t> </a:t>
            </a:r>
            <a:r>
              <a:rPr lang="en-US" sz="1100" baseline="0" dirty="0">
                <a:solidFill>
                  <a:srgbClr val="000000"/>
                </a:solidFill>
              </a:rPr>
              <a:t>OD-pairs.</a:t>
            </a:r>
            <a:endParaRPr lang="en-US" sz="1100" dirty="0">
              <a:solidFill>
                <a:srgbClr val="000000"/>
              </a:solidFill>
            </a:endParaRPr>
          </a:p>
          <a:p>
            <a:endParaRPr lang="en-US" sz="1100" baseline="0" dirty="0">
              <a:solidFill>
                <a:srgbClr val="000000"/>
              </a:solidFill>
            </a:endParaRPr>
          </a:p>
          <a:p>
            <a:r>
              <a:rPr lang="en-US" sz="1100" baseline="0" dirty="0">
                <a:solidFill>
                  <a:srgbClr val="000000"/>
                </a:solidFill>
                <a:sym typeface="Wingdings"/>
              </a:rPr>
              <a:t>The settings of the graphic parameters for desire lines zones you can edit in the menu </a:t>
            </a:r>
            <a:r>
              <a:rPr lang="en-US" sz="1100" b="1" dirty="0">
                <a:solidFill>
                  <a:srgbClr val="000000"/>
                </a:solidFill>
              </a:rPr>
              <a:t>Graphics</a:t>
            </a:r>
            <a:r>
              <a:rPr lang="en-US" sz="1100" dirty="0">
                <a:solidFill>
                  <a:srgbClr val="000000"/>
                </a:solidFill>
              </a:rPr>
              <a:t> </a:t>
            </a:r>
            <a:r>
              <a:rPr lang="en-US" sz="1100" dirty="0">
                <a:solidFill>
                  <a:srgbClr val="000000"/>
                </a:solidFill>
                <a:sym typeface="Wingdings"/>
              </a:rPr>
              <a:t> </a:t>
            </a:r>
            <a:r>
              <a:rPr lang="en-US" sz="1100" b="1" dirty="0">
                <a:solidFill>
                  <a:srgbClr val="000000"/>
                </a:solidFill>
                <a:sym typeface="Wingdings"/>
              </a:rPr>
              <a:t>Edit graphic parameters…</a:t>
            </a:r>
            <a:r>
              <a:rPr lang="en-US" sz="1100" baseline="0" dirty="0">
                <a:solidFill>
                  <a:srgbClr val="000000"/>
                </a:solidFill>
                <a:sym typeface="Wingdings"/>
              </a:rPr>
              <a:t> and the</a:t>
            </a:r>
            <a:r>
              <a:rPr lang="en-US" sz="1100" dirty="0">
                <a:solidFill>
                  <a:srgbClr val="000000"/>
                </a:solidFill>
                <a:sym typeface="Wingdings"/>
              </a:rPr>
              <a:t>n edit desire lines zones.</a:t>
            </a:r>
          </a:p>
          <a:p>
            <a:endParaRPr lang="en-US" sz="1100" baseline="0" dirty="0">
              <a:solidFill>
                <a:srgbClr val="000000"/>
              </a:solidFill>
              <a:sym typeface="Wingdings"/>
            </a:endParaRPr>
          </a:p>
          <a:p>
            <a:r>
              <a:rPr lang="en-US" sz="1100" baseline="0" dirty="0">
                <a:solidFill>
                  <a:srgbClr val="000000"/>
                </a:solidFill>
                <a:sym typeface="Wingdings"/>
              </a:rPr>
              <a:t>Ver </a:t>
            </a:r>
            <a:r>
              <a:rPr lang="en-US" sz="1100" baseline="0" dirty="0" err="1">
                <a:solidFill>
                  <a:srgbClr val="000000"/>
                </a:solidFill>
                <a:sym typeface="Wingdings"/>
              </a:rPr>
              <a:t>também</a:t>
            </a:r>
            <a:r>
              <a:rPr lang="en-US" sz="1100" baseline="0" dirty="0">
                <a:solidFill>
                  <a:srgbClr val="000000"/>
                </a:solidFill>
                <a:sym typeface="Wingdings"/>
              </a:rPr>
              <a:t> flow bundles</a:t>
            </a:r>
            <a:r>
              <a:rPr lang="de-DE" sz="1100" baseline="0" dirty="0">
                <a:solidFill>
                  <a:srgbClr val="000000"/>
                </a:solidFill>
                <a:sym typeface="Wingdings"/>
              </a:rPr>
              <a:t>:</a:t>
            </a:r>
            <a:endParaRPr lang="de-DE" sz="1100" dirty="0">
              <a:solidFill>
                <a:srgbClr val="000000"/>
              </a:solidFill>
              <a:sym typeface="Wingdings"/>
            </a:endParaRPr>
          </a:p>
          <a:p>
            <a:pPr lvl="1"/>
            <a:r>
              <a:rPr lang="de-DE" sz="1100" baseline="0" dirty="0">
                <a:solidFill>
                  <a:srgbClr val="000000"/>
                </a:solidFill>
                <a:sym typeface="Wingdings"/>
              </a:rPr>
              <a:t>01_09_OD_Flow_bundle_PrT.gpa</a:t>
            </a:r>
          </a:p>
          <a:p>
            <a:pPr lvl="1"/>
            <a:r>
              <a:rPr lang="de-DE" sz="1100" dirty="0">
                <a:solidFill>
                  <a:srgbClr val="000000"/>
                </a:solidFill>
                <a:sym typeface="Wingdings"/>
              </a:rPr>
              <a:t>01_09_OD_Flow_bundle_PuT.gpa</a:t>
            </a:r>
            <a:endParaRPr lang="de-DE" sz="1100" baseline="0" dirty="0">
              <a:solidFill>
                <a:srgbClr val="000000"/>
              </a:solidFill>
              <a:sym typeface="Wingdings"/>
            </a:endParaRPr>
          </a:p>
          <a:p>
            <a:pPr lvl="1"/>
            <a:r>
              <a:rPr lang="de-DE" sz="1100" baseline="0" dirty="0">
                <a:solidFill>
                  <a:srgbClr val="000000"/>
                </a:solidFill>
                <a:sym typeface="Wingdings"/>
              </a:rPr>
              <a:t>01_09_Flow_bundle.gpa</a:t>
            </a:r>
          </a:p>
          <a:p>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dirty="0"/>
              <a:t>PTV Group</a:t>
            </a:r>
          </a:p>
        </p:txBody>
      </p:sp>
    </p:spTree>
    <p:extLst>
      <p:ext uri="{BB962C8B-B14F-4D97-AF65-F5344CB8AC3E}">
        <p14:creationId xmlns:p14="http://schemas.microsoft.com/office/powerpoint/2010/main" val="2379961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pfzeilenplatzhalter 3"/>
          <p:cNvSpPr>
            <a:spLocks noGrp="1"/>
          </p:cNvSpPr>
          <p:nvPr>
            <p:ph type="hdr" sz="quarter" idx="10"/>
          </p:nvPr>
        </p:nvSpPr>
        <p:spPr/>
        <p:txBody>
          <a:bodyPr/>
          <a:lstStyle/>
          <a:p>
            <a:r>
              <a:rPr lang="de-DE"/>
              <a:t>PTV Group</a:t>
            </a:r>
            <a:endParaRPr lang="de-DE" dirty="0"/>
          </a:p>
        </p:txBody>
      </p:sp>
      <p:sp>
        <p:nvSpPr>
          <p:cNvPr id="6" name="Folienbildplatzhalter 5"/>
          <p:cNvSpPr>
            <a:spLocks noGrp="1" noRot="1" noChangeAspect="1"/>
          </p:cNvSpPr>
          <p:nvPr>
            <p:ph type="sldImg"/>
          </p:nvPr>
        </p:nvSpPr>
        <p:spPr>
          <a:xfrm>
            <a:off x="381000" y="292100"/>
            <a:ext cx="6338888" cy="4752975"/>
          </a:xfrm>
        </p:spPr>
      </p:sp>
      <p:sp>
        <p:nvSpPr>
          <p:cNvPr id="7" name="Notizenplatzhalter 6"/>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682121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pt-PT" sz="1100" b="1" noProof="0" dirty="0" err="1">
                <a:solidFill>
                  <a:srgbClr val="000000"/>
                </a:solidFill>
              </a:rPr>
              <a:t>PrT</a:t>
            </a:r>
            <a:r>
              <a:rPr lang="pt-PT" sz="1100" b="1" baseline="0" noProof="0" dirty="0">
                <a:solidFill>
                  <a:srgbClr val="000000"/>
                </a:solidFill>
              </a:rPr>
              <a:t> </a:t>
            </a:r>
            <a:r>
              <a:rPr lang="pt-PT" sz="1100" b="1" baseline="0" noProof="0" dirty="0" err="1">
                <a:solidFill>
                  <a:srgbClr val="000000"/>
                </a:solidFill>
              </a:rPr>
              <a:t>Skims</a:t>
            </a:r>
            <a:endParaRPr lang="pt-PT" sz="1100" b="1" noProof="0" dirty="0">
              <a:solidFill>
                <a:srgbClr val="000000"/>
              </a:solidFill>
            </a:endParaRPr>
          </a:p>
          <a:p>
            <a:endParaRPr lang="pt-PT" sz="1100" b="1" noProof="0" dirty="0">
              <a:solidFill>
                <a:srgbClr val="000000"/>
              </a:solidFill>
            </a:endParaRPr>
          </a:p>
          <a:p>
            <a:r>
              <a:rPr lang="pt-PT" sz="1100" noProof="0" dirty="0">
                <a:solidFill>
                  <a:srgbClr val="000000"/>
                </a:solidFill>
              </a:rPr>
              <a:t>Através do procedimento </a:t>
            </a:r>
            <a:r>
              <a:rPr lang="pt-PT" sz="1100" noProof="0" dirty="0" err="1">
                <a:solidFill>
                  <a:srgbClr val="000000"/>
                </a:solidFill>
              </a:rPr>
              <a:t>Calculate</a:t>
            </a:r>
            <a:r>
              <a:rPr lang="pt-PT" sz="1100" noProof="0" dirty="0">
                <a:solidFill>
                  <a:srgbClr val="000000"/>
                </a:solidFill>
              </a:rPr>
              <a:t> </a:t>
            </a:r>
            <a:r>
              <a:rPr lang="pt-PT" sz="1100" noProof="0" dirty="0" err="1">
                <a:solidFill>
                  <a:srgbClr val="000000"/>
                </a:solidFill>
              </a:rPr>
              <a:t>PrT</a:t>
            </a:r>
            <a:r>
              <a:rPr lang="pt-PT" sz="1100" noProof="0" dirty="0">
                <a:solidFill>
                  <a:srgbClr val="000000"/>
                </a:solidFill>
              </a:rPr>
              <a:t> </a:t>
            </a:r>
            <a:r>
              <a:rPr lang="pt-PT" sz="1100" noProof="0" dirty="0" err="1">
                <a:solidFill>
                  <a:srgbClr val="000000"/>
                </a:solidFill>
              </a:rPr>
              <a:t>skim</a:t>
            </a:r>
            <a:r>
              <a:rPr lang="pt-PT" sz="1100" noProof="0" dirty="0">
                <a:solidFill>
                  <a:srgbClr val="000000"/>
                </a:solidFill>
              </a:rPr>
              <a:t> </a:t>
            </a:r>
            <a:r>
              <a:rPr lang="pt-PT" sz="1100" noProof="0" dirty="0" err="1">
                <a:solidFill>
                  <a:srgbClr val="000000"/>
                </a:solidFill>
              </a:rPr>
              <a:t>matrix</a:t>
            </a:r>
            <a:r>
              <a:rPr lang="pt-PT" sz="1100" noProof="0" dirty="0">
                <a:solidFill>
                  <a:srgbClr val="000000"/>
                </a:solidFill>
              </a:rPr>
              <a:t> </a:t>
            </a:r>
            <a:r>
              <a:rPr lang="pt-PT" sz="1100" noProof="0" dirty="0" err="1">
                <a:solidFill>
                  <a:srgbClr val="000000"/>
                </a:solidFill>
              </a:rPr>
              <a:t>procedure</a:t>
            </a:r>
            <a:r>
              <a:rPr lang="pt-PT" sz="1100" noProof="0" dirty="0">
                <a:solidFill>
                  <a:srgbClr val="000000"/>
                </a:solidFill>
              </a:rPr>
              <a:t> as </a:t>
            </a:r>
            <a:r>
              <a:rPr lang="pt-PT" sz="1100" noProof="0" dirty="0" err="1">
                <a:solidFill>
                  <a:srgbClr val="000000"/>
                </a:solidFill>
              </a:rPr>
              <a:t>skim</a:t>
            </a:r>
            <a:r>
              <a:rPr lang="pt-PT" sz="1100" noProof="0" dirty="0">
                <a:solidFill>
                  <a:srgbClr val="000000"/>
                </a:solidFill>
              </a:rPr>
              <a:t> </a:t>
            </a:r>
            <a:r>
              <a:rPr lang="pt-PT" sz="1100" noProof="0" dirty="0" err="1">
                <a:solidFill>
                  <a:srgbClr val="000000"/>
                </a:solidFill>
              </a:rPr>
              <a:t>PrT</a:t>
            </a:r>
            <a:r>
              <a:rPr lang="pt-PT" sz="1100" noProof="0" dirty="0">
                <a:solidFill>
                  <a:srgbClr val="000000"/>
                </a:solidFill>
              </a:rPr>
              <a:t> listadas podem ser calculadas. As abreviações entre parêntesis indicam a extensão do ficheiro usadas por defeito para as </a:t>
            </a:r>
            <a:r>
              <a:rPr lang="pt-PT" sz="1100" noProof="0" dirty="0" err="1">
                <a:solidFill>
                  <a:srgbClr val="000000"/>
                </a:solidFill>
              </a:rPr>
              <a:t>skims</a:t>
            </a:r>
            <a:r>
              <a:rPr lang="pt-PT" sz="1100" noProof="0" dirty="0">
                <a:solidFill>
                  <a:srgbClr val="000000"/>
                </a:solidFill>
              </a:rPr>
              <a:t> quando integradas num ficheiro de versão.</a:t>
            </a:r>
          </a:p>
          <a:p>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dirty="0"/>
              <a:t>PTV Group</a:t>
            </a:r>
          </a:p>
        </p:txBody>
      </p:sp>
    </p:spTree>
    <p:extLst>
      <p:ext uri="{BB962C8B-B14F-4D97-AF65-F5344CB8AC3E}">
        <p14:creationId xmlns:p14="http://schemas.microsoft.com/office/powerpoint/2010/main" val="75162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7363" y="296863"/>
            <a:ext cx="6432550" cy="4824412"/>
          </a:xfrm>
        </p:spPr>
      </p:sp>
      <p:sp>
        <p:nvSpPr>
          <p:cNvPr id="3" name="Notizenplatzhalter 2"/>
          <p:cNvSpPr>
            <a:spLocks noGrp="1"/>
          </p:cNvSpPr>
          <p:nvPr>
            <p:ph type="body" idx="1"/>
          </p:nvPr>
        </p:nvSpPr>
        <p:spPr/>
        <p:txBody>
          <a:bodyPr>
            <a:normAutofit/>
          </a:bodyPr>
          <a:lstStyle/>
          <a:p>
            <a:pPr lvl="1"/>
            <a:r>
              <a:rPr lang="pt-PT" sz="1100" noProof="0" dirty="0">
                <a:solidFill>
                  <a:srgbClr val="000000"/>
                </a:solidFill>
              </a:rPr>
              <a:t>Apresentação de resultados – Como posso representar o que estive a calcular?</a:t>
            </a:r>
          </a:p>
          <a:p>
            <a:pPr lvl="1"/>
            <a:r>
              <a:rPr lang="pt-PT" sz="1100" noProof="0" dirty="0">
                <a:solidFill>
                  <a:srgbClr val="000000"/>
                </a:solidFill>
              </a:rPr>
              <a:t>Matrizes </a:t>
            </a:r>
            <a:r>
              <a:rPr lang="pt-PT" sz="1100" noProof="0" dirty="0" err="1">
                <a:solidFill>
                  <a:srgbClr val="000000"/>
                </a:solidFill>
              </a:rPr>
              <a:t>Skim</a:t>
            </a:r>
            <a:r>
              <a:rPr lang="pt-PT" sz="1100" noProof="0" dirty="0">
                <a:solidFill>
                  <a:srgbClr val="000000"/>
                </a:solidFill>
              </a:rPr>
              <a:t> – Como posso caraterizar quantidades como tempo, distâncias resultantes dos cálculos?</a:t>
            </a:r>
          </a:p>
          <a:p>
            <a:pPr lvl="1"/>
            <a:r>
              <a:rPr lang="pt-PT" sz="1100" noProof="0" dirty="0">
                <a:solidFill>
                  <a:srgbClr val="000000"/>
                </a:solidFill>
              </a:rPr>
              <a:t>Correção de matrizes – Corrigir matrizes com base nos valores observados.</a:t>
            </a:r>
          </a:p>
          <a:p>
            <a:pPr lvl="1"/>
            <a:r>
              <a:rPr lang="pt-PT" sz="1100" noProof="0" dirty="0">
                <a:solidFill>
                  <a:srgbClr val="000000"/>
                </a:solidFill>
              </a:rPr>
              <a:t>Avaliação de cenários – Que métodos posso utilizar para comparar os resultados de cenários?</a:t>
            </a:r>
          </a:p>
          <a:p>
            <a:pPr lvl="1"/>
            <a:r>
              <a:rPr lang="pt-PT" sz="1100" noProof="0" dirty="0">
                <a:solidFill>
                  <a:srgbClr val="000000"/>
                </a:solidFill>
              </a:rPr>
              <a:t>Impressão de resultados – Layouts atrativos são a base da compreensão.</a:t>
            </a: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463029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de-DE" sz="1100" b="1" dirty="0" err="1">
                <a:solidFill>
                  <a:srgbClr val="000000"/>
                </a:solidFill>
              </a:rPr>
              <a:t>PuT</a:t>
            </a:r>
            <a:r>
              <a:rPr lang="de-DE" sz="1100" b="1" dirty="0">
                <a:solidFill>
                  <a:srgbClr val="000000"/>
                </a:solidFill>
              </a:rPr>
              <a:t> </a:t>
            </a:r>
            <a:r>
              <a:rPr lang="de-DE" sz="1100" b="1" dirty="0" err="1">
                <a:solidFill>
                  <a:srgbClr val="000000"/>
                </a:solidFill>
              </a:rPr>
              <a:t>skim</a:t>
            </a:r>
            <a:r>
              <a:rPr lang="de-DE" sz="1100" b="1" baseline="0" dirty="0">
                <a:solidFill>
                  <a:srgbClr val="000000"/>
                </a:solidFill>
              </a:rPr>
              <a:t> </a:t>
            </a:r>
            <a:r>
              <a:rPr lang="de-DE" sz="1100" b="1" baseline="0" dirty="0" err="1">
                <a:solidFill>
                  <a:srgbClr val="000000"/>
                </a:solidFill>
              </a:rPr>
              <a:t>categories</a:t>
            </a:r>
            <a:endParaRPr lang="de-DE" sz="1100" b="1" dirty="0">
              <a:solidFill>
                <a:srgbClr val="000000"/>
              </a:solidFill>
            </a:endParaRPr>
          </a:p>
          <a:p>
            <a:endParaRPr lang="de-DE" sz="1100" dirty="0">
              <a:solidFill>
                <a:srgbClr val="000000"/>
              </a:solidFill>
            </a:endParaRPr>
          </a:p>
          <a:p>
            <a:r>
              <a:rPr lang="en-US" sz="1100" dirty="0">
                <a:solidFill>
                  <a:srgbClr val="000000"/>
                </a:solidFill>
              </a:rPr>
              <a:t>The skims can be divided into six categories.</a:t>
            </a:r>
          </a:p>
          <a:p>
            <a:endParaRPr lang="en-US" sz="1100" dirty="0">
              <a:solidFill>
                <a:srgbClr val="000000"/>
              </a:solidFill>
            </a:endParaRPr>
          </a:p>
          <a:p>
            <a:pPr marL="228600" indent="-228600">
              <a:buFont typeface="+mj-lt"/>
              <a:buAutoNum type="arabicPeriod"/>
            </a:pPr>
            <a:r>
              <a:rPr lang="en-US" sz="1100" dirty="0">
                <a:solidFill>
                  <a:srgbClr val="000000"/>
                </a:solidFill>
              </a:rPr>
              <a:t>Skims of time</a:t>
            </a:r>
            <a:br>
              <a:rPr lang="en-US" sz="1100" dirty="0">
                <a:solidFill>
                  <a:srgbClr val="000000"/>
                </a:solidFill>
              </a:rPr>
            </a:br>
            <a:r>
              <a:rPr lang="en-US" sz="1100" dirty="0">
                <a:solidFill>
                  <a:srgbClr val="000000"/>
                </a:solidFill>
              </a:rPr>
              <a:t>Access time, Egress time, Origin wait time, Transfer wait time, In-vehicle time, Walk time, Journey time, Ride time, ...</a:t>
            </a:r>
            <a:br>
              <a:rPr lang="en-US" sz="1100" dirty="0">
                <a:solidFill>
                  <a:srgbClr val="000000"/>
                </a:solidFill>
              </a:rPr>
            </a:br>
            <a:endParaRPr lang="en-US" sz="1100" dirty="0">
              <a:solidFill>
                <a:srgbClr val="000000"/>
              </a:solidFill>
            </a:endParaRPr>
          </a:p>
          <a:p>
            <a:pPr marL="228600" indent="-228600">
              <a:buFont typeface="+mj-lt"/>
              <a:buAutoNum type="arabicPeriod"/>
            </a:pPr>
            <a:r>
              <a:rPr lang="en-US" sz="1100" dirty="0">
                <a:solidFill>
                  <a:srgbClr val="000000"/>
                </a:solidFill>
              </a:rPr>
              <a:t>Skims of length</a:t>
            </a:r>
            <a:br>
              <a:rPr lang="en-US" sz="1100" dirty="0">
                <a:solidFill>
                  <a:srgbClr val="000000"/>
                </a:solidFill>
              </a:rPr>
            </a:br>
            <a:r>
              <a:rPr lang="en-US" sz="1100" dirty="0">
                <a:solidFill>
                  <a:srgbClr val="000000"/>
                </a:solidFill>
              </a:rPr>
              <a:t>Access distance, Egress distance, In-vehicle distance, In-vehicle distance per </a:t>
            </a:r>
            <a:r>
              <a:rPr lang="en-US" sz="1100" dirty="0" err="1">
                <a:solidFill>
                  <a:srgbClr val="000000"/>
                </a:solidFill>
              </a:rPr>
              <a:t>TSys</a:t>
            </a:r>
            <a:r>
              <a:rPr lang="en-US" sz="1100" dirty="0">
                <a:solidFill>
                  <a:srgbClr val="000000"/>
                </a:solidFill>
              </a:rPr>
              <a:t>, </a:t>
            </a:r>
            <a:r>
              <a:rPr lang="en-US" sz="1100" dirty="0" err="1">
                <a:solidFill>
                  <a:srgbClr val="000000"/>
                </a:solidFill>
              </a:rPr>
              <a:t>PuT</a:t>
            </a:r>
            <a:r>
              <a:rPr lang="en-US" sz="1100" dirty="0">
                <a:solidFill>
                  <a:srgbClr val="000000"/>
                </a:solidFill>
              </a:rPr>
              <a:t>-Aux distance, Walk distance, Journey distance, Ride distance, Direct distance</a:t>
            </a:r>
          </a:p>
          <a:p>
            <a:pPr marL="228600" indent="-228600">
              <a:buFont typeface="+mj-lt"/>
              <a:buAutoNum type="arabicPeriod"/>
            </a:pPr>
            <a:endParaRPr lang="en-US" sz="1100" dirty="0">
              <a:solidFill>
                <a:srgbClr val="000000"/>
              </a:solidFill>
            </a:endParaRPr>
          </a:p>
          <a:p>
            <a:pPr marL="228600" indent="-228600">
              <a:buFont typeface="+mj-lt"/>
              <a:buAutoNum type="arabicPeriod"/>
            </a:pPr>
            <a:r>
              <a:rPr lang="en-US" sz="1100" dirty="0">
                <a:solidFill>
                  <a:srgbClr val="000000"/>
                </a:solidFill>
              </a:rPr>
              <a:t>Monetary skims</a:t>
            </a:r>
            <a:br>
              <a:rPr lang="en-US" sz="1100" dirty="0">
                <a:solidFill>
                  <a:srgbClr val="000000"/>
                </a:solidFill>
              </a:rPr>
            </a:br>
            <a:r>
              <a:rPr lang="en-US" sz="1100" dirty="0">
                <a:solidFill>
                  <a:srgbClr val="000000"/>
                </a:solidFill>
              </a:rPr>
              <a:t>Fare</a:t>
            </a:r>
          </a:p>
          <a:p>
            <a:pPr marL="228600" indent="-228600">
              <a:buFont typeface="+mj-lt"/>
              <a:buAutoNum type="arabicPeriod"/>
            </a:pPr>
            <a:endParaRPr lang="en-US" sz="1100" dirty="0">
              <a:solidFill>
                <a:srgbClr val="000000"/>
              </a:solidFill>
            </a:endParaRPr>
          </a:p>
          <a:p>
            <a:pPr marL="228600" indent="-228600">
              <a:buFont typeface="+mj-lt"/>
              <a:buAutoNum type="arabicPeriod"/>
            </a:pPr>
            <a:r>
              <a:rPr lang="en-US" sz="1100" dirty="0">
                <a:solidFill>
                  <a:srgbClr val="000000"/>
                </a:solidFill>
              </a:rPr>
              <a:t>Frequency skims</a:t>
            </a:r>
            <a:br>
              <a:rPr lang="en-US" sz="1100" dirty="0">
                <a:solidFill>
                  <a:srgbClr val="000000"/>
                </a:solidFill>
              </a:rPr>
            </a:br>
            <a:r>
              <a:rPr lang="en-US" sz="1100" dirty="0">
                <a:solidFill>
                  <a:srgbClr val="000000"/>
                </a:solidFill>
              </a:rPr>
              <a:t>Number of transfers, Service frequency, Number of operator changes, Number of fare zones</a:t>
            </a:r>
          </a:p>
          <a:p>
            <a:pPr marL="228600" indent="-228600">
              <a:buFont typeface="+mj-lt"/>
              <a:buAutoNum type="arabicPeriod"/>
            </a:pPr>
            <a:endParaRPr lang="en-US" sz="1100" dirty="0">
              <a:solidFill>
                <a:srgbClr val="000000"/>
              </a:solidFill>
            </a:endParaRPr>
          </a:p>
          <a:p>
            <a:pPr marL="228600" indent="-228600">
              <a:buFont typeface="+mj-lt"/>
              <a:buAutoNum type="arabicPeriod"/>
            </a:pPr>
            <a:r>
              <a:rPr lang="en-US" sz="1100" dirty="0">
                <a:solidFill>
                  <a:srgbClr val="000000"/>
                </a:solidFill>
              </a:rPr>
              <a:t>Skims of attribute data</a:t>
            </a:r>
            <a:br>
              <a:rPr lang="en-US" sz="1100" dirty="0">
                <a:solidFill>
                  <a:srgbClr val="000000"/>
                </a:solidFill>
              </a:rPr>
            </a:br>
            <a:r>
              <a:rPr lang="de-DE" sz="1100" dirty="0">
                <a:solidFill>
                  <a:srgbClr val="000000"/>
                </a:solidFill>
              </a:rPr>
              <a:t>Path leg </a:t>
            </a:r>
            <a:r>
              <a:rPr lang="de-DE" sz="1100" dirty="0" err="1">
                <a:solidFill>
                  <a:srgbClr val="000000"/>
                </a:solidFill>
              </a:rPr>
              <a:t>attribute</a:t>
            </a:r>
            <a:endParaRPr lang="en-US" sz="1100" dirty="0">
              <a:solidFill>
                <a:srgbClr val="000000"/>
              </a:solidFill>
            </a:endParaRPr>
          </a:p>
          <a:p>
            <a:pPr marL="228600" indent="-228600">
              <a:buFont typeface="+mj-lt"/>
              <a:buAutoNum type="arabicPeriod"/>
            </a:pPr>
            <a:endParaRPr lang="en-US" sz="1100" dirty="0">
              <a:solidFill>
                <a:srgbClr val="000000"/>
              </a:solidFill>
            </a:endParaRPr>
          </a:p>
          <a:p>
            <a:pPr marL="228600" indent="-228600">
              <a:buFont typeface="+mj-lt"/>
              <a:buAutoNum type="arabicPeriod"/>
            </a:pPr>
            <a:r>
              <a:rPr lang="en-US" sz="1100" dirty="0">
                <a:solidFill>
                  <a:srgbClr val="000000"/>
                </a:solidFill>
              </a:rPr>
              <a:t>Derived skims</a:t>
            </a:r>
            <a:br>
              <a:rPr lang="en-US" sz="1100" dirty="0">
                <a:solidFill>
                  <a:srgbClr val="000000"/>
                </a:solidFill>
              </a:rPr>
            </a:br>
            <a:r>
              <a:rPr lang="en-US" sz="1100" dirty="0">
                <a:solidFill>
                  <a:srgbClr val="000000"/>
                </a:solidFill>
              </a:rPr>
              <a:t>Impedance in a time interval, Journey speed, Direct distance speed, In-vehicle distance as percentage by </a:t>
            </a:r>
            <a:r>
              <a:rPr lang="en-US" sz="1100" dirty="0" err="1">
                <a:solidFill>
                  <a:srgbClr val="000000"/>
                </a:solidFill>
              </a:rPr>
              <a:t>TSys</a:t>
            </a:r>
            <a:r>
              <a:rPr lang="en-US" sz="1100" dirty="0">
                <a:solidFill>
                  <a:srgbClr val="000000"/>
                </a:solidFill>
              </a:rPr>
              <a:t>, Equivalent journey time, …</a:t>
            </a: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3284628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pt-PT" sz="1100" b="1" noProof="0" dirty="0">
                <a:solidFill>
                  <a:srgbClr val="000000"/>
                </a:solidFill>
              </a:rPr>
              <a:t>Configuração do cálculo de matrizes </a:t>
            </a:r>
            <a:r>
              <a:rPr lang="pt-PT" sz="1100" b="1" noProof="0" dirty="0" err="1">
                <a:solidFill>
                  <a:srgbClr val="000000"/>
                </a:solidFill>
              </a:rPr>
              <a:t>skim</a:t>
            </a:r>
            <a:r>
              <a:rPr lang="pt-PT" sz="1100" b="1" noProof="0" dirty="0">
                <a:solidFill>
                  <a:srgbClr val="000000"/>
                </a:solidFill>
              </a:rPr>
              <a:t> do </a:t>
            </a:r>
            <a:r>
              <a:rPr lang="pt-PT" sz="1100" b="1" noProof="0" dirty="0" err="1">
                <a:solidFill>
                  <a:srgbClr val="000000"/>
                </a:solidFill>
              </a:rPr>
              <a:t>PrT</a:t>
            </a:r>
            <a:endParaRPr lang="pt-PT" sz="1100" b="1" noProof="0" dirty="0">
              <a:solidFill>
                <a:srgbClr val="000000"/>
              </a:solidFill>
            </a:endParaRPr>
          </a:p>
          <a:p>
            <a:endParaRPr lang="pt-PT" sz="1100" noProof="0" dirty="0">
              <a:solidFill>
                <a:srgbClr val="000000"/>
              </a:solidFill>
            </a:endParaRPr>
          </a:p>
          <a:p>
            <a:r>
              <a:rPr lang="pt-PT" sz="1100" noProof="0" dirty="0">
                <a:solidFill>
                  <a:srgbClr val="000000"/>
                </a:solidFill>
              </a:rPr>
              <a:t>Clicar no menu </a:t>
            </a:r>
            <a:r>
              <a:rPr lang="pt-PT" sz="1100" b="1" noProof="0" dirty="0" err="1">
                <a:solidFill>
                  <a:srgbClr val="000000"/>
                </a:solidFill>
              </a:rPr>
              <a:t>Calculate</a:t>
            </a:r>
            <a:r>
              <a:rPr lang="pt-PT" sz="1100" noProof="0" dirty="0">
                <a:solidFill>
                  <a:srgbClr val="000000"/>
                </a:solidFill>
              </a:rPr>
              <a:t> e, em seguida, em </a:t>
            </a:r>
            <a:r>
              <a:rPr lang="pt-PT" sz="1100" b="1" baseline="0" noProof="0" dirty="0">
                <a:solidFill>
                  <a:srgbClr val="000000"/>
                </a:solidFill>
              </a:rPr>
              <a:t>General </a:t>
            </a:r>
            <a:r>
              <a:rPr lang="pt-PT" sz="1100" b="1" baseline="0" noProof="0" dirty="0" err="1">
                <a:solidFill>
                  <a:srgbClr val="000000"/>
                </a:solidFill>
              </a:rPr>
              <a:t>procedure</a:t>
            </a:r>
            <a:r>
              <a:rPr lang="pt-PT" sz="1100" b="1" baseline="0" noProof="0" dirty="0">
                <a:solidFill>
                  <a:srgbClr val="000000"/>
                </a:solidFill>
              </a:rPr>
              <a:t> </a:t>
            </a:r>
            <a:r>
              <a:rPr lang="pt-PT" sz="1100" b="1" baseline="0" noProof="0" dirty="0" err="1">
                <a:solidFill>
                  <a:srgbClr val="000000"/>
                </a:solidFill>
              </a:rPr>
              <a:t>settings</a:t>
            </a:r>
            <a:r>
              <a:rPr lang="pt-PT" sz="1100" baseline="0" noProof="0" dirty="0">
                <a:solidFill>
                  <a:srgbClr val="000000"/>
                </a:solidFill>
              </a:rPr>
              <a:t>.</a:t>
            </a:r>
            <a:endParaRPr lang="pt-PT" sz="1100" noProof="0" dirty="0">
              <a:solidFill>
                <a:srgbClr val="000000"/>
              </a:solidFill>
            </a:endParaRPr>
          </a:p>
          <a:p>
            <a:r>
              <a:rPr lang="pt-PT" sz="1100" baseline="0" noProof="0" dirty="0">
                <a:solidFill>
                  <a:srgbClr val="000000"/>
                </a:solidFill>
              </a:rPr>
              <a:t>Abrir o navegador </a:t>
            </a:r>
            <a:r>
              <a:rPr lang="pt-PT" sz="1100" b="1" baseline="0" noProof="0" dirty="0" err="1">
                <a:solidFill>
                  <a:srgbClr val="000000"/>
                </a:solidFill>
              </a:rPr>
              <a:t>PrT-Settings</a:t>
            </a:r>
            <a:endParaRPr lang="pt-PT" sz="1100" b="1" baseline="0" noProof="0" dirty="0">
              <a:solidFill>
                <a:srgbClr val="000000"/>
              </a:solidFill>
            </a:endParaRPr>
          </a:p>
          <a:p>
            <a:r>
              <a:rPr lang="pt-PT" sz="1100" baseline="0" noProof="0" dirty="0">
                <a:solidFill>
                  <a:srgbClr val="000000"/>
                </a:solidFill>
              </a:rPr>
              <a:t>Clicar em </a:t>
            </a:r>
            <a:r>
              <a:rPr lang="pt-PT" sz="1100" b="1" baseline="0" noProof="0" dirty="0" err="1">
                <a:solidFill>
                  <a:srgbClr val="000000"/>
                </a:solidFill>
              </a:rPr>
              <a:t>Skims</a:t>
            </a:r>
            <a:endParaRPr lang="pt-PT" sz="1100" b="1" baseline="0" noProof="0" dirty="0">
              <a:solidFill>
                <a:srgbClr val="000000"/>
              </a:solidFill>
            </a:endParaRPr>
          </a:p>
          <a:p>
            <a:endParaRPr lang="pt-PT" sz="1100" baseline="0" noProof="0" dirty="0">
              <a:solidFill>
                <a:srgbClr val="000000"/>
              </a:solidFill>
            </a:endParaRPr>
          </a:p>
          <a:p>
            <a:r>
              <a:rPr lang="pt-PT" sz="1100" baseline="0" noProof="0" dirty="0">
                <a:solidFill>
                  <a:srgbClr val="000000"/>
                </a:solidFill>
              </a:rPr>
              <a:t>Alterar as configurações para o cálculo da diagonal principal do tempo de viagem </a:t>
            </a:r>
            <a:r>
              <a:rPr lang="pt-PT" sz="1100" baseline="0" noProof="0" dirty="0" err="1">
                <a:solidFill>
                  <a:srgbClr val="000000"/>
                </a:solidFill>
              </a:rPr>
              <a:t>t</a:t>
            </a:r>
            <a:r>
              <a:rPr lang="pt-PT" sz="1100" baseline="-25000" noProof="0" dirty="0" err="1">
                <a:solidFill>
                  <a:srgbClr val="000000"/>
                </a:solidFill>
              </a:rPr>
              <a:t>Cur</a:t>
            </a:r>
            <a:r>
              <a:rPr lang="pt-PT" sz="1100" baseline="0" noProof="0" dirty="0">
                <a:solidFill>
                  <a:srgbClr val="000000"/>
                </a:solidFill>
              </a:rPr>
              <a:t>:</a:t>
            </a:r>
            <a:br>
              <a:rPr lang="pt-PT" sz="1100" baseline="0" noProof="0" dirty="0">
                <a:solidFill>
                  <a:srgbClr val="000000"/>
                </a:solidFill>
              </a:rPr>
            </a:br>
            <a:r>
              <a:rPr lang="pt-PT" sz="1100" baseline="0" noProof="0" dirty="0">
                <a:solidFill>
                  <a:srgbClr val="000000"/>
                </a:solidFill>
              </a:rPr>
              <a:t>Selecionar </a:t>
            </a:r>
            <a:r>
              <a:rPr lang="pt-PT" sz="1100" b="1" baseline="0" noProof="0" dirty="0" err="1">
                <a:solidFill>
                  <a:srgbClr val="000000"/>
                </a:solidFill>
              </a:rPr>
              <a:t>from</a:t>
            </a:r>
            <a:r>
              <a:rPr lang="pt-PT" sz="1100" b="1" baseline="0" noProof="0" dirty="0">
                <a:solidFill>
                  <a:srgbClr val="000000"/>
                </a:solidFill>
              </a:rPr>
              <a:t> </a:t>
            </a:r>
            <a:r>
              <a:rPr lang="pt-PT" sz="1100" b="1" baseline="0" noProof="0" dirty="0" err="1">
                <a:solidFill>
                  <a:srgbClr val="000000"/>
                </a:solidFill>
              </a:rPr>
              <a:t>attribute</a:t>
            </a:r>
            <a:r>
              <a:rPr lang="pt-PT" sz="1100" b="0" baseline="0" noProof="0" dirty="0">
                <a:solidFill>
                  <a:srgbClr val="000000"/>
                </a:solidFill>
              </a:rPr>
              <a:t> e escolher </a:t>
            </a:r>
            <a:r>
              <a:rPr lang="pt-PT" sz="1100" b="1" baseline="0" noProof="0" dirty="0" err="1">
                <a:solidFill>
                  <a:srgbClr val="000000"/>
                </a:solidFill>
              </a:rPr>
              <a:t>Mean</a:t>
            </a:r>
            <a:r>
              <a:rPr lang="pt-PT" sz="1100" b="1" baseline="0" noProof="0" dirty="0">
                <a:solidFill>
                  <a:srgbClr val="000000"/>
                </a:solidFill>
              </a:rPr>
              <a:t> </a:t>
            </a:r>
            <a:r>
              <a:rPr lang="pt-PT" sz="1100" b="1" baseline="0" noProof="0" dirty="0" err="1">
                <a:solidFill>
                  <a:srgbClr val="000000"/>
                </a:solidFill>
              </a:rPr>
              <a:t>origin</a:t>
            </a:r>
            <a:r>
              <a:rPr lang="pt-PT" sz="1100" b="1" baseline="0" noProof="0" dirty="0">
                <a:solidFill>
                  <a:srgbClr val="000000"/>
                </a:solidFill>
              </a:rPr>
              <a:t> </a:t>
            </a:r>
            <a:r>
              <a:rPr lang="pt-PT" sz="1100" b="1" baseline="0" noProof="0" dirty="0" err="1">
                <a:solidFill>
                  <a:srgbClr val="000000"/>
                </a:solidFill>
              </a:rPr>
              <a:t>connector</a:t>
            </a:r>
            <a:r>
              <a:rPr lang="pt-PT" sz="1100" b="1" baseline="0" noProof="0" dirty="0">
                <a:solidFill>
                  <a:srgbClr val="000000"/>
                </a:solidFill>
              </a:rPr>
              <a:t> time (Car)</a:t>
            </a:r>
            <a:r>
              <a:rPr lang="pt-PT" sz="1100" baseline="0" noProof="0" dirty="0">
                <a:solidFill>
                  <a:srgbClr val="000000"/>
                </a:solidFill>
              </a:rPr>
              <a:t>.</a:t>
            </a:r>
          </a:p>
          <a:p>
            <a:r>
              <a:rPr lang="pt-PT" sz="1100" baseline="0" noProof="0" dirty="0">
                <a:solidFill>
                  <a:srgbClr val="000000"/>
                </a:solidFill>
              </a:rPr>
              <a:t>Como </a:t>
            </a:r>
            <a:r>
              <a:rPr lang="pt-PT" sz="1100" b="1" baseline="0" noProof="0" dirty="0" err="1">
                <a:solidFill>
                  <a:srgbClr val="000000"/>
                </a:solidFill>
              </a:rPr>
              <a:t>factor</a:t>
            </a:r>
            <a:r>
              <a:rPr lang="pt-PT" sz="1100" baseline="0" noProof="0" dirty="0">
                <a:solidFill>
                  <a:srgbClr val="000000"/>
                </a:solidFill>
              </a:rPr>
              <a:t> inserir 0.02 (Os r</a:t>
            </a:r>
            <a:r>
              <a:rPr lang="pt-PT" sz="1100" noProof="0" dirty="0">
                <a:solidFill>
                  <a:srgbClr val="000000"/>
                </a:solidFill>
              </a:rPr>
              <a:t>esultados da velocidade são em m/s e da distância em metros. O resultado é em minutos)</a:t>
            </a:r>
            <a:endParaRPr lang="pt-PT" sz="1100" baseline="0" noProof="0" dirty="0">
              <a:solidFill>
                <a:srgbClr val="000000"/>
              </a:solidFill>
            </a:endParaRPr>
          </a:p>
          <a:p>
            <a:endParaRPr lang="pt-PT" sz="1100" baseline="0" noProof="0" dirty="0">
              <a:solidFill>
                <a:srgbClr val="000000"/>
              </a:solidFill>
            </a:endParaRPr>
          </a:p>
          <a:p>
            <a:r>
              <a:rPr lang="pt-PT" sz="1100" noProof="0" dirty="0">
                <a:solidFill>
                  <a:srgbClr val="000000"/>
                </a:solidFill>
              </a:rPr>
              <a:t>Fazer o mesmo para a </a:t>
            </a:r>
            <a:r>
              <a:rPr lang="pt-PT" sz="1100" b="1" noProof="0" dirty="0">
                <a:solidFill>
                  <a:srgbClr val="000000"/>
                </a:solidFill>
              </a:rPr>
              <a:t>Trip </a:t>
            </a:r>
            <a:r>
              <a:rPr lang="pt-PT" sz="1100" b="1" noProof="0" dirty="0" err="1">
                <a:solidFill>
                  <a:srgbClr val="000000"/>
                </a:solidFill>
              </a:rPr>
              <a:t>distance</a:t>
            </a:r>
            <a:r>
              <a:rPr lang="pt-PT" sz="1100" baseline="0" noProof="0" dirty="0">
                <a:solidFill>
                  <a:srgbClr val="000000"/>
                </a:solidFill>
              </a:rPr>
              <a:t>. </a:t>
            </a:r>
            <a:r>
              <a:rPr lang="pt-PT" sz="1100" b="1" baseline="0" noProof="0" dirty="0" err="1">
                <a:solidFill>
                  <a:srgbClr val="000000"/>
                </a:solidFill>
              </a:rPr>
              <a:t>Factor</a:t>
            </a:r>
            <a:r>
              <a:rPr lang="pt-PT" sz="1100" b="1" baseline="0" noProof="0" dirty="0">
                <a:solidFill>
                  <a:srgbClr val="000000"/>
                </a:solidFill>
              </a:rPr>
              <a:t> </a:t>
            </a:r>
            <a:r>
              <a:rPr lang="pt-PT" sz="1100" baseline="0" noProof="0" dirty="0">
                <a:solidFill>
                  <a:srgbClr val="000000"/>
                </a:solidFill>
              </a:rPr>
              <a:t>é 0.01 (Resultado em km).</a:t>
            </a:r>
            <a:endParaRPr lang="pt-PT" sz="1100" noProof="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811219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en-US" sz="1100" b="1" baseline="0" dirty="0" err="1">
                <a:solidFill>
                  <a:srgbClr val="000000"/>
                </a:solidFill>
              </a:rPr>
              <a:t>Inserir</a:t>
            </a:r>
            <a:r>
              <a:rPr lang="en-US" sz="1100" b="1" baseline="0" dirty="0">
                <a:solidFill>
                  <a:srgbClr val="000000"/>
                </a:solidFill>
              </a:rPr>
              <a:t> o </a:t>
            </a:r>
            <a:r>
              <a:rPr lang="en-US" sz="1100" b="1" baseline="0" dirty="0" err="1">
                <a:solidFill>
                  <a:srgbClr val="000000"/>
                </a:solidFill>
              </a:rPr>
              <a:t>procedimento</a:t>
            </a:r>
            <a:r>
              <a:rPr lang="en-US" sz="1100" b="1" baseline="0" dirty="0">
                <a:solidFill>
                  <a:srgbClr val="000000"/>
                </a:solidFill>
              </a:rPr>
              <a:t> Calculate PrT skim matrix</a:t>
            </a:r>
          </a:p>
          <a:p>
            <a:endParaRPr lang="en-US" sz="1100" baseline="0" dirty="0">
              <a:solidFill>
                <a:srgbClr val="000000"/>
              </a:solidFill>
            </a:endParaRPr>
          </a:p>
          <a:p>
            <a:pPr lvl="1"/>
            <a:r>
              <a:rPr lang="en-US" sz="1100" dirty="0">
                <a:solidFill>
                  <a:srgbClr val="000000"/>
                </a:solidFill>
              </a:rPr>
              <a:t>Add</a:t>
            </a:r>
            <a:r>
              <a:rPr lang="en-US" sz="1100" baseline="0" dirty="0">
                <a:solidFill>
                  <a:srgbClr val="000000"/>
                </a:solidFill>
              </a:rPr>
              <a:t> a new procedure step.</a:t>
            </a:r>
          </a:p>
          <a:p>
            <a:pPr lvl="1"/>
            <a:r>
              <a:rPr lang="en-US" sz="1100" baseline="0" dirty="0">
                <a:solidFill>
                  <a:srgbClr val="000000"/>
                </a:solidFill>
              </a:rPr>
              <a:t>Select as procedure </a:t>
            </a:r>
            <a:r>
              <a:rPr lang="en-US" sz="1100" b="1" baseline="0" dirty="0">
                <a:solidFill>
                  <a:srgbClr val="000000"/>
                </a:solidFill>
              </a:rPr>
              <a:t>Calculate PrT skim matrix</a:t>
            </a:r>
            <a:r>
              <a:rPr lang="en-US" sz="1100" baseline="0" dirty="0">
                <a:solidFill>
                  <a:srgbClr val="000000"/>
                </a:solidFill>
              </a:rPr>
              <a:t>.</a:t>
            </a:r>
          </a:p>
          <a:p>
            <a:pPr lvl="1"/>
            <a:r>
              <a:rPr lang="en-US" sz="1100" dirty="0">
                <a:solidFill>
                  <a:srgbClr val="000000"/>
                </a:solidFill>
              </a:rPr>
              <a:t>Choose CAR as reference object</a:t>
            </a:r>
            <a:endParaRPr lang="en-US" sz="1100" baseline="0" dirty="0">
              <a:solidFill>
                <a:srgbClr val="000000"/>
              </a:solidFill>
            </a:endParaRPr>
          </a:p>
          <a:p>
            <a:pPr lvl="1"/>
            <a:r>
              <a:rPr lang="en-US" sz="1100" baseline="0" dirty="0">
                <a:solidFill>
                  <a:srgbClr val="000000"/>
                </a:solidFill>
              </a:rPr>
              <a:t>Click </a:t>
            </a:r>
            <a:r>
              <a:rPr lang="en-US" sz="1100" b="1" baseline="0" dirty="0">
                <a:solidFill>
                  <a:srgbClr val="000000"/>
                </a:solidFill>
              </a:rPr>
              <a:t>Edit </a:t>
            </a:r>
            <a:r>
              <a:rPr lang="en-US" sz="1100" baseline="0" dirty="0">
                <a:solidFill>
                  <a:srgbClr val="000000"/>
                </a:solidFill>
              </a:rPr>
              <a:t>in procedure sequence</a:t>
            </a:r>
          </a:p>
          <a:p>
            <a:pPr lvl="1"/>
            <a:r>
              <a:rPr lang="en-US" sz="1100" baseline="0" dirty="0">
                <a:solidFill>
                  <a:srgbClr val="000000"/>
                </a:solidFill>
              </a:rPr>
              <a:t>Please enable the following settings:</a:t>
            </a:r>
          </a:p>
          <a:p>
            <a:pPr lvl="2"/>
            <a:r>
              <a:rPr lang="en-US" sz="1100" baseline="0" dirty="0">
                <a:solidFill>
                  <a:srgbClr val="000000"/>
                </a:solidFill>
              </a:rPr>
              <a:t>Use path from assignment (there is</a:t>
            </a:r>
            <a:r>
              <a:rPr lang="en-US" sz="1100" dirty="0">
                <a:solidFill>
                  <a:srgbClr val="000000"/>
                </a:solidFill>
              </a:rPr>
              <a:t> already any assignment active in the example)</a:t>
            </a:r>
            <a:endParaRPr lang="en-US" sz="1100" baseline="0" dirty="0">
              <a:solidFill>
                <a:srgbClr val="000000"/>
              </a:solidFill>
            </a:endParaRPr>
          </a:p>
          <a:p>
            <a:pPr lvl="2"/>
            <a:r>
              <a:rPr lang="en-US" sz="1100" baseline="0" dirty="0">
                <a:solidFill>
                  <a:srgbClr val="000000"/>
                </a:solidFill>
              </a:rPr>
              <a:t>Sum up paths from: Links, Turns, Origin connectors, Destination connectors</a:t>
            </a:r>
          </a:p>
          <a:p>
            <a:pPr lvl="1"/>
            <a:r>
              <a:rPr lang="en-US" sz="1100" b="0" baseline="0" dirty="0">
                <a:solidFill>
                  <a:srgbClr val="000000"/>
                </a:solidFill>
              </a:rPr>
              <a:t>Calculate the skims </a:t>
            </a:r>
            <a:r>
              <a:rPr lang="en-US" sz="1100" b="1" baseline="0" dirty="0" err="1">
                <a:solidFill>
                  <a:srgbClr val="000000"/>
                </a:solidFill>
              </a:rPr>
              <a:t>tCur</a:t>
            </a:r>
            <a:r>
              <a:rPr lang="en-US" sz="1100" b="0" baseline="0" dirty="0">
                <a:solidFill>
                  <a:srgbClr val="000000"/>
                </a:solidFill>
              </a:rPr>
              <a:t> and </a:t>
            </a:r>
            <a:r>
              <a:rPr lang="en-US" sz="1100" b="1" baseline="0" dirty="0">
                <a:solidFill>
                  <a:srgbClr val="000000"/>
                </a:solidFill>
              </a:rPr>
              <a:t>Trip distance</a:t>
            </a:r>
            <a:r>
              <a:rPr lang="en-US" sz="1100" b="0" baseline="0" dirty="0">
                <a:solidFill>
                  <a:srgbClr val="000000"/>
                </a:solidFill>
              </a:rPr>
              <a:t>.</a:t>
            </a:r>
          </a:p>
          <a:p>
            <a:pPr lvl="1"/>
            <a:r>
              <a:rPr lang="en-US" sz="1100" dirty="0">
                <a:solidFill>
                  <a:srgbClr val="000000"/>
                </a:solidFill>
              </a:rPr>
              <a:t>Run the procedure</a:t>
            </a:r>
            <a:r>
              <a:rPr lang="de-DE" sz="1100" dirty="0">
                <a:solidFill>
                  <a:srgbClr val="000000"/>
                </a:solidFill>
              </a:rPr>
              <a:t>.</a:t>
            </a:r>
            <a:endParaRPr lang="de-DE" sz="1100" b="0" baseline="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118896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42025" cy="4532312"/>
          </a:xfrm>
        </p:spPr>
      </p:sp>
      <p:sp>
        <p:nvSpPr>
          <p:cNvPr id="3" name="Notizenplatzhalter 2"/>
          <p:cNvSpPr>
            <a:spLocks noGrp="1"/>
          </p:cNvSpPr>
          <p:nvPr>
            <p:ph type="body" idx="1"/>
          </p:nvPr>
        </p:nvSpPr>
        <p:spPr/>
        <p:txBody>
          <a:bodyPr>
            <a:normAutofit/>
          </a:bodyPr>
          <a:lstStyle/>
          <a:p>
            <a:r>
              <a:rPr lang="de-DE" sz="1100" b="1" dirty="0">
                <a:solidFill>
                  <a:srgbClr val="000000"/>
                </a:solidFill>
              </a:rPr>
              <a:t>Distribuição dos tempos de viagem</a:t>
            </a:r>
            <a:endParaRPr lang="en-US" sz="1100" b="1" dirty="0">
              <a:solidFill>
                <a:srgbClr val="000000"/>
              </a:solidFill>
            </a:endParaRPr>
          </a:p>
          <a:p>
            <a:endParaRPr lang="en-US" sz="1100" dirty="0">
              <a:solidFill>
                <a:srgbClr val="000000"/>
              </a:solidFill>
            </a:endParaRPr>
          </a:p>
          <a:p>
            <a:pPr lvl="1"/>
            <a:r>
              <a:rPr lang="en-US" sz="1100" dirty="0">
                <a:solidFill>
                  <a:srgbClr val="000000"/>
                </a:solidFill>
              </a:rPr>
              <a:t>Click in the window matrices to the matrix </a:t>
            </a:r>
            <a:r>
              <a:rPr lang="en-US" sz="1100" b="1" dirty="0">
                <a:solidFill>
                  <a:srgbClr val="000000"/>
                </a:solidFill>
              </a:rPr>
              <a:t>1 Car</a:t>
            </a:r>
            <a:r>
              <a:rPr lang="en-US" sz="1100" baseline="0" dirty="0">
                <a:solidFill>
                  <a:srgbClr val="000000"/>
                </a:solidFill>
              </a:rPr>
              <a:t>.</a:t>
            </a:r>
          </a:p>
          <a:p>
            <a:pPr lvl="1"/>
            <a:r>
              <a:rPr lang="en-US" sz="1100" dirty="0">
                <a:solidFill>
                  <a:srgbClr val="000000"/>
                </a:solidFill>
              </a:rPr>
              <a:t>Click in the menu bar of the window matrices on the icon </a:t>
            </a:r>
            <a:r>
              <a:rPr lang="en-US" sz="1100" b="1" dirty="0">
                <a:solidFill>
                  <a:srgbClr val="000000"/>
                </a:solidFill>
              </a:rPr>
              <a:t>create histogram  </a:t>
            </a:r>
            <a:r>
              <a:rPr lang="en-US" sz="1100" baseline="0" dirty="0">
                <a:solidFill>
                  <a:srgbClr val="000000"/>
                </a:solidFill>
              </a:rPr>
              <a:t>or</a:t>
            </a:r>
            <a:r>
              <a:rPr lang="en-US" sz="1100" dirty="0">
                <a:solidFill>
                  <a:srgbClr val="000000"/>
                </a:solidFill>
              </a:rPr>
              <a:t> use the context menu (right mouse click).</a:t>
            </a:r>
            <a:endParaRPr lang="en-US" sz="1100" baseline="0" dirty="0">
              <a:solidFill>
                <a:srgbClr val="000000"/>
              </a:solidFill>
            </a:endParaRPr>
          </a:p>
          <a:p>
            <a:pPr lvl="1"/>
            <a:r>
              <a:rPr lang="en-US" sz="1100" dirty="0">
                <a:solidFill>
                  <a:srgbClr val="000000"/>
                </a:solidFill>
              </a:rPr>
              <a:t>Select both interval and click Delete in the menu bar of Matrix histogram to the symbol </a:t>
            </a:r>
            <a:r>
              <a:rPr lang="en-US" sz="1100" b="1" dirty="0">
                <a:solidFill>
                  <a:srgbClr val="000000"/>
                </a:solidFill>
              </a:rPr>
              <a:t>delete marked intervals</a:t>
            </a:r>
            <a:r>
              <a:rPr lang="en-US" sz="1100" dirty="0">
                <a:solidFill>
                  <a:srgbClr val="000000"/>
                </a:solidFill>
              </a:rPr>
              <a:t>.</a:t>
            </a:r>
            <a:endParaRPr lang="en-US" sz="1100" baseline="0" dirty="0">
              <a:solidFill>
                <a:srgbClr val="000000"/>
              </a:solidFill>
            </a:endParaRPr>
          </a:p>
          <a:p>
            <a:pPr lvl="1"/>
            <a:r>
              <a:rPr lang="en-US" sz="1100" dirty="0">
                <a:solidFill>
                  <a:srgbClr val="000000"/>
                </a:solidFill>
              </a:rPr>
              <a:t>On the same menu bar, click the icon View </a:t>
            </a:r>
            <a:r>
              <a:rPr lang="en-US" sz="1100" baseline="0" dirty="0">
                <a:solidFill>
                  <a:srgbClr val="000000"/>
                </a:solidFill>
              </a:rPr>
              <a:t>o</a:t>
            </a:r>
            <a:r>
              <a:rPr lang="en-US" sz="1100" dirty="0">
                <a:solidFill>
                  <a:srgbClr val="000000"/>
                </a:solidFill>
              </a:rPr>
              <a:t>ptions and then select </a:t>
            </a:r>
            <a:r>
              <a:rPr lang="en-US" sz="1100" baseline="0" dirty="0">
                <a:solidFill>
                  <a:srgbClr val="000000"/>
                </a:solidFill>
              </a:rPr>
              <a:t>4 TTC (CAR_T Car Trips</a:t>
            </a:r>
            <a:r>
              <a:rPr lang="en-US" sz="1100" dirty="0">
                <a:solidFill>
                  <a:srgbClr val="000000"/>
                </a:solidFill>
              </a:rPr>
              <a:t>) as classification matrix </a:t>
            </a:r>
            <a:endParaRPr lang="en-US" sz="1100" baseline="0" dirty="0">
              <a:solidFill>
                <a:srgbClr val="000000"/>
              </a:solidFill>
            </a:endParaRPr>
          </a:p>
          <a:p>
            <a:pPr lvl="1"/>
            <a:r>
              <a:rPr lang="en-US" sz="1100" baseline="0" dirty="0">
                <a:solidFill>
                  <a:srgbClr val="000000"/>
                </a:solidFill>
              </a:rPr>
              <a:t>Confirm your entry with </a:t>
            </a:r>
            <a:r>
              <a:rPr lang="de-DE" sz="1100" baseline="0" dirty="0">
                <a:solidFill>
                  <a:srgbClr val="000000"/>
                </a:solidFill>
              </a:rPr>
              <a:t>OK</a:t>
            </a: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1341877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00750" cy="4500562"/>
          </a:xfrm>
        </p:spPr>
      </p:sp>
      <p:sp>
        <p:nvSpPr>
          <p:cNvPr id="3" name="Notizenplatzhalter 2"/>
          <p:cNvSpPr>
            <a:spLocks noGrp="1"/>
          </p:cNvSpPr>
          <p:nvPr>
            <p:ph type="body" idx="1"/>
          </p:nvPr>
        </p:nvSpPr>
        <p:spPr/>
        <p:txBody>
          <a:bodyPr>
            <a:normAutofit/>
          </a:bodyPr>
          <a:lstStyle/>
          <a:p>
            <a:r>
              <a:rPr lang="de-DE" sz="1100" b="1" dirty="0">
                <a:solidFill>
                  <a:srgbClr val="000000"/>
                </a:solidFill>
              </a:rPr>
              <a:t>Distribuição dos tempos de viagem</a:t>
            </a:r>
            <a:endParaRPr lang="en-US" sz="1100" b="1" dirty="0">
              <a:solidFill>
                <a:srgbClr val="000000"/>
              </a:solidFill>
            </a:endParaRPr>
          </a:p>
          <a:p>
            <a:endParaRPr lang="en-US" sz="1100" dirty="0">
              <a:solidFill>
                <a:srgbClr val="000000"/>
              </a:solidFill>
            </a:endParaRPr>
          </a:p>
          <a:p>
            <a:pPr lvl="1"/>
            <a:r>
              <a:rPr lang="en-US" sz="1100" baseline="0" dirty="0">
                <a:solidFill>
                  <a:srgbClr val="000000"/>
                </a:solidFill>
              </a:rPr>
              <a:t>Click in the menu bar the icon with the green plus-symbol (Insert new intervals)</a:t>
            </a:r>
          </a:p>
          <a:p>
            <a:pPr lvl="1"/>
            <a:r>
              <a:rPr lang="en-US" sz="1100" baseline="0" dirty="0">
                <a:solidFill>
                  <a:srgbClr val="000000"/>
                </a:solidFill>
              </a:rPr>
              <a:t>Enter as lower limit 0 and as upper limit 30 (30 minutes)</a:t>
            </a:r>
          </a:p>
          <a:p>
            <a:pPr lvl="1"/>
            <a:r>
              <a:rPr lang="en-US" sz="1100" baseline="0" dirty="0">
                <a:solidFill>
                  <a:srgbClr val="000000"/>
                </a:solidFill>
              </a:rPr>
              <a:t>Number of intervals is 15</a:t>
            </a:r>
          </a:p>
          <a:p>
            <a:pPr lvl="1"/>
            <a:r>
              <a:rPr lang="en-US" sz="1100" baseline="0" dirty="0">
                <a:solidFill>
                  <a:srgbClr val="000000"/>
                </a:solidFill>
              </a:rPr>
              <a:t>Confirm your entry with OK</a:t>
            </a:r>
          </a:p>
          <a:p>
            <a:pPr lvl="1"/>
            <a:endParaRPr lang="en-US" sz="1100" baseline="0" dirty="0">
              <a:solidFill>
                <a:srgbClr val="000000"/>
              </a:solidFill>
            </a:endParaRPr>
          </a:p>
          <a:p>
            <a:pPr lvl="1"/>
            <a:r>
              <a:rPr lang="en-US" sz="1100" baseline="0" dirty="0">
                <a:solidFill>
                  <a:srgbClr val="000000"/>
                </a:solidFill>
              </a:rPr>
              <a:t>Click now the symbol </a:t>
            </a:r>
            <a:r>
              <a:rPr lang="en-US" sz="1100" b="1" baseline="0" dirty="0">
                <a:solidFill>
                  <a:srgbClr val="000000"/>
                </a:solidFill>
              </a:rPr>
              <a:t>!</a:t>
            </a:r>
            <a:r>
              <a:rPr lang="en-US" sz="1100" baseline="0" dirty="0">
                <a:solidFill>
                  <a:srgbClr val="000000"/>
                </a:solidFill>
              </a:rPr>
              <a:t> (Recalculate classification</a:t>
            </a:r>
            <a:r>
              <a:rPr lang="de-DE" sz="1100" baseline="0" dirty="0">
                <a:solidFill>
                  <a:srgbClr val="000000"/>
                </a:solidFill>
              </a:rPr>
              <a:t>)</a:t>
            </a:r>
          </a:p>
          <a:p>
            <a:pPr lvl="1">
              <a:buFont typeface="Wingdings" pitchFamily="2" charset="2"/>
              <a:buNone/>
            </a:pPr>
            <a:endParaRPr lang="de-DE" sz="1100" baseline="0" dirty="0">
              <a:solidFill>
                <a:srgbClr val="000000"/>
              </a:solidFill>
            </a:endParaRPr>
          </a:p>
          <a:p>
            <a:pPr lvl="1">
              <a:buFont typeface="Wingdings" pitchFamily="2" charset="2"/>
              <a:buNone/>
            </a:pPr>
            <a:r>
              <a:rPr lang="en-US" sz="1100" baseline="0" dirty="0">
                <a:solidFill>
                  <a:srgbClr val="000000"/>
                </a:solidFill>
              </a:rPr>
              <a:t>You now get the classified presentation of the travel time distributions in your network model.</a:t>
            </a:r>
          </a:p>
          <a:p>
            <a:pPr lvl="1">
              <a:buFont typeface="Wingdings" pitchFamily="2" charset="2"/>
              <a:buNone/>
            </a:pPr>
            <a:endParaRPr lang="en-US" sz="1100" baseline="0" dirty="0">
              <a:solidFill>
                <a:srgbClr val="000000"/>
              </a:solidFill>
            </a:endParaRPr>
          </a:p>
          <a:p>
            <a:pPr lvl="1">
              <a:buFont typeface="Wingdings" pitchFamily="2" charset="2"/>
              <a:buNone/>
            </a:pPr>
            <a:r>
              <a:rPr lang="en-US" sz="1100" baseline="0" dirty="0">
                <a:solidFill>
                  <a:srgbClr val="000000"/>
                </a:solidFill>
              </a:rPr>
              <a:t>Save the version under the name </a:t>
            </a:r>
            <a:r>
              <a:rPr lang="en-US" sz="1100" dirty="0">
                <a:solidFill>
                  <a:srgbClr val="000000"/>
                </a:solidFill>
              </a:rPr>
              <a:t>09_MatrixHistogram.ver</a:t>
            </a:r>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2303131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de-DE" sz="1100" b="1" dirty="0">
                <a:solidFill>
                  <a:srgbClr val="000000"/>
                </a:solidFill>
              </a:rPr>
              <a:t>Distribuição das distâncias de viagem</a:t>
            </a:r>
          </a:p>
          <a:p>
            <a:endParaRPr lang="en-US" sz="1100" dirty="0">
              <a:solidFill>
                <a:srgbClr val="000000"/>
              </a:solidFill>
            </a:endParaRPr>
          </a:p>
          <a:p>
            <a:r>
              <a:rPr lang="en-US" sz="1100" dirty="0">
                <a:solidFill>
                  <a:srgbClr val="000000"/>
                </a:solidFill>
              </a:rPr>
              <a:t>In the same way, you can also calculate a trip length distribution and display.</a:t>
            </a:r>
            <a:endParaRPr lang="en-US" sz="1100" baseline="0" dirty="0">
              <a:solidFill>
                <a:srgbClr val="000000"/>
              </a:solidFill>
            </a:endParaRPr>
          </a:p>
          <a:p>
            <a:endParaRPr lang="en-US" sz="1100" baseline="0" dirty="0">
              <a:solidFill>
                <a:srgbClr val="000000"/>
              </a:solidFill>
            </a:endParaRPr>
          </a:p>
          <a:p>
            <a:pPr marL="171450" lvl="1" indent="-171450"/>
            <a:r>
              <a:rPr lang="en-US" sz="1100" dirty="0">
                <a:solidFill>
                  <a:srgbClr val="000000"/>
                </a:solidFill>
              </a:rPr>
              <a:t>Click in the window matrices to the matrix </a:t>
            </a:r>
            <a:r>
              <a:rPr lang="en-US" sz="1100" b="1" dirty="0">
                <a:solidFill>
                  <a:srgbClr val="000000"/>
                </a:solidFill>
              </a:rPr>
              <a:t>1 Car</a:t>
            </a:r>
            <a:r>
              <a:rPr lang="en-US" sz="1100" baseline="0" dirty="0">
                <a:solidFill>
                  <a:srgbClr val="000000"/>
                </a:solidFill>
              </a:rPr>
              <a:t>.</a:t>
            </a:r>
          </a:p>
          <a:p>
            <a:pPr marL="171450" lvl="1" indent="-171450"/>
            <a:r>
              <a:rPr lang="en-US" sz="1100" dirty="0">
                <a:solidFill>
                  <a:srgbClr val="000000"/>
                </a:solidFill>
              </a:rPr>
              <a:t>Click in the menu bar of the window matrices on the icon </a:t>
            </a:r>
            <a:r>
              <a:rPr lang="en-US" sz="1100" b="1" dirty="0">
                <a:solidFill>
                  <a:srgbClr val="000000"/>
                </a:solidFill>
              </a:rPr>
              <a:t>create histogram</a:t>
            </a:r>
            <a:r>
              <a:rPr lang="en-US" sz="1100" baseline="0" dirty="0">
                <a:solidFill>
                  <a:srgbClr val="000000"/>
                </a:solidFill>
              </a:rPr>
              <a:t>.</a:t>
            </a:r>
          </a:p>
          <a:p>
            <a:pPr marL="171450" lvl="1" indent="-171450"/>
            <a:r>
              <a:rPr lang="en-US" sz="1100" dirty="0">
                <a:solidFill>
                  <a:srgbClr val="000000"/>
                </a:solidFill>
              </a:rPr>
              <a:t>Select both interval and click Delete in the menu bar of Matrix histogram to the symbol </a:t>
            </a:r>
            <a:r>
              <a:rPr lang="en-US" sz="1100" b="1" dirty="0">
                <a:solidFill>
                  <a:srgbClr val="000000"/>
                </a:solidFill>
              </a:rPr>
              <a:t>delete marked intervals</a:t>
            </a:r>
            <a:r>
              <a:rPr lang="en-US" sz="1100" baseline="0" dirty="0">
                <a:solidFill>
                  <a:srgbClr val="000000"/>
                </a:solidFill>
              </a:rPr>
              <a:t>.</a:t>
            </a:r>
          </a:p>
          <a:p>
            <a:pPr marL="171450" lvl="1" indent="-171450"/>
            <a:r>
              <a:rPr lang="en-US" sz="1100" dirty="0">
                <a:solidFill>
                  <a:srgbClr val="000000"/>
                </a:solidFill>
              </a:rPr>
              <a:t>On the same menu bar, click the icon Edit</a:t>
            </a:r>
            <a:r>
              <a:rPr lang="en-US" sz="1100" baseline="0" dirty="0">
                <a:solidFill>
                  <a:srgbClr val="000000"/>
                </a:solidFill>
              </a:rPr>
              <a:t> o</a:t>
            </a:r>
            <a:r>
              <a:rPr lang="en-US" sz="1100" dirty="0">
                <a:solidFill>
                  <a:srgbClr val="000000"/>
                </a:solidFill>
              </a:rPr>
              <a:t>ptions and then select from the following</a:t>
            </a:r>
            <a:r>
              <a:rPr lang="en-US" sz="1100" baseline="0" dirty="0">
                <a:solidFill>
                  <a:srgbClr val="000000"/>
                </a:solidFill>
              </a:rPr>
              <a:t>:</a:t>
            </a:r>
          </a:p>
          <a:p>
            <a:pPr marL="441325" lvl="2" indent="-171450">
              <a:defRPr/>
            </a:pPr>
            <a:r>
              <a:rPr lang="en-US" sz="1100" baseline="0" dirty="0">
                <a:solidFill>
                  <a:srgbClr val="000000"/>
                </a:solidFill>
              </a:rPr>
              <a:t>Use classification matrix</a:t>
            </a:r>
          </a:p>
          <a:p>
            <a:pPr marL="441325" lvl="2" indent="-171450"/>
            <a:r>
              <a:rPr lang="en-US" sz="1100" baseline="0" dirty="0">
                <a:solidFill>
                  <a:srgbClr val="000000"/>
                </a:solidFill>
              </a:rPr>
              <a:t>5 DIS (CAR_T Car Trips)</a:t>
            </a:r>
          </a:p>
          <a:p>
            <a:pPr marL="441325" lvl="2" indent="-171450">
              <a:defRPr/>
            </a:pPr>
            <a:r>
              <a:rPr lang="en-US" sz="1100" dirty="0">
                <a:solidFill>
                  <a:srgbClr val="000000"/>
                </a:solidFill>
              </a:rPr>
              <a:t>Confirm your entry with OK</a:t>
            </a:r>
          </a:p>
          <a:p>
            <a:pPr marL="171450" lvl="1" indent="-171450"/>
            <a:r>
              <a:rPr lang="en-US" sz="1100" baseline="0" dirty="0">
                <a:solidFill>
                  <a:srgbClr val="000000"/>
                </a:solidFill>
              </a:rPr>
              <a:t>Click in the menu bar of Matrix histogram the icon with the green plus-symbol (Insert new intervals)</a:t>
            </a:r>
          </a:p>
          <a:p>
            <a:pPr marL="171450" lvl="1" indent="-171450"/>
            <a:r>
              <a:rPr lang="en-US" sz="1100" baseline="0" dirty="0">
                <a:solidFill>
                  <a:srgbClr val="000000"/>
                </a:solidFill>
              </a:rPr>
              <a:t>Enter as lower limit 0 and as upper limit 22 (22 km)</a:t>
            </a:r>
          </a:p>
          <a:p>
            <a:pPr marL="171450" lvl="1" indent="-171450"/>
            <a:r>
              <a:rPr lang="en-US" sz="1100" baseline="0" dirty="0">
                <a:solidFill>
                  <a:srgbClr val="000000"/>
                </a:solidFill>
              </a:rPr>
              <a:t>Number of intervals is 22</a:t>
            </a:r>
          </a:p>
          <a:p>
            <a:pPr marL="441325" lvl="2" indent="-171450"/>
            <a:r>
              <a:rPr lang="en-US" sz="1100" dirty="0">
                <a:solidFill>
                  <a:srgbClr val="000000"/>
                </a:solidFill>
              </a:rPr>
              <a:t>Confirm your entry with OK</a:t>
            </a:r>
          </a:p>
          <a:p>
            <a:pPr marL="171450" lvl="1" indent="-171450"/>
            <a:endParaRPr lang="en-US" sz="1100" baseline="0" dirty="0">
              <a:solidFill>
                <a:srgbClr val="000000"/>
              </a:solidFill>
            </a:endParaRPr>
          </a:p>
          <a:p>
            <a:pPr marL="171450" lvl="1" indent="-171450"/>
            <a:r>
              <a:rPr lang="en-US" sz="1100" baseline="0" dirty="0">
                <a:solidFill>
                  <a:srgbClr val="000000"/>
                </a:solidFill>
              </a:rPr>
              <a:t>Click now the symbol </a:t>
            </a:r>
            <a:r>
              <a:rPr lang="en-US" sz="1100" b="1" baseline="0" dirty="0">
                <a:solidFill>
                  <a:srgbClr val="000000"/>
                </a:solidFill>
              </a:rPr>
              <a:t>!</a:t>
            </a:r>
            <a:r>
              <a:rPr lang="en-US" sz="1100" baseline="0" dirty="0">
                <a:solidFill>
                  <a:srgbClr val="000000"/>
                </a:solidFill>
              </a:rPr>
              <a:t> (Recalculate classification)</a:t>
            </a:r>
          </a:p>
          <a:p>
            <a:pPr lvl="1">
              <a:buFont typeface="Wingdings" pitchFamily="2" charset="2"/>
              <a:buNone/>
            </a:pPr>
            <a:endParaRPr lang="en-US" sz="1100" baseline="0" dirty="0">
              <a:solidFill>
                <a:srgbClr val="000000"/>
              </a:solidFill>
            </a:endParaRPr>
          </a:p>
          <a:p>
            <a:pPr lvl="1">
              <a:buFont typeface="Wingdings" pitchFamily="2" charset="2"/>
              <a:buNone/>
            </a:pPr>
            <a:r>
              <a:rPr lang="en-US" sz="1100" dirty="0">
                <a:solidFill>
                  <a:srgbClr val="000000"/>
                </a:solidFill>
              </a:rPr>
              <a:t>You now get the classified presentation of the trip length distributions in your network model.</a:t>
            </a:r>
          </a:p>
          <a:p>
            <a:pPr lvl="1">
              <a:buFont typeface="Wingdings" pitchFamily="2" charset="2"/>
              <a:buNone/>
            </a:pPr>
            <a:endParaRPr lang="de-DE" sz="1100" baseline="0" dirty="0">
              <a:solidFill>
                <a:srgbClr val="000000"/>
              </a:solidFill>
            </a:endParaRPr>
          </a:p>
          <a:p>
            <a:pPr lvl="1">
              <a:buFont typeface="Wingdings" pitchFamily="2" charset="2"/>
              <a:buNone/>
            </a:pPr>
            <a:r>
              <a:rPr lang="en-US" sz="1100" dirty="0">
                <a:solidFill>
                  <a:srgbClr val="000000"/>
                </a:solidFill>
              </a:rPr>
              <a:t>You can store the version under the same name again.</a:t>
            </a:r>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1752417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pfzeilenplatzhalter 3"/>
          <p:cNvSpPr>
            <a:spLocks noGrp="1"/>
          </p:cNvSpPr>
          <p:nvPr>
            <p:ph type="hdr" sz="quarter" idx="10"/>
          </p:nvPr>
        </p:nvSpPr>
        <p:spPr/>
        <p:txBody>
          <a:bodyPr/>
          <a:lstStyle/>
          <a:p>
            <a:r>
              <a:rPr lang="de-DE"/>
              <a:t>PTV Group</a:t>
            </a:r>
            <a:endParaRPr lang="de-DE" dirty="0"/>
          </a:p>
        </p:txBody>
      </p:sp>
      <p:sp>
        <p:nvSpPr>
          <p:cNvPr id="6" name="Folienbildplatzhalter 5"/>
          <p:cNvSpPr>
            <a:spLocks noGrp="1" noRot="1" noChangeAspect="1"/>
          </p:cNvSpPr>
          <p:nvPr>
            <p:ph type="sldImg"/>
          </p:nvPr>
        </p:nvSpPr>
        <p:spPr>
          <a:xfrm>
            <a:off x="381000" y="292100"/>
            <a:ext cx="6338888" cy="4752975"/>
          </a:xfrm>
        </p:spPr>
      </p:sp>
      <p:sp>
        <p:nvSpPr>
          <p:cNvPr id="7" name="Notizenplatzhalter 6"/>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2751201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en-US" sz="1100" b="1" dirty="0">
                <a:solidFill>
                  <a:srgbClr val="000000"/>
                </a:solidFill>
              </a:rPr>
              <a:t>Matrix correction with </a:t>
            </a:r>
            <a:r>
              <a:rPr lang="en-US" sz="1100" b="1" dirty="0" err="1">
                <a:solidFill>
                  <a:srgbClr val="000000"/>
                </a:solidFill>
              </a:rPr>
              <a:t>AddOn</a:t>
            </a:r>
            <a:r>
              <a:rPr lang="en-US" sz="1100" b="1" dirty="0">
                <a:solidFill>
                  <a:srgbClr val="000000"/>
                </a:solidFill>
              </a:rPr>
              <a:t> </a:t>
            </a:r>
            <a:r>
              <a:rPr lang="en-US" sz="1100" b="1" dirty="0" err="1">
                <a:solidFill>
                  <a:srgbClr val="000000"/>
                </a:solidFill>
              </a:rPr>
              <a:t>modul</a:t>
            </a:r>
            <a:r>
              <a:rPr lang="en-US" sz="1100" b="1" dirty="0">
                <a:solidFill>
                  <a:srgbClr val="000000"/>
                </a:solidFill>
              </a:rPr>
              <a:t> </a:t>
            </a:r>
            <a:r>
              <a:rPr lang="en-US" sz="1100" b="1" dirty="0" err="1">
                <a:solidFill>
                  <a:srgbClr val="000000"/>
                </a:solidFill>
              </a:rPr>
              <a:t>TFlow</a:t>
            </a:r>
            <a:r>
              <a:rPr lang="en-US" sz="1100" b="1" dirty="0">
                <a:solidFill>
                  <a:srgbClr val="000000"/>
                </a:solidFill>
              </a:rPr>
              <a:t>-Fuzzy</a:t>
            </a:r>
          </a:p>
          <a:p>
            <a:endParaRPr lang="de-DE" sz="1100" dirty="0">
              <a:solidFill>
                <a:srgbClr val="000000"/>
              </a:solidFill>
            </a:endParaRPr>
          </a:p>
          <a:p>
            <a:r>
              <a:rPr lang="en-US" sz="1100" dirty="0">
                <a:solidFill>
                  <a:srgbClr val="000000"/>
                </a:solidFill>
              </a:rPr>
              <a:t>Matrix calibration is an important step in developing traffic models. The objective is to achieve a better match with traffic counts such as detector data. Another important requirement is that the given trip length distribution (TLD) must be met, and/or must not be distorted by adjustments made to an Origin Destination (OD) matrix. The TLD shows the percentage of trips falling into one of the pre-defined intervals within the skim matrix (e.g. travel time, distance, impedance etc.).</a:t>
            </a:r>
          </a:p>
          <a:p>
            <a:endParaRPr lang="en-US" sz="1100" dirty="0">
              <a:solidFill>
                <a:srgbClr val="000000"/>
              </a:solidFill>
            </a:endParaRPr>
          </a:p>
          <a:p>
            <a:r>
              <a:rPr lang="en-US" sz="1100" dirty="0">
                <a:solidFill>
                  <a:srgbClr val="000000"/>
                </a:solidFill>
              </a:rPr>
              <a:t>We will</a:t>
            </a:r>
            <a:r>
              <a:rPr lang="en-US" sz="1100" baseline="0" dirty="0">
                <a:solidFill>
                  <a:srgbClr val="000000"/>
                </a:solidFill>
              </a:rPr>
              <a:t> use TFlowFuzzy for two examples:</a:t>
            </a:r>
          </a:p>
          <a:p>
            <a:pPr marL="228600" lvl="1" indent="-228600">
              <a:buFont typeface="+mj-lt"/>
              <a:buAutoNum type="arabicPeriod"/>
            </a:pPr>
            <a:r>
              <a:rPr lang="en-US" sz="1100" dirty="0">
                <a:solidFill>
                  <a:srgbClr val="000000"/>
                </a:solidFill>
              </a:rPr>
              <a:t>Using traffic counts as input</a:t>
            </a:r>
          </a:p>
          <a:p>
            <a:pPr marL="228600" lvl="1" indent="-228600">
              <a:buFont typeface="+mj-lt"/>
              <a:buAutoNum type="arabicPeriod"/>
            </a:pPr>
            <a:r>
              <a:rPr lang="en-US" sz="1100" dirty="0">
                <a:solidFill>
                  <a:srgbClr val="000000"/>
                </a:solidFill>
              </a:rPr>
              <a:t>Using trip length distribution as input</a:t>
            </a:r>
          </a:p>
          <a:p>
            <a:pPr marL="0" lvl="1" indent="0">
              <a:buNone/>
            </a:pPr>
            <a:r>
              <a:rPr lang="en-US" sz="1100" dirty="0">
                <a:solidFill>
                  <a:srgbClr val="000000"/>
                </a:solidFill>
              </a:rPr>
              <a:t>For the purpose of training the examples will be independent, in real-life projects you will often combine traffic counts and distributions as input for TFlowFuzzy</a:t>
            </a:r>
            <a:r>
              <a:rPr lang="de-DE" sz="1100" dirty="0">
                <a:solidFill>
                  <a:srgbClr val="000000"/>
                </a:solidFill>
              </a:rPr>
              <a:t>.</a:t>
            </a:r>
            <a:endParaRPr lang="en-US"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281597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en-US" sz="1100" b="1" dirty="0" err="1">
                <a:solidFill>
                  <a:srgbClr val="000000"/>
                </a:solidFill>
              </a:rPr>
              <a:t>TFlow</a:t>
            </a:r>
            <a:r>
              <a:rPr lang="en-US" sz="1100" b="1" dirty="0">
                <a:solidFill>
                  <a:srgbClr val="000000"/>
                </a:solidFill>
              </a:rPr>
              <a:t>-Fuzzy – traffic counts</a:t>
            </a:r>
          </a:p>
          <a:p>
            <a:endParaRPr lang="en-US" sz="1100" dirty="0">
              <a:solidFill>
                <a:srgbClr val="000000"/>
              </a:solidFill>
            </a:endParaRPr>
          </a:p>
          <a:p>
            <a:r>
              <a:rPr lang="en-US" sz="1100" dirty="0">
                <a:solidFill>
                  <a:srgbClr val="000000"/>
                </a:solidFill>
              </a:rPr>
              <a:t>Proceed with your previously used version or re-open 01_08_Halle_Analysis_2012.ver</a:t>
            </a:r>
          </a:p>
          <a:p>
            <a:endParaRPr lang="en-US" sz="1100" dirty="0">
              <a:solidFill>
                <a:srgbClr val="000000"/>
              </a:solidFill>
            </a:endParaRPr>
          </a:p>
          <a:p>
            <a:r>
              <a:rPr lang="en-US" sz="1100" dirty="0">
                <a:solidFill>
                  <a:srgbClr val="000000"/>
                </a:solidFill>
              </a:rPr>
              <a:t>First, we want to have a look at traffic count data</a:t>
            </a:r>
          </a:p>
          <a:p>
            <a:pPr marL="171450" lvl="1" indent="-171450">
              <a:buClr>
                <a:srgbClr val="ED1B34"/>
              </a:buClr>
            </a:pPr>
            <a:r>
              <a:rPr lang="en-US" sz="1100" dirty="0">
                <a:solidFill>
                  <a:srgbClr val="000000"/>
                </a:solidFill>
              </a:rPr>
              <a:t>Open a list of count locations (either via the menu Lists or with right-mouse click on Count locations in the Network object menu)</a:t>
            </a:r>
          </a:p>
          <a:p>
            <a:pPr marL="171450" lvl="1" indent="-171450">
              <a:buClr>
                <a:srgbClr val="ED1B34"/>
              </a:buClr>
            </a:pPr>
            <a:r>
              <a:rPr lang="en-US" sz="1100" dirty="0">
                <a:solidFill>
                  <a:srgbClr val="000000"/>
                </a:solidFill>
              </a:rPr>
              <a:t>Edit the attribute selection an</a:t>
            </a:r>
            <a:r>
              <a:rPr lang="en-US" sz="1100" baseline="0" dirty="0">
                <a:solidFill>
                  <a:srgbClr val="000000"/>
                </a:solidFill>
              </a:rPr>
              <a:t> create a list as shown above.</a:t>
            </a:r>
          </a:p>
          <a:p>
            <a:pPr marL="171450" lvl="1" indent="-171450">
              <a:buClr>
                <a:srgbClr val="ED1B34"/>
              </a:buClr>
            </a:pPr>
            <a:r>
              <a:rPr lang="en-US" sz="1100" baseline="0" dirty="0">
                <a:solidFill>
                  <a:srgbClr val="000000"/>
                </a:solidFill>
              </a:rPr>
              <a:t>We now need a user-defined attribute for the whole traffic volume. Go to Network -&gt; User-defined attributes, choose count locations as network object and create an attribute Total_24h as formula: </a:t>
            </a:r>
            <a:r>
              <a:rPr lang="en-US" sz="1000" kern="1200" dirty="0">
                <a:solidFill>
                  <a:schemeClr val="tx1"/>
                </a:solidFill>
              </a:rPr>
              <a:t>[CAR_24H]+[HGV_24H]</a:t>
            </a:r>
          </a:p>
          <a:p>
            <a:pPr marL="171450" lvl="1" indent="-171450">
              <a:buClr>
                <a:srgbClr val="ED1B34"/>
              </a:buClr>
            </a:pPr>
            <a:r>
              <a:rPr lang="en-US" sz="1000" kern="1200" baseline="0" dirty="0">
                <a:solidFill>
                  <a:schemeClr val="tx1"/>
                </a:solidFill>
              </a:rPr>
              <a:t>Add the attribute Total_24h</a:t>
            </a:r>
            <a:r>
              <a:rPr lang="en-US" sz="1100" baseline="0" dirty="0">
                <a:solidFill>
                  <a:srgbClr val="000000"/>
                </a:solidFill>
              </a:rPr>
              <a:t> and the indirect attribute Link\Volume PrT [veh] (AP) to the list of count locations. </a:t>
            </a:r>
          </a:p>
          <a:p>
            <a:pPr marL="171450" lvl="1" indent="-171450">
              <a:buClr>
                <a:srgbClr val="ED1B34"/>
              </a:buClr>
            </a:pPr>
            <a:r>
              <a:rPr lang="en-US" sz="1100" baseline="0" dirty="0">
                <a:solidFill>
                  <a:srgbClr val="000000"/>
                </a:solidFill>
              </a:rPr>
              <a:t>Save the list layout using the quick save functionality (or load the prepared layout 01_10_Counts.lla)</a:t>
            </a:r>
          </a:p>
          <a:p>
            <a:pPr marL="171450" lvl="1" indent="-171450">
              <a:buClr>
                <a:srgbClr val="ED1B34"/>
              </a:buClr>
            </a:pPr>
            <a:endParaRPr lang="en-US" sz="1100" baseline="0" dirty="0">
              <a:solidFill>
                <a:srgbClr val="000000"/>
              </a:solidFill>
            </a:endParaRPr>
          </a:p>
          <a:p>
            <a:pPr marL="0" lvl="1" indent="0">
              <a:buClr>
                <a:srgbClr val="ED1B34"/>
              </a:buClr>
              <a:buNone/>
            </a:pPr>
            <a:r>
              <a:rPr lang="en-US" sz="1100" baseline="0" dirty="0">
                <a:solidFill>
                  <a:srgbClr val="000000"/>
                </a:solidFill>
              </a:rPr>
              <a:t>Compare the quality of the match from observed and modeled data (e.g. in Excel</a:t>
            </a:r>
            <a:r>
              <a:rPr lang="de-DE" sz="1100" baseline="0" dirty="0">
                <a:solidFill>
                  <a:srgbClr val="000000"/>
                </a:solidFill>
              </a:rPr>
              <a:t>).</a:t>
            </a:r>
            <a:endParaRPr lang="de-DE" sz="1100" dirty="0">
              <a:solidFill>
                <a:srgbClr val="000000"/>
              </a:solidFill>
            </a:endParaRPr>
          </a:p>
          <a:p>
            <a:endParaRPr lang="en-US"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1277999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en-US" sz="1100" b="1" dirty="0" err="1">
                <a:solidFill>
                  <a:srgbClr val="000000"/>
                </a:solidFill>
              </a:rPr>
              <a:t>TFlow</a:t>
            </a:r>
            <a:r>
              <a:rPr lang="en-US" sz="1100" b="1" dirty="0">
                <a:solidFill>
                  <a:srgbClr val="000000"/>
                </a:solidFill>
              </a:rPr>
              <a:t>-Fuzzy – traffic counts</a:t>
            </a:r>
          </a:p>
          <a:p>
            <a:endParaRPr lang="en-US" sz="1100" dirty="0">
              <a:solidFill>
                <a:srgbClr val="000000"/>
              </a:solidFill>
            </a:endParaRPr>
          </a:p>
          <a:p>
            <a:r>
              <a:rPr lang="en-US" sz="1100" dirty="0">
                <a:solidFill>
                  <a:srgbClr val="000000"/>
                </a:solidFill>
              </a:rPr>
              <a:t>Second, we add some more procedure steps to the</a:t>
            </a:r>
            <a:r>
              <a:rPr lang="en-US" sz="1100" baseline="0" dirty="0">
                <a:solidFill>
                  <a:srgbClr val="000000"/>
                </a:solidFill>
              </a:rPr>
              <a:t> procedure sequence</a:t>
            </a:r>
            <a:endParaRPr lang="en-US" sz="1100" dirty="0">
              <a:solidFill>
                <a:srgbClr val="000000"/>
              </a:solidFill>
            </a:endParaRPr>
          </a:p>
          <a:p>
            <a:pPr marL="171450" lvl="1" indent="-171450">
              <a:buClr>
                <a:srgbClr val="ED1B34"/>
              </a:buClr>
            </a:pPr>
            <a:r>
              <a:rPr lang="en-US" sz="1100" dirty="0">
                <a:solidFill>
                  <a:srgbClr val="000000"/>
                </a:solidFill>
              </a:rPr>
              <a:t>As forth step we add TFlowFuzzy</a:t>
            </a:r>
            <a:r>
              <a:rPr lang="en-US" sz="1100" baseline="0" dirty="0">
                <a:solidFill>
                  <a:srgbClr val="000000"/>
                </a:solidFill>
              </a:rPr>
              <a:t> with CAR and HGV as reference objects</a:t>
            </a:r>
          </a:p>
          <a:p>
            <a:pPr marL="171450" lvl="1" indent="-171450">
              <a:buClr>
                <a:srgbClr val="ED1B34"/>
              </a:buClr>
            </a:pPr>
            <a:r>
              <a:rPr lang="en-US" sz="1100" baseline="0" dirty="0">
                <a:solidFill>
                  <a:srgbClr val="000000"/>
                </a:solidFill>
              </a:rPr>
              <a:t>As fifth step we use a duplicated second step (PrT assignment)</a:t>
            </a:r>
            <a:endParaRPr lang="en-US" sz="1100" dirty="0">
              <a:solidFill>
                <a:srgbClr val="000000"/>
              </a:solidFill>
            </a:endParaRPr>
          </a:p>
          <a:p>
            <a:pPr marL="171450" lvl="1" indent="-171450">
              <a:buClr>
                <a:srgbClr val="ED1B34"/>
              </a:buClr>
            </a:pPr>
            <a:endParaRPr lang="en-US" sz="1100" baseline="0" dirty="0">
              <a:solidFill>
                <a:srgbClr val="000000"/>
              </a:solidFill>
            </a:endParaRPr>
          </a:p>
          <a:p>
            <a:pPr marL="0" lvl="1" indent="0">
              <a:buClr>
                <a:srgbClr val="ED1B34"/>
              </a:buClr>
              <a:buNone/>
            </a:pPr>
            <a:r>
              <a:rPr lang="en-US" sz="1100" baseline="0" dirty="0">
                <a:solidFill>
                  <a:srgbClr val="000000"/>
                </a:solidFill>
              </a:rPr>
              <a:t>Now we edit the </a:t>
            </a:r>
            <a:r>
              <a:rPr lang="en-US" sz="1100" dirty="0">
                <a:solidFill>
                  <a:srgbClr val="000000"/>
                </a:solidFill>
              </a:rPr>
              <a:t>TFlowFuzzy</a:t>
            </a:r>
            <a:r>
              <a:rPr lang="en-US" sz="1100" baseline="0" dirty="0">
                <a:solidFill>
                  <a:srgbClr val="000000"/>
                </a:solidFill>
              </a:rPr>
              <a:t> procedure: </a:t>
            </a:r>
          </a:p>
          <a:p>
            <a:pPr marL="269875" lvl="1" indent="-269875">
              <a:buClr>
                <a:srgbClr val="ED1B34"/>
              </a:buClr>
            </a:pPr>
            <a:r>
              <a:rPr lang="en-US" sz="1100" baseline="0" dirty="0">
                <a:solidFill>
                  <a:srgbClr val="000000"/>
                </a:solidFill>
              </a:rPr>
              <a:t>Tab input: For Link we enter the Total24h attribute as value and tolerance (note that we had to use the Max-indirect attribute, as there could be several count locations on one link)</a:t>
            </a:r>
          </a:p>
          <a:p>
            <a:pPr marL="269875" lvl="1" indent="-269875">
              <a:buClr>
                <a:srgbClr val="ED1B34"/>
              </a:buClr>
            </a:pPr>
            <a:r>
              <a:rPr lang="en-US" sz="1100" baseline="0" dirty="0">
                <a:solidFill>
                  <a:srgbClr val="000000"/>
                </a:solidFill>
              </a:rPr>
              <a:t>Tab parameter: </a:t>
            </a:r>
          </a:p>
          <a:p>
            <a:pPr marL="452438" lvl="2" indent="-269875">
              <a:buClr>
                <a:srgbClr val="ED1B34"/>
              </a:buClr>
            </a:pPr>
            <a:r>
              <a:rPr lang="en-US" sz="1100" baseline="0" dirty="0">
                <a:solidFill>
                  <a:srgbClr val="000000"/>
                </a:solidFill>
              </a:rPr>
              <a:t>Note that we recalculate the flow matrix each time (we could save it for saving computation time)</a:t>
            </a:r>
          </a:p>
          <a:p>
            <a:pPr marL="452438" lvl="2" indent="-269875">
              <a:buClr>
                <a:srgbClr val="ED1B34"/>
              </a:buClr>
            </a:pPr>
            <a:r>
              <a:rPr lang="en-US" sz="1100" baseline="0" dirty="0">
                <a:solidFill>
                  <a:srgbClr val="000000"/>
                </a:solidFill>
              </a:rPr>
              <a:t>Note the possibilities for extensive Protocol and further analyses (they are very helpful to identify problematic input data.</a:t>
            </a:r>
          </a:p>
          <a:p>
            <a:pPr marL="269875" lvl="1" indent="-269875">
              <a:buClr>
                <a:srgbClr val="ED1B34"/>
              </a:buClr>
            </a:pPr>
            <a:r>
              <a:rPr lang="en-US" sz="1100" baseline="0" dirty="0">
                <a:solidFill>
                  <a:srgbClr val="000000"/>
                </a:solidFill>
              </a:rPr>
              <a:t>Tab Output: Note that we overwrite the existing demand matrix.</a:t>
            </a:r>
          </a:p>
          <a:p>
            <a:pPr marL="269875" lvl="1" indent="-269875">
              <a:buClr>
                <a:srgbClr val="ED1B34"/>
              </a:buClr>
            </a:pPr>
            <a:endParaRPr lang="en-US" sz="1100" baseline="0" dirty="0">
              <a:solidFill>
                <a:srgbClr val="000000"/>
              </a:solidFill>
            </a:endParaRPr>
          </a:p>
          <a:p>
            <a:pPr marL="0" marR="0" lvl="1" indent="0" algn="l" defTabSz="914400" rtl="0" eaLnBrk="1" fontAlgn="auto" latinLnBrk="0" hangingPunct="1">
              <a:lnSpc>
                <a:spcPct val="100000"/>
              </a:lnSpc>
              <a:spcBef>
                <a:spcPts val="0"/>
              </a:spcBef>
              <a:spcAft>
                <a:spcPts val="0"/>
              </a:spcAft>
              <a:buClr>
                <a:srgbClr val="ED1B34"/>
              </a:buClr>
              <a:buSzTx/>
              <a:buFont typeface="Wingdings 3" pitchFamily="18" charset="2"/>
              <a:buNone/>
              <a:tabLst/>
              <a:defRPr/>
            </a:pPr>
            <a:r>
              <a:rPr lang="en-US" sz="1100" baseline="0" dirty="0">
                <a:solidFill>
                  <a:srgbClr val="000000"/>
                </a:solidFill>
              </a:rPr>
              <a:t>Now we can run the forth and fifth step of the procedure flow. It is important to run the assignment again, because only then we can observe changes in the traffic counts! </a:t>
            </a:r>
          </a:p>
          <a:p>
            <a:pPr marL="0" marR="0" lvl="1" indent="0" algn="l" defTabSz="914400" rtl="0" eaLnBrk="1" fontAlgn="auto" latinLnBrk="0" hangingPunct="1">
              <a:lnSpc>
                <a:spcPct val="100000"/>
              </a:lnSpc>
              <a:spcBef>
                <a:spcPts val="0"/>
              </a:spcBef>
              <a:spcAft>
                <a:spcPts val="0"/>
              </a:spcAft>
              <a:buClr>
                <a:srgbClr val="ED1B34"/>
              </a:buClr>
              <a:buSzTx/>
              <a:buFont typeface="Wingdings 3" pitchFamily="18" charset="2"/>
              <a:buNone/>
              <a:tabLst/>
              <a:defRPr/>
            </a:pPr>
            <a:endParaRPr lang="en-US" sz="1100" baseline="0" dirty="0">
              <a:solidFill>
                <a:srgbClr val="000000"/>
              </a:solidFill>
            </a:endParaRPr>
          </a:p>
          <a:p>
            <a:pPr marL="0" marR="0" lvl="1" indent="0" algn="l" defTabSz="914400" rtl="0" eaLnBrk="1" fontAlgn="auto" latinLnBrk="0" hangingPunct="1">
              <a:lnSpc>
                <a:spcPct val="100000"/>
              </a:lnSpc>
              <a:spcBef>
                <a:spcPts val="0"/>
              </a:spcBef>
              <a:spcAft>
                <a:spcPts val="0"/>
              </a:spcAft>
              <a:buClr>
                <a:srgbClr val="ED1B34"/>
              </a:buClr>
              <a:buSzTx/>
              <a:buFont typeface="Wingdings 3" pitchFamily="18" charset="2"/>
              <a:buNone/>
              <a:tabLst/>
              <a:defRPr/>
            </a:pPr>
            <a:r>
              <a:rPr lang="en-US" sz="1100" baseline="0" dirty="0">
                <a:solidFill>
                  <a:srgbClr val="000000"/>
                </a:solidFill>
              </a:rPr>
              <a:t>No we can go back to the list of count locations. We will observe better match than before, but not a perfect match, as route choice is changing due to changed OD demand.</a:t>
            </a:r>
          </a:p>
          <a:p>
            <a:pPr marL="0" marR="0" lvl="1" indent="0" algn="l" defTabSz="914400" rtl="0" eaLnBrk="1" fontAlgn="auto" latinLnBrk="0" hangingPunct="1">
              <a:lnSpc>
                <a:spcPct val="100000"/>
              </a:lnSpc>
              <a:spcBef>
                <a:spcPts val="0"/>
              </a:spcBef>
              <a:spcAft>
                <a:spcPts val="0"/>
              </a:spcAft>
              <a:buClr>
                <a:srgbClr val="ED1B34"/>
              </a:buClr>
              <a:buSzTx/>
              <a:buFont typeface="Wingdings 3" pitchFamily="18" charset="2"/>
              <a:buNone/>
              <a:tabLst/>
              <a:defRPr/>
            </a:pPr>
            <a:endParaRPr lang="en-US" sz="1100" baseline="0" dirty="0">
              <a:solidFill>
                <a:srgbClr val="000000"/>
              </a:solidFill>
            </a:endParaRPr>
          </a:p>
          <a:p>
            <a:pPr marL="0" marR="0" lvl="1" indent="0" algn="l" defTabSz="914400" rtl="0" eaLnBrk="1" fontAlgn="auto" latinLnBrk="0" hangingPunct="1">
              <a:lnSpc>
                <a:spcPct val="100000"/>
              </a:lnSpc>
              <a:spcBef>
                <a:spcPts val="0"/>
              </a:spcBef>
              <a:spcAft>
                <a:spcPts val="0"/>
              </a:spcAft>
              <a:buClr>
                <a:srgbClr val="ED1B34"/>
              </a:buClr>
              <a:buSzTx/>
              <a:buFont typeface="Wingdings 3" pitchFamily="18" charset="2"/>
              <a:buNone/>
              <a:tabLst/>
              <a:defRPr/>
            </a:pPr>
            <a:r>
              <a:rPr lang="en-US" sz="1100" baseline="0" dirty="0">
                <a:solidFill>
                  <a:srgbClr val="000000"/>
                </a:solidFill>
              </a:rPr>
              <a:t>Save version as 10_Halle_Analysis_2012_TFlowCount.ver</a:t>
            </a:r>
            <a:endParaRPr lang="en-US" sz="1100" dirty="0">
              <a:solidFill>
                <a:srgbClr val="000000"/>
              </a:solidFill>
            </a:endParaRPr>
          </a:p>
          <a:p>
            <a:endParaRPr lang="en-US"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46170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dirty="0"/>
              <a:t>1-6 Apresentação de Resultados</a:t>
            </a:r>
          </a:p>
          <a:p>
            <a:endParaRPr lang="pt-PT"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1597589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en-US" sz="1100" b="1" dirty="0">
                <a:solidFill>
                  <a:srgbClr val="000000"/>
                </a:solidFill>
              </a:rPr>
              <a:t>Matrix correction with </a:t>
            </a:r>
            <a:r>
              <a:rPr lang="en-US" sz="1100" b="1" dirty="0" err="1">
                <a:solidFill>
                  <a:srgbClr val="000000"/>
                </a:solidFill>
              </a:rPr>
              <a:t>AddOn</a:t>
            </a:r>
            <a:r>
              <a:rPr lang="en-US" sz="1100" b="1" dirty="0">
                <a:solidFill>
                  <a:srgbClr val="000000"/>
                </a:solidFill>
              </a:rPr>
              <a:t> </a:t>
            </a:r>
            <a:r>
              <a:rPr lang="en-US" sz="1100" b="1" dirty="0" err="1">
                <a:solidFill>
                  <a:srgbClr val="000000"/>
                </a:solidFill>
              </a:rPr>
              <a:t>modul</a:t>
            </a:r>
            <a:r>
              <a:rPr lang="en-US" sz="1100" b="1" dirty="0">
                <a:solidFill>
                  <a:srgbClr val="000000"/>
                </a:solidFill>
              </a:rPr>
              <a:t>  </a:t>
            </a:r>
            <a:r>
              <a:rPr lang="en-US" sz="1100" b="1" dirty="0" err="1">
                <a:solidFill>
                  <a:srgbClr val="000000"/>
                </a:solidFill>
              </a:rPr>
              <a:t>TFlow</a:t>
            </a:r>
            <a:r>
              <a:rPr lang="en-US" sz="1100" b="1" dirty="0">
                <a:solidFill>
                  <a:srgbClr val="000000"/>
                </a:solidFill>
              </a:rPr>
              <a:t>-Fuzzy - Distribution</a:t>
            </a:r>
          </a:p>
          <a:p>
            <a:endParaRPr lang="en-US" sz="1100" dirty="0">
              <a:solidFill>
                <a:srgbClr val="000000"/>
              </a:solidFill>
            </a:endParaRPr>
          </a:p>
          <a:p>
            <a:r>
              <a:rPr lang="en-US" sz="1100" dirty="0">
                <a:solidFill>
                  <a:srgbClr val="000000"/>
                </a:solidFill>
              </a:rPr>
              <a:t>This example demonstrates two applications of using TFlowFuzzy for distributions.</a:t>
            </a:r>
          </a:p>
          <a:p>
            <a:endParaRPr lang="en-US" sz="1100" dirty="0">
              <a:solidFill>
                <a:srgbClr val="000000"/>
              </a:solidFill>
            </a:endParaRPr>
          </a:p>
          <a:p>
            <a:r>
              <a:rPr lang="en-US" sz="1100" dirty="0">
                <a:solidFill>
                  <a:srgbClr val="000000"/>
                </a:solidFill>
              </a:rPr>
              <a:t>First, an OD matrix is adjusted to match a pre-defined trip length distribution for which shares per intervals are defined (see steps 1 to 16 below).</a:t>
            </a:r>
          </a:p>
          <a:p>
            <a:endParaRPr lang="en-US" sz="1100" dirty="0">
              <a:solidFill>
                <a:srgbClr val="000000"/>
              </a:solidFill>
            </a:endParaRPr>
          </a:p>
          <a:p>
            <a:r>
              <a:rPr lang="en-US" sz="1100" dirty="0">
                <a:solidFill>
                  <a:srgbClr val="000000"/>
                </a:solidFill>
              </a:rPr>
              <a:t>Second, an OD matrix is adjusted to meet the distribution of observed trips. Observations can be represented, for example, by data of Road Site Interviews (RSI), or data of household surveys. </a:t>
            </a:r>
          </a:p>
          <a:p>
            <a:endParaRPr lang="en-US" sz="1100" dirty="0">
              <a:solidFill>
                <a:srgbClr val="000000"/>
              </a:solidFill>
            </a:endParaRPr>
          </a:p>
          <a:p>
            <a:r>
              <a:rPr lang="en-US" sz="1100" dirty="0">
                <a:solidFill>
                  <a:srgbClr val="000000"/>
                </a:solidFill>
              </a:rPr>
              <a:t>These data are available in matrix format. Additionally, the class limits for intervals must be defined (see steps 1 to 3, 16 – 22 below).</a:t>
            </a:r>
          </a:p>
          <a:p>
            <a:endParaRPr lang="en-US" sz="1100" dirty="0">
              <a:solidFill>
                <a:srgbClr val="000000"/>
              </a:solidFill>
            </a:endParaRPr>
          </a:p>
          <a:p>
            <a:r>
              <a:rPr lang="en-US" sz="1100" dirty="0">
                <a:solidFill>
                  <a:srgbClr val="000000"/>
                </a:solidFill>
              </a:rPr>
              <a:t>Additionally, the steps include instructions of how to create trips length distributions (histograms) (e.g. steps 5 to 9 below).</a:t>
            </a:r>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901657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pPr lvl="1">
              <a:buFont typeface="Wingdings" pitchFamily="2" charset="2"/>
              <a:buNone/>
            </a:pPr>
            <a:r>
              <a:rPr lang="en-US" sz="1100" b="1" dirty="0">
                <a:solidFill>
                  <a:srgbClr val="000000"/>
                </a:solidFill>
              </a:rPr>
              <a:t>Classification matrix trip length distribution</a:t>
            </a:r>
          </a:p>
          <a:p>
            <a:pPr lvl="1">
              <a:buFont typeface="Wingdings" pitchFamily="2" charset="2"/>
              <a:buNone/>
            </a:pPr>
            <a:endParaRPr lang="en-US" sz="1100" dirty="0">
              <a:solidFill>
                <a:srgbClr val="000000"/>
              </a:solidFill>
            </a:endParaRPr>
          </a:p>
          <a:p>
            <a:pPr marL="228600" lvl="1" indent="-228600">
              <a:buFont typeface="+mj-lt"/>
              <a:buAutoNum type="arabicPeriod"/>
            </a:pPr>
            <a:r>
              <a:rPr lang="en-US" sz="1100" dirty="0">
                <a:solidFill>
                  <a:srgbClr val="000000"/>
                </a:solidFill>
              </a:rPr>
              <a:t>Open the version file 01_10_02_TFlowFuzzy_Start.ver</a:t>
            </a:r>
          </a:p>
          <a:p>
            <a:pPr marL="228600" lvl="1" indent="-228600">
              <a:buFont typeface="+mj-lt"/>
              <a:buAutoNum type="arabicPeriod"/>
            </a:pPr>
            <a:r>
              <a:rPr lang="en-US" sz="1100" dirty="0">
                <a:solidFill>
                  <a:srgbClr val="000000"/>
                </a:solidFill>
              </a:rPr>
              <a:t>Look at the procedure flow, steps 5 + 6 calculate skim matrices.</a:t>
            </a:r>
          </a:p>
          <a:p>
            <a:pPr marL="228600" lvl="1" indent="-228600">
              <a:buFont typeface="+mj-lt"/>
              <a:buAutoNum type="arabicPeriod"/>
            </a:pPr>
            <a:r>
              <a:rPr lang="en-US" sz="1100" dirty="0">
                <a:solidFill>
                  <a:srgbClr val="000000"/>
                </a:solidFill>
              </a:rPr>
              <a:t>Execute the procedures as defined </a:t>
            </a:r>
          </a:p>
          <a:p>
            <a:pPr marL="228600" lvl="1" indent="-228600">
              <a:buFont typeface="+mj-lt"/>
              <a:buAutoNum type="arabicPeriod"/>
            </a:pPr>
            <a:r>
              <a:rPr lang="en-US" sz="1100" dirty="0">
                <a:solidFill>
                  <a:srgbClr val="000000"/>
                </a:solidFill>
              </a:rPr>
              <a:t>After the assignment, the TLD for the external car matrix (</a:t>
            </a:r>
            <a:r>
              <a:rPr lang="en-US" sz="1100" dirty="0" err="1">
                <a:solidFill>
                  <a:srgbClr val="000000"/>
                </a:solidFill>
              </a:rPr>
              <a:t>Car_extern</a:t>
            </a:r>
            <a:r>
              <a:rPr lang="en-US" sz="1100" dirty="0">
                <a:solidFill>
                  <a:srgbClr val="000000"/>
                </a:solidFill>
              </a:rPr>
              <a:t>) is examined to compare these results with observed data. To obtain the corresponding histogram change to the window   Matrices and mark demand matrix </a:t>
            </a:r>
            <a:r>
              <a:rPr lang="en-US" sz="1100" b="1" dirty="0">
                <a:solidFill>
                  <a:srgbClr val="000000"/>
                </a:solidFill>
              </a:rPr>
              <a:t>12 (</a:t>
            </a:r>
            <a:r>
              <a:rPr lang="en-US" sz="1100" b="1" dirty="0" err="1">
                <a:solidFill>
                  <a:srgbClr val="000000"/>
                </a:solidFill>
              </a:rPr>
              <a:t>Car_extern</a:t>
            </a:r>
            <a:r>
              <a:rPr lang="en-US" sz="1100" b="1" dirty="0">
                <a:solidFill>
                  <a:srgbClr val="000000"/>
                </a:solidFill>
              </a:rPr>
              <a:t>)</a:t>
            </a:r>
            <a:r>
              <a:rPr lang="en-US" sz="1100" dirty="0">
                <a:solidFill>
                  <a:srgbClr val="000000"/>
                </a:solidFill>
              </a:rPr>
              <a:t>. </a:t>
            </a:r>
          </a:p>
          <a:p>
            <a:pPr marL="228600" lvl="1" indent="-228600">
              <a:buFont typeface="+mj-lt"/>
              <a:buAutoNum type="arabicPeriod"/>
            </a:pPr>
            <a:r>
              <a:rPr lang="en-US" sz="1100" dirty="0">
                <a:solidFill>
                  <a:srgbClr val="000000"/>
                </a:solidFill>
              </a:rPr>
              <a:t>Click menu item </a:t>
            </a:r>
            <a:r>
              <a:rPr lang="en-US" sz="1100" b="1" dirty="0">
                <a:solidFill>
                  <a:srgbClr val="000000"/>
                </a:solidFill>
              </a:rPr>
              <a:t>Create histogram</a:t>
            </a:r>
            <a:r>
              <a:rPr lang="en-US" sz="1100" dirty="0">
                <a:solidFill>
                  <a:srgbClr val="000000"/>
                </a:solidFill>
              </a:rPr>
              <a:t>, and click</a:t>
            </a:r>
            <a:r>
              <a:rPr lang="en-US" sz="1100" baseline="0" dirty="0">
                <a:solidFill>
                  <a:srgbClr val="000000"/>
                </a:solidFill>
              </a:rPr>
              <a:t> then the push b</a:t>
            </a:r>
            <a:r>
              <a:rPr lang="en-US" sz="1100" dirty="0">
                <a:solidFill>
                  <a:srgbClr val="000000"/>
                </a:solidFill>
              </a:rPr>
              <a:t>utton </a:t>
            </a:r>
            <a:r>
              <a:rPr lang="en-US" sz="1100" b="1" dirty="0">
                <a:solidFill>
                  <a:srgbClr val="000000"/>
                </a:solidFill>
              </a:rPr>
              <a:t>Edit options </a:t>
            </a:r>
          </a:p>
          <a:p>
            <a:pPr marL="228600" lvl="1" indent="-228600">
              <a:buFont typeface="+mj-lt"/>
              <a:buAutoNum type="arabicPeriod"/>
            </a:pPr>
            <a:r>
              <a:rPr lang="en-US" sz="1100" dirty="0">
                <a:solidFill>
                  <a:srgbClr val="000000"/>
                </a:solidFill>
              </a:rPr>
              <a:t>Choose the option </a:t>
            </a:r>
            <a:r>
              <a:rPr lang="en-US" sz="1100" b="1" dirty="0">
                <a:solidFill>
                  <a:srgbClr val="000000"/>
                </a:solidFill>
              </a:rPr>
              <a:t>Use classification matrix </a:t>
            </a:r>
            <a:r>
              <a:rPr lang="en-US" sz="1100" dirty="0">
                <a:solidFill>
                  <a:srgbClr val="000000"/>
                </a:solidFill>
              </a:rPr>
              <a:t>and select the skim matrix travel time </a:t>
            </a:r>
            <a:r>
              <a:rPr lang="en-US" sz="1100" b="1" dirty="0">
                <a:solidFill>
                  <a:srgbClr val="000000"/>
                </a:solidFill>
              </a:rPr>
              <a:t>23 TTC (CX Car extern)</a:t>
            </a:r>
            <a:r>
              <a:rPr lang="en-US" sz="1100" dirty="0">
                <a:solidFill>
                  <a:srgbClr val="000000"/>
                </a:solidFill>
              </a:rPr>
              <a:t>, press OK</a:t>
            </a:r>
          </a:p>
          <a:p>
            <a:pPr marL="228600" lvl="1" indent="-228600">
              <a:buFont typeface="+mj-lt"/>
              <a:buAutoNum type="arabicPeriod"/>
            </a:pPr>
            <a:r>
              <a:rPr lang="en-US" sz="1100" dirty="0">
                <a:solidFill>
                  <a:srgbClr val="000000"/>
                </a:solidFill>
              </a:rPr>
              <a:t>Select both interval and click Delete in the menu bar of Matrix histogram to the symbol </a:t>
            </a:r>
            <a:r>
              <a:rPr lang="en-US" sz="1100" b="1" dirty="0">
                <a:solidFill>
                  <a:srgbClr val="000000"/>
                </a:solidFill>
              </a:rPr>
              <a:t>delete marked intervals</a:t>
            </a:r>
            <a:r>
              <a:rPr lang="en-US" sz="1100" baseline="0" dirty="0">
                <a:solidFill>
                  <a:srgbClr val="000000"/>
                </a:solidFill>
              </a:rPr>
              <a:t>.</a:t>
            </a:r>
          </a:p>
          <a:p>
            <a:pPr marL="228600" lvl="1" indent="-228600">
              <a:buFont typeface="+mj-lt"/>
              <a:buAutoNum type="arabicPeriod"/>
            </a:pPr>
            <a:r>
              <a:rPr lang="en-US" sz="1100" dirty="0">
                <a:solidFill>
                  <a:srgbClr val="000000"/>
                </a:solidFill>
              </a:rPr>
              <a:t>Add 10 new intervals between 0 und 100</a:t>
            </a:r>
          </a:p>
          <a:p>
            <a:pPr marL="228600" lvl="1" indent="-228600">
              <a:buFont typeface="+mj-lt"/>
              <a:buAutoNum type="arabicPeriod"/>
            </a:pPr>
            <a:r>
              <a:rPr lang="en-US" sz="1100" dirty="0">
                <a:solidFill>
                  <a:srgbClr val="000000"/>
                </a:solidFill>
              </a:rPr>
              <a:t>Press the button </a:t>
            </a:r>
            <a:r>
              <a:rPr lang="en-US" sz="1100" b="1" dirty="0">
                <a:solidFill>
                  <a:srgbClr val="000000"/>
                </a:solidFill>
              </a:rPr>
              <a:t>RECALCULATE CLASSIFICATION </a:t>
            </a: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3899592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en-US" sz="1100" b="1" dirty="0" err="1">
                <a:solidFill>
                  <a:srgbClr val="000000"/>
                </a:solidFill>
              </a:rPr>
              <a:t>TFlow</a:t>
            </a:r>
            <a:r>
              <a:rPr lang="en-US" sz="1100" b="1" dirty="0">
                <a:solidFill>
                  <a:srgbClr val="000000"/>
                </a:solidFill>
              </a:rPr>
              <a:t>-Fuzzy – Distribution CX</a:t>
            </a:r>
          </a:p>
          <a:p>
            <a:endParaRPr lang="en-US" sz="1100" dirty="0">
              <a:solidFill>
                <a:srgbClr val="000000"/>
              </a:solidFill>
            </a:endParaRPr>
          </a:p>
          <a:p>
            <a:pPr lvl="1">
              <a:buFont typeface="+mj-lt"/>
              <a:buAutoNum type="arabicPeriod" startAt="10"/>
            </a:pPr>
            <a:r>
              <a:rPr lang="en-US" sz="1100" dirty="0">
                <a:solidFill>
                  <a:srgbClr val="000000"/>
                </a:solidFill>
              </a:rPr>
              <a:t>Load procedure parameter file 01_10_Halle_Par_TFF.par. </a:t>
            </a:r>
          </a:p>
          <a:p>
            <a:pPr lvl="1">
              <a:buFont typeface="+mj-lt"/>
              <a:buAutoNum type="arabicPeriod" startAt="10"/>
            </a:pPr>
            <a:r>
              <a:rPr lang="en-US" sz="1100" dirty="0">
                <a:solidFill>
                  <a:srgbClr val="000000"/>
                </a:solidFill>
              </a:rPr>
              <a:t>Edit operation 1 and change to the Tab Distribution CX </a:t>
            </a:r>
          </a:p>
          <a:p>
            <a:pPr lvl="1">
              <a:buFont typeface="+mj-lt"/>
              <a:buAutoNum type="arabicPeriod" startAt="10"/>
            </a:pPr>
            <a:r>
              <a:rPr lang="en-US" sz="1100" dirty="0">
                <a:solidFill>
                  <a:srgbClr val="000000"/>
                </a:solidFill>
              </a:rPr>
              <a:t>Select the skim matrix 23 TTC for CX under Skim matrix for classification </a:t>
            </a:r>
          </a:p>
          <a:p>
            <a:pPr lvl="1">
              <a:buFont typeface="+mj-lt"/>
              <a:buAutoNum type="arabicPeriod" startAt="10"/>
            </a:pPr>
            <a:r>
              <a:rPr lang="en-US" sz="1100" dirty="0">
                <a:solidFill>
                  <a:srgbClr val="000000"/>
                </a:solidFill>
              </a:rPr>
              <a:t>Data of the observed distribution, namely interval limits and shares, are defined in the grid </a:t>
            </a:r>
          </a:p>
          <a:p>
            <a:pPr lvl="1">
              <a:buFont typeface="+mj-lt"/>
              <a:buAutoNum type="arabicPeriod" startAt="10"/>
            </a:pPr>
            <a:r>
              <a:rPr lang="en-US" sz="1100" dirty="0">
                <a:solidFill>
                  <a:srgbClr val="000000"/>
                </a:solidFill>
              </a:rPr>
              <a:t>Execute operation 1</a:t>
            </a:r>
          </a:p>
          <a:p>
            <a:pPr lvl="1">
              <a:buFont typeface="+mj-lt"/>
              <a:buAutoNum type="arabicPeriod" startAt="10"/>
            </a:pPr>
            <a:r>
              <a:rPr lang="en-US" sz="1100" dirty="0">
                <a:solidFill>
                  <a:srgbClr val="000000"/>
                </a:solidFill>
              </a:rPr>
              <a:t>The matrix histogram is updated and shows the TLD using the adjusted matrix no 12 . Alternatively to the use of a pre-defined distribution (i.e. definition of  class limits and shares) a matrix with observed data can be used. </a:t>
            </a:r>
            <a:r>
              <a:rPr lang="de-DE" sz="1100" dirty="0">
                <a:solidFill>
                  <a:srgbClr val="000000"/>
                </a:solidFill>
              </a:rPr>
              <a:t> </a:t>
            </a:r>
          </a:p>
          <a:p>
            <a:pPr lvl="1">
              <a:buFont typeface="+mj-lt"/>
              <a:buAutoNum type="arabicPeriod" startAt="10"/>
            </a:pPr>
            <a:endParaRPr lang="de-DE" sz="1100" dirty="0">
              <a:solidFill>
                <a:srgbClr val="000000"/>
              </a:solidFill>
            </a:endParaRPr>
          </a:p>
          <a:p>
            <a:pPr lvl="1">
              <a:buFont typeface="+mj-lt"/>
              <a:buAutoNum type="arabicPeriod" startAt="10"/>
            </a:pPr>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2359045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en-US" sz="1100" dirty="0">
                <a:solidFill>
                  <a:srgbClr val="000000"/>
                </a:solidFill>
              </a:rPr>
              <a:t>You can also use an existing matrix as input for the distribution: </a:t>
            </a:r>
          </a:p>
          <a:p>
            <a:endParaRPr lang="en-US" sz="1100" dirty="0">
              <a:solidFill>
                <a:srgbClr val="000000"/>
              </a:solidFill>
            </a:endParaRPr>
          </a:p>
          <a:p>
            <a:pPr lvl="1">
              <a:buFont typeface="+mj-lt"/>
              <a:buAutoNum type="arabicPeriod" startAt="17"/>
            </a:pPr>
            <a:r>
              <a:rPr lang="en-US" sz="1100" dirty="0">
                <a:solidFill>
                  <a:srgbClr val="000000"/>
                </a:solidFill>
              </a:rPr>
              <a:t>Change to the procedures, and create another Demand matrix correction with the reference object Car and to the Tab [DISTRIBUTION C]</a:t>
            </a:r>
            <a:r>
              <a:rPr lang="en-US" sz="1100" b="1" dirty="0">
                <a:solidFill>
                  <a:srgbClr val="000000"/>
                </a:solidFill>
              </a:rPr>
              <a:t> </a:t>
            </a:r>
          </a:p>
          <a:p>
            <a:pPr lvl="1">
              <a:buFont typeface="+mj-lt"/>
              <a:buAutoNum type="arabicPeriod" startAt="17"/>
            </a:pPr>
            <a:r>
              <a:rPr lang="en-US" sz="1100" dirty="0">
                <a:solidFill>
                  <a:srgbClr val="000000"/>
                </a:solidFill>
              </a:rPr>
              <a:t>Select the skim matrix 22 DIS</a:t>
            </a:r>
            <a:r>
              <a:rPr lang="en-US" sz="1100" baseline="0" dirty="0">
                <a:solidFill>
                  <a:srgbClr val="000000"/>
                </a:solidFill>
              </a:rPr>
              <a:t> (</a:t>
            </a:r>
            <a:r>
              <a:rPr lang="en-US" sz="1100" dirty="0">
                <a:solidFill>
                  <a:srgbClr val="000000"/>
                </a:solidFill>
              </a:rPr>
              <a:t>C Car) under Skim matrix for classification </a:t>
            </a:r>
          </a:p>
          <a:p>
            <a:pPr lvl="1">
              <a:buFont typeface="+mj-lt"/>
              <a:buAutoNum type="arabicPeriod" startAt="17"/>
            </a:pPr>
            <a:r>
              <a:rPr lang="en-US" sz="1100" dirty="0">
                <a:solidFill>
                  <a:srgbClr val="000000"/>
                </a:solidFill>
              </a:rPr>
              <a:t>Select the matrix No 20 RSI </a:t>
            </a:r>
            <a:r>
              <a:rPr lang="en-US" sz="1100" dirty="0" err="1">
                <a:solidFill>
                  <a:srgbClr val="000000"/>
                </a:solidFill>
              </a:rPr>
              <a:t>Car_intern</a:t>
            </a:r>
            <a:r>
              <a:rPr lang="en-US" sz="1100" dirty="0">
                <a:solidFill>
                  <a:srgbClr val="000000"/>
                </a:solidFill>
              </a:rPr>
              <a:t> under Shares due to matrix (The matrix represents observed data from Road Site Interviews.) </a:t>
            </a:r>
          </a:p>
          <a:p>
            <a:pPr lvl="1">
              <a:buFont typeface="+mj-lt"/>
              <a:buAutoNum type="arabicPeriod" startAt="17"/>
            </a:pPr>
            <a:r>
              <a:rPr lang="en-US" sz="1100" dirty="0">
                <a:solidFill>
                  <a:srgbClr val="000000"/>
                </a:solidFill>
              </a:rPr>
              <a:t>Define class limits in the grid (use an interval length of 3 units) from 0 to 24 plus 2 intervals for the lower / upper class) </a:t>
            </a:r>
          </a:p>
          <a:p>
            <a:pPr lvl="1">
              <a:buFont typeface="+mj-lt"/>
              <a:buAutoNum type="arabicPeriod" startAt="17"/>
            </a:pPr>
            <a:r>
              <a:rPr lang="en-US" sz="1100" dirty="0">
                <a:solidFill>
                  <a:srgbClr val="000000"/>
                </a:solidFill>
              </a:rPr>
              <a:t>Activate operation 2 and execute the procedures. </a:t>
            </a:r>
          </a:p>
          <a:p>
            <a:pPr lvl="1">
              <a:buFont typeface="+mj-lt"/>
              <a:buAutoNum type="arabicPeriod" startAt="17"/>
            </a:pPr>
            <a:r>
              <a:rPr lang="en-US" sz="1100" dirty="0">
                <a:solidFill>
                  <a:srgbClr val="000000"/>
                </a:solidFill>
              </a:rPr>
              <a:t>Compare the two histograms using the car matrix before TFF (No 20), the adjusted car matrix after TFF (No 11), and the corresponding skim matrix (No 22) </a:t>
            </a:r>
          </a:p>
          <a:p>
            <a:pPr lvl="1">
              <a:buFont typeface="+mj-lt"/>
              <a:buAutoNum type="arabicPeriod" startAt="17"/>
            </a:pPr>
            <a:r>
              <a:rPr lang="en-US" sz="1100" dirty="0">
                <a:solidFill>
                  <a:srgbClr val="000000"/>
                </a:solidFill>
              </a:rPr>
              <a:t>First, create the histogram by following the instructions of steps 5 to 9 using the demand matrix 1 (car before TFF) and skim matrix No 22.  </a:t>
            </a:r>
          </a:p>
          <a:p>
            <a:pPr lvl="1">
              <a:buFont typeface="+mj-lt"/>
              <a:buAutoNum type="arabicPeriod" startAt="17"/>
            </a:pPr>
            <a:r>
              <a:rPr lang="en-US" sz="1100" dirty="0">
                <a:solidFill>
                  <a:srgbClr val="000000"/>
                </a:solidFill>
              </a:rPr>
              <a:t>Second, add demand matrices for comparison using the button SELECT MATRICES…; press CREATE and select matrices No 20 (RSI) and No 11 (updated car matrix) ; press OK to confirm the selection </a:t>
            </a:r>
          </a:p>
          <a:p>
            <a:pPr lvl="1">
              <a:buFont typeface="+mj-lt"/>
              <a:buAutoNum type="arabicPeriod" startAt="17"/>
            </a:pPr>
            <a:r>
              <a:rPr lang="en-US" sz="1100" dirty="0">
                <a:solidFill>
                  <a:srgbClr val="000000"/>
                </a:solidFill>
              </a:rPr>
              <a:t>The matrix histogram shows the results for 3 demand matrices side by side </a:t>
            </a:r>
          </a:p>
          <a:p>
            <a:pPr lvl="1">
              <a:buFont typeface="+mj-lt"/>
              <a:buAutoNum type="arabicPeriod" startAt="17"/>
            </a:pPr>
            <a:endParaRPr lang="en-US" sz="1100" dirty="0">
              <a:solidFill>
                <a:srgbClr val="000000"/>
              </a:solidFill>
            </a:endParaRPr>
          </a:p>
          <a:p>
            <a:pPr marL="0" lvl="1" indent="0">
              <a:buNone/>
            </a:pPr>
            <a:r>
              <a:rPr lang="en-US" sz="1100" dirty="0">
                <a:solidFill>
                  <a:srgbClr val="000000"/>
                </a:solidFill>
              </a:rPr>
              <a:t>Save the version as 10_03_TFlowFuzzy_TripLength.ver</a:t>
            </a: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2966651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pfzeilenplatzhalter 3"/>
          <p:cNvSpPr>
            <a:spLocks noGrp="1"/>
          </p:cNvSpPr>
          <p:nvPr>
            <p:ph type="hdr" sz="quarter" idx="10"/>
          </p:nvPr>
        </p:nvSpPr>
        <p:spPr/>
        <p:txBody>
          <a:bodyPr/>
          <a:lstStyle/>
          <a:p>
            <a:r>
              <a:rPr lang="de-DE"/>
              <a:t>PTV Group</a:t>
            </a:r>
            <a:endParaRPr lang="de-DE" dirty="0"/>
          </a:p>
        </p:txBody>
      </p:sp>
      <p:sp>
        <p:nvSpPr>
          <p:cNvPr id="6" name="Folienbildplatzhalter 5"/>
          <p:cNvSpPr>
            <a:spLocks noGrp="1" noRot="1" noChangeAspect="1"/>
          </p:cNvSpPr>
          <p:nvPr>
            <p:ph type="sldImg"/>
          </p:nvPr>
        </p:nvSpPr>
        <p:spPr>
          <a:xfrm>
            <a:off x="381000" y="292100"/>
            <a:ext cx="6338888" cy="4752975"/>
          </a:xfrm>
        </p:spPr>
      </p:sp>
      <p:sp>
        <p:nvSpPr>
          <p:cNvPr id="7" name="Notizenplatzhalter 6"/>
          <p:cNvSpPr>
            <a:spLocks noGrp="1"/>
          </p:cNvSpPr>
          <p:nvPr>
            <p:ph type="body" idx="1"/>
          </p:nvPr>
        </p:nvSpPr>
        <p:spPr/>
        <p:txBody>
          <a:bodyPr>
            <a:normAutofit/>
          </a:bodyPr>
          <a:lstStyle/>
          <a:p>
            <a:endParaRPr lang="de-DE" dirty="0"/>
          </a:p>
        </p:txBody>
      </p:sp>
    </p:spTree>
    <p:extLst>
      <p:ext uri="{BB962C8B-B14F-4D97-AF65-F5344CB8AC3E}">
        <p14:creationId xmlns:p14="http://schemas.microsoft.com/office/powerpoint/2010/main" val="28026145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en-US" sz="1100" b="1" baseline="0" dirty="0">
                <a:solidFill>
                  <a:srgbClr val="000000"/>
                </a:solidFill>
              </a:rPr>
              <a:t>Evaluation of scenarios – Travel time balance</a:t>
            </a:r>
          </a:p>
          <a:p>
            <a:endParaRPr lang="en-US" sz="1100" baseline="0" dirty="0">
              <a:solidFill>
                <a:srgbClr val="000000"/>
              </a:solidFill>
            </a:endParaRPr>
          </a:p>
          <a:p>
            <a:r>
              <a:rPr lang="en-US" sz="1100" dirty="0">
                <a:solidFill>
                  <a:srgbClr val="000000"/>
                </a:solidFill>
              </a:rPr>
              <a:t>For the evaluation of scenarios, the differences between a planning zero case or the case analysis and a scenario or case plan can be formed initially straight.</a:t>
            </a:r>
          </a:p>
          <a:p>
            <a:endParaRPr lang="en-US" sz="1100" baseline="0" dirty="0">
              <a:solidFill>
                <a:srgbClr val="000000"/>
              </a:solidFill>
            </a:endParaRPr>
          </a:p>
          <a:p>
            <a:pPr lvl="1"/>
            <a:r>
              <a:rPr lang="en-US" sz="1100" baseline="0" dirty="0">
                <a:solidFill>
                  <a:srgbClr val="000000"/>
                </a:solidFill>
              </a:rPr>
              <a:t>Open version 01_11_Halle_Forecast_2030.ver</a:t>
            </a:r>
          </a:p>
          <a:p>
            <a:pPr lvl="1"/>
            <a:r>
              <a:rPr lang="en-US" sz="1100" baseline="0" dirty="0">
                <a:solidFill>
                  <a:srgbClr val="000000"/>
                </a:solidFill>
              </a:rPr>
              <a:t>Choose the window Matrices</a:t>
            </a:r>
          </a:p>
          <a:p>
            <a:pPr lvl="1"/>
            <a:r>
              <a:rPr lang="en-US" sz="1100" baseline="0" dirty="0">
                <a:solidFill>
                  <a:srgbClr val="000000"/>
                </a:solidFill>
              </a:rPr>
              <a:t>Create a new matrix – make sure that you insert a skim matrix</a:t>
            </a:r>
          </a:p>
          <a:p>
            <a:pPr lvl="1"/>
            <a:r>
              <a:rPr lang="en-US" sz="1100" baseline="0" dirty="0">
                <a:solidFill>
                  <a:srgbClr val="000000"/>
                </a:solidFill>
              </a:rPr>
              <a:t>Give the new matrix the number </a:t>
            </a:r>
            <a:r>
              <a:rPr lang="en-US" sz="1100" b="1" baseline="0" dirty="0">
                <a:solidFill>
                  <a:srgbClr val="000000"/>
                </a:solidFill>
              </a:rPr>
              <a:t>14</a:t>
            </a:r>
            <a:r>
              <a:rPr lang="en-US" sz="1100" baseline="0" dirty="0">
                <a:solidFill>
                  <a:srgbClr val="000000"/>
                </a:solidFill>
              </a:rPr>
              <a:t> and the name </a:t>
            </a:r>
            <a:r>
              <a:rPr lang="en-US" sz="1100" b="1" baseline="0" dirty="0">
                <a:solidFill>
                  <a:srgbClr val="000000"/>
                </a:solidFill>
              </a:rPr>
              <a:t>TTC Analysis</a:t>
            </a:r>
          </a:p>
          <a:p>
            <a:pPr lvl="1"/>
            <a:r>
              <a:rPr lang="en-US" sz="1100" b="0" baseline="0" dirty="0">
                <a:solidFill>
                  <a:srgbClr val="000000"/>
                </a:solidFill>
              </a:rPr>
              <a:t>Click the symbol </a:t>
            </a:r>
            <a:r>
              <a:rPr lang="en-US" sz="1100" b="1" baseline="0" dirty="0">
                <a:solidFill>
                  <a:srgbClr val="000000"/>
                </a:solidFill>
              </a:rPr>
              <a:t>Read matrix content from file</a:t>
            </a:r>
          </a:p>
          <a:p>
            <a:pPr lvl="1"/>
            <a:r>
              <a:rPr lang="en-US" sz="1100" b="0" baseline="0" dirty="0">
                <a:solidFill>
                  <a:srgbClr val="000000"/>
                </a:solidFill>
              </a:rPr>
              <a:t>Open the travel time matrix of the Analysis </a:t>
            </a:r>
            <a:r>
              <a:rPr lang="en-US" sz="1100" dirty="0">
                <a:solidFill>
                  <a:srgbClr val="000000"/>
                </a:solidFill>
              </a:rPr>
              <a:t>01_09_5 TTC (CAR_T Car Trips).</a:t>
            </a:r>
            <a:r>
              <a:rPr lang="en-US" sz="1100" dirty="0" err="1">
                <a:solidFill>
                  <a:srgbClr val="000000"/>
                </a:solidFill>
              </a:rPr>
              <a:t>mtx</a:t>
            </a:r>
            <a:endParaRPr lang="en-US" sz="1100" b="0" baseline="0" dirty="0">
              <a:solidFill>
                <a:srgbClr val="000000"/>
              </a:solidFill>
            </a:endParaRPr>
          </a:p>
          <a:p>
            <a:pPr lvl="1"/>
            <a:r>
              <a:rPr lang="en-US" sz="1100" b="0" baseline="0" dirty="0">
                <a:solidFill>
                  <a:srgbClr val="000000"/>
                </a:solidFill>
              </a:rPr>
              <a:t>Create a new skim matrix with number </a:t>
            </a:r>
            <a:r>
              <a:rPr lang="en-US" sz="1100" b="1" baseline="0" dirty="0">
                <a:solidFill>
                  <a:srgbClr val="000000"/>
                </a:solidFill>
              </a:rPr>
              <a:t>15</a:t>
            </a:r>
            <a:r>
              <a:rPr lang="en-US" sz="1100" b="0" baseline="0" dirty="0">
                <a:solidFill>
                  <a:srgbClr val="000000"/>
                </a:solidFill>
              </a:rPr>
              <a:t> and name </a:t>
            </a:r>
            <a:r>
              <a:rPr lang="en-US" sz="1100" b="1" baseline="0" dirty="0" err="1">
                <a:solidFill>
                  <a:srgbClr val="000000"/>
                </a:solidFill>
              </a:rPr>
              <a:t>Traveltime</a:t>
            </a:r>
            <a:r>
              <a:rPr lang="en-US" sz="1100" b="1" baseline="0" dirty="0">
                <a:solidFill>
                  <a:srgbClr val="000000"/>
                </a:solidFill>
              </a:rPr>
              <a:t> balance</a:t>
            </a:r>
          </a:p>
          <a:p>
            <a:pPr lvl="1"/>
            <a:r>
              <a:rPr lang="en-US" sz="1100" b="0" baseline="0" dirty="0">
                <a:solidFill>
                  <a:srgbClr val="000000"/>
                </a:solidFill>
              </a:rPr>
              <a:t>Click in matrix editor the symbol </a:t>
            </a:r>
            <a:r>
              <a:rPr lang="en-US" sz="1100" b="1" baseline="0" dirty="0">
                <a:solidFill>
                  <a:srgbClr val="000000"/>
                </a:solidFill>
              </a:rPr>
              <a:t>:=</a:t>
            </a:r>
            <a:r>
              <a:rPr lang="en-US" sz="1100" b="0" baseline="0" dirty="0">
                <a:solidFill>
                  <a:srgbClr val="000000"/>
                </a:solidFill>
              </a:rPr>
              <a:t> </a:t>
            </a:r>
            <a:r>
              <a:rPr lang="en-US" sz="1100" b="1" baseline="0" dirty="0">
                <a:solidFill>
                  <a:srgbClr val="000000"/>
                </a:solidFill>
              </a:rPr>
              <a:t>Set value(s)</a:t>
            </a:r>
          </a:p>
          <a:p>
            <a:pPr lvl="1"/>
            <a:r>
              <a:rPr lang="en-US" sz="1100" b="0" baseline="0" dirty="0">
                <a:solidFill>
                  <a:srgbClr val="000000"/>
                </a:solidFill>
              </a:rPr>
              <a:t>Choose first the values of matrix 4 TTC (Values of the forecast)</a:t>
            </a:r>
          </a:p>
          <a:p>
            <a:pPr lvl="1"/>
            <a:r>
              <a:rPr lang="en-US" sz="1100" b="0" baseline="0" dirty="0">
                <a:solidFill>
                  <a:srgbClr val="000000"/>
                </a:solidFill>
              </a:rPr>
              <a:t>Click now the symbol </a:t>
            </a:r>
            <a:r>
              <a:rPr lang="en-US" sz="1100" b="1" baseline="0" dirty="0">
                <a:solidFill>
                  <a:srgbClr val="000000"/>
                </a:solidFill>
              </a:rPr>
              <a:t>–</a:t>
            </a:r>
            <a:r>
              <a:rPr lang="en-US" sz="1100" b="0" baseline="0" dirty="0">
                <a:solidFill>
                  <a:srgbClr val="000000"/>
                </a:solidFill>
              </a:rPr>
              <a:t> Subtract and subtract matrix </a:t>
            </a:r>
            <a:r>
              <a:rPr lang="en-US" sz="1100" b="1" baseline="0" dirty="0">
                <a:solidFill>
                  <a:srgbClr val="000000"/>
                </a:solidFill>
              </a:rPr>
              <a:t>14 TTC Analysis</a:t>
            </a:r>
            <a:br>
              <a:rPr lang="en-US" sz="1100" b="1" baseline="0" dirty="0">
                <a:solidFill>
                  <a:srgbClr val="000000"/>
                </a:solidFill>
              </a:rPr>
            </a:br>
            <a:r>
              <a:rPr lang="en-US" sz="1100" b="0" baseline="0" dirty="0">
                <a:solidFill>
                  <a:srgbClr val="000000"/>
                </a:solidFill>
              </a:rPr>
              <a:t>(alternatively this can be done as procedure or as formula matrix)</a:t>
            </a:r>
          </a:p>
          <a:p>
            <a:pPr lvl="1">
              <a:buFont typeface="Wingdings" pitchFamily="2" charset="2"/>
              <a:buNone/>
            </a:pPr>
            <a:endParaRPr lang="en-US" sz="1100" b="0" baseline="0" dirty="0">
              <a:solidFill>
                <a:srgbClr val="000000"/>
              </a:solidFill>
            </a:endParaRPr>
          </a:p>
          <a:p>
            <a:pPr marL="0" lvl="1" indent="0">
              <a:buFont typeface="Wingdings" pitchFamily="2" charset="2"/>
              <a:buNone/>
            </a:pPr>
            <a:r>
              <a:rPr lang="en-US" sz="1100" dirty="0">
                <a:solidFill>
                  <a:srgbClr val="000000"/>
                </a:solidFill>
              </a:rPr>
              <a:t>The result now shows relations to which travel time increases (+) or travel time decreases (-) are</a:t>
            </a:r>
            <a:r>
              <a:rPr lang="en-US" sz="1100" baseline="0" dirty="0">
                <a:solidFill>
                  <a:srgbClr val="000000"/>
                </a:solidFill>
              </a:rPr>
              <a:t> </a:t>
            </a:r>
            <a:r>
              <a:rPr lang="en-US" sz="1100" dirty="0">
                <a:solidFill>
                  <a:srgbClr val="000000"/>
                </a:solidFill>
              </a:rPr>
              <a:t>expected.</a:t>
            </a:r>
            <a:endParaRPr lang="en-US" sz="1100" b="0" baseline="0" dirty="0">
              <a:solidFill>
                <a:srgbClr val="000000"/>
              </a:solidFill>
            </a:endParaRPr>
          </a:p>
          <a:p>
            <a:pPr lvl="1">
              <a:buFont typeface="Wingdings" pitchFamily="2" charset="2"/>
              <a:buChar char="Ø"/>
            </a:pPr>
            <a:endParaRPr lang="de-DE" sz="1100" b="0" baseline="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2705608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42025" cy="4532312"/>
          </a:xfrm>
        </p:spPr>
      </p:sp>
      <p:sp>
        <p:nvSpPr>
          <p:cNvPr id="3" name="Notizenplatzhalter 2"/>
          <p:cNvSpPr>
            <a:spLocks noGrp="1"/>
          </p:cNvSpPr>
          <p:nvPr>
            <p:ph type="body" idx="1"/>
          </p:nvPr>
        </p:nvSpPr>
        <p:spPr/>
        <p:txBody>
          <a:bodyPr>
            <a:normAutofit/>
          </a:bodyPr>
          <a:lstStyle/>
          <a:p>
            <a:r>
              <a:rPr lang="en-US" sz="1100" b="1" baseline="0" dirty="0">
                <a:solidFill>
                  <a:srgbClr val="000000"/>
                </a:solidFill>
              </a:rPr>
              <a:t>Evaluation of scenarios – Travel time balance</a:t>
            </a:r>
          </a:p>
          <a:p>
            <a:endParaRPr lang="en-US" sz="1100" b="1" baseline="0" dirty="0">
              <a:solidFill>
                <a:srgbClr val="000000"/>
              </a:solidFill>
            </a:endParaRPr>
          </a:p>
          <a:p>
            <a:r>
              <a:rPr lang="en-US" sz="1100" dirty="0">
                <a:solidFill>
                  <a:srgbClr val="000000"/>
                </a:solidFill>
              </a:rPr>
              <a:t>You can also display a graphical representation of the travel time increases and travel time decreases again with the help of the histogram.</a:t>
            </a:r>
          </a:p>
          <a:p>
            <a:endParaRPr lang="en-US" sz="1100" b="0" baseline="0" dirty="0">
              <a:solidFill>
                <a:srgbClr val="000000"/>
              </a:solidFill>
            </a:endParaRPr>
          </a:p>
          <a:p>
            <a:r>
              <a:rPr lang="en-US" sz="1100" dirty="0">
                <a:solidFill>
                  <a:srgbClr val="000000"/>
                </a:solidFill>
              </a:rPr>
              <a:t>Create histogram for matrix 1 with matrix 15 as classification matrix</a:t>
            </a:r>
          </a:p>
          <a:p>
            <a:endParaRPr lang="en-US" sz="1100" b="0" baseline="0" dirty="0">
              <a:solidFill>
                <a:srgbClr val="000000"/>
              </a:solidFill>
            </a:endParaRPr>
          </a:p>
          <a:p>
            <a:r>
              <a:rPr lang="en-US" sz="1100" dirty="0">
                <a:solidFill>
                  <a:srgbClr val="000000"/>
                </a:solidFill>
              </a:rPr>
              <a:t>It might appear, for example, as shown above.</a:t>
            </a:r>
          </a:p>
          <a:p>
            <a:endParaRPr lang="en-US" sz="1100" b="0" baseline="0" dirty="0">
              <a:solidFill>
                <a:srgbClr val="000000"/>
              </a:solidFill>
            </a:endParaRPr>
          </a:p>
          <a:p>
            <a:r>
              <a:rPr lang="en-US" sz="1100" dirty="0">
                <a:solidFill>
                  <a:srgbClr val="000000"/>
                </a:solidFill>
              </a:rPr>
              <a:t>From the diagram above we can deduce that more than 70% of all trip</a:t>
            </a:r>
            <a:r>
              <a:rPr lang="en-US" sz="1100" baseline="0" dirty="0">
                <a:solidFill>
                  <a:srgbClr val="000000"/>
                </a:solidFill>
              </a:rPr>
              <a:t>s with have reduced travels times (only few more than 1 minute though). However, still 20% even have a slight increase of travel times. </a:t>
            </a:r>
            <a:endParaRPr lang="en-US" sz="1100" b="0" baseline="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3136632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138863" cy="4605337"/>
          </a:xfrm>
        </p:spPr>
      </p:sp>
      <p:sp>
        <p:nvSpPr>
          <p:cNvPr id="3" name="Notizenplatzhalter 2"/>
          <p:cNvSpPr>
            <a:spLocks noGrp="1"/>
          </p:cNvSpPr>
          <p:nvPr>
            <p:ph type="body" idx="1"/>
          </p:nvPr>
        </p:nvSpPr>
        <p:spPr/>
        <p:txBody>
          <a:bodyPr>
            <a:normAutofit/>
          </a:bodyPr>
          <a:lstStyle/>
          <a:p>
            <a:r>
              <a:rPr lang="en-US" sz="1100" b="1" dirty="0">
                <a:solidFill>
                  <a:srgbClr val="000000"/>
                </a:solidFill>
              </a:rPr>
              <a:t>Difference between the two scenarios / case plan</a:t>
            </a:r>
            <a:endParaRPr lang="de-DE" sz="1100" b="1" dirty="0">
              <a:solidFill>
                <a:srgbClr val="000000"/>
              </a:solidFill>
            </a:endParaRPr>
          </a:p>
          <a:p>
            <a:endParaRPr lang="en-US" sz="1100" dirty="0">
              <a:solidFill>
                <a:srgbClr val="000000"/>
              </a:solidFill>
            </a:endParaRPr>
          </a:p>
          <a:p>
            <a:r>
              <a:rPr lang="en-US" sz="1100" dirty="0">
                <a:solidFill>
                  <a:srgbClr val="000000"/>
                </a:solidFill>
              </a:rPr>
              <a:t>With menu File</a:t>
            </a:r>
            <a:r>
              <a:rPr lang="en-US" sz="1100" baseline="0" dirty="0">
                <a:solidFill>
                  <a:srgbClr val="000000"/>
                </a:solidFill>
              </a:rPr>
              <a:t> </a:t>
            </a:r>
            <a:r>
              <a:rPr lang="en-US" sz="1100" baseline="0" dirty="0">
                <a:solidFill>
                  <a:srgbClr val="000000"/>
                </a:solidFill>
                <a:sym typeface="Wingdings"/>
              </a:rPr>
              <a:t> Compare and transfer networks  Version comparisons you can display the differences in volume bars and many other attributes.</a:t>
            </a:r>
          </a:p>
          <a:p>
            <a:endParaRPr lang="en-US" sz="1100" baseline="0" dirty="0">
              <a:solidFill>
                <a:srgbClr val="000000"/>
              </a:solidFill>
              <a:sym typeface="Wingdings"/>
            </a:endParaRPr>
          </a:p>
          <a:p>
            <a:r>
              <a:rPr lang="en-US" sz="1100" baseline="0" dirty="0">
                <a:solidFill>
                  <a:srgbClr val="000000"/>
                </a:solidFill>
                <a:sym typeface="Wingdings"/>
              </a:rPr>
              <a:t>Generate a Version comparison between </a:t>
            </a:r>
            <a:r>
              <a:rPr lang="en-US" sz="1100" dirty="0">
                <a:solidFill>
                  <a:srgbClr val="000000"/>
                </a:solidFill>
                <a:sym typeface="Wingdings"/>
              </a:rPr>
              <a:t>01_11_Halle_Forecast_2030.ver </a:t>
            </a:r>
            <a:r>
              <a:rPr lang="en-US" sz="1100" baseline="0" dirty="0">
                <a:solidFill>
                  <a:srgbClr val="000000"/>
                </a:solidFill>
                <a:sym typeface="Wingdings"/>
              </a:rPr>
              <a:t>und </a:t>
            </a:r>
            <a:r>
              <a:rPr lang="en-US" sz="1100" dirty="0">
                <a:solidFill>
                  <a:srgbClr val="000000"/>
                </a:solidFill>
                <a:sym typeface="Wingdings"/>
              </a:rPr>
              <a:t>01_08_Halle_Analysis_2012.ver</a:t>
            </a:r>
          </a:p>
          <a:p>
            <a:endParaRPr lang="en-US" sz="1100" baseline="0" dirty="0">
              <a:solidFill>
                <a:srgbClr val="000000"/>
              </a:solidFill>
              <a:sym typeface="Wingdings"/>
            </a:endParaRPr>
          </a:p>
          <a:p>
            <a:r>
              <a:rPr lang="en-US" sz="1100" baseline="0" dirty="0">
                <a:solidFill>
                  <a:srgbClr val="000000"/>
                </a:solidFill>
                <a:sym typeface="Wingdings"/>
              </a:rPr>
              <a:t>Name your comparison </a:t>
            </a:r>
            <a:r>
              <a:rPr lang="en-US" sz="1100" b="1" baseline="0" dirty="0">
                <a:solidFill>
                  <a:srgbClr val="000000"/>
                </a:solidFill>
                <a:sym typeface="Wingdings"/>
              </a:rPr>
              <a:t>Case study comparison</a:t>
            </a:r>
            <a:r>
              <a:rPr lang="en-US" sz="1100" baseline="0" dirty="0">
                <a:solidFill>
                  <a:srgbClr val="000000"/>
                </a:solidFill>
                <a:sym typeface="Wingdings"/>
              </a:rPr>
              <a:t>.</a:t>
            </a:r>
          </a:p>
          <a:p>
            <a:endParaRPr lang="en-US" sz="1100" baseline="0" dirty="0">
              <a:solidFill>
                <a:srgbClr val="000000"/>
              </a:solidFill>
              <a:sym typeface="Wingding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rgbClr val="000000"/>
                </a:solidFill>
              </a:rPr>
              <a:t>Confirm your entry with OK in all windows and close the window Version comparison</a:t>
            </a: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3648596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en-US" sz="1100" b="1" dirty="0">
                <a:solidFill>
                  <a:srgbClr val="000000"/>
                </a:solidFill>
              </a:rPr>
              <a:t>Volume bars version comparison</a:t>
            </a:r>
          </a:p>
          <a:p>
            <a:endParaRPr lang="en-US" sz="1100" dirty="0">
              <a:solidFill>
                <a:srgbClr val="000000"/>
              </a:solidFill>
            </a:endParaRPr>
          </a:p>
          <a:p>
            <a:r>
              <a:rPr lang="en-US" sz="1100" baseline="0" dirty="0">
                <a:solidFill>
                  <a:srgbClr val="000000"/>
                </a:solidFill>
              </a:rPr>
              <a:t>Select in the Graphic parameters in link bars for displaying the first volume bar Volumes PrT [veh] This network – Case study comparison</a:t>
            </a: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3705322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en-US" sz="1100" b="1" dirty="0">
                <a:solidFill>
                  <a:srgbClr val="000000"/>
                </a:solidFill>
              </a:rPr>
              <a:t>Classified display of volume bars</a:t>
            </a:r>
          </a:p>
          <a:p>
            <a:endParaRPr lang="en-US" sz="1100" dirty="0">
              <a:solidFill>
                <a:srgbClr val="000000"/>
              </a:solidFill>
            </a:endParaRPr>
          </a:p>
          <a:p>
            <a:r>
              <a:rPr lang="en-US" sz="1100" dirty="0">
                <a:solidFill>
                  <a:srgbClr val="000000"/>
                </a:solidFill>
              </a:rPr>
              <a:t>Edit the graphics parameters for the display so that values ​​&lt;= 0 in blue, hachured and values ​​&gt; 0 are shown in darken gold.</a:t>
            </a:r>
          </a:p>
          <a:p>
            <a:r>
              <a:rPr lang="en-US" sz="1100" dirty="0">
                <a:solidFill>
                  <a:srgbClr val="000000"/>
                </a:solidFill>
              </a:rPr>
              <a:t>Look at the min- and max values of this volume bars and if necessary correct the settings (10,000 as maximum is sufficiently)</a:t>
            </a:r>
          </a:p>
          <a:p>
            <a:endParaRPr lang="en-US" sz="1100" dirty="0">
              <a:solidFill>
                <a:srgbClr val="000000"/>
              </a:solidFill>
            </a:endParaRPr>
          </a:p>
          <a:p>
            <a:r>
              <a:rPr lang="en-US" sz="1100" dirty="0">
                <a:solidFill>
                  <a:srgbClr val="000000"/>
                </a:solidFill>
              </a:rPr>
              <a:t>Confirm your entry with OK</a:t>
            </a: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11" name="Folienbildplatzhalter 10"/>
          <p:cNvSpPr>
            <a:spLocks noGrp="1" noRot="1" noChangeAspect="1"/>
          </p:cNvSpPr>
          <p:nvPr>
            <p:ph type="sldImg"/>
          </p:nvPr>
        </p:nvSpPr>
        <p:spPr>
          <a:xfrm>
            <a:off x="358775" y="287338"/>
            <a:ext cx="6072188" cy="4554537"/>
          </a:xfrm>
        </p:spPr>
      </p:sp>
    </p:spTree>
    <p:extLst>
      <p:ext uri="{BB962C8B-B14F-4D97-AF65-F5344CB8AC3E}">
        <p14:creationId xmlns:p14="http://schemas.microsoft.com/office/powerpoint/2010/main" val="2198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42025" cy="4532312"/>
          </a:xfrm>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100" b="1" noProof="0" dirty="0">
                <a:solidFill>
                  <a:srgbClr val="000000"/>
                </a:solidFill>
              </a:rPr>
              <a:t>1-8 Visualização de volumes de tráfego</a:t>
            </a:r>
          </a:p>
          <a:p>
            <a:endParaRPr lang="pt-PT" sz="1100" b="0" noProof="0" dirty="0">
              <a:solidFill>
                <a:srgbClr val="000000"/>
              </a:solidFill>
            </a:endParaRPr>
          </a:p>
          <a:p>
            <a:r>
              <a:rPr lang="pt-PT" sz="1100" noProof="0" dirty="0">
                <a:solidFill>
                  <a:srgbClr val="000000"/>
                </a:solidFill>
              </a:rPr>
              <a:t>Estabeleça as diretorias de projeto e abra 01_08_Halle_Analysis_2012.ver</a:t>
            </a:r>
          </a:p>
          <a:p>
            <a:endParaRPr lang="pt-PT" sz="1100" noProof="0" dirty="0">
              <a:solidFill>
                <a:srgbClr val="000000"/>
              </a:solidFill>
            </a:endParaRPr>
          </a:p>
          <a:p>
            <a:r>
              <a:rPr lang="pt-PT" sz="1100" noProof="0" dirty="0">
                <a:solidFill>
                  <a:srgbClr val="000000"/>
                </a:solidFill>
              </a:rPr>
              <a:t>O resultado de uma alocação pode ser visualizado de várias formas. A mais comum é a visualização dos volumes de tráfego como uma barra.</a:t>
            </a:r>
            <a:endParaRPr lang="pt-PT" sz="1100" b="0" baseline="0" noProof="0" dirty="0">
              <a:solidFill>
                <a:srgbClr val="000000"/>
              </a:solidFill>
            </a:endParaRPr>
          </a:p>
          <a:p>
            <a:endParaRPr lang="pt-PT" sz="1100" b="0" baseline="0" noProof="0" dirty="0">
              <a:solidFill>
                <a:srgbClr val="000000"/>
              </a:solidFill>
            </a:endParaRPr>
          </a:p>
          <a:p>
            <a:r>
              <a:rPr lang="pt-PT" sz="1100" b="0" baseline="0" noProof="0" dirty="0">
                <a:solidFill>
                  <a:srgbClr val="000000"/>
                </a:solidFill>
              </a:rPr>
              <a:t>Para definir os parâmetros gráficos para um objeto de rede existem várias possibilidades:</a:t>
            </a:r>
          </a:p>
          <a:p>
            <a:pPr marL="171450" lvl="1" indent="-171450"/>
            <a:r>
              <a:rPr lang="pt-PT" sz="1100" noProof="0" dirty="0">
                <a:solidFill>
                  <a:srgbClr val="000000"/>
                </a:solidFill>
              </a:rPr>
              <a:t>Clicar no menu </a:t>
            </a:r>
            <a:r>
              <a:rPr lang="pt-PT" sz="1100" b="1" noProof="0" dirty="0" err="1">
                <a:solidFill>
                  <a:srgbClr val="000000"/>
                </a:solidFill>
              </a:rPr>
              <a:t>Graphics</a:t>
            </a:r>
            <a:r>
              <a:rPr lang="pt-PT" sz="1100" noProof="0" dirty="0">
                <a:solidFill>
                  <a:srgbClr val="000000"/>
                </a:solidFill>
              </a:rPr>
              <a:t> -&gt; </a:t>
            </a:r>
            <a:r>
              <a:rPr lang="pt-PT" sz="1100" b="1" noProof="0" dirty="0" err="1">
                <a:solidFill>
                  <a:srgbClr val="000000"/>
                </a:solidFill>
              </a:rPr>
              <a:t>Edit</a:t>
            </a:r>
            <a:r>
              <a:rPr lang="pt-PT" sz="1100" b="1" noProof="0" dirty="0">
                <a:solidFill>
                  <a:srgbClr val="000000"/>
                </a:solidFill>
              </a:rPr>
              <a:t> </a:t>
            </a:r>
            <a:r>
              <a:rPr lang="pt-PT" sz="1100" b="1" noProof="0" dirty="0" err="1">
                <a:solidFill>
                  <a:srgbClr val="000000"/>
                </a:solidFill>
              </a:rPr>
              <a:t>graphics</a:t>
            </a:r>
            <a:r>
              <a:rPr lang="pt-PT" sz="1100" b="1" noProof="0" dirty="0">
                <a:solidFill>
                  <a:srgbClr val="000000"/>
                </a:solidFill>
              </a:rPr>
              <a:t> </a:t>
            </a:r>
            <a:r>
              <a:rPr lang="pt-PT" sz="1100" b="1" noProof="0" dirty="0" err="1">
                <a:solidFill>
                  <a:srgbClr val="000000"/>
                </a:solidFill>
              </a:rPr>
              <a:t>parameter</a:t>
            </a:r>
            <a:r>
              <a:rPr lang="pt-PT" sz="1100" b="1" noProof="0" dirty="0">
                <a:solidFill>
                  <a:srgbClr val="000000"/>
                </a:solidFill>
              </a:rPr>
              <a:t>...</a:t>
            </a:r>
            <a:r>
              <a:rPr lang="pt-PT" sz="1100" noProof="0" dirty="0">
                <a:solidFill>
                  <a:srgbClr val="000000"/>
                </a:solidFill>
              </a:rPr>
              <a:t> E selecionar o objeto de rede que se pretende no </a:t>
            </a:r>
            <a:r>
              <a:rPr lang="pt-PT" sz="1100" noProof="0" dirty="0" err="1">
                <a:solidFill>
                  <a:srgbClr val="000000"/>
                </a:solidFill>
              </a:rPr>
              <a:t>Navigator</a:t>
            </a:r>
            <a:r>
              <a:rPr lang="pt-PT" sz="1100" noProof="0" dirty="0">
                <a:solidFill>
                  <a:srgbClr val="000000"/>
                </a:solidFill>
              </a:rPr>
              <a:t>. Clicar em </a:t>
            </a:r>
            <a:r>
              <a:rPr lang="pt-PT" sz="1100" b="1" baseline="0" noProof="0" dirty="0">
                <a:solidFill>
                  <a:srgbClr val="000000"/>
                </a:solidFill>
              </a:rPr>
              <a:t>Links</a:t>
            </a:r>
            <a:r>
              <a:rPr lang="pt-PT" sz="1100" b="0" baseline="0" noProof="0" dirty="0">
                <a:solidFill>
                  <a:srgbClr val="000000"/>
                </a:solidFill>
                <a:sym typeface="Wingdings"/>
              </a:rPr>
              <a:t></a:t>
            </a:r>
            <a:r>
              <a:rPr lang="pt-PT" sz="1100" b="0" baseline="0" noProof="0" dirty="0">
                <a:solidFill>
                  <a:srgbClr val="000000"/>
                </a:solidFill>
              </a:rPr>
              <a:t> </a:t>
            </a:r>
            <a:r>
              <a:rPr lang="pt-PT" sz="1100" b="1" baseline="0" noProof="0" dirty="0" err="1">
                <a:solidFill>
                  <a:srgbClr val="000000"/>
                </a:solidFill>
              </a:rPr>
              <a:t>Bars</a:t>
            </a:r>
            <a:r>
              <a:rPr lang="pt-PT" sz="1100" b="0" baseline="0" noProof="0" dirty="0">
                <a:solidFill>
                  <a:srgbClr val="000000"/>
                </a:solidFill>
              </a:rPr>
              <a:t> </a:t>
            </a:r>
            <a:r>
              <a:rPr lang="pt-PT" sz="1100" b="0" baseline="0" noProof="0" dirty="0">
                <a:solidFill>
                  <a:srgbClr val="000000"/>
                </a:solidFill>
                <a:sym typeface="Wingdings"/>
              </a:rPr>
              <a:t></a:t>
            </a:r>
            <a:r>
              <a:rPr lang="pt-PT" sz="1100" b="0" baseline="0" noProof="0" dirty="0">
                <a:solidFill>
                  <a:srgbClr val="000000"/>
                </a:solidFill>
              </a:rPr>
              <a:t> </a:t>
            </a:r>
            <a:r>
              <a:rPr lang="pt-PT" sz="1100" b="1" baseline="0" noProof="0" dirty="0">
                <a:solidFill>
                  <a:srgbClr val="000000"/>
                </a:solidFill>
              </a:rPr>
              <a:t>Display</a:t>
            </a:r>
            <a:r>
              <a:rPr lang="pt-PT" sz="1100" noProof="0" dirty="0">
                <a:solidFill>
                  <a:srgbClr val="000000"/>
                </a:solidFill>
              </a:rPr>
              <a:t>.</a:t>
            </a:r>
            <a:endParaRPr lang="pt-PT" sz="1100" b="0" baseline="0" noProof="0" dirty="0">
              <a:solidFill>
                <a:srgbClr val="000000"/>
              </a:solidFill>
            </a:endParaRPr>
          </a:p>
          <a:p>
            <a:pPr marL="171450" lvl="1" indent="-171450"/>
            <a:r>
              <a:rPr lang="pt-PT" sz="1100" b="0" baseline="0" noProof="0" dirty="0">
                <a:solidFill>
                  <a:srgbClr val="000000"/>
                </a:solidFill>
              </a:rPr>
              <a:t>Pode abrir-se a mesma janela de diálogo com a combinação </a:t>
            </a:r>
            <a:r>
              <a:rPr lang="pt-PT" sz="1100" b="1" baseline="0" noProof="0" dirty="0">
                <a:solidFill>
                  <a:srgbClr val="000000"/>
                </a:solidFill>
              </a:rPr>
              <a:t>[</a:t>
            </a:r>
            <a:r>
              <a:rPr lang="pt-PT" sz="1100" b="1" baseline="0" noProof="0" dirty="0" err="1">
                <a:solidFill>
                  <a:srgbClr val="000000"/>
                </a:solidFill>
              </a:rPr>
              <a:t>Ctrl</a:t>
            </a:r>
            <a:r>
              <a:rPr lang="pt-PT" sz="1100" b="1" baseline="0" noProof="0" dirty="0">
                <a:solidFill>
                  <a:srgbClr val="000000"/>
                </a:solidFill>
              </a:rPr>
              <a:t>] </a:t>
            </a:r>
            <a:r>
              <a:rPr lang="pt-PT" sz="1100" b="0" baseline="0" noProof="0" dirty="0">
                <a:solidFill>
                  <a:srgbClr val="000000"/>
                </a:solidFill>
              </a:rPr>
              <a:t>+ </a:t>
            </a:r>
            <a:r>
              <a:rPr lang="pt-PT" sz="1100" b="1" baseline="0" noProof="0" dirty="0">
                <a:solidFill>
                  <a:srgbClr val="000000"/>
                </a:solidFill>
              </a:rPr>
              <a:t>[G] </a:t>
            </a:r>
            <a:endParaRPr lang="pt-PT" sz="1100" b="0" baseline="0" noProof="0" dirty="0">
              <a:solidFill>
                <a:srgbClr val="000000"/>
              </a:solidFill>
            </a:endParaRPr>
          </a:p>
          <a:p>
            <a:pPr marL="171450" lvl="1" indent="-171450"/>
            <a:r>
              <a:rPr lang="pt-PT" sz="1100" noProof="0" dirty="0">
                <a:solidFill>
                  <a:srgbClr val="000000"/>
                </a:solidFill>
              </a:rPr>
              <a:t>Clicar com o botão direito do mouse na janela </a:t>
            </a:r>
            <a:r>
              <a:rPr lang="pt-PT" sz="1100" b="1" noProof="0" dirty="0">
                <a:solidFill>
                  <a:srgbClr val="000000"/>
                </a:solidFill>
              </a:rPr>
              <a:t>Network editor</a:t>
            </a:r>
            <a:r>
              <a:rPr lang="pt-PT" sz="1100" b="0" noProof="0" dirty="0">
                <a:solidFill>
                  <a:srgbClr val="000000"/>
                </a:solidFill>
              </a:rPr>
              <a:t> (este processo depende do objeto de rede selecionado)</a:t>
            </a:r>
            <a:r>
              <a:rPr lang="pt-PT" sz="1100" noProof="0" dirty="0">
                <a:solidFill>
                  <a:srgbClr val="000000"/>
                </a:solidFill>
              </a:rPr>
              <a:t>. Este procedimento abre um menu no qual se seleciona </a:t>
            </a:r>
            <a:r>
              <a:rPr lang="pt-PT" sz="1100" b="1" noProof="0" dirty="0" err="1">
                <a:solidFill>
                  <a:srgbClr val="000000"/>
                </a:solidFill>
              </a:rPr>
              <a:t>Graphics</a:t>
            </a:r>
            <a:r>
              <a:rPr lang="pt-PT" sz="1100" b="1" noProof="0" dirty="0">
                <a:solidFill>
                  <a:srgbClr val="000000"/>
                </a:solidFill>
              </a:rPr>
              <a:t> </a:t>
            </a:r>
            <a:r>
              <a:rPr lang="pt-PT" sz="1100" b="1" noProof="0" dirty="0" err="1">
                <a:solidFill>
                  <a:srgbClr val="000000"/>
                </a:solidFill>
              </a:rPr>
              <a:t>parameters</a:t>
            </a:r>
            <a:r>
              <a:rPr lang="pt-PT" sz="1100" b="1" noProof="0" dirty="0">
                <a:solidFill>
                  <a:srgbClr val="000000"/>
                </a:solidFill>
              </a:rPr>
              <a:t> </a:t>
            </a:r>
            <a:r>
              <a:rPr lang="pt-PT" sz="1100" b="0" baseline="0" noProof="0" dirty="0">
                <a:solidFill>
                  <a:srgbClr val="000000"/>
                </a:solidFill>
                <a:sym typeface="Wingdings"/>
              </a:rPr>
              <a:t></a:t>
            </a:r>
            <a:r>
              <a:rPr lang="pt-PT" sz="1100" b="1" baseline="0" noProof="0" dirty="0" err="1">
                <a:solidFill>
                  <a:srgbClr val="000000"/>
                </a:solidFill>
                <a:sym typeface="Wingdings"/>
              </a:rPr>
              <a:t>B</a:t>
            </a:r>
            <a:r>
              <a:rPr lang="pt-PT" sz="1100" b="1" noProof="0" dirty="0" err="1">
                <a:solidFill>
                  <a:srgbClr val="000000"/>
                </a:solidFill>
              </a:rPr>
              <a:t>ars</a:t>
            </a:r>
            <a:endParaRPr lang="pt-PT" sz="1100" b="0" baseline="0" noProof="0" dirty="0">
              <a:solidFill>
                <a:srgbClr val="000000"/>
              </a:solidFill>
            </a:endParaRPr>
          </a:p>
          <a:p>
            <a:pPr marL="171450" lvl="1" indent="-171450"/>
            <a:r>
              <a:rPr lang="pt-PT" sz="1100" noProof="0" dirty="0">
                <a:solidFill>
                  <a:srgbClr val="000000"/>
                </a:solidFill>
              </a:rPr>
              <a:t>Clicar com o botão direito do mouse na janela </a:t>
            </a:r>
            <a:r>
              <a:rPr lang="pt-PT" sz="1100" b="1" noProof="0" dirty="0">
                <a:solidFill>
                  <a:srgbClr val="000000"/>
                </a:solidFill>
              </a:rPr>
              <a:t>Network</a:t>
            </a:r>
            <a:r>
              <a:rPr lang="pt-PT" sz="1100" noProof="0" dirty="0">
                <a:solidFill>
                  <a:srgbClr val="000000"/>
                </a:solidFill>
              </a:rPr>
              <a:t> em cima do objeto de rede pretendido (neste caso: links)</a:t>
            </a:r>
            <a:endParaRPr lang="pt-PT" sz="1100" b="0" baseline="0" noProof="0" dirty="0">
              <a:solidFill>
                <a:srgbClr val="000000"/>
              </a:solidFill>
            </a:endParaRPr>
          </a:p>
          <a:p>
            <a:endParaRPr lang="de-DE" sz="1100" b="0" baseline="0" dirty="0">
              <a:solidFill>
                <a:srgbClr val="000000"/>
              </a:solidFill>
            </a:endParaRPr>
          </a:p>
          <a:p>
            <a:endParaRPr lang="de-DE" sz="1100" b="0" baseline="0" dirty="0">
              <a:solidFill>
                <a:srgbClr val="000000"/>
              </a:solidFill>
            </a:endParaRPr>
          </a:p>
          <a:p>
            <a:endParaRPr lang="de-DE" sz="1100" b="0" baseline="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1944914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en-US" sz="1100" b="1" dirty="0">
                <a:solidFill>
                  <a:srgbClr val="000000"/>
                </a:solidFill>
              </a:rPr>
              <a:t>Classified display of volume bars</a:t>
            </a:r>
          </a:p>
          <a:p>
            <a:endParaRPr lang="en-US" sz="1100" dirty="0">
              <a:solidFill>
                <a:srgbClr val="000000"/>
              </a:solidFill>
            </a:endParaRPr>
          </a:p>
          <a:p>
            <a:r>
              <a:rPr lang="en-US" sz="1100" dirty="0">
                <a:solidFill>
                  <a:srgbClr val="000000"/>
                </a:solidFill>
              </a:rPr>
              <a:t>Traffic increases are now displayed in purple, traffic declines in green.</a:t>
            </a:r>
          </a:p>
          <a:p>
            <a:endParaRPr lang="de-DE" sz="1100" dirty="0">
              <a:solidFill>
                <a:srgbClr val="000000"/>
              </a:solidFill>
            </a:endParaRPr>
          </a:p>
          <a:p>
            <a:r>
              <a:rPr lang="en-US" sz="1100" dirty="0">
                <a:solidFill>
                  <a:srgbClr val="000000"/>
                </a:solidFill>
              </a:rPr>
              <a:t>Along with the travel time balance thus arising a few basics for the evaluation of scenarios.</a:t>
            </a:r>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11" name="Folienbildplatzhalter 10"/>
          <p:cNvSpPr>
            <a:spLocks noGrp="1" noRot="1" noChangeAspect="1"/>
          </p:cNvSpPr>
          <p:nvPr>
            <p:ph type="sldImg"/>
          </p:nvPr>
        </p:nvSpPr>
        <p:spPr>
          <a:xfrm>
            <a:off x="358775" y="287338"/>
            <a:ext cx="6042025" cy="4532312"/>
          </a:xfrm>
        </p:spPr>
      </p:sp>
    </p:spTree>
    <p:extLst>
      <p:ext uri="{BB962C8B-B14F-4D97-AF65-F5344CB8AC3E}">
        <p14:creationId xmlns:p14="http://schemas.microsoft.com/office/powerpoint/2010/main" val="3983028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normAutofit/>
          </a:bodyPr>
          <a:lstStyle/>
          <a:p>
            <a:r>
              <a:rPr lang="pt-PT" b="1" dirty="0"/>
              <a:t>1-6 Apresentação de Resultados</a:t>
            </a:r>
          </a:p>
          <a:p>
            <a:endParaRPr lang="pt-PT" dirty="0"/>
          </a:p>
        </p:txBody>
      </p:sp>
      <p:sp>
        <p:nvSpPr>
          <p:cNvPr id="4" name="Kopfzeilenplatzhalter 3"/>
          <p:cNvSpPr>
            <a:spLocks noGrp="1"/>
          </p:cNvSpPr>
          <p:nvPr>
            <p:ph type="hdr" sz="quarter" idx="10"/>
          </p:nvPr>
        </p:nvSpPr>
        <p:spPr/>
        <p:txBody>
          <a:bodyPr/>
          <a:lstStyle/>
          <a:p>
            <a:r>
              <a:rPr lang="de-DE"/>
              <a:t>PTV Group</a:t>
            </a:r>
            <a:endParaRPr lang="de-DE" dirty="0"/>
          </a:p>
        </p:txBody>
      </p:sp>
      <p:sp>
        <p:nvSpPr>
          <p:cNvPr id="7" name="Folienbildplatzhalter 6"/>
          <p:cNvSpPr>
            <a:spLocks noGrp="1" noRot="1" noChangeAspect="1"/>
          </p:cNvSpPr>
          <p:nvPr>
            <p:ph type="sldImg"/>
          </p:nvPr>
        </p:nvSpPr>
        <p:spPr>
          <a:xfrm>
            <a:off x="381000" y="292100"/>
            <a:ext cx="6338888" cy="4752975"/>
          </a:xfrm>
        </p:spPr>
      </p:sp>
    </p:spTree>
    <p:extLst>
      <p:ext uri="{BB962C8B-B14F-4D97-AF65-F5344CB8AC3E}">
        <p14:creationId xmlns:p14="http://schemas.microsoft.com/office/powerpoint/2010/main" val="848258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00750" cy="4500562"/>
          </a:xfrm>
        </p:spPr>
      </p:sp>
      <p:sp>
        <p:nvSpPr>
          <p:cNvPr id="3" name="Notizenplatzhalter 2"/>
          <p:cNvSpPr>
            <a:spLocks noGrp="1"/>
          </p:cNvSpPr>
          <p:nvPr>
            <p:ph type="body" idx="1"/>
          </p:nvPr>
        </p:nvSpPr>
        <p:spPr/>
        <p:txBody>
          <a:bodyPr>
            <a:normAutofit/>
          </a:bodyPr>
          <a:lstStyle/>
          <a:p>
            <a:r>
              <a:rPr lang="de-DE" sz="1100" b="1" dirty="0" err="1">
                <a:solidFill>
                  <a:srgbClr val="000000"/>
                </a:solidFill>
              </a:rPr>
              <a:t>Preparing</a:t>
            </a:r>
            <a:r>
              <a:rPr lang="de-DE" sz="1100" b="1" dirty="0">
                <a:solidFill>
                  <a:srgbClr val="000000"/>
                </a:solidFill>
              </a:rPr>
              <a:t> </a:t>
            </a:r>
            <a:r>
              <a:rPr lang="de-DE" sz="1100" b="1" dirty="0" err="1">
                <a:solidFill>
                  <a:srgbClr val="000000"/>
                </a:solidFill>
              </a:rPr>
              <a:t>for</a:t>
            </a:r>
            <a:r>
              <a:rPr lang="de-DE" sz="1100" b="1" dirty="0">
                <a:solidFill>
                  <a:srgbClr val="000000"/>
                </a:solidFill>
              </a:rPr>
              <a:t> </a:t>
            </a:r>
            <a:r>
              <a:rPr lang="de-DE" sz="1100" b="1" dirty="0" err="1">
                <a:solidFill>
                  <a:srgbClr val="000000"/>
                </a:solidFill>
              </a:rPr>
              <a:t>Printing</a:t>
            </a:r>
            <a:endParaRPr lang="de-DE" sz="1100" b="1" baseline="0" dirty="0">
              <a:solidFill>
                <a:srgbClr val="000000"/>
              </a:solidFill>
            </a:endParaRPr>
          </a:p>
          <a:p>
            <a:endParaRPr lang="de-DE" sz="1100" baseline="0" dirty="0">
              <a:solidFill>
                <a:srgbClr val="000000"/>
              </a:solidFill>
            </a:endParaRPr>
          </a:p>
          <a:p>
            <a:r>
              <a:rPr lang="en-US" sz="1100" dirty="0">
                <a:solidFill>
                  <a:srgbClr val="000000"/>
                </a:solidFill>
              </a:rPr>
              <a:t>Click on the menu </a:t>
            </a:r>
            <a:r>
              <a:rPr lang="en-US" sz="1100" b="1" dirty="0">
                <a:solidFill>
                  <a:srgbClr val="000000"/>
                </a:solidFill>
              </a:rPr>
              <a:t>File</a:t>
            </a:r>
            <a:r>
              <a:rPr lang="en-US" sz="1100" dirty="0">
                <a:solidFill>
                  <a:srgbClr val="000000"/>
                </a:solidFill>
              </a:rPr>
              <a:t> and select </a:t>
            </a:r>
            <a:r>
              <a:rPr lang="en-US" sz="1100" b="1" dirty="0">
                <a:solidFill>
                  <a:srgbClr val="000000"/>
                </a:solidFill>
              </a:rPr>
              <a:t>Set Print Page</a:t>
            </a:r>
            <a:endParaRPr lang="de-DE" sz="1100" b="1"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2355661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00750" cy="4500562"/>
          </a:xfrm>
        </p:spPr>
      </p:sp>
      <p:sp>
        <p:nvSpPr>
          <p:cNvPr id="3" name="Notizenplatzhalter 2"/>
          <p:cNvSpPr>
            <a:spLocks noGrp="1"/>
          </p:cNvSpPr>
          <p:nvPr>
            <p:ph type="body" idx="1"/>
          </p:nvPr>
        </p:nvSpPr>
        <p:spPr/>
        <p:txBody>
          <a:bodyPr>
            <a:noAutofit/>
          </a:bodyPr>
          <a:lstStyle/>
          <a:p>
            <a:r>
              <a:rPr lang="de-DE" sz="900" b="1" dirty="0">
                <a:solidFill>
                  <a:srgbClr val="000000"/>
                </a:solidFill>
              </a:rPr>
              <a:t>Set </a:t>
            </a:r>
            <a:r>
              <a:rPr lang="de-DE" sz="900" b="1" dirty="0" err="1">
                <a:solidFill>
                  <a:srgbClr val="000000"/>
                </a:solidFill>
              </a:rPr>
              <a:t>print</a:t>
            </a:r>
            <a:r>
              <a:rPr lang="de-DE" sz="900" b="1" dirty="0">
                <a:solidFill>
                  <a:srgbClr val="000000"/>
                </a:solidFill>
              </a:rPr>
              <a:t> </a:t>
            </a:r>
            <a:r>
              <a:rPr lang="de-DE" sz="900" b="1" dirty="0" err="1">
                <a:solidFill>
                  <a:srgbClr val="000000"/>
                </a:solidFill>
              </a:rPr>
              <a:t>page</a:t>
            </a:r>
            <a:endParaRPr lang="de-DE" sz="900" b="1" kern="1200" dirty="0">
              <a:solidFill>
                <a:srgbClr val="000000"/>
              </a:solidFill>
              <a:latin typeface="+mn-lt"/>
              <a:ea typeface="+mn-ea"/>
              <a:cs typeface="+mn-cs"/>
            </a:endParaRPr>
          </a:p>
          <a:p>
            <a:endParaRPr lang="de-DE" sz="900" b="1" kern="1200" dirty="0">
              <a:solidFill>
                <a:srgbClr val="000000"/>
              </a:solidFill>
              <a:latin typeface="+mn-lt"/>
              <a:ea typeface="+mn-ea"/>
              <a:cs typeface="+mn-cs"/>
            </a:endParaRPr>
          </a:p>
          <a:p>
            <a:r>
              <a:rPr lang="de-DE" sz="900" b="0" kern="1200" dirty="0">
                <a:solidFill>
                  <a:srgbClr val="000000"/>
                </a:solidFill>
                <a:latin typeface="+mn-lt"/>
                <a:ea typeface="+mn-ea"/>
                <a:cs typeface="+mn-cs"/>
              </a:rPr>
              <a:t>First </a:t>
            </a:r>
            <a:r>
              <a:rPr lang="de-DE" sz="900" b="0" kern="1200" dirty="0" err="1">
                <a:solidFill>
                  <a:srgbClr val="000000"/>
                </a:solidFill>
                <a:latin typeface="+mn-lt"/>
                <a:ea typeface="+mn-ea"/>
                <a:cs typeface="+mn-cs"/>
              </a:rPr>
              <a:t>we</a:t>
            </a:r>
            <a:r>
              <a:rPr lang="de-DE" sz="900" b="0" kern="1200" dirty="0">
                <a:solidFill>
                  <a:srgbClr val="000000"/>
                </a:solidFill>
                <a:latin typeface="+mn-lt"/>
                <a:ea typeface="+mn-ea"/>
                <a:cs typeface="+mn-cs"/>
              </a:rPr>
              <a:t> open „Set</a:t>
            </a:r>
            <a:r>
              <a:rPr lang="de-DE" sz="900" b="0" kern="1200" baseline="0" dirty="0">
                <a:solidFill>
                  <a:srgbClr val="000000"/>
                </a:solidFill>
                <a:latin typeface="+mn-lt"/>
                <a:ea typeface="+mn-ea"/>
                <a:cs typeface="+mn-cs"/>
              </a:rPr>
              <a:t> Print Page“</a:t>
            </a:r>
            <a:endParaRPr lang="de-DE" sz="900" b="0" kern="1200" dirty="0">
              <a:solidFill>
                <a:srgbClr val="000000"/>
              </a:solidFill>
              <a:latin typeface="+mn-lt"/>
              <a:ea typeface="+mn-ea"/>
              <a:cs typeface="+mn-cs"/>
            </a:endParaRPr>
          </a:p>
          <a:p>
            <a:endParaRPr lang="de-DE" sz="900" b="1" kern="1200" dirty="0">
              <a:solidFill>
                <a:srgbClr val="000000"/>
              </a:solidFill>
              <a:latin typeface="+mn-lt"/>
              <a:ea typeface="+mn-ea"/>
              <a:cs typeface="+mn-cs"/>
            </a:endParaRPr>
          </a:p>
          <a:p>
            <a:r>
              <a:rPr lang="de-DE" sz="900" b="1" dirty="0" err="1">
                <a:solidFill>
                  <a:srgbClr val="000000"/>
                </a:solidFill>
              </a:rPr>
              <a:t>Scale</a:t>
            </a:r>
            <a:r>
              <a:rPr lang="de-DE" sz="900" b="1" dirty="0">
                <a:solidFill>
                  <a:srgbClr val="000000"/>
                </a:solidFill>
              </a:rPr>
              <a:t> </a:t>
            </a:r>
            <a:r>
              <a:rPr lang="de-DE" sz="900" b="1" dirty="0" err="1">
                <a:solidFill>
                  <a:srgbClr val="000000"/>
                </a:solidFill>
              </a:rPr>
              <a:t>to</a:t>
            </a:r>
            <a:r>
              <a:rPr lang="de-DE" sz="900" b="1" dirty="0">
                <a:solidFill>
                  <a:srgbClr val="000000"/>
                </a:solidFill>
              </a:rPr>
              <a:t> </a:t>
            </a:r>
            <a:r>
              <a:rPr lang="de-DE" sz="900" b="1" dirty="0" err="1">
                <a:solidFill>
                  <a:srgbClr val="000000"/>
                </a:solidFill>
              </a:rPr>
              <a:t>page</a:t>
            </a:r>
            <a:r>
              <a:rPr lang="de-DE" sz="900" b="1" dirty="0">
                <a:solidFill>
                  <a:srgbClr val="000000"/>
                </a:solidFill>
              </a:rPr>
              <a:t> </a:t>
            </a:r>
            <a:r>
              <a:rPr lang="de-DE" sz="900" b="1" dirty="0" err="1">
                <a:solidFill>
                  <a:srgbClr val="000000"/>
                </a:solidFill>
              </a:rPr>
              <a:t>size</a:t>
            </a:r>
            <a:endParaRPr lang="de-DE" sz="900" b="1" kern="1200" dirty="0">
              <a:solidFill>
                <a:srgbClr val="000000"/>
              </a:solidFill>
              <a:latin typeface="+mn-lt"/>
              <a:ea typeface="+mn-ea"/>
              <a:cs typeface="+mn-cs"/>
            </a:endParaRPr>
          </a:p>
          <a:p>
            <a:r>
              <a:rPr lang="en-US" sz="900" dirty="0">
                <a:solidFill>
                  <a:srgbClr val="000000"/>
                </a:solidFill>
              </a:rPr>
              <a:t>If this option is selected, the output range is scaled to the printable area.</a:t>
            </a:r>
            <a:br>
              <a:rPr lang="en-US" sz="900" dirty="0">
                <a:solidFill>
                  <a:srgbClr val="000000"/>
                </a:solidFill>
              </a:rPr>
            </a:br>
            <a:r>
              <a:rPr lang="en-US" sz="900" dirty="0">
                <a:solidFill>
                  <a:srgbClr val="000000"/>
                </a:solidFill>
              </a:rPr>
              <a:t>The output range is either horizontally or vertically scaled so that it completely fills the printable range in either direction. In this case, the selected scale is adjusted (both reduced and enlarged).</a:t>
            </a:r>
            <a:endParaRPr lang="de-DE" sz="900" kern="1200" dirty="0">
              <a:solidFill>
                <a:srgbClr val="000000"/>
              </a:solidFill>
              <a:latin typeface="+mn-lt"/>
              <a:ea typeface="+mn-ea"/>
              <a:cs typeface="+mn-cs"/>
            </a:endParaRPr>
          </a:p>
          <a:p>
            <a:r>
              <a:rPr lang="de-DE" sz="900" kern="1200" dirty="0">
                <a:solidFill>
                  <a:srgbClr val="000000"/>
                </a:solidFill>
                <a:latin typeface="+mn-lt"/>
                <a:ea typeface="+mn-ea"/>
                <a:cs typeface="+mn-cs"/>
              </a:rPr>
              <a:t> </a:t>
            </a:r>
          </a:p>
          <a:p>
            <a:r>
              <a:rPr lang="de-DE" sz="900" b="1" kern="1200" dirty="0" err="1">
                <a:solidFill>
                  <a:srgbClr val="000000"/>
                </a:solidFill>
                <a:latin typeface="+mn-lt"/>
                <a:ea typeface="+mn-ea"/>
                <a:cs typeface="+mn-cs"/>
              </a:rPr>
              <a:t>Expand</a:t>
            </a:r>
            <a:r>
              <a:rPr lang="de-DE" sz="900" b="1" kern="1200" dirty="0">
                <a:solidFill>
                  <a:srgbClr val="000000"/>
                </a:solidFill>
                <a:latin typeface="+mn-lt"/>
                <a:ea typeface="+mn-ea"/>
                <a:cs typeface="+mn-cs"/>
              </a:rPr>
              <a:t> </a:t>
            </a:r>
            <a:r>
              <a:rPr lang="de-DE" sz="900" b="1" kern="1200" dirty="0" err="1">
                <a:solidFill>
                  <a:srgbClr val="000000"/>
                </a:solidFill>
                <a:latin typeface="+mn-lt"/>
                <a:ea typeface="+mn-ea"/>
                <a:cs typeface="+mn-cs"/>
              </a:rPr>
              <a:t>to</a:t>
            </a:r>
            <a:r>
              <a:rPr lang="de-DE" sz="900" b="1" kern="1200" dirty="0">
                <a:solidFill>
                  <a:srgbClr val="000000"/>
                </a:solidFill>
                <a:latin typeface="+mn-lt"/>
                <a:ea typeface="+mn-ea"/>
                <a:cs typeface="+mn-cs"/>
              </a:rPr>
              <a:t> </a:t>
            </a:r>
            <a:r>
              <a:rPr lang="de-DE" sz="900" b="1" kern="1200" dirty="0" err="1">
                <a:solidFill>
                  <a:srgbClr val="000000"/>
                </a:solidFill>
                <a:latin typeface="+mn-lt"/>
                <a:ea typeface="+mn-ea"/>
                <a:cs typeface="+mn-cs"/>
              </a:rPr>
              <a:t>page</a:t>
            </a:r>
            <a:r>
              <a:rPr lang="de-DE" sz="900" b="1" kern="1200" dirty="0">
                <a:solidFill>
                  <a:srgbClr val="000000"/>
                </a:solidFill>
                <a:latin typeface="+mn-lt"/>
                <a:ea typeface="+mn-ea"/>
                <a:cs typeface="+mn-cs"/>
              </a:rPr>
              <a:t> </a:t>
            </a:r>
            <a:r>
              <a:rPr lang="de-DE" sz="900" b="1" kern="1200" dirty="0" err="1">
                <a:solidFill>
                  <a:srgbClr val="000000"/>
                </a:solidFill>
                <a:latin typeface="+mn-lt"/>
                <a:ea typeface="+mn-ea"/>
                <a:cs typeface="+mn-cs"/>
              </a:rPr>
              <a:t>size</a:t>
            </a:r>
            <a:r>
              <a:rPr lang="de-DE" sz="900" b="1" kern="1200" dirty="0">
                <a:solidFill>
                  <a:srgbClr val="000000"/>
                </a:solidFill>
                <a:latin typeface="+mn-lt"/>
                <a:ea typeface="+mn-ea"/>
                <a:cs typeface="+mn-cs"/>
              </a:rPr>
              <a:t> </a:t>
            </a:r>
            <a:endParaRPr lang="de-DE" sz="900" kern="1200" dirty="0">
              <a:solidFill>
                <a:srgbClr val="000000"/>
              </a:solidFill>
              <a:latin typeface="+mn-lt"/>
              <a:ea typeface="+mn-ea"/>
              <a:cs typeface="+mn-cs"/>
            </a:endParaRPr>
          </a:p>
          <a:p>
            <a:r>
              <a:rPr lang="en-US" sz="900" dirty="0">
                <a:solidFill>
                  <a:srgbClr val="000000"/>
                </a:solidFill>
              </a:rPr>
              <a:t>If this option is selected, the output range is extended to the entire printable area (extended). The upper left corner of the output range is fixed there. The horizontal and vertical extent is adjusted to the printable area. The selected scale is maintained. If the output field at the selected scale in vertical or horizontal direction is larger than the printable area, the options </a:t>
            </a:r>
            <a:r>
              <a:rPr lang="en-US" sz="900" b="1" dirty="0">
                <a:solidFill>
                  <a:srgbClr val="000000"/>
                </a:solidFill>
              </a:rPr>
              <a:t>cut off at page edges</a:t>
            </a:r>
            <a:r>
              <a:rPr lang="en-US" sz="900" dirty="0">
                <a:solidFill>
                  <a:srgbClr val="000000"/>
                </a:solidFill>
              </a:rPr>
              <a:t>, </a:t>
            </a:r>
            <a:r>
              <a:rPr lang="en-US" sz="900" b="1" dirty="0">
                <a:solidFill>
                  <a:srgbClr val="000000"/>
                </a:solidFill>
              </a:rPr>
              <a:t>Scale to page size</a:t>
            </a:r>
            <a:r>
              <a:rPr lang="en-US" sz="900" dirty="0">
                <a:solidFill>
                  <a:srgbClr val="000000"/>
                </a:solidFill>
              </a:rPr>
              <a:t> and </a:t>
            </a:r>
            <a:r>
              <a:rPr lang="en-US" sz="900" b="1" dirty="0">
                <a:solidFill>
                  <a:srgbClr val="000000"/>
                </a:solidFill>
              </a:rPr>
              <a:t>print tiles </a:t>
            </a:r>
            <a:r>
              <a:rPr lang="en-US" sz="900" dirty="0">
                <a:solidFill>
                  <a:srgbClr val="000000"/>
                </a:solidFill>
              </a:rPr>
              <a:t>are </a:t>
            </a:r>
            <a:r>
              <a:rPr lang="en-US" sz="900" b="0" dirty="0">
                <a:solidFill>
                  <a:srgbClr val="000000"/>
                </a:solidFill>
              </a:rPr>
              <a:t>available for printing</a:t>
            </a:r>
            <a:r>
              <a:rPr lang="en-US" sz="900" dirty="0">
                <a:solidFill>
                  <a:srgbClr val="000000"/>
                </a:solidFill>
              </a:rPr>
              <a:t>.</a:t>
            </a:r>
            <a:endParaRPr lang="de-DE" sz="900" kern="1200" dirty="0">
              <a:solidFill>
                <a:srgbClr val="000000"/>
              </a:solidFill>
              <a:latin typeface="+mn-lt"/>
              <a:ea typeface="+mn-ea"/>
              <a:cs typeface="+mn-cs"/>
            </a:endParaRPr>
          </a:p>
          <a:p>
            <a:r>
              <a:rPr lang="de-DE" sz="900" kern="1200" dirty="0">
                <a:solidFill>
                  <a:srgbClr val="000000"/>
                </a:solidFill>
                <a:latin typeface="+mn-lt"/>
                <a:ea typeface="+mn-ea"/>
                <a:cs typeface="+mn-cs"/>
              </a:rPr>
              <a:t> </a:t>
            </a:r>
          </a:p>
          <a:p>
            <a:r>
              <a:rPr lang="en-US" sz="900" b="1" dirty="0">
                <a:solidFill>
                  <a:srgbClr val="000000"/>
                </a:solidFill>
              </a:rPr>
              <a:t>Notes</a:t>
            </a:r>
            <a:br>
              <a:rPr lang="en-US" sz="900" dirty="0">
                <a:solidFill>
                  <a:srgbClr val="000000"/>
                </a:solidFill>
              </a:rPr>
            </a:br>
            <a:r>
              <a:rPr lang="en-US" sz="900" dirty="0">
                <a:solidFill>
                  <a:srgbClr val="000000"/>
                </a:solidFill>
              </a:rPr>
              <a:t>The functionality </a:t>
            </a:r>
            <a:r>
              <a:rPr lang="en-US" sz="900" b="1" dirty="0">
                <a:solidFill>
                  <a:srgbClr val="000000"/>
                </a:solidFill>
              </a:rPr>
              <a:t>expand to page size </a:t>
            </a:r>
            <a:r>
              <a:rPr lang="en-US" sz="900" dirty="0">
                <a:solidFill>
                  <a:srgbClr val="000000"/>
                </a:solidFill>
              </a:rPr>
              <a:t>you can also select in the window </a:t>
            </a:r>
            <a:r>
              <a:rPr lang="en-US" sz="900" b="1" dirty="0">
                <a:solidFill>
                  <a:srgbClr val="000000"/>
                </a:solidFill>
              </a:rPr>
              <a:t>print area</a:t>
            </a:r>
            <a:r>
              <a:rPr lang="en-US" sz="900" dirty="0">
                <a:solidFill>
                  <a:srgbClr val="000000"/>
                </a:solidFill>
              </a:rPr>
              <a:t>. Just click on the button </a:t>
            </a:r>
            <a:r>
              <a:rPr lang="en-US" sz="900" b="1" dirty="0">
                <a:solidFill>
                  <a:srgbClr val="000000"/>
                </a:solidFill>
              </a:rPr>
              <a:t>To page size</a:t>
            </a:r>
            <a:r>
              <a:rPr lang="en-US" sz="900" dirty="0">
                <a:solidFill>
                  <a:srgbClr val="000000"/>
                </a:solidFill>
              </a:rPr>
              <a:t>. You will find the window </a:t>
            </a:r>
            <a:r>
              <a:rPr lang="en-US" sz="900" b="1" dirty="0">
                <a:solidFill>
                  <a:srgbClr val="000000"/>
                </a:solidFill>
              </a:rPr>
              <a:t>print area</a:t>
            </a:r>
            <a:r>
              <a:rPr lang="en-US" sz="900" dirty="0">
                <a:solidFill>
                  <a:srgbClr val="000000"/>
                </a:solidFill>
              </a:rPr>
              <a:t> under the menu item </a:t>
            </a:r>
            <a:r>
              <a:rPr lang="en-US" sz="900" b="1" dirty="0">
                <a:solidFill>
                  <a:srgbClr val="000000"/>
                </a:solidFill>
              </a:rPr>
              <a:t>File</a:t>
            </a:r>
            <a:r>
              <a:rPr lang="en-US" sz="900" dirty="0">
                <a:solidFill>
                  <a:srgbClr val="000000"/>
                </a:solidFill>
              </a:rPr>
              <a:t>, and then </a:t>
            </a:r>
            <a:r>
              <a:rPr lang="en-US" sz="900" b="1" dirty="0">
                <a:solidFill>
                  <a:srgbClr val="000000"/>
                </a:solidFill>
              </a:rPr>
              <a:t>Print</a:t>
            </a:r>
            <a:r>
              <a:rPr lang="en-US" sz="900" dirty="0">
                <a:solidFill>
                  <a:srgbClr val="000000"/>
                </a:solidFill>
              </a:rPr>
              <a:t>. Click here to </a:t>
            </a:r>
            <a:r>
              <a:rPr lang="en-US" sz="900" b="1" dirty="0">
                <a:solidFill>
                  <a:srgbClr val="000000"/>
                </a:solidFill>
              </a:rPr>
              <a:t>Print Area</a:t>
            </a:r>
            <a:r>
              <a:rPr lang="en-US" sz="900" dirty="0">
                <a:solidFill>
                  <a:srgbClr val="000000"/>
                </a:solidFill>
              </a:rPr>
              <a:t>.</a:t>
            </a:r>
            <a:br>
              <a:rPr lang="en-US" sz="900" dirty="0">
                <a:solidFill>
                  <a:srgbClr val="000000"/>
                </a:solidFill>
              </a:rPr>
            </a:br>
            <a:r>
              <a:rPr lang="en-US" sz="900" dirty="0">
                <a:solidFill>
                  <a:srgbClr val="000000"/>
                </a:solidFill>
              </a:rPr>
              <a:t>If both options </a:t>
            </a:r>
            <a:r>
              <a:rPr lang="en-US" sz="900" b="1" dirty="0">
                <a:solidFill>
                  <a:srgbClr val="000000"/>
                </a:solidFill>
              </a:rPr>
              <a:t>scale to page size </a:t>
            </a:r>
            <a:r>
              <a:rPr lang="en-US" sz="900" dirty="0">
                <a:solidFill>
                  <a:srgbClr val="000000"/>
                </a:solidFill>
              </a:rPr>
              <a:t>and </a:t>
            </a:r>
            <a:r>
              <a:rPr lang="en-US" sz="900" b="1" dirty="0">
                <a:solidFill>
                  <a:srgbClr val="000000"/>
                </a:solidFill>
              </a:rPr>
              <a:t>expand to page size </a:t>
            </a:r>
            <a:r>
              <a:rPr lang="en-US" sz="900" dirty="0">
                <a:solidFill>
                  <a:srgbClr val="000000"/>
                </a:solidFill>
              </a:rPr>
              <a:t>are selected, the output range is first scaled and then extended in the direction of the printable area which is not filled. The selected scale is adjusted again.</a:t>
            </a:r>
            <a:endParaRPr lang="de-DE" sz="900" kern="1200" dirty="0">
              <a:solidFill>
                <a:srgbClr val="000000"/>
              </a:solidFill>
              <a:latin typeface="+mn-lt"/>
              <a:ea typeface="+mn-ea"/>
              <a:cs typeface="+mn-cs"/>
            </a:endParaRPr>
          </a:p>
          <a:p>
            <a:r>
              <a:rPr lang="de-DE" sz="900" kern="1200" dirty="0">
                <a:solidFill>
                  <a:srgbClr val="000000"/>
                </a:solidFill>
                <a:latin typeface="+mn-lt"/>
                <a:ea typeface="+mn-ea"/>
                <a:cs typeface="+mn-cs"/>
              </a:rPr>
              <a:t> </a:t>
            </a:r>
          </a:p>
          <a:p>
            <a:r>
              <a:rPr lang="de-DE" sz="900" b="1" kern="1200" dirty="0">
                <a:solidFill>
                  <a:srgbClr val="000000"/>
                </a:solidFill>
                <a:latin typeface="+mn-lt"/>
                <a:ea typeface="+mn-ea"/>
                <a:cs typeface="+mn-cs"/>
              </a:rPr>
              <a:t>horizontal </a:t>
            </a:r>
            <a:r>
              <a:rPr lang="de-DE" sz="900" b="1" kern="1200" dirty="0" err="1">
                <a:solidFill>
                  <a:srgbClr val="000000"/>
                </a:solidFill>
                <a:latin typeface="+mn-lt"/>
                <a:ea typeface="+mn-ea"/>
                <a:cs typeface="+mn-cs"/>
              </a:rPr>
              <a:t>centering</a:t>
            </a:r>
            <a:r>
              <a:rPr lang="de-DE" sz="900" b="1" kern="1200" dirty="0">
                <a:solidFill>
                  <a:srgbClr val="000000"/>
                </a:solidFill>
                <a:latin typeface="+mn-lt"/>
                <a:ea typeface="+mn-ea"/>
                <a:cs typeface="+mn-cs"/>
              </a:rPr>
              <a:t>/</a:t>
            </a:r>
            <a:r>
              <a:rPr lang="de-DE" sz="900" b="1" kern="1200" dirty="0" err="1">
                <a:solidFill>
                  <a:srgbClr val="000000"/>
                </a:solidFill>
                <a:latin typeface="+mn-lt"/>
                <a:ea typeface="+mn-ea"/>
                <a:cs typeface="+mn-cs"/>
              </a:rPr>
              <a:t>vertical</a:t>
            </a:r>
            <a:r>
              <a:rPr lang="de-DE" sz="900" b="1" kern="1200" dirty="0">
                <a:solidFill>
                  <a:srgbClr val="000000"/>
                </a:solidFill>
                <a:latin typeface="+mn-lt"/>
                <a:ea typeface="+mn-ea"/>
                <a:cs typeface="+mn-cs"/>
              </a:rPr>
              <a:t> </a:t>
            </a:r>
            <a:r>
              <a:rPr lang="de-DE" sz="900" b="1" kern="1200" dirty="0" err="1">
                <a:solidFill>
                  <a:srgbClr val="000000"/>
                </a:solidFill>
                <a:latin typeface="+mn-lt"/>
                <a:ea typeface="+mn-ea"/>
                <a:cs typeface="+mn-cs"/>
              </a:rPr>
              <a:t>centering</a:t>
            </a:r>
            <a:r>
              <a:rPr lang="de-DE" sz="900" b="1" kern="1200" dirty="0">
                <a:solidFill>
                  <a:srgbClr val="000000"/>
                </a:solidFill>
                <a:latin typeface="+mn-lt"/>
                <a:ea typeface="+mn-ea"/>
                <a:cs typeface="+mn-cs"/>
              </a:rPr>
              <a:t> </a:t>
            </a:r>
            <a:endParaRPr lang="de-DE" sz="900" kern="1200" dirty="0">
              <a:solidFill>
                <a:srgbClr val="000000"/>
              </a:solidFill>
              <a:latin typeface="+mn-lt"/>
              <a:ea typeface="+mn-ea"/>
              <a:cs typeface="+mn-cs"/>
            </a:endParaRPr>
          </a:p>
          <a:p>
            <a:r>
              <a:rPr lang="en-US" sz="900" dirty="0">
                <a:solidFill>
                  <a:srgbClr val="000000"/>
                </a:solidFill>
              </a:rPr>
              <a:t>With these options, you can adjust the output area horizontally and / or vertically within the printable area.</a:t>
            </a:r>
            <a:endParaRPr lang="de-DE" sz="900" kern="1200" dirty="0">
              <a:solidFill>
                <a:srgbClr val="000000"/>
              </a:solidFill>
              <a:latin typeface="+mn-lt"/>
              <a:ea typeface="+mn-ea"/>
              <a:cs typeface="+mn-cs"/>
            </a:endParaRPr>
          </a:p>
          <a:p>
            <a:r>
              <a:rPr lang="de-DE" sz="900" b="1" kern="1200" dirty="0">
                <a:solidFill>
                  <a:srgbClr val="000000"/>
                </a:solidFill>
                <a:latin typeface="+mn-lt"/>
                <a:ea typeface="+mn-ea"/>
                <a:cs typeface="+mn-cs"/>
              </a:rPr>
              <a:t> </a:t>
            </a:r>
            <a:endParaRPr lang="de-DE" sz="900" kern="1200" dirty="0">
              <a:solidFill>
                <a:srgbClr val="000000"/>
              </a:solidFill>
              <a:latin typeface="+mn-lt"/>
              <a:ea typeface="+mn-ea"/>
              <a:cs typeface="+mn-cs"/>
            </a:endParaRPr>
          </a:p>
          <a:p>
            <a:r>
              <a:rPr lang="de-DE" sz="900" b="1" kern="1200" dirty="0">
                <a:solidFill>
                  <a:srgbClr val="000000"/>
                </a:solidFill>
                <a:latin typeface="+mn-lt"/>
                <a:ea typeface="+mn-ea"/>
                <a:cs typeface="+mn-cs"/>
              </a:rPr>
              <a:t>Notes</a:t>
            </a:r>
            <a:endParaRPr lang="de-DE" sz="900" kern="1200" dirty="0">
              <a:solidFill>
                <a:srgbClr val="000000"/>
              </a:solidFill>
              <a:latin typeface="+mn-lt"/>
              <a:ea typeface="+mn-ea"/>
              <a:cs typeface="+mn-cs"/>
            </a:endParaRPr>
          </a:p>
          <a:p>
            <a:r>
              <a:rPr lang="en-US" sz="900" dirty="0">
                <a:solidFill>
                  <a:srgbClr val="000000"/>
                </a:solidFill>
              </a:rPr>
              <a:t>If neither option is selected, the output range is aligned to the top left corner of the printable area.</a:t>
            </a:r>
            <a:endParaRPr lang="de-DE" sz="900" kern="1200" dirty="0">
              <a:solidFill>
                <a:srgbClr val="000000"/>
              </a:solidFill>
              <a:latin typeface="+mn-lt"/>
              <a:ea typeface="+mn-ea"/>
              <a:cs typeface="+mn-cs"/>
            </a:endParaRPr>
          </a:p>
          <a:p>
            <a:endParaRPr lang="de-DE" sz="900" kern="1200" dirty="0">
              <a:solidFill>
                <a:srgbClr val="000000"/>
              </a:solidFill>
              <a:latin typeface="+mn-lt"/>
              <a:ea typeface="+mn-ea"/>
              <a:cs typeface="+mn-cs"/>
            </a:endParaRPr>
          </a:p>
          <a:p>
            <a:r>
              <a:rPr lang="de-DE" sz="900" b="1" kern="1200" dirty="0" err="1">
                <a:solidFill>
                  <a:srgbClr val="000000"/>
                </a:solidFill>
                <a:latin typeface="+mn-lt"/>
                <a:ea typeface="+mn-ea"/>
                <a:cs typeface="+mn-cs"/>
              </a:rPr>
              <a:t>Scaling</a:t>
            </a:r>
            <a:endParaRPr lang="de-DE" sz="900" b="1" kern="1200" dirty="0">
              <a:solidFill>
                <a:srgbClr val="000000"/>
              </a:solidFill>
              <a:latin typeface="+mn-lt"/>
              <a:ea typeface="+mn-ea"/>
              <a:cs typeface="+mn-cs"/>
            </a:endParaRPr>
          </a:p>
          <a:p>
            <a:r>
              <a:rPr lang="en-US" sz="900" b="1" dirty="0">
                <a:solidFill>
                  <a:srgbClr val="000000"/>
                </a:solidFill>
              </a:rPr>
              <a:t>Scale absolute sizes in mm </a:t>
            </a:r>
            <a:r>
              <a:rPr lang="en-US" sz="900" dirty="0">
                <a:solidFill>
                  <a:srgbClr val="000000"/>
                </a:solidFill>
              </a:rPr>
              <a:t>option in the print image is almost identical to the view printed on the screen (receiving the proportionality of the bar width to the overall image).</a:t>
            </a:r>
            <a:endParaRPr lang="de-DE" sz="900" kern="1200" dirty="0">
              <a:solidFill>
                <a:srgbClr val="000000"/>
              </a:solidFill>
              <a:latin typeface="+mn-lt"/>
              <a:ea typeface="+mn-ea"/>
              <a:cs typeface="+mn-cs"/>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3661235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00750" cy="4500562"/>
          </a:xfrm>
        </p:spPr>
      </p:sp>
      <p:sp>
        <p:nvSpPr>
          <p:cNvPr id="3" name="Notizenplatzhalter 2"/>
          <p:cNvSpPr>
            <a:spLocks noGrp="1"/>
          </p:cNvSpPr>
          <p:nvPr>
            <p:ph type="body" idx="1"/>
          </p:nvPr>
        </p:nvSpPr>
        <p:spPr/>
        <p:txBody>
          <a:bodyPr>
            <a:noAutofit/>
          </a:bodyPr>
          <a:lstStyle/>
          <a:p>
            <a:r>
              <a:rPr lang="de-DE" b="1" dirty="0">
                <a:solidFill>
                  <a:srgbClr val="000000"/>
                </a:solidFill>
              </a:rPr>
              <a:t>Set Print </a:t>
            </a:r>
            <a:r>
              <a:rPr lang="de-DE" b="1" dirty="0" err="1">
                <a:solidFill>
                  <a:srgbClr val="000000"/>
                </a:solidFill>
              </a:rPr>
              <a:t>area</a:t>
            </a:r>
            <a:endParaRPr lang="de-DE" b="1" dirty="0">
              <a:solidFill>
                <a:srgbClr val="000000"/>
              </a:solidFill>
            </a:endParaRPr>
          </a:p>
          <a:p>
            <a:endParaRPr lang="de-DE" dirty="0">
              <a:solidFill>
                <a:srgbClr val="000000"/>
              </a:solidFill>
            </a:endParaRPr>
          </a:p>
          <a:p>
            <a:r>
              <a:rPr lang="de-DE" dirty="0">
                <a:solidFill>
                  <a:srgbClr val="000000"/>
                </a:solidFill>
              </a:rPr>
              <a:t>Click in </a:t>
            </a:r>
            <a:r>
              <a:rPr lang="de-DE" dirty="0" err="1">
                <a:solidFill>
                  <a:srgbClr val="000000"/>
                </a:solidFill>
              </a:rPr>
              <a:t>the</a:t>
            </a:r>
            <a:r>
              <a:rPr lang="de-DE" dirty="0">
                <a:solidFill>
                  <a:srgbClr val="000000"/>
                </a:solidFill>
              </a:rPr>
              <a:t> </a:t>
            </a:r>
            <a:r>
              <a:rPr lang="de-DE" dirty="0" err="1">
                <a:solidFill>
                  <a:srgbClr val="000000"/>
                </a:solidFill>
              </a:rPr>
              <a:t>menu</a:t>
            </a:r>
            <a:r>
              <a:rPr lang="de-DE" dirty="0">
                <a:solidFill>
                  <a:srgbClr val="000000"/>
                </a:solidFill>
              </a:rPr>
              <a:t> </a:t>
            </a:r>
            <a:r>
              <a:rPr lang="de-DE" b="1" dirty="0">
                <a:solidFill>
                  <a:srgbClr val="000000"/>
                </a:solidFill>
              </a:rPr>
              <a:t>File</a:t>
            </a:r>
            <a:r>
              <a:rPr lang="de-DE" dirty="0">
                <a:solidFill>
                  <a:srgbClr val="000000"/>
                </a:solidFill>
              </a:rPr>
              <a:t> </a:t>
            </a:r>
            <a:r>
              <a:rPr lang="de-DE" dirty="0" err="1">
                <a:solidFill>
                  <a:srgbClr val="000000"/>
                </a:solidFill>
              </a:rPr>
              <a:t>and</a:t>
            </a:r>
            <a:r>
              <a:rPr lang="de-DE" dirty="0">
                <a:solidFill>
                  <a:srgbClr val="000000"/>
                </a:solidFill>
              </a:rPr>
              <a:t> </a:t>
            </a:r>
            <a:r>
              <a:rPr lang="de-DE" b="1" dirty="0">
                <a:solidFill>
                  <a:srgbClr val="000000"/>
                </a:solidFill>
              </a:rPr>
              <a:t>Print</a:t>
            </a:r>
            <a:r>
              <a:rPr lang="de-DE" dirty="0">
                <a:solidFill>
                  <a:srgbClr val="000000"/>
                </a:solidFill>
              </a:rPr>
              <a:t> </a:t>
            </a:r>
            <a:r>
              <a:rPr lang="de-DE" dirty="0" err="1">
                <a:solidFill>
                  <a:srgbClr val="000000"/>
                </a:solidFill>
              </a:rPr>
              <a:t>and</a:t>
            </a:r>
            <a:r>
              <a:rPr lang="de-DE" dirty="0">
                <a:solidFill>
                  <a:srgbClr val="000000"/>
                </a:solidFill>
              </a:rPr>
              <a:t> </a:t>
            </a:r>
            <a:r>
              <a:rPr lang="de-DE" dirty="0" err="1">
                <a:solidFill>
                  <a:srgbClr val="000000"/>
                </a:solidFill>
              </a:rPr>
              <a:t>select</a:t>
            </a:r>
            <a:r>
              <a:rPr lang="de-DE" dirty="0">
                <a:solidFill>
                  <a:srgbClr val="000000"/>
                </a:solidFill>
              </a:rPr>
              <a:t> </a:t>
            </a:r>
            <a:r>
              <a:rPr lang="de-DE" b="1" dirty="0">
                <a:solidFill>
                  <a:srgbClr val="000000"/>
                </a:solidFill>
              </a:rPr>
              <a:t>Print </a:t>
            </a:r>
            <a:r>
              <a:rPr lang="de-DE" b="1" dirty="0" err="1">
                <a:solidFill>
                  <a:srgbClr val="000000"/>
                </a:solidFill>
              </a:rPr>
              <a:t>area</a:t>
            </a:r>
            <a:r>
              <a:rPr lang="de-DE" dirty="0">
                <a:solidFill>
                  <a:srgbClr val="000000"/>
                </a:solidFill>
              </a:rPr>
              <a:t>.</a:t>
            </a:r>
          </a:p>
          <a:p>
            <a:endParaRPr lang="de-DE" dirty="0">
              <a:solidFill>
                <a:srgbClr val="000000"/>
              </a:solidFill>
            </a:endParaRPr>
          </a:p>
          <a:p>
            <a:r>
              <a:rPr lang="en-US" dirty="0">
                <a:solidFill>
                  <a:srgbClr val="000000"/>
                </a:solidFill>
              </a:rPr>
              <a:t>Once the </a:t>
            </a:r>
            <a:r>
              <a:rPr lang="en-US" b="1" dirty="0">
                <a:solidFill>
                  <a:srgbClr val="000000"/>
                </a:solidFill>
              </a:rPr>
              <a:t>Print area</a:t>
            </a:r>
            <a:r>
              <a:rPr lang="en-US" dirty="0">
                <a:solidFill>
                  <a:srgbClr val="000000"/>
                </a:solidFill>
              </a:rPr>
              <a:t> window is open, you can increase or decrease the displayed rectangle in the network view using the mouse.</a:t>
            </a:r>
            <a:r>
              <a:rPr lang="de-DE" dirty="0">
                <a:solidFill>
                  <a:srgbClr val="000000"/>
                </a:solidFill>
              </a:rPr>
              <a:t> </a:t>
            </a:r>
          </a:p>
          <a:p>
            <a:endParaRPr lang="de-DE" dirty="0">
              <a:solidFill>
                <a:srgbClr val="000000"/>
              </a:solidFill>
            </a:endParaRPr>
          </a:p>
          <a:p>
            <a:r>
              <a:rPr lang="en-US" b="1" i="0" u="none" strike="noStrike" kern="1200" dirty="0">
                <a:solidFill>
                  <a:srgbClr val="000000"/>
                </a:solidFill>
                <a:latin typeface="+mn-lt"/>
                <a:ea typeface="+mn-ea"/>
                <a:cs typeface="+mn-cs"/>
              </a:rPr>
              <a:t>Keep size </a:t>
            </a:r>
          </a:p>
          <a:p>
            <a:r>
              <a:rPr lang="en-US" dirty="0">
                <a:solidFill>
                  <a:srgbClr val="000000"/>
                </a:solidFill>
              </a:rPr>
              <a:t>If the option has been selected, the scale does not change when editing the print area.</a:t>
            </a:r>
          </a:p>
          <a:p>
            <a:r>
              <a:rPr lang="en-US" dirty="0">
                <a:solidFill>
                  <a:srgbClr val="000000"/>
                </a:solidFill>
              </a:rPr>
              <a:t>If you enlarge the print area with the mouse pointer, you might exceed the available paper size. This is indicated by red values in the Size section.</a:t>
            </a:r>
          </a:p>
          <a:p>
            <a:endParaRPr lang="de-DE" b="1" i="0" u="none" strike="noStrike" kern="1200" dirty="0">
              <a:solidFill>
                <a:srgbClr val="000000"/>
              </a:solidFill>
              <a:latin typeface="+mn-lt"/>
              <a:ea typeface="+mn-ea"/>
              <a:cs typeface="+mn-cs"/>
            </a:endParaRPr>
          </a:p>
          <a:p>
            <a:r>
              <a:rPr lang="en-US" b="1" i="0" u="none" strike="noStrike" kern="1200" dirty="0">
                <a:solidFill>
                  <a:srgbClr val="000000"/>
                </a:solidFill>
                <a:latin typeface="+mn-lt"/>
                <a:ea typeface="+mn-ea"/>
                <a:cs typeface="+mn-cs"/>
              </a:rPr>
              <a:t>Keep size </a:t>
            </a:r>
          </a:p>
          <a:p>
            <a:r>
              <a:rPr lang="en-US" dirty="0">
                <a:solidFill>
                  <a:srgbClr val="000000"/>
                </a:solidFill>
              </a:rPr>
              <a:t>If the option has been selected, the height and the width of the printable area remain unchanged when editing the print area with the mouse. The scale is adjusted accordingly.</a:t>
            </a:r>
          </a:p>
          <a:p>
            <a:endParaRPr lang="de-DE" b="1" dirty="0">
              <a:solidFill>
                <a:srgbClr val="000000"/>
              </a:solidFill>
            </a:endParaRPr>
          </a:p>
          <a:p>
            <a:r>
              <a:rPr lang="de-DE" b="1" dirty="0">
                <a:solidFill>
                  <a:srgbClr val="000000"/>
                </a:solidFill>
              </a:rPr>
              <a:t>Size [mm]</a:t>
            </a:r>
            <a:r>
              <a:rPr lang="en-US" b="1" i="0" u="none" strike="noStrike" kern="1200" dirty="0">
                <a:solidFill>
                  <a:srgbClr val="000000"/>
                </a:solidFill>
                <a:latin typeface="+mn-lt"/>
                <a:ea typeface="+mn-ea"/>
                <a:cs typeface="+mn-cs"/>
              </a:rPr>
              <a:t> </a:t>
            </a:r>
          </a:p>
          <a:p>
            <a:r>
              <a:rPr lang="en-US" dirty="0">
                <a:solidFill>
                  <a:srgbClr val="000000"/>
                </a:solidFill>
              </a:rPr>
              <a:t>Width and height of the print area in mm</a:t>
            </a:r>
          </a:p>
          <a:p>
            <a:r>
              <a:rPr lang="en-US" dirty="0">
                <a:solidFill>
                  <a:srgbClr val="000000"/>
                </a:solidFill>
              </a:rPr>
              <a:t>If the values are red, the print area exceeds the available paper size.</a:t>
            </a:r>
          </a:p>
          <a:p>
            <a:endParaRPr lang="de-DE" dirty="0">
              <a:solidFill>
                <a:srgbClr val="000000"/>
              </a:solidFill>
            </a:endParaRPr>
          </a:p>
          <a:p>
            <a:r>
              <a:rPr lang="en-US" b="1" i="0" u="none" strike="noStrike" kern="1200" dirty="0">
                <a:solidFill>
                  <a:srgbClr val="000000"/>
                </a:solidFill>
                <a:latin typeface="+mn-lt"/>
                <a:ea typeface="+mn-ea"/>
                <a:cs typeface="+mn-cs"/>
              </a:rPr>
              <a:t>To page size </a:t>
            </a:r>
          </a:p>
          <a:p>
            <a:r>
              <a:rPr lang="en-US" dirty="0">
                <a:solidFill>
                  <a:srgbClr val="000000"/>
                </a:solidFill>
              </a:rPr>
              <a:t>You can expand the print area to the specified page format by clicking on this button. </a:t>
            </a:r>
          </a:p>
          <a:p>
            <a:endParaRPr lang="de-DE" dirty="0">
              <a:solidFill>
                <a:srgbClr val="000000"/>
              </a:solidFill>
            </a:endParaRPr>
          </a:p>
          <a:p>
            <a:r>
              <a:rPr lang="de-DE" b="1" dirty="0" err="1">
                <a:solidFill>
                  <a:srgbClr val="000000"/>
                </a:solidFill>
              </a:rPr>
              <a:t>Scale</a:t>
            </a:r>
            <a:endParaRPr lang="de-DE" b="1" dirty="0">
              <a:solidFill>
                <a:srgbClr val="000000"/>
              </a:solidFill>
            </a:endParaRPr>
          </a:p>
          <a:p>
            <a:r>
              <a:rPr lang="en-US" dirty="0">
                <a:solidFill>
                  <a:srgbClr val="000000"/>
                </a:solidFill>
              </a:rPr>
              <a:t>Enter the scale</a:t>
            </a:r>
          </a:p>
          <a:p>
            <a:r>
              <a:rPr lang="en-US" dirty="0">
                <a:solidFill>
                  <a:srgbClr val="000000"/>
                </a:solidFill>
              </a:rPr>
              <a:t>If the Keep size option has been selected, a different section of the network will be displayed when editing the scale.</a:t>
            </a:r>
            <a:br>
              <a:rPr lang="en-US" dirty="0">
                <a:solidFill>
                  <a:srgbClr val="000000"/>
                </a:solidFill>
              </a:rPr>
            </a:br>
            <a:r>
              <a:rPr lang="en-US" dirty="0">
                <a:solidFill>
                  <a:srgbClr val="000000"/>
                </a:solidFill>
              </a:rPr>
              <a:t>If the Keep scale option has been selected, the width and the height change when editing the scale.</a:t>
            </a:r>
          </a:p>
          <a:p>
            <a:endParaRPr lang="de-DE" baseline="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1753021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72188" cy="4554537"/>
          </a:xfrm>
        </p:spPr>
      </p:sp>
      <p:sp>
        <p:nvSpPr>
          <p:cNvPr id="3" name="Notizenplatzhalter 2"/>
          <p:cNvSpPr>
            <a:spLocks noGrp="1"/>
          </p:cNvSpPr>
          <p:nvPr>
            <p:ph type="body" idx="1"/>
          </p:nvPr>
        </p:nvSpPr>
        <p:spPr/>
        <p:txBody>
          <a:bodyPr>
            <a:normAutofit/>
          </a:bodyPr>
          <a:lstStyle/>
          <a:p>
            <a:r>
              <a:rPr lang="de-DE" sz="1100" b="1" dirty="0">
                <a:solidFill>
                  <a:srgbClr val="000000"/>
                </a:solidFill>
              </a:rPr>
              <a:t>Set Print </a:t>
            </a:r>
            <a:r>
              <a:rPr lang="de-DE" sz="1100" b="1" dirty="0" err="1">
                <a:solidFill>
                  <a:srgbClr val="000000"/>
                </a:solidFill>
              </a:rPr>
              <a:t>area</a:t>
            </a:r>
            <a:endParaRPr lang="de-DE" sz="1100" b="1" dirty="0">
              <a:solidFill>
                <a:srgbClr val="000000"/>
              </a:solidFill>
            </a:endParaRPr>
          </a:p>
          <a:p>
            <a:endParaRPr lang="de-DE" sz="1100" dirty="0">
              <a:solidFill>
                <a:srgbClr val="000000"/>
              </a:solidFill>
            </a:endParaRPr>
          </a:p>
          <a:p>
            <a:r>
              <a:rPr lang="de-DE" sz="1100" b="1" baseline="0" dirty="0" err="1">
                <a:solidFill>
                  <a:srgbClr val="000000"/>
                </a:solidFill>
              </a:rPr>
              <a:t>Window</a:t>
            </a:r>
            <a:r>
              <a:rPr lang="de-DE" sz="1100" b="1" baseline="0" dirty="0">
                <a:solidFill>
                  <a:srgbClr val="000000"/>
                </a:solidFill>
              </a:rPr>
              <a:t> </a:t>
            </a:r>
            <a:r>
              <a:rPr lang="de-DE" sz="1100" b="1" baseline="0" dirty="0" err="1">
                <a:solidFill>
                  <a:srgbClr val="000000"/>
                </a:solidFill>
              </a:rPr>
              <a:t>section</a:t>
            </a:r>
            <a:endParaRPr lang="de-DE" sz="1100" b="1" baseline="0" dirty="0">
              <a:solidFill>
                <a:srgbClr val="000000"/>
              </a:solidFill>
            </a:endParaRPr>
          </a:p>
          <a:p>
            <a:r>
              <a:rPr lang="en-US" sz="1100" dirty="0">
                <a:solidFill>
                  <a:srgbClr val="000000"/>
                </a:solidFill>
              </a:rPr>
              <a:t>Here you can define the print area by entering co-ordinates.</a:t>
            </a:r>
          </a:p>
          <a:p>
            <a:r>
              <a:rPr lang="en-US" sz="1100" dirty="0">
                <a:solidFill>
                  <a:srgbClr val="000000"/>
                </a:solidFill>
              </a:rPr>
              <a:t>You can click the arrows to shift the print area. The print area will then be shifted by the size of the print area in the direction of the arrow. </a:t>
            </a:r>
          </a:p>
          <a:p>
            <a:endParaRPr lang="de-DE" sz="1100" dirty="0">
              <a:solidFill>
                <a:srgbClr val="000000"/>
              </a:solidFill>
            </a:endParaRPr>
          </a:p>
          <a:p>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861655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00750" cy="4500562"/>
          </a:xfrm>
        </p:spPr>
      </p:sp>
      <p:sp>
        <p:nvSpPr>
          <p:cNvPr id="3" name="Notizenplatzhalter 2"/>
          <p:cNvSpPr>
            <a:spLocks noGrp="1"/>
          </p:cNvSpPr>
          <p:nvPr>
            <p:ph type="body" idx="1"/>
          </p:nvPr>
        </p:nvSpPr>
        <p:spPr/>
        <p:txBody>
          <a:bodyPr>
            <a:normAutofit/>
          </a:bodyPr>
          <a:lstStyle/>
          <a:p>
            <a:r>
              <a:rPr lang="de-DE" sz="1100" b="1" dirty="0">
                <a:solidFill>
                  <a:srgbClr val="000000"/>
                </a:solidFill>
              </a:rPr>
              <a:t>Set Print </a:t>
            </a:r>
            <a:r>
              <a:rPr lang="de-DE" sz="1100" b="1" dirty="0" err="1">
                <a:solidFill>
                  <a:srgbClr val="000000"/>
                </a:solidFill>
              </a:rPr>
              <a:t>area</a:t>
            </a:r>
            <a:endParaRPr lang="de-DE" sz="1100" b="1" dirty="0">
              <a:solidFill>
                <a:srgbClr val="000000"/>
              </a:solidFill>
            </a:endParaRPr>
          </a:p>
          <a:p>
            <a:endParaRPr lang="de-DE" sz="11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kern="1200" dirty="0">
                <a:solidFill>
                  <a:srgbClr val="000000"/>
                </a:solidFill>
              </a:rPr>
              <a:t>Print </a:t>
            </a:r>
            <a:r>
              <a:rPr lang="de-DE" sz="1100" b="1" i="0" u="none" strike="noStrike" kern="1200" dirty="0" err="1">
                <a:solidFill>
                  <a:srgbClr val="000000"/>
                </a:solidFill>
              </a:rPr>
              <a:t>area</a:t>
            </a:r>
            <a:r>
              <a:rPr lang="de-DE" sz="1100" b="1" i="0" u="none" strike="noStrike" kern="1200" dirty="0">
                <a:solidFill>
                  <a:srgbClr val="000000"/>
                </a:solidFill>
              </a:rPr>
              <a:t> f</a:t>
            </a:r>
            <a:r>
              <a:rPr lang="en-US" sz="1100" b="1" i="0" u="none" strike="noStrike" kern="1200" dirty="0">
                <a:solidFill>
                  <a:srgbClr val="000000"/>
                </a:solidFill>
              </a:rPr>
              <a:t>rom window </a:t>
            </a:r>
          </a:p>
          <a:p>
            <a:r>
              <a:rPr lang="en-US" sz="1100" dirty="0">
                <a:solidFill>
                  <a:srgbClr val="000000"/>
                </a:solidFill>
              </a:rPr>
              <a:t>Use this button to set the print area to the size of the current Visum window.</a:t>
            </a:r>
          </a:p>
          <a:p>
            <a:endParaRPr lang="en-US" sz="1100" b="1" i="0" u="none" strike="noStrike" kern="1200" dirty="0">
              <a:solidFill>
                <a:srgbClr val="000000"/>
              </a:solidFill>
            </a:endParaRPr>
          </a:p>
          <a:p>
            <a:r>
              <a:rPr lang="en-US" sz="1100" b="1" i="0" u="none" strike="noStrike" kern="1200" dirty="0">
                <a:solidFill>
                  <a:srgbClr val="000000"/>
                </a:solidFill>
              </a:rPr>
              <a:t>To max. scale </a:t>
            </a:r>
          </a:p>
          <a:p>
            <a:r>
              <a:rPr lang="en-US" sz="1100" dirty="0">
                <a:solidFill>
                  <a:srgbClr val="000000"/>
                </a:solidFill>
              </a:rPr>
              <a:t>Use this button to maximize the scale for the network display of the set print area in such a way, that the print area fits the printable area of the print page. </a:t>
            </a:r>
          </a:p>
          <a:p>
            <a:endParaRPr lang="en-US" sz="1100" b="1" i="0" u="none" strike="noStrike" kern="1200" dirty="0">
              <a:solidFill>
                <a:srgbClr val="000000"/>
              </a:solidFill>
            </a:endParaRPr>
          </a:p>
          <a:p>
            <a:r>
              <a:rPr lang="en-US" sz="1100" b="1" i="0" u="none" strike="noStrike" kern="1200" dirty="0" err="1">
                <a:solidFill>
                  <a:srgbClr val="000000"/>
                </a:solidFill>
              </a:rPr>
              <a:t>autozoom</a:t>
            </a:r>
            <a:r>
              <a:rPr lang="en-US" sz="1100" b="1" i="0" u="none" strike="noStrike" kern="1200" dirty="0">
                <a:solidFill>
                  <a:srgbClr val="000000"/>
                </a:solidFill>
              </a:rPr>
              <a:t> </a:t>
            </a:r>
          </a:p>
          <a:p>
            <a:r>
              <a:rPr lang="en-US" sz="1100" dirty="0">
                <a:solidFill>
                  <a:srgbClr val="000000"/>
                </a:solidFill>
              </a:rPr>
              <a:t>Use the button to zoom into the print area. The entire print area is displayed on screen.</a:t>
            </a:r>
          </a:p>
          <a:p>
            <a:endParaRPr lang="de-DE" sz="1100" dirty="0">
              <a:solidFill>
                <a:srgbClr val="000000"/>
              </a:solidFill>
            </a:endParaRPr>
          </a:p>
          <a:p>
            <a:r>
              <a:rPr lang="en-US" sz="1100" dirty="0">
                <a:solidFill>
                  <a:srgbClr val="000000"/>
                </a:solidFill>
              </a:rPr>
              <a:t>This way you can for different output sizes (A4, A3, ...) and for different paper orientation (portrait, landscape) save your own graphics parameters.</a:t>
            </a:r>
            <a:br>
              <a:rPr lang="en-US" sz="1100" dirty="0">
                <a:solidFill>
                  <a:srgbClr val="000000"/>
                </a:solidFill>
              </a:rPr>
            </a:br>
            <a:r>
              <a:rPr lang="en-US" sz="1100" dirty="0">
                <a:solidFill>
                  <a:srgbClr val="000000"/>
                </a:solidFill>
              </a:rPr>
              <a:t>Put as, for example, the typical format determined that you need for your daily work or for reports.</a:t>
            </a:r>
            <a:endParaRPr lang="de-DE" sz="1100" dirty="0">
              <a:solidFill>
                <a:srgbClr val="000000"/>
              </a:solidFill>
            </a:endParaRPr>
          </a:p>
          <a:p>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2643281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5946775" cy="4460875"/>
          </a:xfrm>
        </p:spPr>
      </p:sp>
      <p:sp>
        <p:nvSpPr>
          <p:cNvPr id="3" name="Notizenplatzhalter 2"/>
          <p:cNvSpPr>
            <a:spLocks noGrp="1"/>
          </p:cNvSpPr>
          <p:nvPr>
            <p:ph type="body" idx="1"/>
          </p:nvPr>
        </p:nvSpPr>
        <p:spPr/>
        <p:txBody>
          <a:bodyPr>
            <a:normAutofit/>
          </a:bodyPr>
          <a:lstStyle/>
          <a:p>
            <a:r>
              <a:rPr lang="de-DE" sz="1100" b="1" dirty="0">
                <a:solidFill>
                  <a:srgbClr val="000000"/>
                </a:solidFill>
              </a:rPr>
              <a:t>Open </a:t>
            </a:r>
            <a:r>
              <a:rPr lang="de-DE" sz="1100" b="1" dirty="0" err="1">
                <a:solidFill>
                  <a:srgbClr val="000000"/>
                </a:solidFill>
              </a:rPr>
              <a:t>Graphic</a:t>
            </a:r>
            <a:r>
              <a:rPr lang="de-DE" sz="1100" b="1" dirty="0">
                <a:solidFill>
                  <a:srgbClr val="000000"/>
                </a:solidFill>
              </a:rPr>
              <a:t> </a:t>
            </a:r>
            <a:r>
              <a:rPr lang="de-DE" sz="1100" b="1" dirty="0" err="1">
                <a:solidFill>
                  <a:srgbClr val="000000"/>
                </a:solidFill>
              </a:rPr>
              <a:t>parameters</a:t>
            </a:r>
            <a:endParaRPr lang="de-DE" sz="1100" b="1" dirty="0">
              <a:solidFill>
                <a:srgbClr val="000000"/>
              </a:solidFill>
            </a:endParaRPr>
          </a:p>
          <a:p>
            <a:endParaRPr lang="de-DE" sz="1100" dirty="0">
              <a:solidFill>
                <a:srgbClr val="000000"/>
              </a:solidFill>
            </a:endParaRPr>
          </a:p>
          <a:p>
            <a:r>
              <a:rPr lang="de-DE" sz="1100" dirty="0">
                <a:solidFill>
                  <a:srgbClr val="000000"/>
                </a:solidFill>
              </a:rPr>
              <a:t>Click on </a:t>
            </a:r>
            <a:r>
              <a:rPr lang="de-DE" sz="1100" b="1" dirty="0">
                <a:solidFill>
                  <a:srgbClr val="000000"/>
                </a:solidFill>
              </a:rPr>
              <a:t>File</a:t>
            </a:r>
            <a:r>
              <a:rPr lang="de-DE" sz="1100" dirty="0">
                <a:solidFill>
                  <a:srgbClr val="000000"/>
                </a:solidFill>
              </a:rPr>
              <a:t> </a:t>
            </a:r>
            <a:r>
              <a:rPr lang="de-DE" sz="1100" dirty="0">
                <a:solidFill>
                  <a:srgbClr val="000000"/>
                </a:solidFill>
                <a:sym typeface="Wingdings"/>
              </a:rPr>
              <a:t> </a:t>
            </a:r>
            <a:r>
              <a:rPr lang="de-DE" sz="1100" b="1" dirty="0">
                <a:solidFill>
                  <a:srgbClr val="000000"/>
                </a:solidFill>
              </a:rPr>
              <a:t>Open</a:t>
            </a:r>
            <a:r>
              <a:rPr lang="en-US" sz="1100" dirty="0">
                <a:solidFill>
                  <a:srgbClr val="000000"/>
                </a:solidFill>
                <a:sym typeface="Wingdings"/>
              </a:rPr>
              <a:t> </a:t>
            </a:r>
            <a:r>
              <a:rPr lang="en-US" sz="1100" b="1" baseline="0" dirty="0">
                <a:solidFill>
                  <a:srgbClr val="000000"/>
                </a:solidFill>
              </a:rPr>
              <a:t>Graphic parameters…</a:t>
            </a:r>
            <a:r>
              <a:rPr lang="en-US" sz="1100" b="0" baseline="0" dirty="0">
                <a:solidFill>
                  <a:srgbClr val="000000"/>
                </a:solidFill>
              </a:rPr>
              <a:t> and select the file</a:t>
            </a:r>
            <a:r>
              <a:rPr lang="en-US" sz="1100" baseline="0" dirty="0">
                <a:solidFill>
                  <a:srgbClr val="000000"/>
                </a:solidFill>
              </a:rPr>
              <a:t> </a:t>
            </a:r>
            <a:r>
              <a:rPr lang="de-DE" sz="1100" baseline="0" dirty="0">
                <a:solidFill>
                  <a:srgbClr val="000000"/>
                </a:solidFill>
              </a:rPr>
              <a:t>01_08_A4_Print_Frame.gpa.</a:t>
            </a:r>
          </a:p>
          <a:p>
            <a:endParaRPr lang="en-US" sz="1100" dirty="0">
              <a:solidFill>
                <a:srgbClr val="000000"/>
              </a:solidFill>
            </a:endParaRPr>
          </a:p>
          <a:p>
            <a:r>
              <a:rPr lang="en-US" sz="1100" dirty="0">
                <a:solidFill>
                  <a:srgbClr val="000000"/>
                </a:solidFill>
              </a:rPr>
              <a:t>Select then the option </a:t>
            </a:r>
            <a:r>
              <a:rPr lang="en-US" sz="1100" b="1" dirty="0">
                <a:solidFill>
                  <a:srgbClr val="000000"/>
                </a:solidFill>
              </a:rPr>
              <a:t>Read selected parameters </a:t>
            </a:r>
            <a:r>
              <a:rPr lang="en-US" sz="1100" dirty="0">
                <a:solidFill>
                  <a:srgbClr val="000000"/>
                </a:solidFill>
              </a:rPr>
              <a:t>and click first on the push button</a:t>
            </a:r>
            <a:r>
              <a:rPr lang="en-US" sz="1100" baseline="0" dirty="0">
                <a:solidFill>
                  <a:srgbClr val="000000"/>
                </a:solidFill>
              </a:rPr>
              <a:t> </a:t>
            </a:r>
            <a:r>
              <a:rPr lang="en-US" sz="1100" b="1" baseline="0" dirty="0">
                <a:solidFill>
                  <a:srgbClr val="000000"/>
                </a:solidFill>
              </a:rPr>
              <a:t>Uncheck all</a:t>
            </a:r>
            <a:r>
              <a:rPr lang="en-US" sz="1100" baseline="0" dirty="0">
                <a:solidFill>
                  <a:srgbClr val="000000"/>
                </a:solidFill>
              </a:rPr>
              <a:t>. In the next step enable the following graphic parameters:</a:t>
            </a:r>
            <a:endParaRPr lang="en-US" sz="1100" dirty="0">
              <a:solidFill>
                <a:srgbClr val="000000"/>
              </a:solidFill>
            </a:endParaRPr>
          </a:p>
          <a:p>
            <a:pPr lvl="1"/>
            <a:r>
              <a:rPr lang="en-US" sz="1100" baseline="0" dirty="0">
                <a:solidFill>
                  <a:srgbClr val="000000"/>
                </a:solidFill>
              </a:rPr>
              <a:t>Print area</a:t>
            </a:r>
          </a:p>
          <a:p>
            <a:pPr lvl="1"/>
            <a:r>
              <a:rPr lang="en-US" sz="1100" baseline="0" dirty="0">
                <a:solidFill>
                  <a:srgbClr val="000000"/>
                </a:solidFill>
              </a:rPr>
              <a:t>Print frame</a:t>
            </a:r>
          </a:p>
          <a:p>
            <a:pPr lvl="1"/>
            <a:r>
              <a:rPr lang="en-US" sz="1100" baseline="0" dirty="0">
                <a:solidFill>
                  <a:srgbClr val="000000"/>
                </a:solidFill>
              </a:rPr>
              <a:t>Set print page</a:t>
            </a:r>
          </a:p>
          <a:p>
            <a:pPr lvl="1"/>
            <a:r>
              <a:rPr lang="en-US" sz="1100" baseline="0" dirty="0">
                <a:solidFill>
                  <a:srgbClr val="000000"/>
                </a:solidFill>
              </a:rPr>
              <a:t>Window </a:t>
            </a:r>
            <a:r>
              <a:rPr lang="en-US" sz="1100" baseline="0" dirty="0" err="1">
                <a:solidFill>
                  <a:srgbClr val="000000"/>
                </a:solidFill>
              </a:rPr>
              <a:t>coord</a:t>
            </a:r>
            <a:r>
              <a:rPr lang="en-US" sz="1100" baseline="0" dirty="0">
                <a:solidFill>
                  <a:srgbClr val="000000"/>
                </a:solidFill>
              </a:rPr>
              <a:t>.</a:t>
            </a:r>
          </a:p>
          <a:p>
            <a:endParaRPr lang="en-US" sz="1100" baseline="0" dirty="0">
              <a:solidFill>
                <a:srgbClr val="000000"/>
              </a:solidFill>
            </a:endParaRPr>
          </a:p>
          <a:p>
            <a:r>
              <a:rPr lang="en-US" sz="1100" baseline="0" dirty="0">
                <a:solidFill>
                  <a:srgbClr val="000000"/>
                </a:solidFill>
              </a:rPr>
              <a:t>You can open this A4_Print_frame to all other graphic parameters additionally</a:t>
            </a:r>
            <a:r>
              <a:rPr lang="de-DE" sz="1100" baseline="0" dirty="0">
                <a:solidFill>
                  <a:srgbClr val="000000"/>
                </a:solidFill>
              </a:rPr>
              <a:t>.</a:t>
            </a: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2076328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00750" cy="4500562"/>
          </a:xfrm>
        </p:spPr>
      </p:sp>
      <p:sp>
        <p:nvSpPr>
          <p:cNvPr id="3" name="Notizenplatzhalter 2"/>
          <p:cNvSpPr>
            <a:spLocks noGrp="1"/>
          </p:cNvSpPr>
          <p:nvPr>
            <p:ph type="body" idx="1"/>
          </p:nvPr>
        </p:nvSpPr>
        <p:spPr/>
        <p:txBody>
          <a:bodyPr>
            <a:normAutofit/>
          </a:bodyPr>
          <a:lstStyle/>
          <a:p>
            <a:r>
              <a:rPr lang="de-DE" sz="1100" b="1" dirty="0">
                <a:solidFill>
                  <a:srgbClr val="000000"/>
                </a:solidFill>
              </a:rPr>
              <a:t>Print</a:t>
            </a:r>
          </a:p>
          <a:p>
            <a:endParaRPr lang="de-DE" sz="1100" dirty="0">
              <a:solidFill>
                <a:srgbClr val="000000"/>
              </a:solidFill>
            </a:endParaRPr>
          </a:p>
          <a:p>
            <a:r>
              <a:rPr lang="en-US" sz="1100" dirty="0">
                <a:solidFill>
                  <a:srgbClr val="000000"/>
                </a:solidFill>
              </a:rPr>
              <a:t>First choose the printer, you want to use. In our example we use the </a:t>
            </a:r>
            <a:r>
              <a:rPr lang="en-US" sz="1100" dirty="0" err="1">
                <a:solidFill>
                  <a:srgbClr val="000000"/>
                </a:solidFill>
              </a:rPr>
              <a:t>PDFCreator</a:t>
            </a:r>
            <a:r>
              <a:rPr lang="en-US" sz="1100" dirty="0">
                <a:solidFill>
                  <a:srgbClr val="000000"/>
                </a:solidFill>
              </a:rPr>
              <a:t>.</a:t>
            </a:r>
            <a:endParaRPr lang="de-DE" sz="1100" baseline="0" dirty="0">
              <a:solidFill>
                <a:srgbClr val="000000"/>
              </a:solidFill>
            </a:endParaRPr>
          </a:p>
          <a:p>
            <a:endParaRPr lang="de-DE" sz="1100" baseline="0" dirty="0">
              <a:solidFill>
                <a:srgbClr val="000000"/>
              </a:solidFill>
            </a:endParaRPr>
          </a:p>
          <a:p>
            <a:r>
              <a:rPr lang="en-US" sz="1100" dirty="0">
                <a:solidFill>
                  <a:srgbClr val="000000"/>
                </a:solidFill>
              </a:rPr>
              <a:t>Select the paper size and orientation. Finally, click </a:t>
            </a:r>
            <a:r>
              <a:rPr lang="en-US" sz="1100" b="1" dirty="0">
                <a:solidFill>
                  <a:srgbClr val="000000"/>
                </a:solidFill>
              </a:rPr>
              <a:t>Ok</a:t>
            </a:r>
            <a:r>
              <a:rPr lang="en-US" sz="1100" dirty="0">
                <a:solidFill>
                  <a:srgbClr val="000000"/>
                </a:solidFill>
              </a:rPr>
              <a:t>.</a:t>
            </a:r>
            <a:endParaRPr lang="de-DE" sz="1100" b="0" baseline="0" dirty="0">
              <a:solidFill>
                <a:srgbClr val="000000"/>
              </a:solidFill>
            </a:endParaRPr>
          </a:p>
          <a:p>
            <a:endParaRPr lang="de-DE" sz="1100" b="0" baseline="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148731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42025" cy="4532312"/>
          </a:xfrm>
        </p:spPr>
      </p:sp>
      <p:sp>
        <p:nvSpPr>
          <p:cNvPr id="3" name="Notizenplatzhalter 2"/>
          <p:cNvSpPr>
            <a:spLocks noGrp="1"/>
          </p:cNvSpPr>
          <p:nvPr>
            <p:ph type="body" idx="1"/>
          </p:nvPr>
        </p:nvSpPr>
        <p:spPr/>
        <p:txBody>
          <a:bodyPr>
            <a:normAutofit/>
          </a:bodyPr>
          <a:lstStyle/>
          <a:p>
            <a:r>
              <a:rPr lang="pt-PT" sz="1100" b="1" noProof="0" dirty="0">
                <a:solidFill>
                  <a:srgbClr val="000000"/>
                </a:solidFill>
              </a:rPr>
              <a:t>Escalar barras de volumes</a:t>
            </a:r>
          </a:p>
          <a:p>
            <a:endParaRPr lang="pt-PT" sz="1100" noProof="0" dirty="0">
              <a:solidFill>
                <a:srgbClr val="000000"/>
              </a:solidFill>
            </a:endParaRPr>
          </a:p>
          <a:p>
            <a:r>
              <a:rPr lang="pt-PT" sz="1100" noProof="0" dirty="0">
                <a:solidFill>
                  <a:srgbClr val="000000"/>
                </a:solidFill>
              </a:rPr>
              <a:t>Clicar no </a:t>
            </a:r>
            <a:r>
              <a:rPr lang="pt-PT" sz="1100" noProof="0" dirty="0" err="1">
                <a:solidFill>
                  <a:srgbClr val="000000"/>
                </a:solidFill>
              </a:rPr>
              <a:t>icon</a:t>
            </a:r>
            <a:r>
              <a:rPr lang="pt-PT" sz="1100" noProof="0" dirty="0">
                <a:solidFill>
                  <a:srgbClr val="000000"/>
                </a:solidFill>
              </a:rPr>
              <a:t> do lápis (editar as propriedades da barra).</a:t>
            </a:r>
            <a:endParaRPr lang="pt-PT" sz="1100" baseline="0" noProof="0" dirty="0">
              <a:solidFill>
                <a:srgbClr val="000000"/>
              </a:solidFill>
            </a:endParaRPr>
          </a:p>
          <a:p>
            <a:endParaRPr lang="pt-PT" sz="1100" baseline="0" noProof="0" dirty="0">
              <a:solidFill>
                <a:srgbClr val="000000"/>
              </a:solidFill>
            </a:endParaRPr>
          </a:p>
          <a:p>
            <a:r>
              <a:rPr lang="pt-PT" sz="1100" noProof="0" dirty="0">
                <a:solidFill>
                  <a:srgbClr val="000000"/>
                </a:solidFill>
              </a:rPr>
              <a:t>Na folha </a:t>
            </a:r>
            <a:r>
              <a:rPr lang="pt-PT" sz="1100" b="1" noProof="0" dirty="0" err="1">
                <a:solidFill>
                  <a:srgbClr val="000000"/>
                </a:solidFill>
              </a:rPr>
              <a:t>scaling</a:t>
            </a:r>
            <a:r>
              <a:rPr lang="pt-PT" sz="1100" noProof="0" dirty="0">
                <a:solidFill>
                  <a:srgbClr val="000000"/>
                </a:solidFill>
              </a:rPr>
              <a:t> pode selecionar-se o atributo para escalar. Vamos colocar volume </a:t>
            </a:r>
            <a:r>
              <a:rPr lang="pt-PT" sz="1100" noProof="0" dirty="0" err="1">
                <a:solidFill>
                  <a:srgbClr val="000000"/>
                </a:solidFill>
              </a:rPr>
              <a:t>PrT</a:t>
            </a:r>
            <a:r>
              <a:rPr lang="pt-PT" sz="1100" noProof="0" dirty="0">
                <a:solidFill>
                  <a:srgbClr val="000000"/>
                </a:solidFill>
              </a:rPr>
              <a:t> (</a:t>
            </a:r>
            <a:r>
              <a:rPr lang="pt-PT" sz="1100" noProof="0" dirty="0" err="1">
                <a:solidFill>
                  <a:srgbClr val="000000"/>
                </a:solidFill>
              </a:rPr>
              <a:t>veh</a:t>
            </a:r>
            <a:r>
              <a:rPr lang="pt-PT" sz="1100" noProof="0" dirty="0">
                <a:solidFill>
                  <a:srgbClr val="000000"/>
                </a:solidFill>
              </a:rPr>
              <a:t>) (AP) pelo que estamos a representar o volume de veículos </a:t>
            </a:r>
            <a:r>
              <a:rPr lang="pt-PT" sz="1100" noProof="0" dirty="0" err="1">
                <a:solidFill>
                  <a:srgbClr val="000000"/>
                </a:solidFill>
              </a:rPr>
              <a:t>PrT</a:t>
            </a:r>
            <a:r>
              <a:rPr lang="pt-PT" sz="1100" noProof="0" dirty="0">
                <a:solidFill>
                  <a:srgbClr val="000000"/>
                </a:solidFill>
              </a:rPr>
              <a:t> no período de análise. A largura máxima da barra será de 5.00 mm.</a:t>
            </a:r>
            <a:br>
              <a:rPr lang="pt-PT" sz="1100" noProof="0" dirty="0">
                <a:solidFill>
                  <a:srgbClr val="000000"/>
                </a:solidFill>
              </a:rPr>
            </a:br>
            <a:r>
              <a:rPr lang="pt-PT" sz="1100" noProof="0" dirty="0">
                <a:solidFill>
                  <a:srgbClr val="000000"/>
                </a:solidFill>
              </a:rPr>
              <a:t>Ativar a opção </a:t>
            </a:r>
            <a:r>
              <a:rPr lang="pt-PT" sz="1100" b="1" noProof="0" dirty="0">
                <a:solidFill>
                  <a:srgbClr val="000000"/>
                </a:solidFill>
              </a:rPr>
              <a:t>use </a:t>
            </a:r>
            <a:r>
              <a:rPr lang="pt-PT" sz="1100" b="1" noProof="0" dirty="0" err="1">
                <a:solidFill>
                  <a:srgbClr val="000000"/>
                </a:solidFill>
              </a:rPr>
              <a:t>minimum</a:t>
            </a:r>
            <a:r>
              <a:rPr lang="pt-PT" sz="1100" b="1" noProof="0" dirty="0">
                <a:solidFill>
                  <a:srgbClr val="000000"/>
                </a:solidFill>
              </a:rPr>
              <a:t> </a:t>
            </a:r>
            <a:r>
              <a:rPr lang="pt-PT" sz="1100" b="1" noProof="0" dirty="0" err="1">
                <a:solidFill>
                  <a:srgbClr val="000000"/>
                </a:solidFill>
              </a:rPr>
              <a:t>width</a:t>
            </a:r>
            <a:r>
              <a:rPr lang="pt-PT" sz="1100" noProof="0" dirty="0">
                <a:solidFill>
                  <a:srgbClr val="000000"/>
                </a:solidFill>
              </a:rPr>
              <a:t>. Desta forma, as barras de volume serão todas visualizadas, mesmo as que tivessem menos de 1 pixel (por via da escala). O escalar é feito </a:t>
            </a:r>
            <a:r>
              <a:rPr lang="pt-PT" sz="1100" b="1" noProof="0" dirty="0">
                <a:solidFill>
                  <a:srgbClr val="000000"/>
                </a:solidFill>
              </a:rPr>
              <a:t>manualmente</a:t>
            </a:r>
            <a:r>
              <a:rPr lang="pt-PT" sz="1100" noProof="0" dirty="0">
                <a:solidFill>
                  <a:srgbClr val="000000"/>
                </a:solidFill>
              </a:rPr>
              <a:t>. Especificar os valores inferior e superior da escala. Todas as barras serão escaladas entre eles proporcionalmente. As barras acima do limite superior terão a espessura máxima.</a:t>
            </a:r>
            <a:br>
              <a:rPr lang="pt-PT" sz="1100" noProof="0" dirty="0">
                <a:solidFill>
                  <a:srgbClr val="000000"/>
                </a:solidFill>
              </a:rPr>
            </a:br>
            <a:r>
              <a:rPr lang="pt-PT" sz="1100" noProof="0" dirty="0">
                <a:solidFill>
                  <a:srgbClr val="000000"/>
                </a:solidFill>
              </a:rPr>
              <a:t>Com a opção </a:t>
            </a:r>
            <a:r>
              <a:rPr lang="pt-PT" sz="1100" b="1" noProof="0" dirty="0" err="1">
                <a:solidFill>
                  <a:srgbClr val="000000"/>
                </a:solidFill>
              </a:rPr>
              <a:t>calculate</a:t>
            </a:r>
            <a:r>
              <a:rPr lang="pt-PT" sz="1100" b="1" noProof="0" dirty="0">
                <a:solidFill>
                  <a:srgbClr val="000000"/>
                </a:solidFill>
              </a:rPr>
              <a:t> network </a:t>
            </a:r>
            <a:r>
              <a:rPr lang="pt-PT" sz="1100" b="1" noProof="0" dirty="0" err="1">
                <a:solidFill>
                  <a:srgbClr val="000000"/>
                </a:solidFill>
              </a:rPr>
              <a:t>minimum</a:t>
            </a:r>
            <a:r>
              <a:rPr lang="pt-PT" sz="1100" b="1" noProof="0" dirty="0">
                <a:solidFill>
                  <a:srgbClr val="000000"/>
                </a:solidFill>
              </a:rPr>
              <a:t> </a:t>
            </a:r>
            <a:r>
              <a:rPr lang="pt-PT" sz="1100" b="1" noProof="0" dirty="0" err="1">
                <a:solidFill>
                  <a:srgbClr val="000000"/>
                </a:solidFill>
              </a:rPr>
              <a:t>and</a:t>
            </a:r>
            <a:r>
              <a:rPr lang="pt-PT" sz="1100" b="1" noProof="0" dirty="0">
                <a:solidFill>
                  <a:srgbClr val="000000"/>
                </a:solidFill>
              </a:rPr>
              <a:t> network </a:t>
            </a:r>
            <a:r>
              <a:rPr lang="pt-PT" sz="1100" b="1" noProof="0" dirty="0" err="1">
                <a:solidFill>
                  <a:srgbClr val="000000"/>
                </a:solidFill>
              </a:rPr>
              <a:t>maximum</a:t>
            </a:r>
            <a:r>
              <a:rPr lang="pt-PT" sz="1100" noProof="0" dirty="0">
                <a:solidFill>
                  <a:srgbClr val="000000"/>
                </a:solidFill>
              </a:rPr>
              <a:t> é possível obter logo informação sobre os dois valores extremos na rede.</a:t>
            </a: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421963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42025" cy="4532312"/>
          </a:xfrm>
        </p:spPr>
      </p:sp>
      <p:sp>
        <p:nvSpPr>
          <p:cNvPr id="3" name="Notizenplatzhalter 2"/>
          <p:cNvSpPr>
            <a:spLocks noGrp="1"/>
          </p:cNvSpPr>
          <p:nvPr>
            <p:ph type="body" idx="1"/>
          </p:nvPr>
        </p:nvSpPr>
        <p:spPr/>
        <p:txBody>
          <a:bodyPr>
            <a:normAutofit/>
          </a:bodyPr>
          <a:lstStyle/>
          <a:p>
            <a:r>
              <a:rPr lang="pt-PT" sz="1100" b="1" noProof="0" dirty="0">
                <a:solidFill>
                  <a:srgbClr val="000000"/>
                </a:solidFill>
              </a:rPr>
              <a:t>Barras de Volume Etiquetas</a:t>
            </a:r>
          </a:p>
          <a:p>
            <a:endParaRPr lang="pt-PT" sz="1100" b="1" noProof="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t-PT" sz="1100" noProof="0" dirty="0">
                <a:solidFill>
                  <a:srgbClr val="000000"/>
                </a:solidFill>
              </a:rPr>
              <a:t>Em </a:t>
            </a:r>
            <a:r>
              <a:rPr lang="pt-PT" sz="1100" b="1" noProof="0" dirty="0">
                <a:solidFill>
                  <a:srgbClr val="000000"/>
                </a:solidFill>
              </a:rPr>
              <a:t>General </a:t>
            </a:r>
            <a:r>
              <a:rPr lang="pt-PT" sz="1100" b="1" noProof="0" dirty="0" err="1">
                <a:solidFill>
                  <a:srgbClr val="000000"/>
                </a:solidFill>
              </a:rPr>
              <a:t>label</a:t>
            </a:r>
            <a:r>
              <a:rPr lang="pt-PT" sz="1100" b="1" noProof="0" dirty="0">
                <a:solidFill>
                  <a:srgbClr val="000000"/>
                </a:solidFill>
              </a:rPr>
              <a:t> </a:t>
            </a:r>
            <a:r>
              <a:rPr lang="pt-PT" sz="1100" b="1" noProof="0" dirty="0" err="1">
                <a:solidFill>
                  <a:srgbClr val="000000"/>
                </a:solidFill>
              </a:rPr>
              <a:t>settings</a:t>
            </a:r>
            <a:r>
              <a:rPr lang="pt-PT" sz="1100" noProof="0" dirty="0">
                <a:solidFill>
                  <a:srgbClr val="000000"/>
                </a:solidFill>
              </a:rPr>
              <a:t> especifica-se o valor a partir do qual se quer visualizar a etiqueta.</a:t>
            </a:r>
          </a:p>
          <a:p>
            <a:endParaRPr lang="pt-PT" sz="1100" b="0" baseline="0" noProof="0" dirty="0">
              <a:solidFill>
                <a:srgbClr val="000000"/>
              </a:solidFill>
            </a:endParaRPr>
          </a:p>
          <a:p>
            <a:r>
              <a:rPr lang="pt-PT" sz="1100" b="1" i="0" u="none" strike="noStrike" kern="1200" noProof="0" dirty="0" err="1">
                <a:solidFill>
                  <a:srgbClr val="000000"/>
                </a:solidFill>
              </a:rPr>
              <a:t>Priority</a:t>
            </a:r>
            <a:r>
              <a:rPr lang="pt-PT" sz="1100" b="1" i="0" u="none" strike="noStrike" kern="1200" noProof="0" dirty="0">
                <a:solidFill>
                  <a:srgbClr val="000000"/>
                </a:solidFill>
              </a:rPr>
              <a:t> in case </a:t>
            </a:r>
            <a:r>
              <a:rPr lang="pt-PT" sz="1100" b="1" i="0" u="none" strike="noStrike" kern="1200" noProof="0" dirty="0" err="1">
                <a:solidFill>
                  <a:srgbClr val="000000"/>
                </a:solidFill>
              </a:rPr>
              <a:t>of</a:t>
            </a:r>
            <a:r>
              <a:rPr lang="pt-PT" sz="1100" b="1" i="0" u="none" strike="noStrike" kern="1200" noProof="0" dirty="0">
                <a:solidFill>
                  <a:srgbClr val="000000"/>
                </a:solidFill>
              </a:rPr>
              <a:t> </a:t>
            </a:r>
            <a:r>
              <a:rPr lang="pt-PT" sz="1100" b="1" i="0" u="none" strike="noStrike" kern="1200" noProof="0" dirty="0" err="1">
                <a:solidFill>
                  <a:srgbClr val="000000"/>
                </a:solidFill>
              </a:rPr>
              <a:t>space</a:t>
            </a:r>
            <a:r>
              <a:rPr lang="pt-PT" sz="1100" b="1" i="0" u="none" strike="noStrike" kern="1200" noProof="0" dirty="0">
                <a:solidFill>
                  <a:srgbClr val="000000"/>
                </a:solidFill>
              </a:rPr>
              <a:t> </a:t>
            </a:r>
            <a:r>
              <a:rPr lang="pt-PT" sz="1100" b="1" i="0" u="none" strike="noStrike" kern="1200" noProof="0" dirty="0" err="1">
                <a:solidFill>
                  <a:srgbClr val="000000"/>
                </a:solidFill>
              </a:rPr>
              <a:t>limitation</a:t>
            </a:r>
            <a:r>
              <a:rPr lang="pt-PT" sz="1100" b="1" i="0" u="none" strike="noStrike" kern="1200" noProof="0" dirty="0">
                <a:solidFill>
                  <a:srgbClr val="000000"/>
                </a:solidFill>
              </a:rPr>
              <a:t> </a:t>
            </a:r>
          </a:p>
          <a:p>
            <a:r>
              <a:rPr lang="pt-PT" sz="1100" noProof="0" dirty="0">
                <a:solidFill>
                  <a:srgbClr val="000000"/>
                </a:solidFill>
              </a:rPr>
              <a:t>Inserir o número que indica a prioridade da etiqueta. No caso de se querer visualizar várias etiquetas próximas ao longo de um </a:t>
            </a:r>
            <a:r>
              <a:rPr lang="pt-PT" sz="1100" noProof="0" dirty="0" err="1">
                <a:solidFill>
                  <a:srgbClr val="000000"/>
                </a:solidFill>
              </a:rPr>
              <a:t>polyline</a:t>
            </a:r>
            <a:r>
              <a:rPr lang="pt-PT" sz="1100" noProof="0" dirty="0">
                <a:solidFill>
                  <a:srgbClr val="000000"/>
                </a:solidFill>
              </a:rPr>
              <a:t> que é demasiado curta para visualizar todas, a etiqueta com menor valor será preterida.</a:t>
            </a:r>
          </a:p>
          <a:p>
            <a:endParaRPr lang="pt-PT" sz="1100" b="0" noProof="0" dirty="0">
              <a:solidFill>
                <a:srgbClr val="000000"/>
              </a:solidFill>
            </a:endParaRPr>
          </a:p>
          <a:p>
            <a:r>
              <a:rPr lang="pt-PT" sz="1100" b="1" i="0" u="none" strike="noStrike" kern="1200" noProof="0" dirty="0">
                <a:solidFill>
                  <a:srgbClr val="000000"/>
                </a:solidFill>
              </a:rPr>
              <a:t>Show </a:t>
            </a:r>
            <a:r>
              <a:rPr lang="pt-PT" sz="1100" b="1" i="0" u="none" strike="noStrike" kern="1200" noProof="0" dirty="0" err="1">
                <a:solidFill>
                  <a:srgbClr val="000000"/>
                </a:solidFill>
              </a:rPr>
              <a:t>title</a:t>
            </a:r>
            <a:endParaRPr lang="pt-PT" sz="1100" b="1" i="0" u="none" strike="noStrike" kern="1200" noProof="0" dirty="0">
              <a:solidFill>
                <a:srgbClr val="000000"/>
              </a:solidFill>
            </a:endParaRPr>
          </a:p>
          <a:p>
            <a:r>
              <a:rPr lang="pt-PT" sz="1100" noProof="0" dirty="0">
                <a:solidFill>
                  <a:srgbClr val="000000"/>
                </a:solidFill>
              </a:rPr>
              <a:t>Se ativar esta opção outro texto será acrescentado à etiqueta:</a:t>
            </a:r>
          </a:p>
          <a:p>
            <a:r>
              <a:rPr lang="pt-PT" sz="1100" noProof="0" dirty="0">
                <a:solidFill>
                  <a:srgbClr val="000000"/>
                </a:solidFill>
              </a:rPr>
              <a:t>Nome do atributo de escala ou outro texto definido.</a:t>
            </a:r>
            <a:endParaRPr lang="pt-PT" sz="1100" b="0" noProof="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54300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00750" cy="4500562"/>
          </a:xfrm>
        </p:spPr>
      </p:sp>
      <p:sp>
        <p:nvSpPr>
          <p:cNvPr id="3" name="Notizenplatzhalter 2"/>
          <p:cNvSpPr>
            <a:spLocks noGrp="1"/>
          </p:cNvSpPr>
          <p:nvPr>
            <p:ph type="body" idx="1"/>
          </p:nvPr>
        </p:nvSpPr>
        <p:spPr/>
        <p:txBody>
          <a:bodyPr>
            <a:normAutofit/>
          </a:bodyPr>
          <a:lstStyle/>
          <a:p>
            <a:r>
              <a:rPr lang="pt-PT" sz="1100" b="1" noProof="0" dirty="0">
                <a:solidFill>
                  <a:srgbClr val="000000"/>
                </a:solidFill>
              </a:rPr>
              <a:t>Barras de Volume Etiquetas</a:t>
            </a:r>
          </a:p>
          <a:p>
            <a:endParaRPr lang="pt-PT" sz="1100" b="0" dirty="0">
              <a:solidFill>
                <a:srgbClr val="000000"/>
              </a:solidFill>
            </a:endParaRPr>
          </a:p>
          <a:p>
            <a:r>
              <a:rPr lang="pt-PT" sz="1100" b="1" i="0" u="none" strike="noStrike" kern="1200" dirty="0" err="1">
                <a:solidFill>
                  <a:srgbClr val="000000"/>
                </a:solidFill>
              </a:rPr>
              <a:t>Value</a:t>
            </a:r>
            <a:r>
              <a:rPr lang="pt-PT" sz="1100" b="1" i="0" u="none" strike="noStrike" kern="1200" dirty="0">
                <a:solidFill>
                  <a:srgbClr val="000000"/>
                </a:solidFill>
              </a:rPr>
              <a:t> </a:t>
            </a:r>
            <a:r>
              <a:rPr lang="pt-PT" sz="1100" b="1" i="0" u="none" strike="noStrike" kern="1200" dirty="0" err="1">
                <a:solidFill>
                  <a:srgbClr val="000000"/>
                </a:solidFill>
              </a:rPr>
              <a:t>of</a:t>
            </a:r>
            <a:r>
              <a:rPr lang="pt-PT" sz="1100" b="1" i="0" u="none" strike="noStrike" kern="1200" dirty="0">
                <a:solidFill>
                  <a:srgbClr val="000000"/>
                </a:solidFill>
              </a:rPr>
              <a:t> </a:t>
            </a:r>
            <a:r>
              <a:rPr lang="pt-PT" sz="1100" b="1" i="0" u="none" strike="noStrike" kern="1200" dirty="0" err="1">
                <a:solidFill>
                  <a:srgbClr val="000000"/>
                </a:solidFill>
              </a:rPr>
              <a:t>scaling</a:t>
            </a:r>
            <a:r>
              <a:rPr lang="pt-PT" sz="1100" b="1" i="0" u="none" strike="noStrike" kern="1200" dirty="0">
                <a:solidFill>
                  <a:srgbClr val="000000"/>
                </a:solidFill>
              </a:rPr>
              <a:t> </a:t>
            </a:r>
            <a:r>
              <a:rPr lang="pt-PT" sz="1100" b="1" i="0" u="none" strike="noStrike" kern="1200" dirty="0" err="1">
                <a:solidFill>
                  <a:srgbClr val="000000"/>
                </a:solidFill>
              </a:rPr>
              <a:t>attribute</a:t>
            </a:r>
            <a:r>
              <a:rPr lang="pt-PT" sz="1100" b="1" i="0" u="none" strike="noStrike" kern="1200" dirty="0">
                <a:solidFill>
                  <a:srgbClr val="000000"/>
                </a:solidFill>
              </a:rPr>
              <a:t> </a:t>
            </a:r>
          </a:p>
          <a:p>
            <a:r>
              <a:rPr lang="pt-PT" sz="1100" dirty="0">
                <a:solidFill>
                  <a:srgbClr val="000000"/>
                </a:solidFill>
              </a:rPr>
              <a:t>Se esta opção está selecionada, o valor do atributo escolhido para escalar a barra é mostrado (ver folha </a:t>
            </a:r>
            <a:r>
              <a:rPr lang="pt-PT" sz="1100" dirty="0" err="1">
                <a:solidFill>
                  <a:srgbClr val="000000"/>
                </a:solidFill>
              </a:rPr>
              <a:t>Scaling</a:t>
            </a:r>
            <a:r>
              <a:rPr lang="pt-PT" sz="1100" dirty="0">
                <a:solidFill>
                  <a:srgbClr val="000000"/>
                </a:solidFill>
              </a:rPr>
              <a:t>).</a:t>
            </a:r>
          </a:p>
          <a:p>
            <a:endParaRPr lang="pt-PT" sz="1100" b="1" i="0" u="none" strike="noStrike" kern="1200" dirty="0">
              <a:solidFill>
                <a:srgbClr val="000000"/>
              </a:solidFill>
            </a:endParaRPr>
          </a:p>
          <a:p>
            <a:r>
              <a:rPr lang="pt-PT" sz="1100" b="1" i="0" u="none" strike="noStrike" kern="1200" dirty="0" err="1">
                <a:solidFill>
                  <a:srgbClr val="000000"/>
                </a:solidFill>
              </a:rPr>
              <a:t>Class</a:t>
            </a:r>
            <a:r>
              <a:rPr lang="pt-PT" sz="1100" b="1" i="0" u="none" strike="noStrike" kern="1200" dirty="0">
                <a:solidFill>
                  <a:srgbClr val="000000"/>
                </a:solidFill>
              </a:rPr>
              <a:t> </a:t>
            </a:r>
            <a:r>
              <a:rPr lang="pt-PT" sz="1100" b="1" i="0" u="none" strike="noStrike" kern="1200" dirty="0" err="1">
                <a:solidFill>
                  <a:srgbClr val="000000"/>
                </a:solidFill>
              </a:rPr>
              <a:t>name</a:t>
            </a:r>
            <a:r>
              <a:rPr lang="pt-PT" sz="1100" b="1" i="0" u="none" strike="noStrike" kern="1200" dirty="0">
                <a:solidFill>
                  <a:srgbClr val="000000"/>
                </a:solidFill>
              </a:rPr>
              <a:t> (</a:t>
            </a:r>
            <a:r>
              <a:rPr lang="pt-PT" sz="1100" b="1" i="0" u="none" strike="noStrike" kern="1200" dirty="0" err="1">
                <a:solidFill>
                  <a:srgbClr val="000000"/>
                </a:solidFill>
              </a:rPr>
              <a:t>only</a:t>
            </a:r>
            <a:r>
              <a:rPr lang="pt-PT" sz="1100" b="1" i="0" u="none" strike="noStrike" kern="1200" dirty="0">
                <a:solidFill>
                  <a:srgbClr val="000000"/>
                </a:solidFill>
              </a:rPr>
              <a:t> for </a:t>
            </a:r>
            <a:r>
              <a:rPr lang="pt-PT" sz="1100" b="1" i="0" u="none" strike="noStrike" kern="1200" dirty="0" err="1">
                <a:solidFill>
                  <a:srgbClr val="000000"/>
                </a:solidFill>
              </a:rPr>
              <a:t>classified</a:t>
            </a:r>
            <a:r>
              <a:rPr lang="pt-PT" sz="1100" b="1" i="0" u="none" strike="noStrike" kern="1200" dirty="0">
                <a:solidFill>
                  <a:srgbClr val="000000"/>
                </a:solidFill>
              </a:rPr>
              <a:t> </a:t>
            </a:r>
            <a:r>
              <a:rPr lang="pt-PT" sz="1100" b="1" i="0" u="none" strike="noStrike" kern="1200" dirty="0" err="1">
                <a:solidFill>
                  <a:srgbClr val="000000"/>
                </a:solidFill>
              </a:rPr>
              <a:t>fill</a:t>
            </a:r>
            <a:r>
              <a:rPr lang="pt-PT" sz="1100" b="1" i="0" u="none" strike="noStrike" kern="1200" dirty="0">
                <a:solidFill>
                  <a:srgbClr val="000000"/>
                </a:solidFill>
              </a:rPr>
              <a:t> </a:t>
            </a:r>
            <a:r>
              <a:rPr lang="pt-PT" sz="1100" b="1" i="0" u="none" strike="noStrike" kern="1200" dirty="0" err="1">
                <a:solidFill>
                  <a:srgbClr val="000000"/>
                </a:solidFill>
              </a:rPr>
              <a:t>style</a:t>
            </a:r>
            <a:r>
              <a:rPr lang="pt-PT" sz="1100" b="1" i="0" u="none" strike="noStrike" kern="1200" dirty="0">
                <a:solidFill>
                  <a:srgbClr val="000000"/>
                </a:solidFill>
              </a:rPr>
              <a:t>) </a:t>
            </a:r>
          </a:p>
          <a:p>
            <a:r>
              <a:rPr lang="pt-PT" sz="1100" dirty="0">
                <a:solidFill>
                  <a:srgbClr val="000000"/>
                </a:solidFill>
              </a:rPr>
              <a:t>Se esta opção está selecionada, o nome da classe selecionada para o estilo de enchimento é mostrado (ver folha </a:t>
            </a:r>
            <a:r>
              <a:rPr lang="pt-PT" sz="1100" dirty="0" err="1">
                <a:solidFill>
                  <a:srgbClr val="000000"/>
                </a:solidFill>
              </a:rPr>
              <a:t>Fill</a:t>
            </a:r>
            <a:r>
              <a:rPr lang="pt-PT" sz="1100" dirty="0">
                <a:solidFill>
                  <a:srgbClr val="000000"/>
                </a:solidFill>
              </a:rPr>
              <a:t> </a:t>
            </a:r>
            <a:r>
              <a:rPr lang="pt-PT" sz="1100" dirty="0" err="1">
                <a:solidFill>
                  <a:srgbClr val="000000"/>
                </a:solidFill>
              </a:rPr>
              <a:t>style</a:t>
            </a:r>
            <a:r>
              <a:rPr lang="pt-PT" sz="1100" dirty="0">
                <a:solidFill>
                  <a:srgbClr val="000000"/>
                </a:solidFill>
              </a:rPr>
              <a:t>).</a:t>
            </a:r>
          </a:p>
          <a:p>
            <a:endParaRPr lang="pt-PT" sz="1100" b="1" i="0" u="none" strike="noStrike" kern="1200" dirty="0">
              <a:solidFill>
                <a:srgbClr val="000000"/>
              </a:solidFill>
            </a:endParaRPr>
          </a:p>
          <a:p>
            <a:r>
              <a:rPr lang="pt-PT" sz="1100" b="1" i="0" u="none" strike="noStrike" kern="1200" dirty="0" err="1">
                <a:solidFill>
                  <a:srgbClr val="000000"/>
                </a:solidFill>
              </a:rPr>
              <a:t>Value</a:t>
            </a:r>
            <a:r>
              <a:rPr lang="pt-PT" sz="1100" b="1" i="0" u="none" strike="noStrike" kern="1200" dirty="0">
                <a:solidFill>
                  <a:srgbClr val="000000"/>
                </a:solidFill>
              </a:rPr>
              <a:t> </a:t>
            </a:r>
            <a:r>
              <a:rPr lang="pt-PT" sz="1100" b="1" i="0" u="none" strike="noStrike" kern="1200" dirty="0" err="1">
                <a:solidFill>
                  <a:srgbClr val="000000"/>
                </a:solidFill>
              </a:rPr>
              <a:t>of</a:t>
            </a:r>
            <a:r>
              <a:rPr lang="pt-PT" sz="1100" b="1" i="0" u="none" strike="noStrike" kern="1200" dirty="0">
                <a:solidFill>
                  <a:srgbClr val="000000"/>
                </a:solidFill>
              </a:rPr>
              <a:t> </a:t>
            </a:r>
            <a:r>
              <a:rPr lang="pt-PT" sz="1100" b="1" i="0" u="none" strike="noStrike" kern="1200" dirty="0" err="1">
                <a:solidFill>
                  <a:srgbClr val="000000"/>
                </a:solidFill>
              </a:rPr>
              <a:t>the</a:t>
            </a:r>
            <a:r>
              <a:rPr lang="pt-PT" sz="1100" b="1" i="0" u="none" strike="noStrike" kern="1200" dirty="0">
                <a:solidFill>
                  <a:srgbClr val="000000"/>
                </a:solidFill>
              </a:rPr>
              <a:t> </a:t>
            </a:r>
            <a:r>
              <a:rPr lang="pt-PT" sz="1100" b="1" i="0" u="none" strike="noStrike" kern="1200" dirty="0" err="1">
                <a:solidFill>
                  <a:srgbClr val="000000"/>
                </a:solidFill>
              </a:rPr>
              <a:t>filling</a:t>
            </a:r>
            <a:r>
              <a:rPr lang="pt-PT" sz="1100" b="1" i="0" u="none" strike="noStrike" kern="1200" dirty="0">
                <a:solidFill>
                  <a:srgbClr val="000000"/>
                </a:solidFill>
              </a:rPr>
              <a:t> </a:t>
            </a:r>
            <a:r>
              <a:rPr lang="pt-PT" sz="1100" b="1" i="0" u="none" strike="noStrike" kern="1200" dirty="0" err="1">
                <a:solidFill>
                  <a:srgbClr val="000000"/>
                </a:solidFill>
              </a:rPr>
              <a:t>attribute</a:t>
            </a:r>
            <a:r>
              <a:rPr lang="pt-PT" sz="1100" b="1" i="0" u="none" strike="noStrike" kern="1200" dirty="0">
                <a:solidFill>
                  <a:srgbClr val="000000"/>
                </a:solidFill>
              </a:rPr>
              <a:t> (</a:t>
            </a:r>
            <a:r>
              <a:rPr lang="pt-PT" sz="1100" b="1" i="0" u="none" strike="noStrike" kern="1200" dirty="0" err="1">
                <a:solidFill>
                  <a:srgbClr val="000000"/>
                </a:solidFill>
              </a:rPr>
              <a:t>only</a:t>
            </a:r>
            <a:r>
              <a:rPr lang="pt-PT" sz="1100" b="1" i="0" u="none" strike="noStrike" kern="1200" dirty="0">
                <a:solidFill>
                  <a:srgbClr val="000000"/>
                </a:solidFill>
              </a:rPr>
              <a:t> for </a:t>
            </a:r>
            <a:r>
              <a:rPr lang="pt-PT" sz="1100" b="1" i="0" u="none" strike="noStrike" kern="1200" dirty="0" err="1">
                <a:solidFill>
                  <a:srgbClr val="000000"/>
                </a:solidFill>
              </a:rPr>
              <a:t>classified</a:t>
            </a:r>
            <a:r>
              <a:rPr lang="pt-PT" sz="1100" b="1" i="0" u="none" strike="noStrike" kern="1200" dirty="0">
                <a:solidFill>
                  <a:srgbClr val="000000"/>
                </a:solidFill>
              </a:rPr>
              <a:t> </a:t>
            </a:r>
            <a:r>
              <a:rPr lang="pt-PT" sz="1100" b="1" i="0" u="none" strike="noStrike" kern="1200" dirty="0" err="1">
                <a:solidFill>
                  <a:srgbClr val="000000"/>
                </a:solidFill>
              </a:rPr>
              <a:t>fill</a:t>
            </a:r>
            <a:r>
              <a:rPr lang="pt-PT" sz="1100" b="1" i="0" u="none" strike="noStrike" kern="1200" dirty="0">
                <a:solidFill>
                  <a:srgbClr val="000000"/>
                </a:solidFill>
              </a:rPr>
              <a:t> </a:t>
            </a:r>
            <a:r>
              <a:rPr lang="pt-PT" sz="1100" b="1" i="0" u="none" strike="noStrike" kern="1200" dirty="0" err="1">
                <a:solidFill>
                  <a:srgbClr val="000000"/>
                </a:solidFill>
              </a:rPr>
              <a:t>style</a:t>
            </a:r>
            <a:r>
              <a:rPr lang="pt-PT" sz="1100" b="1" i="0" u="none" strike="noStrike" kern="1200" dirty="0">
                <a:solidFill>
                  <a:srgbClr val="000000"/>
                </a:solidFill>
              </a:rPr>
              <a:t>) </a:t>
            </a:r>
          </a:p>
          <a:p>
            <a:r>
              <a:rPr lang="pt-PT" sz="1100" dirty="0">
                <a:solidFill>
                  <a:srgbClr val="000000"/>
                </a:solidFill>
              </a:rPr>
              <a:t>Se esta opção está selecionada, o valor do atributo selecionado para o estilo de enchimento é mostrado (ver folha </a:t>
            </a:r>
            <a:r>
              <a:rPr lang="pt-PT" sz="1100" dirty="0" err="1">
                <a:solidFill>
                  <a:srgbClr val="000000"/>
                </a:solidFill>
              </a:rPr>
              <a:t>Scaling</a:t>
            </a:r>
            <a:r>
              <a:rPr lang="pt-PT" sz="1100" dirty="0">
                <a:solidFill>
                  <a:srgbClr val="000000"/>
                </a:solidFill>
              </a:rPr>
              <a:t>).</a:t>
            </a:r>
          </a:p>
          <a:p>
            <a:endParaRPr lang="pt-PT" sz="1100" b="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3543665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42025" cy="4532312"/>
          </a:xfrm>
        </p:spPr>
      </p:sp>
      <p:sp>
        <p:nvSpPr>
          <p:cNvPr id="3" name="Notizenplatzhalter 2"/>
          <p:cNvSpPr>
            <a:spLocks noGrp="1"/>
          </p:cNvSpPr>
          <p:nvPr>
            <p:ph type="body" idx="1"/>
          </p:nvPr>
        </p:nvSpPr>
        <p:spPr/>
        <p:txBody>
          <a:bodyPr>
            <a:normAutofit/>
          </a:bodyPr>
          <a:lstStyle/>
          <a:p>
            <a:r>
              <a:rPr lang="pt-PT" sz="1100" b="1" noProof="0" dirty="0">
                <a:solidFill>
                  <a:srgbClr val="000000"/>
                </a:solidFill>
              </a:rPr>
              <a:t>Barras de Volume Etiquetas</a:t>
            </a:r>
            <a:endParaRPr lang="pt-PT" sz="1100" b="1" dirty="0">
              <a:solidFill>
                <a:srgbClr val="000000"/>
              </a:solidFill>
            </a:endParaRPr>
          </a:p>
          <a:p>
            <a:endParaRPr lang="pt-PT" sz="1100" b="1" dirty="0">
              <a:solidFill>
                <a:srgbClr val="000000"/>
              </a:solidFill>
            </a:endParaRPr>
          </a:p>
          <a:p>
            <a:r>
              <a:rPr lang="pt-PT" sz="1100" b="1" i="0" u="none" strike="noStrike" kern="1200" dirty="0">
                <a:solidFill>
                  <a:srgbClr val="000000"/>
                </a:solidFill>
              </a:rPr>
              <a:t>Show </a:t>
            </a:r>
            <a:r>
              <a:rPr lang="pt-PT" sz="1100" b="1" i="0" u="none" strike="noStrike" kern="1200" dirty="0" err="1">
                <a:solidFill>
                  <a:srgbClr val="000000"/>
                </a:solidFill>
              </a:rPr>
              <a:t>attribute</a:t>
            </a:r>
            <a:r>
              <a:rPr lang="pt-PT" sz="1100" b="1" i="0" u="none" strike="noStrike" kern="1200" dirty="0">
                <a:solidFill>
                  <a:srgbClr val="000000"/>
                </a:solidFill>
              </a:rPr>
              <a:t> </a:t>
            </a:r>
            <a:r>
              <a:rPr lang="pt-PT" sz="1100" b="1" i="0" u="none" strike="noStrike" kern="1200" dirty="0" err="1">
                <a:solidFill>
                  <a:srgbClr val="000000"/>
                </a:solidFill>
              </a:rPr>
              <a:t>value</a:t>
            </a:r>
            <a:r>
              <a:rPr lang="pt-PT" sz="1100" b="1" i="0" u="none" strike="noStrike" kern="1200" dirty="0">
                <a:solidFill>
                  <a:srgbClr val="000000"/>
                </a:solidFill>
              </a:rPr>
              <a:t> </a:t>
            </a:r>
          </a:p>
          <a:p>
            <a:r>
              <a:rPr lang="pt-PT" sz="1100" dirty="0">
                <a:solidFill>
                  <a:srgbClr val="000000"/>
                </a:solidFill>
              </a:rPr>
              <a:t>Se esta opção está selecionada, o valor do atributo é mostrado.</a:t>
            </a:r>
          </a:p>
          <a:p>
            <a:r>
              <a:rPr lang="pt-PT" sz="1100" dirty="0">
                <a:solidFill>
                  <a:srgbClr val="000000"/>
                </a:solidFill>
              </a:rPr>
              <a:t>Nota – Definições adicionais nesta secção dependem do formato do valor selecionado para a etiqueta. Todas as definições referem-se apenas as etiquetas das barras, não se referem aos valores atuais.</a:t>
            </a:r>
          </a:p>
          <a:p>
            <a:endParaRPr lang="pt-PT" sz="1100" b="1" i="0" u="none" strike="noStrike" kern="1200" dirty="0">
              <a:solidFill>
                <a:srgbClr val="000000"/>
              </a:solidFill>
            </a:endParaRPr>
          </a:p>
          <a:p>
            <a:r>
              <a:rPr lang="pt-PT" sz="1100" b="1" i="0" u="none" strike="noStrike" kern="1200" dirty="0" err="1">
                <a:solidFill>
                  <a:srgbClr val="000000"/>
                </a:solidFill>
              </a:rPr>
              <a:t>Multiply</a:t>
            </a:r>
            <a:r>
              <a:rPr lang="pt-PT" sz="1100" b="1" i="0" u="none" strike="noStrike" kern="1200" dirty="0">
                <a:solidFill>
                  <a:srgbClr val="000000"/>
                </a:solidFill>
              </a:rPr>
              <a:t> </a:t>
            </a:r>
            <a:r>
              <a:rPr lang="pt-PT" sz="1100" b="1" i="0" u="none" strike="noStrike" kern="1200" dirty="0" err="1">
                <a:solidFill>
                  <a:srgbClr val="000000"/>
                </a:solidFill>
              </a:rPr>
              <a:t>by</a:t>
            </a:r>
            <a:r>
              <a:rPr lang="pt-PT" sz="1100" b="1" i="0" u="none" strike="noStrike" kern="1200" dirty="0">
                <a:solidFill>
                  <a:srgbClr val="000000"/>
                </a:solidFill>
              </a:rPr>
              <a:t> </a:t>
            </a:r>
          </a:p>
          <a:p>
            <a:r>
              <a:rPr lang="pt-PT" sz="1100" dirty="0">
                <a:solidFill>
                  <a:srgbClr val="000000"/>
                </a:solidFill>
              </a:rPr>
              <a:t>Fator pelo qual os valores do atributo são multiplicados para visualização.</a:t>
            </a:r>
          </a:p>
          <a:p>
            <a:endParaRPr lang="pt-PT" sz="1100" b="1" i="0" u="none" strike="noStrike" kern="1200" dirty="0">
              <a:solidFill>
                <a:srgbClr val="000000"/>
              </a:solidFill>
            </a:endParaRPr>
          </a:p>
          <a:p>
            <a:r>
              <a:rPr lang="pt-PT" sz="1100" b="1" i="0" u="none" strike="noStrike" kern="1200" dirty="0">
                <a:solidFill>
                  <a:srgbClr val="000000"/>
                </a:solidFill>
              </a:rPr>
              <a:t>Round to </a:t>
            </a:r>
            <a:r>
              <a:rPr lang="pt-PT" sz="1100" b="1" i="0" u="none" strike="noStrike" kern="1200" dirty="0" err="1">
                <a:solidFill>
                  <a:srgbClr val="000000"/>
                </a:solidFill>
              </a:rPr>
              <a:t>the</a:t>
            </a:r>
            <a:r>
              <a:rPr lang="pt-PT" sz="1100" b="1" i="0" u="none" strike="noStrike" kern="1200" dirty="0">
                <a:solidFill>
                  <a:srgbClr val="000000"/>
                </a:solidFill>
              </a:rPr>
              <a:t> </a:t>
            </a:r>
            <a:r>
              <a:rPr lang="pt-PT" sz="1100" b="1" i="0" u="none" strike="noStrike" kern="1200" dirty="0" err="1">
                <a:solidFill>
                  <a:srgbClr val="000000"/>
                </a:solidFill>
              </a:rPr>
              <a:t>multiple</a:t>
            </a:r>
            <a:r>
              <a:rPr lang="pt-PT" sz="1100" b="1" i="0" u="none" strike="noStrike" kern="1200" dirty="0">
                <a:solidFill>
                  <a:srgbClr val="000000"/>
                </a:solidFill>
              </a:rPr>
              <a:t> </a:t>
            </a:r>
            <a:r>
              <a:rPr lang="pt-PT" sz="1100" b="1" i="0" u="none" strike="noStrike" kern="1200" dirty="0" err="1">
                <a:solidFill>
                  <a:srgbClr val="000000"/>
                </a:solidFill>
              </a:rPr>
              <a:t>of</a:t>
            </a:r>
            <a:r>
              <a:rPr lang="pt-PT" sz="1100" b="1" i="0" u="none" strike="noStrike" kern="1200" dirty="0">
                <a:solidFill>
                  <a:srgbClr val="000000"/>
                </a:solidFill>
              </a:rPr>
              <a:t> </a:t>
            </a:r>
          </a:p>
          <a:p>
            <a:r>
              <a:rPr lang="pt-PT" sz="1100" dirty="0">
                <a:solidFill>
                  <a:srgbClr val="000000"/>
                </a:solidFill>
              </a:rPr>
              <a:t>Arredondar os valores para os visualização.</a:t>
            </a:r>
          </a:p>
          <a:p>
            <a:r>
              <a:rPr lang="pt-PT" sz="1100" dirty="0">
                <a:solidFill>
                  <a:srgbClr val="000000"/>
                </a:solidFill>
              </a:rPr>
              <a:t>Notas – Se escolher 100, por exemple, os valores são arredondados para a centena mais próxima.</a:t>
            </a:r>
          </a:p>
          <a:p>
            <a:r>
              <a:rPr lang="pt-PT" sz="1100" dirty="0">
                <a:solidFill>
                  <a:srgbClr val="000000"/>
                </a:solidFill>
              </a:rPr>
              <a:t>Apenas os valores dos atributos são arredondados – Os limites e os valores de classe não são.</a:t>
            </a:r>
          </a:p>
          <a:p>
            <a:endParaRPr lang="en-US" sz="1100" b="1" i="0" u="none" strike="noStrike" kern="1200" dirty="0">
              <a:solidFill>
                <a:srgbClr val="000000"/>
              </a:solidFill>
            </a:endParaRPr>
          </a:p>
          <a:p>
            <a:r>
              <a:rPr lang="en-US" sz="1100" b="1" i="0" u="none" strike="noStrike" kern="1200" dirty="0">
                <a:solidFill>
                  <a:srgbClr val="000000"/>
                </a:solidFill>
              </a:rPr>
              <a:t>Number of decimal places </a:t>
            </a:r>
          </a:p>
          <a:p>
            <a:r>
              <a:rPr lang="en-US" sz="1100" dirty="0">
                <a:solidFill>
                  <a:srgbClr val="000000"/>
                </a:solidFill>
              </a:rPr>
              <a:t>Number of decimal places of displayed attribute values</a:t>
            </a:r>
          </a:p>
          <a:p>
            <a:endParaRPr lang="en-US" sz="1100" b="1" i="0" u="none" strike="noStrike" kern="1200" dirty="0">
              <a:solidFill>
                <a:srgbClr val="000000"/>
              </a:solidFill>
            </a:endParaRPr>
          </a:p>
          <a:p>
            <a:r>
              <a:rPr lang="en-US" sz="1100" b="1" i="0" u="none" strike="noStrike" kern="1200" dirty="0">
                <a:solidFill>
                  <a:srgbClr val="000000"/>
                </a:solidFill>
              </a:rPr>
              <a:t>Format </a:t>
            </a:r>
          </a:p>
          <a:p>
            <a:r>
              <a:rPr lang="en-US" sz="1100" dirty="0">
                <a:solidFill>
                  <a:srgbClr val="000000"/>
                </a:solidFill>
              </a:rPr>
              <a:t>Via this selection list you define the format for the display of values.</a:t>
            </a:r>
          </a:p>
          <a:p>
            <a:endParaRPr lang="en-US" sz="1100" b="1" i="0" u="none" strike="noStrike" kern="1200" dirty="0">
              <a:solidFill>
                <a:srgbClr val="000000"/>
              </a:solidFill>
            </a:endParaRPr>
          </a:p>
          <a:p>
            <a:r>
              <a:rPr lang="en-US" sz="1100" b="1" i="0" u="none" strike="noStrike" kern="1200" dirty="0">
                <a:solidFill>
                  <a:srgbClr val="000000"/>
                </a:solidFill>
              </a:rPr>
              <a:t>Show unit </a:t>
            </a:r>
          </a:p>
          <a:p>
            <a:r>
              <a:rPr lang="en-US" sz="1100" dirty="0">
                <a:solidFill>
                  <a:srgbClr val="000000"/>
                </a:solidFill>
              </a:rPr>
              <a:t>If this option has been checked, the unit is added to the attribute value.</a:t>
            </a:r>
          </a:p>
          <a:p>
            <a:endParaRPr lang="de-DE" sz="1100" dirty="0">
              <a:solidFill>
                <a:srgbClr val="000000"/>
              </a:solidFill>
            </a:endParaRP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330823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58775" y="287338"/>
            <a:ext cx="6042025" cy="4532312"/>
          </a:xfrm>
        </p:spPr>
      </p:sp>
      <p:sp>
        <p:nvSpPr>
          <p:cNvPr id="3" name="Notizenplatzhalter 2"/>
          <p:cNvSpPr>
            <a:spLocks noGrp="1"/>
          </p:cNvSpPr>
          <p:nvPr>
            <p:ph type="body" idx="1"/>
          </p:nvPr>
        </p:nvSpPr>
        <p:spPr/>
        <p:txBody>
          <a:bodyPr>
            <a:normAutofit/>
          </a:bodyPr>
          <a:lstStyle/>
          <a:p>
            <a:r>
              <a:rPr lang="de-DE" sz="1100" b="1" dirty="0">
                <a:solidFill>
                  <a:srgbClr val="000000"/>
                </a:solidFill>
              </a:rPr>
              <a:t>Barras de Volume Tipos de enchimento</a:t>
            </a:r>
          </a:p>
          <a:p>
            <a:endParaRPr lang="de-DE" sz="1100" b="1" dirty="0">
              <a:solidFill>
                <a:srgbClr val="000000"/>
              </a:solidFill>
            </a:endParaRPr>
          </a:p>
          <a:p>
            <a:r>
              <a:rPr lang="de-DE" sz="1100" b="1" i="0" u="none" strike="noStrike" kern="1200" dirty="0">
                <a:solidFill>
                  <a:srgbClr val="000000"/>
                </a:solidFill>
              </a:rPr>
              <a:t>Uniform </a:t>
            </a:r>
            <a:r>
              <a:rPr lang="de-DE" sz="1100" b="1" i="0" u="none" strike="noStrike" kern="1200" dirty="0" err="1">
                <a:solidFill>
                  <a:srgbClr val="000000"/>
                </a:solidFill>
              </a:rPr>
              <a:t>display</a:t>
            </a:r>
            <a:endParaRPr lang="de-DE" sz="1100" b="1" i="0" u="none" strike="noStrike" kern="12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If this option has been checked, all bars are drawn with identical color and identical boundary. In the section on the right side, specify how the bars are drawn .</a:t>
            </a:r>
          </a:p>
          <a:p>
            <a:endParaRPr lang="de-DE" sz="1100" b="1" i="0" u="none" strike="noStrike" kern="1200" dirty="0">
              <a:solidFill>
                <a:srgbClr val="000000"/>
              </a:solidFill>
            </a:endParaRPr>
          </a:p>
          <a:p>
            <a:r>
              <a:rPr lang="en-US" sz="1100" b="1" i="0" u="none" strike="noStrike" kern="1200" dirty="0">
                <a:solidFill>
                  <a:srgbClr val="000000"/>
                </a:solidFill>
              </a:rPr>
              <a:t>Fill color </a:t>
            </a:r>
          </a:p>
          <a:p>
            <a:r>
              <a:rPr lang="en-US" sz="1100" dirty="0">
                <a:solidFill>
                  <a:srgbClr val="000000"/>
                </a:solidFill>
              </a:rPr>
              <a:t>Use the drop-down list to select a fill color.</a:t>
            </a:r>
          </a:p>
          <a:p>
            <a:endParaRPr lang="en-US" sz="1100" b="1" i="0" u="none" strike="noStrike" kern="1200" dirty="0">
              <a:solidFill>
                <a:srgbClr val="000000"/>
              </a:solidFill>
            </a:endParaRPr>
          </a:p>
          <a:p>
            <a:r>
              <a:rPr lang="en-US" sz="1100" b="1" i="0" u="none" strike="noStrike" kern="1200" dirty="0">
                <a:solidFill>
                  <a:srgbClr val="000000"/>
                </a:solidFill>
              </a:rPr>
              <a:t>Fill style </a:t>
            </a:r>
          </a:p>
          <a:p>
            <a:r>
              <a:rPr lang="en-US" sz="1100" dirty="0">
                <a:solidFill>
                  <a:srgbClr val="000000"/>
                </a:solidFill>
              </a:rPr>
              <a:t>Select the desired fill style pattern.</a:t>
            </a:r>
          </a:p>
          <a:p>
            <a:endParaRPr lang="en-US" sz="1100" b="1" i="0" u="none" strike="noStrike" kern="1200" dirty="0">
              <a:solidFill>
                <a:srgbClr val="000000"/>
              </a:solidFill>
            </a:endParaRPr>
          </a:p>
          <a:p>
            <a:r>
              <a:rPr lang="en-US" sz="1100" b="1" i="0" u="none" strike="noStrike" kern="1200" dirty="0">
                <a:solidFill>
                  <a:srgbClr val="000000"/>
                </a:solidFill>
              </a:rPr>
              <a:t>Line distance </a:t>
            </a:r>
          </a:p>
          <a:p>
            <a:r>
              <a:rPr lang="en-US" sz="1100" dirty="0">
                <a:solidFill>
                  <a:srgbClr val="000000"/>
                </a:solidFill>
              </a:rPr>
              <a:t>Specify the desired line distance of the fill style pattern in mm. </a:t>
            </a:r>
          </a:p>
          <a:p>
            <a:endParaRPr lang="en-US" sz="1100" b="1" i="0" u="none" strike="noStrike" kern="1200" dirty="0">
              <a:solidFill>
                <a:srgbClr val="000000"/>
              </a:solidFill>
            </a:endParaRPr>
          </a:p>
          <a:p>
            <a:r>
              <a:rPr lang="en-US" sz="1100" b="1" i="0" u="none" strike="noStrike" kern="1200" dirty="0">
                <a:solidFill>
                  <a:srgbClr val="000000"/>
                </a:solidFill>
              </a:rPr>
              <a:t>No boundary </a:t>
            </a:r>
          </a:p>
          <a:p>
            <a:r>
              <a:rPr lang="en-US" sz="1100" dirty="0">
                <a:solidFill>
                  <a:srgbClr val="000000"/>
                </a:solidFill>
              </a:rPr>
              <a:t>If the option has been selected, no boundary is displayed .</a:t>
            </a:r>
          </a:p>
          <a:p>
            <a:endParaRPr lang="en-US" sz="1100" b="1" i="0" u="none" strike="noStrike" kern="1200" dirty="0">
              <a:solidFill>
                <a:srgbClr val="000000"/>
              </a:solidFill>
            </a:endParaRPr>
          </a:p>
          <a:p>
            <a:r>
              <a:rPr lang="en-US" sz="1100" b="1" i="0" u="none" strike="noStrike" kern="1200" dirty="0">
                <a:solidFill>
                  <a:srgbClr val="000000"/>
                </a:solidFill>
              </a:rPr>
              <a:t>Color like fill color </a:t>
            </a:r>
          </a:p>
          <a:p>
            <a:r>
              <a:rPr lang="en-US" sz="1100" dirty="0">
                <a:solidFill>
                  <a:srgbClr val="000000"/>
                </a:solidFill>
              </a:rPr>
              <a:t>If this option has been selected, the color of the filling is also used for the boundary</a:t>
            </a:r>
          </a:p>
        </p:txBody>
      </p:sp>
      <p:sp>
        <p:nvSpPr>
          <p:cNvPr id="4" name="Kopfzeilenplatzhalter 3"/>
          <p:cNvSpPr>
            <a:spLocks noGrp="1"/>
          </p:cNvSpPr>
          <p:nvPr>
            <p:ph type="hdr" sz="quarter" idx="10"/>
          </p:nvPr>
        </p:nvSpPr>
        <p:spPr/>
        <p:txBody>
          <a:bodyPr/>
          <a:lstStyle/>
          <a:p>
            <a:r>
              <a:rPr lang="de-DE"/>
              <a:t>PTV Group</a:t>
            </a:r>
            <a:endParaRPr lang="de-DE" dirty="0"/>
          </a:p>
        </p:txBody>
      </p:sp>
    </p:spTree>
    <p:extLst>
      <p:ext uri="{BB962C8B-B14F-4D97-AF65-F5344CB8AC3E}">
        <p14:creationId xmlns:p14="http://schemas.microsoft.com/office/powerpoint/2010/main" val="1064538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6464401"/>
          </a:xfrm>
          <a:prstGeom prst="rect">
            <a:avLst/>
          </a:prstGeom>
        </p:spPr>
      </p:pic>
      <p:sp>
        <p:nvSpPr>
          <p:cNvPr id="11" name="Marcador de Posição de Conteúdo 10"/>
          <p:cNvSpPr>
            <a:spLocks noGrp="1"/>
          </p:cNvSpPr>
          <p:nvPr>
            <p:ph sz="quarter" idx="14"/>
          </p:nvPr>
        </p:nvSpPr>
        <p:spPr>
          <a:xfrm>
            <a:off x="2195736" y="980728"/>
            <a:ext cx="6479952" cy="5211960"/>
          </a:xfrm>
        </p:spPr>
        <p:txBody>
          <a:bodyPr>
            <a:normAutofit/>
          </a:bodyPr>
          <a:lstStyle>
            <a:lvl1pPr marL="0" indent="0">
              <a:buNone/>
              <a:defRPr sz="2000"/>
            </a:lvl1pPr>
            <a:lvl2pPr marL="742950" indent="-285750">
              <a:buClr>
                <a:srgbClr val="8CC63F"/>
              </a:buClr>
              <a:buFont typeface="Arial" panose="020B0604020202020204" pitchFamily="34" charset="0"/>
              <a:buChar char="•"/>
              <a:defRPr sz="2000"/>
            </a:lvl2pPr>
            <a:lvl3pPr marL="1143000" indent="-228600">
              <a:buClr>
                <a:srgbClr val="8CC63F"/>
              </a:buClr>
              <a:buFont typeface="Arial" panose="020B0604020202020204" pitchFamily="34" charset="0"/>
              <a:buChar char="•"/>
              <a:defRPr sz="2000"/>
            </a:lvl3pPr>
            <a:lvl4pPr marL="1600200" indent="-228600">
              <a:buClr>
                <a:srgbClr val="8CC63F"/>
              </a:buClr>
              <a:buFont typeface="Arial" panose="020B0604020202020204" pitchFamily="34" charset="0"/>
              <a:buChar char="•"/>
              <a:defRPr sz="20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Rectângulo 13"/>
          <p:cNvSpPr/>
          <p:nvPr userDrawn="1"/>
        </p:nvSpPr>
        <p:spPr>
          <a:xfrm>
            <a:off x="1088722" y="6192688"/>
            <a:ext cx="576064" cy="6926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CaixaDeTexto 14"/>
          <p:cNvSpPr txBox="1"/>
          <p:nvPr userDrawn="1"/>
        </p:nvSpPr>
        <p:spPr>
          <a:xfrm>
            <a:off x="1088722" y="6192688"/>
            <a:ext cx="584738" cy="246221"/>
          </a:xfrm>
          <a:prstGeom prst="rect">
            <a:avLst/>
          </a:prstGeom>
          <a:noFill/>
        </p:spPr>
        <p:txBody>
          <a:bodyPr wrap="square" lIns="36000" rIns="36000" rtlCol="0">
            <a:spAutoFit/>
          </a:bodyPr>
          <a:lstStyle/>
          <a:p>
            <a:pPr algn="ctr"/>
            <a:r>
              <a:rPr lang="pt-PT" sz="1000" b="1" dirty="0">
                <a:solidFill>
                  <a:schemeClr val="bg1"/>
                </a:solidFill>
              </a:rPr>
              <a:t>Página</a:t>
            </a:r>
          </a:p>
        </p:txBody>
      </p:sp>
      <p:sp>
        <p:nvSpPr>
          <p:cNvPr id="6" name="Slide Number Placeholder 5"/>
          <p:cNvSpPr>
            <a:spLocks noGrp="1"/>
          </p:cNvSpPr>
          <p:nvPr>
            <p:ph type="sldNum" sz="quarter" idx="12"/>
          </p:nvPr>
        </p:nvSpPr>
        <p:spPr>
          <a:xfrm>
            <a:off x="1075274" y="6421357"/>
            <a:ext cx="598185" cy="365125"/>
          </a:xfrm>
        </p:spPr>
        <p:txBody>
          <a:bodyPr/>
          <a:lstStyle>
            <a:lvl1pPr algn="ctr">
              <a:defRPr sz="1800" b="1">
                <a:solidFill>
                  <a:srgbClr val="8CC63F"/>
                </a:solidFill>
              </a:defRPr>
            </a:lvl1pPr>
          </a:lstStyle>
          <a:p>
            <a:fld id="{4A9BF986-757E-49B9-B212-46AAE0438FD1}" type="slidenum">
              <a:rPr lang="en-US" smtClean="0"/>
              <a:pPr/>
              <a:t>‹#›</a:t>
            </a:fld>
            <a:endParaRPr lang="en-US" dirty="0"/>
          </a:p>
        </p:txBody>
      </p:sp>
      <p:sp>
        <p:nvSpPr>
          <p:cNvPr id="12" name="Marcador de Posição de Conteúdo 8"/>
          <p:cNvSpPr>
            <a:spLocks noGrp="1"/>
          </p:cNvSpPr>
          <p:nvPr>
            <p:ph sz="quarter" idx="15" hasCustomPrompt="1"/>
          </p:nvPr>
        </p:nvSpPr>
        <p:spPr>
          <a:xfrm>
            <a:off x="-2404" y="1797956"/>
            <a:ext cx="1800000" cy="3240000"/>
          </a:xfrm>
          <a:solidFill>
            <a:srgbClr val="8CC63F"/>
          </a:solidFill>
        </p:spPr>
        <p:txBody>
          <a:bodyPr anchor="ctr">
            <a:normAutofit/>
          </a:bodyPr>
          <a:lstStyle>
            <a:lvl1pPr marL="0" indent="0">
              <a:buNone/>
              <a:defRPr sz="2400" b="1">
                <a:solidFill>
                  <a:schemeClr val="bg1"/>
                </a:solidFill>
              </a:defRPr>
            </a:lvl1pPr>
          </a:lstStyle>
          <a:p>
            <a:pPr lvl="0"/>
            <a:r>
              <a:rPr lang="pt-PT" dirty="0"/>
              <a:t>CLIQUE PARA EDITAR OS ESTILOS</a:t>
            </a:r>
          </a:p>
        </p:txBody>
      </p:sp>
      <p:sp>
        <p:nvSpPr>
          <p:cNvPr id="16" name="Footer Placeholder 9"/>
          <p:cNvSpPr>
            <a:spLocks noGrp="1"/>
          </p:cNvSpPr>
          <p:nvPr>
            <p:ph type="ftr" sz="quarter" idx="11"/>
          </p:nvPr>
        </p:nvSpPr>
        <p:spPr>
          <a:xfrm rot="16200000">
            <a:off x="7953834" y="5613993"/>
            <a:ext cx="1944215" cy="365125"/>
          </a:xfrm>
        </p:spPr>
        <p:txBody>
          <a:bodyPr/>
          <a:lstStyle>
            <a:lvl1pPr>
              <a:defRPr sz="1050">
                <a:solidFill>
                  <a:schemeClr val="tx1"/>
                </a:solidFill>
              </a:defRPr>
            </a:lvl1pPr>
          </a:lstStyle>
          <a:p>
            <a:r>
              <a:rPr lang="en-US"/>
              <a:t>Copyright TIS 2013</a:t>
            </a:r>
            <a:endParaRPr lang="en-US" dirty="0"/>
          </a:p>
        </p:txBody>
      </p:sp>
      <p:sp>
        <p:nvSpPr>
          <p:cNvPr id="10" name="Text Placeholder 9"/>
          <p:cNvSpPr>
            <a:spLocks noGrp="1"/>
          </p:cNvSpPr>
          <p:nvPr>
            <p:ph type="body" sz="quarter" idx="16" hasCustomPrompt="1"/>
          </p:nvPr>
        </p:nvSpPr>
        <p:spPr>
          <a:xfrm>
            <a:off x="2195513" y="0"/>
            <a:ext cx="1728415" cy="765175"/>
          </a:xfrm>
        </p:spPr>
        <p:txBody>
          <a:bodyPr anchor="ctr" anchorCtr="0"/>
          <a:lstStyle>
            <a:lvl1pPr marL="0" indent="0">
              <a:buNone/>
              <a:defRPr/>
            </a:lvl1pPr>
          </a:lstStyle>
          <a:p>
            <a:r>
              <a:rPr lang="pt-PT" b="1" dirty="0"/>
              <a:t>TITULO |</a:t>
            </a:r>
            <a:endParaRPr lang="pt-PT" dirty="0"/>
          </a:p>
        </p:txBody>
      </p:sp>
      <p:sp>
        <p:nvSpPr>
          <p:cNvPr id="22" name="Text Placeholder 9"/>
          <p:cNvSpPr>
            <a:spLocks noGrp="1"/>
          </p:cNvSpPr>
          <p:nvPr>
            <p:ph type="body" sz="quarter" idx="17" hasCustomPrompt="1"/>
          </p:nvPr>
        </p:nvSpPr>
        <p:spPr>
          <a:xfrm>
            <a:off x="4193370" y="-471"/>
            <a:ext cx="1656407" cy="765175"/>
          </a:xfrm>
        </p:spPr>
        <p:txBody>
          <a:bodyPr anchor="ctr" anchorCtr="0"/>
          <a:lstStyle>
            <a:lvl1pPr marL="0" indent="0">
              <a:buNone/>
              <a:defRPr>
                <a:solidFill>
                  <a:srgbClr val="8CC63F"/>
                </a:solidFill>
              </a:defRPr>
            </a:lvl1pPr>
          </a:lstStyle>
          <a:p>
            <a:r>
              <a:rPr lang="pt-PT" b="1" dirty="0"/>
              <a:t>Capitulo</a:t>
            </a:r>
            <a:endParaRPr lang="pt-PT" dirty="0"/>
          </a:p>
        </p:txBody>
      </p:sp>
    </p:spTree>
    <p:extLst>
      <p:ext uri="{BB962C8B-B14F-4D97-AF65-F5344CB8AC3E}">
        <p14:creationId xmlns:p14="http://schemas.microsoft.com/office/powerpoint/2010/main" val="127075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6464401"/>
          </a:xfrm>
          <a:prstGeom prst="rect">
            <a:avLst/>
          </a:prstGeom>
        </p:spPr>
      </p:pic>
      <p:pic>
        <p:nvPicPr>
          <p:cNvPr id="3" name="Bild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704000" y="-27384"/>
            <a:ext cx="1440000" cy="580840"/>
          </a:xfrm>
          <a:prstGeom prst="rect">
            <a:avLst/>
          </a:prstGeom>
        </p:spPr>
      </p:pic>
      <p:pic>
        <p:nvPicPr>
          <p:cNvPr id="2" name="Picture 1"/>
          <p:cNvPicPr>
            <a:picLocks noChangeAspect="1"/>
          </p:cNvPicPr>
          <p:nvPr userDrawn="1"/>
        </p:nvPicPr>
        <p:blipFill>
          <a:blip r:embed="rId4"/>
          <a:stretch>
            <a:fillRect/>
          </a:stretch>
        </p:blipFill>
        <p:spPr>
          <a:xfrm>
            <a:off x="7344000" y="6200610"/>
            <a:ext cx="1800000" cy="657390"/>
          </a:xfrm>
          <a:prstGeom prst="rect">
            <a:avLst/>
          </a:prstGeom>
        </p:spPr>
      </p:pic>
    </p:spTree>
    <p:extLst>
      <p:ext uri="{BB962C8B-B14F-4D97-AF65-F5344CB8AC3E}">
        <p14:creationId xmlns:p14="http://schemas.microsoft.com/office/powerpoint/2010/main" val="33456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2" name="Picture 2" descr="W:\Projekte\Red Pepper\PTV\Grafiken\PPT_Moebiusba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588"/>
          <a:stretch/>
        </p:blipFill>
        <p:spPr bwMode="gray">
          <a:xfrm>
            <a:off x="-19051" y="2819400"/>
            <a:ext cx="9172575" cy="406598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03548" y="515144"/>
            <a:ext cx="1511300" cy="609600"/>
          </a:xfrm>
          <a:prstGeom prst="rect">
            <a:avLst/>
          </a:prstGeom>
        </p:spPr>
      </p:pic>
      <p:sp>
        <p:nvSpPr>
          <p:cNvPr id="2" name="Titel 1"/>
          <p:cNvSpPr>
            <a:spLocks noGrp="1"/>
          </p:cNvSpPr>
          <p:nvPr userDrawn="1">
            <p:ph type="ctrTitle"/>
          </p:nvPr>
        </p:nvSpPr>
        <p:spPr bwMode="gray">
          <a:xfrm>
            <a:off x="539750" y="3104965"/>
            <a:ext cx="6300788" cy="1260140"/>
          </a:xfrm>
        </p:spPr>
        <p:txBody>
          <a:bodyPr/>
          <a:lstStyle>
            <a:lvl1pPr>
              <a:defRPr sz="2500"/>
            </a:lvl1pPr>
          </a:lstStyle>
          <a:p>
            <a:r>
              <a:rPr lang="de-DE" noProof="0"/>
              <a:t>Titelmasterformat durch Klicken bearbeiten</a:t>
            </a:r>
          </a:p>
        </p:txBody>
      </p:sp>
    </p:spTree>
    <p:extLst>
      <p:ext uri="{BB962C8B-B14F-4D97-AF65-F5344CB8AC3E}">
        <p14:creationId xmlns:p14="http://schemas.microsoft.com/office/powerpoint/2010/main" val="220766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Tree>
    <p:extLst>
      <p:ext uri="{BB962C8B-B14F-4D97-AF65-F5344CB8AC3E}">
        <p14:creationId xmlns:p14="http://schemas.microsoft.com/office/powerpoint/2010/main" val="361226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Bi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noProof="0"/>
              <a:t>Titelmasterformat durch Klicken bearbeiten</a:t>
            </a:r>
          </a:p>
        </p:txBody>
      </p:sp>
      <p:sp>
        <p:nvSpPr>
          <p:cNvPr id="6" name="Bildplatzhalter 5"/>
          <p:cNvSpPr>
            <a:spLocks noGrp="1"/>
          </p:cNvSpPr>
          <p:nvPr>
            <p:ph type="pic" sz="quarter" idx="13"/>
          </p:nvPr>
        </p:nvSpPr>
        <p:spPr bwMode="gray">
          <a:xfrm>
            <a:off x="539750" y="1412874"/>
            <a:ext cx="8064500" cy="4608513"/>
          </a:xfrm>
          <a:solidFill>
            <a:schemeClr val="bg2"/>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288795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45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a:xfrm>
            <a:off x="8797925" y="6535740"/>
            <a:ext cx="179388" cy="179387"/>
          </a:xfrm>
          <a:prstGeom prst="rect">
            <a:avLst/>
          </a:prstGeom>
        </p:spPr>
        <p:txBody>
          <a:bodyPr/>
          <a:lstStyle>
            <a:lvl1pPr>
              <a:defRPr/>
            </a:lvl1pPr>
          </a:lstStyle>
          <a:p>
            <a:fld id="{BE1D7E40-699F-47D2-B9C4-D92B449726A3}" type="slidenum">
              <a:rPr lang="en-US"/>
              <a:pPr/>
              <a:t>‹#›</a:t>
            </a:fld>
            <a:endParaRPr lang="en-US"/>
          </a:p>
        </p:txBody>
      </p:sp>
    </p:spTree>
    <p:extLst>
      <p:ext uri="{BB962C8B-B14F-4D97-AF65-F5344CB8AC3E}">
        <p14:creationId xmlns:p14="http://schemas.microsoft.com/office/powerpoint/2010/main" val="1347762170"/>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0" y="495722"/>
            <a:ext cx="8064500" cy="756084"/>
          </a:xfrm>
          <a:prstGeom prst="rect">
            <a:avLst/>
          </a:prstGeom>
        </p:spPr>
        <p:txBody>
          <a:bodyPr vert="horz" lIns="0" tIns="0" rIns="0" bIns="0" rtlCol="0" anchor="t" anchorCtr="0">
            <a:noAutofit/>
          </a:bodyPr>
          <a:lstStyle/>
          <a:p>
            <a:r>
              <a:rPr lang="de-DE" noProof="0"/>
              <a:t>Titelmasterformat durch Klicken bearbeiten</a:t>
            </a:r>
          </a:p>
        </p:txBody>
      </p:sp>
      <p:sp>
        <p:nvSpPr>
          <p:cNvPr id="3" name="Textplatzhalter 2"/>
          <p:cNvSpPr>
            <a:spLocks noGrp="1"/>
          </p:cNvSpPr>
          <p:nvPr>
            <p:ph type="body" idx="1"/>
          </p:nvPr>
        </p:nvSpPr>
        <p:spPr bwMode="gray">
          <a:xfrm>
            <a:off x="539750" y="1357722"/>
            <a:ext cx="8064500" cy="4663666"/>
          </a:xfrm>
          <a:prstGeom prst="rect">
            <a:avLst/>
          </a:prstGeom>
        </p:spPr>
        <p:txBody>
          <a:bodyPr vert="horz" lIns="0" tIns="0" rIns="0" bIns="0" rtlCol="0">
            <a:no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19937516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49" r:id="rId3"/>
    <p:sldLayoutId id="2147483663" r:id="rId4"/>
    <p:sldLayoutId id="2147483657" r:id="rId5"/>
    <p:sldLayoutId id="2147483655" r:id="rId6"/>
    <p:sldLayoutId id="2147483684" r:id="rId7"/>
  </p:sldLayoutIdLst>
  <p:hf hdr="0" ftr="0" dt="0"/>
  <p:txStyles>
    <p:titleStyle>
      <a:lvl1pPr algn="l" defTabSz="914400" rtl="0" eaLnBrk="1" latinLnBrk="0" hangingPunct="1">
        <a:lnSpc>
          <a:spcPct val="105000"/>
        </a:lnSpc>
        <a:spcBef>
          <a:spcPct val="0"/>
        </a:spcBef>
        <a:buNone/>
        <a:defRPr sz="2100" b="1" kern="1200" cap="all" baseline="0">
          <a:solidFill>
            <a:schemeClr val="tx1"/>
          </a:solidFill>
          <a:latin typeface="+mn-lt"/>
          <a:ea typeface="+mj-ea"/>
          <a:cs typeface="+mj-cs"/>
        </a:defRPr>
      </a:lvl1pPr>
    </p:titleStyle>
    <p:body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5496" y="980728"/>
            <a:ext cx="4500000" cy="5256584"/>
          </a:xfrm>
          <a:prstGeom prst="rect">
            <a:avLst/>
          </a:prstGeom>
        </p:spPr>
        <p:txBody>
          <a:bodyPr>
            <a:no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Introdução aos fundamentos do planeamento de transportes e ao Visum</a:t>
            </a:r>
          </a:p>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Modelo de rede em Visum – estrutura e processamento. Explicação dos objetos de rede e correlação entre os elementos básicos.</a:t>
            </a:r>
          </a:p>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Verificação da rede e validação</a:t>
            </a:r>
          </a:p>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Importar dados de rede a partir de outras aplicações (importar </a:t>
            </a:r>
            <a:r>
              <a:rPr lang="pt-PT" sz="1400" b="1" dirty="0" err="1">
                <a:solidFill>
                  <a:schemeClr val="bg2"/>
                </a:solidFill>
                <a:latin typeface="Trebuchet MS" panose="020B0603020202020204" pitchFamily="34" charset="0"/>
                <a:cs typeface="Arial" panose="020B0604020202020204" pitchFamily="34" charset="0"/>
              </a:rPr>
              <a:t>shape</a:t>
            </a:r>
            <a:r>
              <a:rPr lang="pt-PT" sz="1400" b="1" dirty="0">
                <a:solidFill>
                  <a:schemeClr val="bg2"/>
                </a:solidFill>
                <a:latin typeface="Trebuchet MS" panose="020B0603020202020204" pitchFamily="34" charset="0"/>
                <a:cs typeface="Arial" panose="020B0604020202020204" pitchFamily="34" charset="0"/>
              </a:rPr>
              <a:t> files)</a:t>
            </a:r>
          </a:p>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Parâmetros gráficos do Visum – introdução.</a:t>
            </a:r>
          </a:p>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Procedimentos de alocação – modelação da decisão na escolha de caminhos para o transporte privado</a:t>
            </a:r>
          </a:p>
          <a:p>
            <a:pPr marL="552450" lvl="1" indent="-285750">
              <a:spcBef>
                <a:spcPts val="300"/>
              </a:spcBef>
              <a:spcAft>
                <a:spcPts val="300"/>
              </a:spcAft>
              <a:buFont typeface="Arial" panose="020B0604020202020204" pitchFamily="34" charset="0"/>
              <a:buChar char="•"/>
            </a:pPr>
            <a:r>
              <a:rPr lang="pt-PT" sz="1400" b="1" dirty="0">
                <a:solidFill>
                  <a:schemeClr val="bg2"/>
                </a:solidFill>
                <a:latin typeface="Trebuchet MS" panose="020B0603020202020204" pitchFamily="34" charset="0"/>
                <a:cs typeface="Arial" panose="020B0604020202020204" pitchFamily="34" charset="0"/>
              </a:rPr>
              <a:t>Funções de degradação da velocidade</a:t>
            </a:r>
          </a:p>
          <a:p>
            <a:pPr marL="552450" lvl="1" indent="-285750">
              <a:spcBef>
                <a:spcPts val="300"/>
              </a:spcBef>
              <a:spcAft>
                <a:spcPts val="300"/>
              </a:spcAft>
              <a:buFont typeface="Arial" panose="020B0604020202020204" pitchFamily="34" charset="0"/>
              <a:buChar char="•"/>
            </a:pPr>
            <a:r>
              <a:rPr lang="pt-PT" sz="1400" b="1" dirty="0">
                <a:solidFill>
                  <a:schemeClr val="bg2"/>
                </a:solidFill>
                <a:latin typeface="Trebuchet MS" panose="020B0603020202020204" pitchFamily="34" charset="0"/>
                <a:cs typeface="Arial" panose="020B0604020202020204" pitchFamily="34" charset="0"/>
              </a:rPr>
              <a:t>Funções de impedância</a:t>
            </a:r>
          </a:p>
          <a:p>
            <a:pPr marL="552450" lvl="1" indent="-285750">
              <a:spcBef>
                <a:spcPts val="300"/>
              </a:spcBef>
              <a:spcAft>
                <a:spcPts val="300"/>
              </a:spcAft>
              <a:buFont typeface="Arial" panose="020B0604020202020204" pitchFamily="34" charset="0"/>
              <a:buChar char="•"/>
            </a:pPr>
            <a:r>
              <a:rPr lang="pt-PT" sz="1400" b="1" dirty="0">
                <a:solidFill>
                  <a:schemeClr val="bg2"/>
                </a:solidFill>
                <a:latin typeface="Trebuchet MS" panose="020B0603020202020204" pitchFamily="34" charset="0"/>
                <a:cs typeface="Arial" panose="020B0604020202020204" pitchFamily="34" charset="0"/>
              </a:rPr>
              <a:t>Procedimentos de alocação em detalhe: Incremental, Equilíbrio, Equilíbrio LUCE, Equilíbrio </a:t>
            </a:r>
            <a:r>
              <a:rPr lang="pt-PT" sz="1400" b="1" dirty="0" err="1">
                <a:solidFill>
                  <a:schemeClr val="bg2"/>
                </a:solidFill>
                <a:latin typeface="Trebuchet MS" panose="020B0603020202020204" pitchFamily="34" charset="0"/>
                <a:cs typeface="Arial" panose="020B0604020202020204" pitchFamily="34" charset="0"/>
              </a:rPr>
              <a:t>Lohse</a:t>
            </a:r>
            <a:endParaRPr lang="pt-PT" sz="1400" b="1" dirty="0">
              <a:solidFill>
                <a:schemeClr val="bg2"/>
              </a:solidFill>
              <a:latin typeface="Trebuchet MS" panose="020B0603020202020204" pitchFamily="34" charset="0"/>
              <a:cs typeface="Arial" panose="020B0604020202020204" pitchFamily="34" charset="0"/>
            </a:endParaRPr>
          </a:p>
          <a:p>
            <a:pPr marL="552450" lvl="1" indent="-285750">
              <a:spcBef>
                <a:spcPts val="300"/>
              </a:spcBef>
              <a:spcAft>
                <a:spcPts val="300"/>
              </a:spcAft>
              <a:buFont typeface="Arial" panose="020B0604020202020204" pitchFamily="34" charset="0"/>
              <a:buChar char="•"/>
            </a:pPr>
            <a:r>
              <a:rPr lang="pt-PT" sz="1400" b="1" dirty="0">
                <a:solidFill>
                  <a:schemeClr val="bg2"/>
                </a:solidFill>
                <a:latin typeface="Trebuchet MS" panose="020B0603020202020204" pitchFamily="34" charset="0"/>
                <a:cs typeface="Arial" panose="020B0604020202020204" pitchFamily="34" charset="0"/>
              </a:rPr>
              <a:t>Vista genérica dos outros procedimentos: Estocástica, Equilíbrio Dinâmico do Utilizador, Estocástica Dinâmica</a:t>
            </a:r>
          </a:p>
          <a:p>
            <a:pPr marL="342900" indent="-342900">
              <a:spcBef>
                <a:spcPts val="300"/>
              </a:spcBef>
              <a:spcAft>
                <a:spcPts val="300"/>
              </a:spcAft>
              <a:buFont typeface="+mj-lt"/>
              <a:buAutoNum type="arabicPeriod"/>
            </a:pPr>
            <a:r>
              <a:rPr lang="pt-PT" sz="1400" b="1" dirty="0">
                <a:solidFill>
                  <a:schemeClr val="bg2"/>
                </a:solidFill>
                <a:latin typeface="Trebuchet MS" panose="020B0603020202020204" pitchFamily="34" charset="0"/>
                <a:cs typeface="Arial" panose="020B0604020202020204" pitchFamily="34" charset="0"/>
              </a:rPr>
              <a:t>Procedimentos simples de alocação de transporte coletivo</a:t>
            </a:r>
            <a:endParaRPr lang="pt-PT" sz="1400" b="1" dirty="0">
              <a:solidFill>
                <a:schemeClr val="bg2"/>
              </a:solidFill>
              <a:latin typeface="Trebuchet MS" panose="020B0603020202020204" pitchFamily="34" charset="0"/>
              <a:cs typeface="Arial" panose="020B0604020202020204" pitchFamily="34" charset="0"/>
            </a:endParaRPr>
          </a:p>
          <a:p>
            <a:pPr marL="552450" lvl="1" indent="-285750">
              <a:spcBef>
                <a:spcPts val="300"/>
              </a:spcBef>
              <a:spcAft>
                <a:spcPts val="300"/>
              </a:spcAft>
              <a:buFont typeface="Arial" panose="020B0604020202020204" pitchFamily="34" charset="0"/>
              <a:buChar char="•"/>
            </a:pPr>
            <a:endParaRPr lang="pt-PT" sz="1400" b="1" dirty="0">
              <a:solidFill>
                <a:srgbClr val="000000"/>
              </a:solidFill>
              <a:latin typeface="Trebuchet MS" panose="020B0603020202020204" pitchFamily="34" charset="0"/>
              <a:cs typeface="Arial" panose="020B0604020202020204" pitchFamily="34" charset="0"/>
            </a:endParaRPr>
          </a:p>
        </p:txBody>
      </p:sp>
      <p:sp>
        <p:nvSpPr>
          <p:cNvPr id="3" name="Subtitle 2"/>
          <p:cNvSpPr txBox="1">
            <a:spLocks/>
          </p:cNvSpPr>
          <p:nvPr/>
        </p:nvSpPr>
        <p:spPr>
          <a:xfrm>
            <a:off x="4570907" y="980728"/>
            <a:ext cx="4500000" cy="52565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300"/>
              </a:spcBef>
              <a:spcAft>
                <a:spcPts val="300"/>
              </a:spcAft>
              <a:buFont typeface="+mj-lt"/>
              <a:buAutoNum type="arabicPeriod" startAt="8"/>
            </a:pPr>
            <a:r>
              <a:rPr lang="pt-PT" sz="1400" b="1" dirty="0">
                <a:solidFill>
                  <a:schemeClr val="bg2"/>
                </a:solidFill>
                <a:latin typeface="Trebuchet MS" panose="020B0603020202020204" pitchFamily="34" charset="0"/>
                <a:cs typeface="Arial" panose="020B0604020202020204" pitchFamily="34" charset="0"/>
              </a:rPr>
              <a:t>Gestão de Cenários (definição de projeto)</a:t>
            </a:r>
          </a:p>
          <a:p>
            <a:pPr marL="552450" lvl="1" indent="-285750" algn="l">
              <a:spcBef>
                <a:spcPts val="300"/>
              </a:spcBef>
              <a:spcAft>
                <a:spcPts val="300"/>
              </a:spcAft>
              <a:buClr>
                <a:schemeClr val="accent1"/>
              </a:buClr>
              <a:buFont typeface="Arial" panose="020B0604020202020204" pitchFamily="34" charset="0"/>
              <a:buChar char="•"/>
              <a:tabLst>
                <a:tab pos="266700" algn="l"/>
              </a:tabLst>
            </a:pPr>
            <a:r>
              <a:rPr lang="pt-PT" sz="1400" b="1" dirty="0">
                <a:solidFill>
                  <a:schemeClr val="bg2"/>
                </a:solidFill>
                <a:latin typeface="Trebuchet MS" panose="020B0603020202020204" pitchFamily="34" charset="0"/>
                <a:cs typeface="Arial" panose="020B0604020202020204" pitchFamily="34" charset="0"/>
              </a:rPr>
              <a:t>Definição de caso de aplicação básica</a:t>
            </a:r>
          </a:p>
          <a:p>
            <a:pPr marL="552450" lvl="1" indent="-285750" algn="l">
              <a:spcBef>
                <a:spcPts val="300"/>
              </a:spcBef>
              <a:spcAft>
                <a:spcPts val="300"/>
              </a:spcAft>
              <a:buClr>
                <a:schemeClr val="accent1"/>
              </a:buClr>
              <a:buFont typeface="Arial" panose="020B0604020202020204" pitchFamily="34" charset="0"/>
              <a:buChar char="•"/>
              <a:tabLst>
                <a:tab pos="266700" algn="l"/>
              </a:tabLst>
            </a:pPr>
            <a:r>
              <a:rPr lang="pt-PT" sz="1400" b="1" dirty="0">
                <a:solidFill>
                  <a:schemeClr val="bg2"/>
                </a:solidFill>
                <a:latin typeface="Trebuchet MS" panose="020B0603020202020204" pitchFamily="34" charset="0"/>
                <a:cs typeface="Arial" panose="020B0604020202020204" pitchFamily="34" charset="0"/>
              </a:rPr>
              <a:t>Geração de cenários e descrição de dependências</a:t>
            </a:r>
          </a:p>
          <a:p>
            <a:pPr marL="342900" indent="-342900" algn="l">
              <a:spcBef>
                <a:spcPts val="300"/>
              </a:spcBef>
              <a:spcAft>
                <a:spcPts val="300"/>
              </a:spcAft>
              <a:buFont typeface="+mj-lt"/>
              <a:buAutoNum type="arabicPeriod" startAt="8"/>
            </a:pPr>
            <a:r>
              <a:rPr lang="pt-PT" sz="1400" b="1" dirty="0">
                <a:solidFill>
                  <a:srgbClr val="000000"/>
                </a:solidFill>
                <a:latin typeface="Trebuchet MS" panose="020B0603020202020204" pitchFamily="34" charset="0"/>
                <a:cs typeface="Arial" panose="020B0604020202020204" pitchFamily="34" charset="0"/>
              </a:rPr>
              <a:t>Apresentação de resultados em Visum</a:t>
            </a:r>
          </a:p>
          <a:p>
            <a:pPr marL="552450" lvl="1" indent="-285750" algn="l">
              <a:spcBef>
                <a:spcPts val="300"/>
              </a:spcBef>
              <a:spcAft>
                <a:spcPts val="300"/>
              </a:spcAft>
              <a:buClr>
                <a:schemeClr val="accent1"/>
              </a:buClr>
              <a:buFont typeface="Arial" panose="020B0604020202020204" pitchFamily="34" charset="0"/>
              <a:buChar char="•"/>
              <a:tabLst>
                <a:tab pos="266700" algn="l"/>
              </a:tabLst>
            </a:pPr>
            <a:r>
              <a:rPr lang="pt-PT" sz="1400" b="1" dirty="0">
                <a:solidFill>
                  <a:srgbClr val="000000"/>
                </a:solidFill>
                <a:latin typeface="Trebuchet MS" panose="020B0603020202020204" pitchFamily="34" charset="0"/>
                <a:cs typeface="Arial" panose="020B0604020202020204" pitchFamily="34" charset="0"/>
              </a:rPr>
              <a:t>Visualizações gráficas das alocações (</a:t>
            </a:r>
            <a:r>
              <a:rPr lang="pt-PT" sz="1400" b="1" dirty="0" err="1">
                <a:solidFill>
                  <a:srgbClr val="000000"/>
                </a:solidFill>
                <a:latin typeface="Trebuchet MS" panose="020B0603020202020204" pitchFamily="34" charset="0"/>
                <a:cs typeface="Arial" panose="020B0604020202020204" pitchFamily="34" charset="0"/>
              </a:rPr>
              <a:t>flow</a:t>
            </a:r>
            <a:r>
              <a:rPr lang="pt-PT" sz="1400" b="1" dirty="0">
                <a:solidFill>
                  <a:srgbClr val="000000"/>
                </a:solidFill>
                <a:latin typeface="Trebuchet MS" panose="020B0603020202020204" pitchFamily="34" charset="0"/>
                <a:cs typeface="Arial" panose="020B0604020202020204" pitchFamily="34" charset="0"/>
              </a:rPr>
              <a:t> </a:t>
            </a:r>
            <a:r>
              <a:rPr lang="pt-PT" sz="1400" b="1" dirty="0" err="1">
                <a:solidFill>
                  <a:srgbClr val="000000"/>
                </a:solidFill>
                <a:latin typeface="Trebuchet MS" panose="020B0603020202020204" pitchFamily="34" charset="0"/>
                <a:cs typeface="Arial" panose="020B0604020202020204" pitchFamily="34" charset="0"/>
              </a:rPr>
              <a:t>bundles</a:t>
            </a:r>
            <a:r>
              <a:rPr lang="pt-PT" sz="1400" b="1" dirty="0">
                <a:solidFill>
                  <a:srgbClr val="000000"/>
                </a:solidFill>
                <a:latin typeface="Trebuchet MS" panose="020B0603020202020204" pitchFamily="34" charset="0"/>
                <a:cs typeface="Arial" panose="020B0604020202020204" pitchFamily="34" charset="0"/>
              </a:rPr>
              <a:t>, isócronas, volumes de viragem e visualização de diferenças)</a:t>
            </a:r>
          </a:p>
          <a:p>
            <a:pPr marL="552450" lvl="1" indent="-285750" algn="l">
              <a:spcBef>
                <a:spcPts val="300"/>
              </a:spcBef>
              <a:spcAft>
                <a:spcPts val="300"/>
              </a:spcAft>
              <a:buClr>
                <a:schemeClr val="accent1"/>
              </a:buClr>
              <a:buFont typeface="Arial" panose="020B0604020202020204" pitchFamily="34" charset="0"/>
              <a:buChar char="•"/>
              <a:tabLst>
                <a:tab pos="266700" algn="l"/>
              </a:tabLst>
            </a:pPr>
            <a:r>
              <a:rPr lang="pt-PT" sz="1400" b="1" dirty="0">
                <a:solidFill>
                  <a:srgbClr val="000000"/>
                </a:solidFill>
                <a:latin typeface="Trebuchet MS" panose="020B0603020202020204" pitchFamily="34" charset="0"/>
                <a:cs typeface="Arial" panose="020B0604020202020204" pitchFamily="34" charset="0"/>
              </a:rPr>
              <a:t>Layout de mapas e planos</a:t>
            </a:r>
          </a:p>
          <a:p>
            <a:pPr marL="342900" indent="-342900" algn="l">
              <a:spcBef>
                <a:spcPts val="300"/>
              </a:spcBef>
              <a:spcAft>
                <a:spcPts val="300"/>
              </a:spcAft>
              <a:buFont typeface="+mj-lt"/>
              <a:buAutoNum type="arabicPeriod" startAt="8"/>
              <a:tabLst>
                <a:tab pos="266700" algn="l"/>
              </a:tabLst>
            </a:pPr>
            <a:r>
              <a:rPr lang="pt-PT" sz="1400" b="1" dirty="0">
                <a:solidFill>
                  <a:srgbClr val="000000"/>
                </a:solidFill>
                <a:latin typeface="Trebuchet MS" panose="020B0603020202020204" pitchFamily="34" charset="0"/>
                <a:cs typeface="Arial" panose="020B0604020202020204" pitchFamily="34" charset="0"/>
              </a:rPr>
              <a:t>Matrizes </a:t>
            </a:r>
            <a:r>
              <a:rPr lang="pt-PT" sz="1400" b="1" dirty="0" err="1">
                <a:solidFill>
                  <a:srgbClr val="000000"/>
                </a:solidFill>
                <a:latin typeface="Trebuchet MS" panose="020B0603020202020204" pitchFamily="34" charset="0"/>
                <a:cs typeface="Arial" panose="020B0604020202020204" pitchFamily="34" charset="0"/>
              </a:rPr>
              <a:t>skim</a:t>
            </a:r>
            <a:r>
              <a:rPr lang="pt-PT" sz="1400" b="1" dirty="0">
                <a:solidFill>
                  <a:srgbClr val="000000"/>
                </a:solidFill>
                <a:latin typeface="Trebuchet MS" panose="020B0603020202020204" pitchFamily="34" charset="0"/>
                <a:cs typeface="Arial" panose="020B0604020202020204" pitchFamily="34" charset="0"/>
              </a:rPr>
              <a:t> – tempo de viagem, distância de viagem, tempos de acesso e egresso</a:t>
            </a:r>
          </a:p>
          <a:p>
            <a:pPr marL="552450" lvl="1" indent="-285750" algn="l">
              <a:spcBef>
                <a:spcPts val="300"/>
              </a:spcBef>
              <a:spcAft>
                <a:spcPts val="300"/>
              </a:spcAft>
              <a:buClr>
                <a:schemeClr val="accent1"/>
              </a:buClr>
              <a:buFont typeface="Arial" panose="020B0604020202020204" pitchFamily="34" charset="0"/>
              <a:buChar char="•"/>
              <a:tabLst>
                <a:tab pos="266700" algn="l"/>
              </a:tabLst>
            </a:pPr>
            <a:r>
              <a:rPr lang="pt-PT" sz="1400" b="1" dirty="0">
                <a:solidFill>
                  <a:srgbClr val="000000"/>
                </a:solidFill>
                <a:latin typeface="Trebuchet MS" panose="020B0603020202020204" pitchFamily="34" charset="0"/>
                <a:cs typeface="Arial" panose="020B0604020202020204" pitchFamily="34" charset="0"/>
              </a:rPr>
              <a:t>Classificação de matrizes - Distribuições de tempos de viagem e de distâncias de viagem</a:t>
            </a:r>
          </a:p>
          <a:p>
            <a:pPr marL="342900" indent="-342900" algn="l">
              <a:spcBef>
                <a:spcPts val="300"/>
              </a:spcBef>
              <a:spcAft>
                <a:spcPts val="300"/>
              </a:spcAft>
              <a:buFont typeface="+mj-lt"/>
              <a:buAutoNum type="arabicPeriod" startAt="8"/>
            </a:pPr>
            <a:r>
              <a:rPr lang="pt-PT" sz="1400" b="1" dirty="0">
                <a:solidFill>
                  <a:srgbClr val="000000"/>
                </a:solidFill>
                <a:latin typeface="Trebuchet MS" panose="020B0603020202020204" pitchFamily="34" charset="0"/>
                <a:cs typeface="Arial" panose="020B0604020202020204" pitchFamily="34" charset="0"/>
              </a:rPr>
              <a:t>Correção de matrizes com o </a:t>
            </a:r>
            <a:r>
              <a:rPr lang="pt-PT" sz="1400" b="1" dirty="0" err="1">
                <a:solidFill>
                  <a:srgbClr val="000000"/>
                </a:solidFill>
                <a:latin typeface="Trebuchet MS" panose="020B0603020202020204" pitchFamily="34" charset="0"/>
                <a:cs typeface="Arial" panose="020B0604020202020204" pitchFamily="34" charset="0"/>
              </a:rPr>
              <a:t>TFlowFuzzy</a:t>
            </a:r>
            <a:endParaRPr lang="pt-PT" sz="1400" b="1" dirty="0">
              <a:solidFill>
                <a:srgbClr val="000000"/>
              </a:solidFill>
              <a:latin typeface="Trebuchet MS" panose="020B0603020202020204" pitchFamily="34" charset="0"/>
              <a:cs typeface="Arial" panose="020B0604020202020204" pitchFamily="34" charset="0"/>
            </a:endParaRPr>
          </a:p>
          <a:p>
            <a:pPr marL="342900" indent="-342900" algn="l">
              <a:spcBef>
                <a:spcPts val="300"/>
              </a:spcBef>
              <a:spcAft>
                <a:spcPts val="300"/>
              </a:spcAft>
              <a:buFont typeface="+mj-lt"/>
              <a:buAutoNum type="arabicPeriod" startAt="8"/>
            </a:pPr>
            <a:r>
              <a:rPr lang="pt-PT" sz="1400" b="1" dirty="0">
                <a:solidFill>
                  <a:srgbClr val="000000"/>
                </a:solidFill>
                <a:latin typeface="Trebuchet MS" panose="020B0603020202020204" pitchFamily="34" charset="0"/>
                <a:cs typeface="Arial" panose="020B0604020202020204" pitchFamily="34" charset="0"/>
              </a:rPr>
              <a:t>Avaliação de cenários</a:t>
            </a:r>
          </a:p>
          <a:p>
            <a:pPr marL="342900" indent="-342900" algn="l">
              <a:spcBef>
                <a:spcPts val="300"/>
              </a:spcBef>
              <a:spcAft>
                <a:spcPts val="300"/>
              </a:spcAft>
              <a:buFont typeface="+mj-lt"/>
              <a:buAutoNum type="arabicPeriod" startAt="8"/>
            </a:pPr>
            <a:r>
              <a:rPr lang="pt-PT" sz="1400" b="1" dirty="0">
                <a:solidFill>
                  <a:srgbClr val="000000"/>
                </a:solidFill>
                <a:latin typeface="Trebuchet MS" panose="020B0603020202020204" pitchFamily="34" charset="0"/>
                <a:cs typeface="Arial" panose="020B0604020202020204" pitchFamily="34" charset="0"/>
              </a:rPr>
              <a:t>Impressão de resultados</a:t>
            </a:r>
          </a:p>
        </p:txBody>
      </p:sp>
      <p:sp>
        <p:nvSpPr>
          <p:cNvPr id="4" name="Titel 1"/>
          <p:cNvSpPr txBox="1">
            <a:spLocks/>
          </p:cNvSpPr>
          <p:nvPr/>
        </p:nvSpPr>
        <p:spPr bwMode="gray">
          <a:xfrm>
            <a:off x="2843808" y="188640"/>
            <a:ext cx="3024336" cy="431800"/>
          </a:xfrm>
          <a:prstGeom prst="rect">
            <a:avLst/>
          </a:prstGeom>
        </p:spPr>
        <p:txBody>
          <a:bodyPr vert="horz" lIns="0" tIns="0" rIns="0" bIns="0" rtlCol="0" anchor="t" anchorCtr="0">
            <a:noAutofit/>
          </a:bodyPr>
          <a:lstStyle>
            <a:lvl1pPr algn="l" defTabSz="914400" rtl="0" eaLnBrk="1" latinLnBrk="0" hangingPunct="1">
              <a:lnSpc>
                <a:spcPct val="105000"/>
              </a:lnSpc>
              <a:spcBef>
                <a:spcPct val="0"/>
              </a:spcBef>
              <a:buNone/>
              <a:defRPr sz="2100" b="1" kern="1200" cap="all" baseline="0">
                <a:solidFill>
                  <a:schemeClr val="tx1"/>
                </a:solidFill>
                <a:latin typeface="+mn-lt"/>
                <a:ea typeface="+mj-ea"/>
                <a:cs typeface="+mj-cs"/>
              </a:defRPr>
            </a:lvl1pPr>
          </a:lstStyle>
          <a:p>
            <a:pPr algn="ctr"/>
            <a:r>
              <a:rPr lang="de-DE" sz="2800">
                <a:solidFill>
                  <a:srgbClr val="000000"/>
                </a:solidFill>
                <a:cs typeface="Arial" pitchFamily="34" charset="0"/>
              </a:rPr>
              <a:t>Índice</a:t>
            </a:r>
            <a:endParaRPr lang="de-DE" sz="2800" dirty="0">
              <a:solidFill>
                <a:srgbClr val="000000"/>
              </a:solidFill>
              <a:cs typeface="Arial" pitchFamily="34" charset="0"/>
            </a:endParaRPr>
          </a:p>
        </p:txBody>
      </p:sp>
    </p:spTree>
    <p:extLst>
      <p:ext uri="{BB962C8B-B14F-4D97-AF65-F5344CB8AC3E}">
        <p14:creationId xmlns:p14="http://schemas.microsoft.com/office/powerpoint/2010/main" val="54669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2771800" y="980728"/>
            <a:ext cx="5832450" cy="5156587"/>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6762700" y="3540398"/>
            <a:ext cx="1409700" cy="1190625"/>
          </a:xfrm>
          <a:prstGeom prst="rect">
            <a:avLst/>
          </a:prstGeom>
          <a:noFill/>
          <a:ln w="9525">
            <a:noFill/>
            <a:miter lim="800000"/>
            <a:headEnd/>
            <a:tailEnd/>
          </a:ln>
        </p:spPr>
      </p:pic>
      <p:sp>
        <p:nvSpPr>
          <p:cNvPr id="5" name="Text Placeholder 15"/>
          <p:cNvSpPr txBox="1">
            <a:spLocks/>
          </p:cNvSpPr>
          <p:nvPr/>
        </p:nvSpPr>
        <p:spPr>
          <a:xfrm>
            <a:off x="2195513" y="188639"/>
            <a:ext cx="5400823" cy="504057"/>
          </a:xfrm>
          <a:prstGeom prst="rect">
            <a:avLst/>
          </a:prstGeom>
        </p:spPr>
        <p:txBody>
          <a:bodyPr>
            <a:normAutofit fontScale="92500"/>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Barras de volumes – Estilos de enchimento</a:t>
            </a:r>
          </a:p>
        </p:txBody>
      </p:sp>
    </p:spTree>
    <p:extLst>
      <p:ext uri="{BB962C8B-B14F-4D97-AF65-F5344CB8AC3E}">
        <p14:creationId xmlns:p14="http://schemas.microsoft.com/office/powerpoint/2010/main" val="421274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39750" y="1149710"/>
            <a:ext cx="8064500" cy="4871678"/>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Barras de volumes – Duplicar uma barra</a:t>
            </a:r>
          </a:p>
        </p:txBody>
      </p:sp>
    </p:spTree>
    <p:extLst>
      <p:ext uri="{BB962C8B-B14F-4D97-AF65-F5344CB8AC3E}">
        <p14:creationId xmlns:p14="http://schemas.microsoft.com/office/powerpoint/2010/main" val="49881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noChangeArrowheads="1"/>
          </p:cNvPicPr>
          <p:nvPr/>
        </p:nvPicPr>
        <p:blipFill>
          <a:blip r:embed="rId3" cstate="print"/>
          <a:srcRect/>
          <a:stretch>
            <a:fillRect/>
          </a:stretch>
        </p:blipFill>
        <p:spPr bwMode="auto">
          <a:xfrm>
            <a:off x="539750" y="1164700"/>
            <a:ext cx="8064500" cy="4856688"/>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Barras de volumes – Definir uma nova</a:t>
            </a:r>
          </a:p>
        </p:txBody>
      </p:sp>
    </p:spTree>
    <p:extLst>
      <p:ext uri="{BB962C8B-B14F-4D97-AF65-F5344CB8AC3E}">
        <p14:creationId xmlns:p14="http://schemas.microsoft.com/office/powerpoint/2010/main" val="352761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TV!!_Agenda"/>
          <p:cNvSpPr txBox="1">
            <a:spLocks noChangeArrowheads="1"/>
          </p:cNvSpPr>
          <p:nvPr/>
        </p:nvSpPr>
        <p:spPr bwMode="auto">
          <a:xfrm>
            <a:off x="5715000" y="317501"/>
            <a:ext cx="145471" cy="422405"/>
          </a:xfrm>
          <a:prstGeom prst="rect">
            <a:avLst/>
          </a:prstGeom>
          <a:noFill/>
          <a:ln w="9525">
            <a:noFill/>
            <a:miter lim="800000"/>
            <a:headEnd/>
            <a:tailEnd/>
          </a:ln>
        </p:spPr>
        <p:txBody>
          <a:bodyPr wrap="none" lIns="72000" tIns="72000" rIns="72000" bIns="72000">
            <a:spAutoFit/>
          </a:bodyPr>
          <a:lstStyle/>
          <a:p>
            <a:pPr eaLnBrk="0" hangingPunct="0"/>
            <a:endParaRPr lang="de-DE"/>
          </a:p>
        </p:txBody>
      </p:sp>
      <p:sp>
        <p:nvSpPr>
          <p:cNvPr id="8" name="Textfeld 6"/>
          <p:cNvSpPr txBox="1"/>
          <p:nvPr/>
        </p:nvSpPr>
        <p:spPr bwMode="gray">
          <a:xfrm>
            <a:off x="4211960" y="3068960"/>
            <a:ext cx="3163861" cy="503590"/>
          </a:xfrm>
          <a:prstGeom prst="rect">
            <a:avLst/>
          </a:prstGeom>
          <a:noFill/>
        </p:spPr>
        <p:txBody>
          <a:bodyPr wrap="none" lIns="72000" tIns="36000" rIns="72000" bIns="36000" rtlCol="0">
            <a:spAutoFit/>
          </a:bodyPr>
          <a:lstStyle/>
          <a:p>
            <a:r>
              <a:rPr lang="pt-PT" sz="2800" b="1" dirty="0">
                <a:solidFill>
                  <a:srgbClr val="000000"/>
                </a:solidFill>
                <a:cs typeface="Arial" pitchFamily="34" charset="0"/>
              </a:rPr>
              <a:t>Análises Gráficas</a:t>
            </a:r>
          </a:p>
        </p:txBody>
      </p:sp>
    </p:spTree>
    <p:extLst>
      <p:ext uri="{BB962C8B-B14F-4D97-AF65-F5344CB8AC3E}">
        <p14:creationId xmlns:p14="http://schemas.microsoft.com/office/powerpoint/2010/main" val="56720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Isochrone_PrT.jpg"/>
          <p:cNvPicPr>
            <a:picLocks noChangeAspect="1"/>
          </p:cNvPicPr>
          <p:nvPr/>
        </p:nvPicPr>
        <p:blipFill>
          <a:blip r:embed="rId3" cstate="print"/>
          <a:srcRect l="3678"/>
          <a:stretch>
            <a:fillRect/>
          </a:stretch>
        </p:blipFill>
        <p:spPr>
          <a:xfrm>
            <a:off x="1043608" y="883766"/>
            <a:ext cx="6876256" cy="5163676"/>
          </a:xfrm>
          <a:prstGeom prst="rect">
            <a:avLst/>
          </a:prstGeom>
        </p:spPr>
      </p:pic>
      <p:sp>
        <p:nvSpPr>
          <p:cNvPr id="5"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Isócronas</a:t>
            </a:r>
          </a:p>
        </p:txBody>
      </p:sp>
    </p:spTree>
    <p:extLst>
      <p:ext uri="{BB962C8B-B14F-4D97-AF65-F5344CB8AC3E}">
        <p14:creationId xmlns:p14="http://schemas.microsoft.com/office/powerpoint/2010/main" val="201842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cstate="print"/>
          <a:srcRect/>
          <a:stretch>
            <a:fillRect/>
          </a:stretch>
        </p:blipFill>
        <p:spPr bwMode="auto">
          <a:xfrm>
            <a:off x="539750" y="1149710"/>
            <a:ext cx="8064500" cy="4871678"/>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Visualização 2D</a:t>
            </a:r>
          </a:p>
        </p:txBody>
      </p:sp>
    </p:spTree>
    <p:extLst>
      <p:ext uri="{BB962C8B-B14F-4D97-AF65-F5344CB8AC3E}">
        <p14:creationId xmlns:p14="http://schemas.microsoft.com/office/powerpoint/2010/main" val="120731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3923928" y="2492896"/>
            <a:ext cx="5004048" cy="3753036"/>
          </a:xfrm>
          <a:prstGeom prst="rect">
            <a:avLst/>
          </a:prstGeom>
          <a:noFill/>
          <a:ln w="9525">
            <a:noFill/>
            <a:miter lim="800000"/>
            <a:headEnd/>
            <a:tailEnd/>
          </a:ln>
        </p:spPr>
      </p:pic>
      <p:pic>
        <p:nvPicPr>
          <p:cNvPr id="56322" name="Picture 2"/>
          <p:cNvPicPr>
            <a:picLocks noChangeAspect="1" noChangeArrowheads="1"/>
          </p:cNvPicPr>
          <p:nvPr/>
        </p:nvPicPr>
        <p:blipFill>
          <a:blip r:embed="rId4" cstate="print"/>
          <a:srcRect/>
          <a:stretch>
            <a:fillRect/>
          </a:stretch>
        </p:blipFill>
        <p:spPr bwMode="auto">
          <a:xfrm>
            <a:off x="539552" y="926722"/>
            <a:ext cx="3886200" cy="3486150"/>
          </a:xfrm>
          <a:prstGeom prst="rect">
            <a:avLst/>
          </a:prstGeom>
          <a:noFill/>
          <a:ln w="9525">
            <a:noFill/>
            <a:miter lim="800000"/>
            <a:headEnd/>
            <a:tailEnd/>
          </a:ln>
        </p:spPr>
      </p:pic>
      <p:sp>
        <p:nvSpPr>
          <p:cNvPr id="5"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err="1">
                <a:solidFill>
                  <a:srgbClr val="000000"/>
                </a:solidFill>
              </a:rPr>
              <a:t>Add</a:t>
            </a:r>
            <a:r>
              <a:rPr lang="pt-PT" sz="2000" b="1" dirty="0">
                <a:solidFill>
                  <a:srgbClr val="000000"/>
                </a:solidFill>
              </a:rPr>
              <a:t>-In Isócrona -&gt; POI</a:t>
            </a:r>
          </a:p>
        </p:txBody>
      </p:sp>
    </p:spTree>
    <p:extLst>
      <p:ext uri="{BB962C8B-B14F-4D97-AF65-F5344CB8AC3E}">
        <p14:creationId xmlns:p14="http://schemas.microsoft.com/office/powerpoint/2010/main" val="1842959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Knotenströme.jpg"/>
          <p:cNvPicPr>
            <a:picLocks noChangeAspect="1"/>
          </p:cNvPicPr>
          <p:nvPr/>
        </p:nvPicPr>
        <p:blipFill>
          <a:blip r:embed="rId3" cstate="print"/>
          <a:srcRect l="3557"/>
          <a:stretch>
            <a:fillRect/>
          </a:stretch>
        </p:blipFill>
        <p:spPr>
          <a:xfrm>
            <a:off x="827584" y="836712"/>
            <a:ext cx="7056784" cy="5292588"/>
          </a:xfrm>
          <a:prstGeom prst="rect">
            <a:avLst/>
          </a:prstGeom>
        </p:spPr>
      </p:pic>
      <p:sp>
        <p:nvSpPr>
          <p:cNvPr id="7"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Volume de viragens</a:t>
            </a:r>
          </a:p>
        </p:txBody>
      </p:sp>
    </p:spTree>
    <p:extLst>
      <p:ext uri="{BB962C8B-B14F-4D97-AF65-F5344CB8AC3E}">
        <p14:creationId xmlns:p14="http://schemas.microsoft.com/office/powerpoint/2010/main" val="256228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Desire_line_zones.jpg"/>
          <p:cNvPicPr>
            <a:picLocks noChangeAspect="1"/>
          </p:cNvPicPr>
          <p:nvPr/>
        </p:nvPicPr>
        <p:blipFill>
          <a:blip r:embed="rId3" cstate="print"/>
          <a:srcRect l="3557"/>
          <a:stretch>
            <a:fillRect/>
          </a:stretch>
        </p:blipFill>
        <p:spPr>
          <a:xfrm>
            <a:off x="1403648" y="1052736"/>
            <a:ext cx="6336704" cy="4752528"/>
          </a:xfrm>
          <a:prstGeom prst="rect">
            <a:avLst/>
          </a:prstGeom>
        </p:spPr>
      </p:pic>
      <p:sp>
        <p:nvSpPr>
          <p:cNvPr id="6"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Linhas de desejo</a:t>
            </a:r>
          </a:p>
        </p:txBody>
      </p:sp>
    </p:spTree>
    <p:extLst>
      <p:ext uri="{BB962C8B-B14F-4D97-AF65-F5344CB8AC3E}">
        <p14:creationId xmlns:p14="http://schemas.microsoft.com/office/powerpoint/2010/main" val="468059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TV!!_Agenda"/>
          <p:cNvSpPr txBox="1">
            <a:spLocks noChangeArrowheads="1"/>
          </p:cNvSpPr>
          <p:nvPr/>
        </p:nvSpPr>
        <p:spPr bwMode="auto">
          <a:xfrm>
            <a:off x="5715000" y="317501"/>
            <a:ext cx="145471" cy="422405"/>
          </a:xfrm>
          <a:prstGeom prst="rect">
            <a:avLst/>
          </a:prstGeom>
          <a:noFill/>
          <a:ln w="9525">
            <a:noFill/>
            <a:miter lim="800000"/>
            <a:headEnd/>
            <a:tailEnd/>
          </a:ln>
        </p:spPr>
        <p:txBody>
          <a:bodyPr wrap="none" lIns="72000" tIns="72000" rIns="72000" bIns="72000">
            <a:spAutoFit/>
          </a:bodyPr>
          <a:lstStyle/>
          <a:p>
            <a:pPr eaLnBrk="0" hangingPunct="0"/>
            <a:endParaRPr lang="de-DE"/>
          </a:p>
        </p:txBody>
      </p:sp>
      <p:sp>
        <p:nvSpPr>
          <p:cNvPr id="8" name="Textfeld 6"/>
          <p:cNvSpPr txBox="1"/>
          <p:nvPr/>
        </p:nvSpPr>
        <p:spPr bwMode="gray">
          <a:xfrm>
            <a:off x="4211960" y="3068960"/>
            <a:ext cx="4899913" cy="503590"/>
          </a:xfrm>
          <a:prstGeom prst="rect">
            <a:avLst/>
          </a:prstGeom>
          <a:noFill/>
        </p:spPr>
        <p:txBody>
          <a:bodyPr wrap="none" lIns="72000" tIns="36000" rIns="72000" bIns="36000" rtlCol="0">
            <a:spAutoFit/>
          </a:bodyPr>
          <a:lstStyle/>
          <a:p>
            <a:r>
              <a:rPr lang="pt-PT" sz="2800" b="1" dirty="0">
                <a:solidFill>
                  <a:srgbClr val="000000"/>
                </a:solidFill>
                <a:cs typeface="Arial" pitchFamily="34" charset="0"/>
              </a:rPr>
              <a:t>Matrizes </a:t>
            </a:r>
            <a:r>
              <a:rPr lang="pt-PT" sz="2800" b="1" dirty="0" err="1">
                <a:solidFill>
                  <a:srgbClr val="000000"/>
                </a:solidFill>
                <a:cs typeface="Arial" pitchFamily="34" charset="0"/>
              </a:rPr>
              <a:t>Skim</a:t>
            </a:r>
            <a:r>
              <a:rPr lang="pt-PT" sz="2800" b="1" dirty="0">
                <a:solidFill>
                  <a:srgbClr val="000000"/>
                </a:solidFill>
                <a:cs typeface="Arial" pitchFamily="34" charset="0"/>
              </a:rPr>
              <a:t> (Indicadores)</a:t>
            </a:r>
          </a:p>
        </p:txBody>
      </p:sp>
    </p:spTree>
    <p:extLst>
      <p:ext uri="{BB962C8B-B14F-4D97-AF65-F5344CB8AC3E}">
        <p14:creationId xmlns:p14="http://schemas.microsoft.com/office/powerpoint/2010/main" val="269665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link_Network#.jpg"/>
          <p:cNvPicPr>
            <a:picLocks noChangeAspect="1"/>
          </p:cNvPicPr>
          <p:nvPr/>
        </p:nvPicPr>
        <p:blipFill>
          <a:blip r:embed="rId3" cstate="print"/>
          <a:srcRect l="3557"/>
          <a:stretch>
            <a:fillRect/>
          </a:stretch>
        </p:blipFill>
        <p:spPr>
          <a:xfrm>
            <a:off x="0" y="0"/>
            <a:ext cx="9144000" cy="6858000"/>
          </a:xfrm>
          <a:prstGeom prst="rect">
            <a:avLst/>
          </a:prstGeom>
        </p:spPr>
      </p:pic>
    </p:spTree>
    <p:extLst>
      <p:ext uri="{BB962C8B-B14F-4D97-AF65-F5344CB8AC3E}">
        <p14:creationId xmlns:p14="http://schemas.microsoft.com/office/powerpoint/2010/main" val="2467616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539750" y="1397003"/>
          <a:ext cx="8064500" cy="4726819"/>
        </p:xfrm>
        <a:graphic>
          <a:graphicData uri="http://schemas.openxmlformats.org/drawingml/2006/table">
            <a:tbl>
              <a:tblPr/>
              <a:tblGrid>
                <a:gridCol w="2882429">
                  <a:extLst>
                    <a:ext uri="{9D8B030D-6E8A-4147-A177-3AD203B41FA5}">
                      <a16:colId xmlns:a16="http://schemas.microsoft.com/office/drawing/2014/main" val="20000"/>
                    </a:ext>
                  </a:extLst>
                </a:gridCol>
                <a:gridCol w="5182071">
                  <a:extLst>
                    <a:ext uri="{9D8B030D-6E8A-4147-A177-3AD203B41FA5}">
                      <a16:colId xmlns:a16="http://schemas.microsoft.com/office/drawing/2014/main" val="20001"/>
                    </a:ext>
                  </a:extLst>
                </a:gridCol>
              </a:tblGrid>
              <a:tr h="398654">
                <a:tc>
                  <a:txBody>
                    <a:bodyPr/>
                    <a:lstStyle/>
                    <a:p>
                      <a:pPr algn="l" fontAlgn="ctr"/>
                      <a:r>
                        <a:rPr lang="de-DE" sz="1600" b="1" i="0" u="none" strike="noStrike" dirty="0">
                          <a:solidFill>
                            <a:srgbClr val="000000"/>
                          </a:solidFill>
                          <a:latin typeface="Calibri"/>
                        </a:rPr>
                        <a:t>t0-PrTSys (TT0)</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err="1">
                          <a:solidFill>
                            <a:srgbClr val="000000"/>
                          </a:solidFill>
                          <a:latin typeface="Calibri"/>
                        </a:rPr>
                        <a:t>TSys</a:t>
                      </a:r>
                      <a:r>
                        <a:rPr lang="en-US" sz="1600" b="1" i="0" u="none" strike="noStrike" dirty="0">
                          <a:solidFill>
                            <a:srgbClr val="000000"/>
                          </a:solidFill>
                          <a:latin typeface="Calibri"/>
                        </a:rPr>
                        <a:t>-specific travel time t</a:t>
                      </a:r>
                      <a:r>
                        <a:rPr lang="en-US" sz="1600" b="1" i="0" u="none" strike="noStrike" baseline="-25000" dirty="0">
                          <a:solidFill>
                            <a:srgbClr val="000000"/>
                          </a:solidFill>
                          <a:latin typeface="Calibri"/>
                        </a:rPr>
                        <a:t>0</a:t>
                      </a:r>
                      <a:r>
                        <a:rPr lang="en-US" sz="1600" b="1" i="0" u="none" strike="noStrike" dirty="0">
                          <a:solidFill>
                            <a:srgbClr val="000000"/>
                          </a:solidFill>
                          <a:latin typeface="Calibri"/>
                        </a:rPr>
                        <a:t> in unloaded network</a:t>
                      </a: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8654">
                <a:tc>
                  <a:txBody>
                    <a:bodyPr/>
                    <a:lstStyle/>
                    <a:p>
                      <a:pPr algn="l" fontAlgn="ctr"/>
                      <a:r>
                        <a:rPr lang="de-DE" sz="1600" b="1" i="0" u="none" strike="noStrike" dirty="0" err="1">
                          <a:solidFill>
                            <a:srgbClr val="000000"/>
                          </a:solidFill>
                          <a:latin typeface="Calibri"/>
                        </a:rPr>
                        <a:t>tCur-PrTSys</a:t>
                      </a:r>
                      <a:r>
                        <a:rPr lang="de-DE" sz="1600" b="1" i="0" u="none" strike="noStrike" dirty="0">
                          <a:solidFill>
                            <a:srgbClr val="000000"/>
                          </a:solidFill>
                          <a:latin typeface="Calibri"/>
                        </a:rPr>
                        <a:t> (TTC)</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err="1">
                          <a:solidFill>
                            <a:srgbClr val="000000"/>
                          </a:solidFill>
                          <a:latin typeface="Calibri"/>
                        </a:rPr>
                        <a:t>TSys</a:t>
                      </a:r>
                      <a:r>
                        <a:rPr lang="en-US" sz="1600" b="1" i="0" u="none" strike="noStrike" dirty="0">
                          <a:solidFill>
                            <a:srgbClr val="000000"/>
                          </a:solidFill>
                          <a:latin typeface="Calibri"/>
                        </a:rPr>
                        <a:t>-specific travel time </a:t>
                      </a:r>
                      <a:r>
                        <a:rPr lang="en-US" sz="1600" b="1" i="0" u="none" strike="noStrike" dirty="0" err="1">
                          <a:solidFill>
                            <a:srgbClr val="000000"/>
                          </a:solidFill>
                          <a:latin typeface="Calibri"/>
                        </a:rPr>
                        <a:t>t</a:t>
                      </a:r>
                      <a:r>
                        <a:rPr lang="en-US" sz="1600" b="1" i="0" u="none" strike="noStrike" baseline="-25000" dirty="0" err="1">
                          <a:solidFill>
                            <a:srgbClr val="000000"/>
                          </a:solidFill>
                          <a:latin typeface="Calibri"/>
                        </a:rPr>
                        <a:t>Cur</a:t>
                      </a:r>
                      <a:r>
                        <a:rPr lang="en-US" sz="1600" b="1" i="0" u="none" strike="noStrike" dirty="0">
                          <a:solidFill>
                            <a:srgbClr val="000000"/>
                          </a:solidFill>
                          <a:latin typeface="Calibri"/>
                        </a:rPr>
                        <a:t> in loaded network</a:t>
                      </a: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654">
                <a:tc>
                  <a:txBody>
                    <a:bodyPr/>
                    <a:lstStyle/>
                    <a:p>
                      <a:pPr algn="l" fontAlgn="ctr"/>
                      <a:r>
                        <a:rPr lang="de-DE" sz="1600" b="1" i="0" u="none" strike="noStrike" dirty="0">
                          <a:solidFill>
                            <a:srgbClr val="000000"/>
                          </a:solidFill>
                          <a:latin typeface="Calibri"/>
                        </a:rPr>
                        <a:t>AddValue1..3 (AD1 - AD3)</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600" b="1" i="0" u="none" strike="noStrike" dirty="0" err="1">
                          <a:solidFill>
                            <a:srgbClr val="000000"/>
                          </a:solidFill>
                          <a:latin typeface="Calibri"/>
                        </a:rPr>
                        <a:t>Sum</a:t>
                      </a:r>
                      <a:r>
                        <a:rPr lang="de-DE" sz="1600" b="1" i="0" u="none" strike="noStrike" dirty="0">
                          <a:solidFill>
                            <a:srgbClr val="000000"/>
                          </a:solidFill>
                          <a:latin typeface="Calibri"/>
                        </a:rPr>
                        <a:t> </a:t>
                      </a:r>
                      <a:r>
                        <a:rPr lang="de-DE" sz="1600" b="1" i="0" u="none" strike="noStrike" dirty="0" err="1">
                          <a:solidFill>
                            <a:srgbClr val="000000"/>
                          </a:solidFill>
                          <a:latin typeface="Calibri"/>
                        </a:rPr>
                        <a:t>of</a:t>
                      </a:r>
                      <a:r>
                        <a:rPr lang="de-DE" sz="1600" b="1" i="0" u="none" strike="noStrike" dirty="0">
                          <a:solidFill>
                            <a:srgbClr val="000000"/>
                          </a:solidFill>
                          <a:latin typeface="Calibri"/>
                        </a:rPr>
                        <a:t> </a:t>
                      </a:r>
                      <a:r>
                        <a:rPr lang="de-DE" sz="1600" b="1" i="0" u="none" strike="noStrike" dirty="0" err="1">
                          <a:solidFill>
                            <a:srgbClr val="000000"/>
                          </a:solidFill>
                          <a:latin typeface="Calibri"/>
                        </a:rPr>
                        <a:t>AddValue</a:t>
                      </a:r>
                      <a:r>
                        <a:rPr lang="de-DE" sz="1600" b="1" i="0" u="none" strike="noStrike" dirty="0">
                          <a:solidFill>
                            <a:srgbClr val="000000"/>
                          </a:solidFill>
                          <a:latin typeface="Calibri"/>
                        </a:rPr>
                        <a:t> </a:t>
                      </a: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654">
                <a:tc>
                  <a:txBody>
                    <a:bodyPr/>
                    <a:lstStyle/>
                    <a:p>
                      <a:pPr algn="l" fontAlgn="ctr"/>
                      <a:r>
                        <a:rPr lang="de-DE" sz="1600" b="1" i="0" u="none" strike="noStrike" dirty="0">
                          <a:solidFill>
                            <a:srgbClr val="000000"/>
                          </a:solidFill>
                          <a:latin typeface="Calibri"/>
                        </a:rPr>
                        <a:t>Trip </a:t>
                      </a:r>
                      <a:r>
                        <a:rPr lang="de-DE" sz="1600" b="1" i="0" u="none" strike="noStrike" dirty="0" err="1">
                          <a:solidFill>
                            <a:srgbClr val="000000"/>
                          </a:solidFill>
                          <a:latin typeface="Calibri"/>
                        </a:rPr>
                        <a:t>distance</a:t>
                      </a:r>
                      <a:r>
                        <a:rPr lang="de-DE" sz="1600" b="1" i="0" u="none" strike="noStrike" dirty="0">
                          <a:solidFill>
                            <a:srgbClr val="000000"/>
                          </a:solidFill>
                          <a:latin typeface="Calibri"/>
                        </a:rPr>
                        <a:t> (DIS)</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00"/>
                          </a:solidFill>
                          <a:latin typeface="Calibri"/>
                        </a:rPr>
                        <a:t>Distance covered from origin to destination</a:t>
                      </a: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654">
                <a:tc>
                  <a:txBody>
                    <a:bodyPr/>
                    <a:lstStyle/>
                    <a:p>
                      <a:pPr algn="l" fontAlgn="ctr"/>
                      <a:r>
                        <a:rPr lang="de-DE" sz="1600" b="1" i="0" u="none" strike="noStrike" dirty="0" err="1">
                          <a:solidFill>
                            <a:srgbClr val="000000"/>
                          </a:solidFill>
                          <a:latin typeface="Calibri"/>
                        </a:rPr>
                        <a:t>Direct</a:t>
                      </a:r>
                      <a:r>
                        <a:rPr lang="de-DE" sz="1600" b="1" i="0" u="none" strike="noStrike" dirty="0">
                          <a:solidFill>
                            <a:srgbClr val="000000"/>
                          </a:solidFill>
                          <a:latin typeface="Calibri"/>
                        </a:rPr>
                        <a:t> </a:t>
                      </a:r>
                      <a:r>
                        <a:rPr lang="de-DE" sz="1600" b="1" i="0" u="none" strike="noStrike" dirty="0" err="1">
                          <a:solidFill>
                            <a:srgbClr val="000000"/>
                          </a:solidFill>
                          <a:latin typeface="Calibri"/>
                        </a:rPr>
                        <a:t>distance</a:t>
                      </a:r>
                      <a:r>
                        <a:rPr lang="de-DE" sz="1600" b="1" i="0" u="none" strike="noStrike" dirty="0">
                          <a:solidFill>
                            <a:srgbClr val="000000"/>
                          </a:solidFill>
                          <a:latin typeface="Calibri"/>
                        </a:rPr>
                        <a:t>(DID)</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00"/>
                          </a:solidFill>
                          <a:latin typeface="Calibri"/>
                        </a:rPr>
                        <a:t>Direct distance between origin and destination zone</a:t>
                      </a: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654">
                <a:tc>
                  <a:txBody>
                    <a:bodyPr/>
                    <a:lstStyle/>
                    <a:p>
                      <a:pPr algn="l" fontAlgn="ctr"/>
                      <a:r>
                        <a:rPr lang="de-DE" sz="1600" b="1" i="0" u="none" strike="noStrike" dirty="0">
                          <a:solidFill>
                            <a:srgbClr val="000000"/>
                          </a:solidFill>
                          <a:latin typeface="Calibri"/>
                        </a:rPr>
                        <a:t>Speed v0-PrTSys (VP0)</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err="1">
                          <a:solidFill>
                            <a:srgbClr val="000000"/>
                          </a:solidFill>
                          <a:latin typeface="Calibri"/>
                        </a:rPr>
                        <a:t>TSys</a:t>
                      </a:r>
                      <a:r>
                        <a:rPr lang="en-US" sz="1600" b="1" i="0" u="none" strike="noStrike" dirty="0">
                          <a:solidFill>
                            <a:srgbClr val="000000"/>
                          </a:solidFill>
                          <a:latin typeface="Calibri"/>
                        </a:rPr>
                        <a:t>-specific speed v</a:t>
                      </a:r>
                      <a:r>
                        <a:rPr lang="en-US" sz="1600" b="1" i="0" u="none" strike="noStrike" baseline="-25000" dirty="0">
                          <a:solidFill>
                            <a:srgbClr val="000000"/>
                          </a:solidFill>
                          <a:latin typeface="Calibri"/>
                        </a:rPr>
                        <a:t>0</a:t>
                      </a:r>
                      <a:r>
                        <a:rPr lang="en-US" sz="1600" b="1" i="0" u="none" strike="noStrike" dirty="0">
                          <a:solidFill>
                            <a:srgbClr val="000000"/>
                          </a:solidFill>
                          <a:latin typeface="Calibri"/>
                        </a:rPr>
                        <a:t> in unloaded network</a:t>
                      </a: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8654">
                <a:tc>
                  <a:txBody>
                    <a:bodyPr/>
                    <a:lstStyle/>
                    <a:p>
                      <a:pPr algn="l" fontAlgn="ctr"/>
                      <a:r>
                        <a:rPr lang="de-DE" sz="1600" b="1" i="0" u="none" strike="noStrike" dirty="0">
                          <a:solidFill>
                            <a:srgbClr val="000000"/>
                          </a:solidFill>
                          <a:latin typeface="Calibri"/>
                        </a:rPr>
                        <a:t>Speed </a:t>
                      </a:r>
                      <a:r>
                        <a:rPr lang="de-DE" sz="1600" b="1" i="0" u="none" strike="noStrike" dirty="0" err="1">
                          <a:solidFill>
                            <a:srgbClr val="000000"/>
                          </a:solidFill>
                          <a:latin typeface="Calibri"/>
                        </a:rPr>
                        <a:t>vCur-PrTSys</a:t>
                      </a:r>
                      <a:r>
                        <a:rPr lang="de-DE" sz="1600" b="1" i="0" u="none" strike="noStrike" dirty="0">
                          <a:solidFill>
                            <a:srgbClr val="000000"/>
                          </a:solidFill>
                          <a:latin typeface="Calibri"/>
                        </a:rPr>
                        <a:t> (VPC)</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err="1">
                          <a:solidFill>
                            <a:srgbClr val="000000"/>
                          </a:solidFill>
                          <a:latin typeface="Calibri"/>
                        </a:rPr>
                        <a:t>TSys</a:t>
                      </a:r>
                      <a:r>
                        <a:rPr lang="en-US" sz="1600" b="1" i="0" u="none" strike="noStrike" dirty="0">
                          <a:solidFill>
                            <a:srgbClr val="000000"/>
                          </a:solidFill>
                          <a:latin typeface="Calibri"/>
                        </a:rPr>
                        <a:t>-specific speed </a:t>
                      </a:r>
                      <a:r>
                        <a:rPr lang="en-US" sz="1600" b="1" i="0" u="none" strike="noStrike" dirty="0" err="1">
                          <a:solidFill>
                            <a:srgbClr val="000000"/>
                          </a:solidFill>
                          <a:latin typeface="Calibri"/>
                        </a:rPr>
                        <a:t>v</a:t>
                      </a:r>
                      <a:r>
                        <a:rPr lang="en-US" sz="1600" b="1" i="0" u="none" strike="noStrike" baseline="-25000" dirty="0" err="1">
                          <a:solidFill>
                            <a:srgbClr val="000000"/>
                          </a:solidFill>
                          <a:latin typeface="Calibri"/>
                        </a:rPr>
                        <a:t>Cur</a:t>
                      </a:r>
                      <a:r>
                        <a:rPr lang="en-US" sz="1600" b="1" i="0" u="none" strike="noStrike" dirty="0">
                          <a:solidFill>
                            <a:srgbClr val="000000"/>
                          </a:solidFill>
                          <a:latin typeface="Calibri"/>
                        </a:rPr>
                        <a:t> in loaded network</a:t>
                      </a: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8654">
                <a:tc>
                  <a:txBody>
                    <a:bodyPr/>
                    <a:lstStyle/>
                    <a:p>
                      <a:pPr algn="l" fontAlgn="ctr"/>
                      <a:r>
                        <a:rPr lang="de-DE" sz="1600" b="1" i="0" u="none" strike="noStrike" dirty="0">
                          <a:solidFill>
                            <a:srgbClr val="000000"/>
                          </a:solidFill>
                          <a:latin typeface="Calibri"/>
                        </a:rPr>
                        <a:t>Toll(TOL)</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600" b="1" i="0" u="none" strike="noStrike" dirty="0">
                          <a:solidFill>
                            <a:srgbClr val="000000"/>
                          </a:solidFill>
                          <a:latin typeface="Calibri"/>
                        </a:rPr>
                        <a:t>Toll </a:t>
                      </a:r>
                      <a:r>
                        <a:rPr lang="de-DE" sz="1600" b="1" i="0" u="none" strike="noStrike" dirty="0" err="1">
                          <a:solidFill>
                            <a:srgbClr val="000000"/>
                          </a:solidFill>
                          <a:latin typeface="Calibri"/>
                        </a:rPr>
                        <a:t>of</a:t>
                      </a:r>
                      <a:r>
                        <a:rPr lang="de-DE" sz="1600" b="1" i="0" u="none" strike="noStrike" dirty="0">
                          <a:solidFill>
                            <a:srgbClr val="000000"/>
                          </a:solidFill>
                          <a:latin typeface="Calibri"/>
                        </a:rPr>
                        <a:t> </a:t>
                      </a:r>
                      <a:r>
                        <a:rPr lang="de-DE" sz="1600" b="1" i="0" u="none" strike="noStrike" dirty="0" err="1">
                          <a:solidFill>
                            <a:srgbClr val="000000"/>
                          </a:solidFill>
                          <a:latin typeface="Calibri"/>
                        </a:rPr>
                        <a:t>traversed</a:t>
                      </a:r>
                      <a:r>
                        <a:rPr lang="de-DE" sz="1600" b="1" i="0" u="none" strike="noStrike" dirty="0">
                          <a:solidFill>
                            <a:srgbClr val="000000"/>
                          </a:solidFill>
                          <a:latin typeface="Calibri"/>
                        </a:rPr>
                        <a:t> links</a:t>
                      </a: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8654">
                <a:tc>
                  <a:txBody>
                    <a:bodyPr/>
                    <a:lstStyle/>
                    <a:p>
                      <a:pPr algn="l" fontAlgn="ctr"/>
                      <a:r>
                        <a:rPr lang="de-DE" sz="1600" b="1" i="0" u="none" strike="noStrike" dirty="0" err="1">
                          <a:solidFill>
                            <a:srgbClr val="000000"/>
                          </a:solidFill>
                          <a:latin typeface="Calibri"/>
                        </a:rPr>
                        <a:t>Impedamce-PrtSys</a:t>
                      </a:r>
                      <a:r>
                        <a:rPr lang="de-DE" sz="1600" b="1" i="0" u="none" strike="noStrike" baseline="0" dirty="0">
                          <a:solidFill>
                            <a:srgbClr val="000000"/>
                          </a:solidFill>
                          <a:latin typeface="Calibri"/>
                        </a:rPr>
                        <a:t> </a:t>
                      </a:r>
                      <a:r>
                        <a:rPr lang="de-DE" sz="1600" b="1" i="0" u="none" strike="noStrike" dirty="0">
                          <a:solidFill>
                            <a:srgbClr val="000000"/>
                          </a:solidFill>
                          <a:latin typeface="Calibri"/>
                        </a:rPr>
                        <a:t>(IMP)</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err="1">
                          <a:solidFill>
                            <a:srgbClr val="000000"/>
                          </a:solidFill>
                          <a:latin typeface="Calibri"/>
                        </a:rPr>
                        <a:t>TSys</a:t>
                      </a:r>
                      <a:r>
                        <a:rPr lang="en-US" sz="1600" b="1" i="0" u="none" strike="noStrike" dirty="0">
                          <a:solidFill>
                            <a:srgbClr val="000000"/>
                          </a:solidFill>
                          <a:latin typeface="Calibri"/>
                        </a:rPr>
                        <a:t>-specific impedance in unloaded network</a:t>
                      </a: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8654">
                <a:tc>
                  <a:txBody>
                    <a:bodyPr/>
                    <a:lstStyle/>
                    <a:p>
                      <a:pPr algn="l" fontAlgn="ctr"/>
                      <a:r>
                        <a:rPr lang="de-DE" sz="1600" b="1" i="0" u="none" strike="noStrike" dirty="0" err="1">
                          <a:solidFill>
                            <a:srgbClr val="000000"/>
                          </a:solidFill>
                          <a:latin typeface="Calibri"/>
                        </a:rPr>
                        <a:t>AddValue-TSys</a:t>
                      </a:r>
                      <a:r>
                        <a:rPr lang="de-DE" sz="1600" b="1" i="0" u="none" strike="noStrike" dirty="0">
                          <a:solidFill>
                            <a:srgbClr val="000000"/>
                          </a:solidFill>
                          <a:latin typeface="Calibri"/>
                        </a:rPr>
                        <a:t> (ADS)</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600" b="1" i="0" u="none" strike="noStrike" dirty="0" err="1">
                          <a:solidFill>
                            <a:srgbClr val="000000"/>
                          </a:solidFill>
                          <a:latin typeface="Calibri"/>
                        </a:rPr>
                        <a:t>Sum</a:t>
                      </a:r>
                      <a:r>
                        <a:rPr lang="de-DE" sz="1600" b="1" i="0" u="none" strike="noStrike" dirty="0">
                          <a:solidFill>
                            <a:srgbClr val="000000"/>
                          </a:solidFill>
                          <a:latin typeface="Calibri"/>
                        </a:rPr>
                        <a:t> </a:t>
                      </a:r>
                      <a:r>
                        <a:rPr lang="de-DE" sz="1600" b="1" i="0" u="none" strike="noStrike" dirty="0" err="1">
                          <a:solidFill>
                            <a:srgbClr val="000000"/>
                          </a:solidFill>
                          <a:latin typeface="Calibri"/>
                        </a:rPr>
                        <a:t>of</a:t>
                      </a:r>
                      <a:r>
                        <a:rPr lang="de-DE" sz="1600" b="1" i="0" u="none" strike="noStrike" dirty="0">
                          <a:solidFill>
                            <a:srgbClr val="000000"/>
                          </a:solidFill>
                          <a:latin typeface="Calibri"/>
                        </a:rPr>
                        <a:t> </a:t>
                      </a:r>
                      <a:r>
                        <a:rPr lang="de-DE" sz="1600" b="1" i="0" u="none" strike="noStrike" dirty="0" err="1">
                          <a:solidFill>
                            <a:srgbClr val="000000"/>
                          </a:solidFill>
                          <a:latin typeface="Calibri"/>
                        </a:rPr>
                        <a:t>TSys-AddValue</a:t>
                      </a:r>
                      <a:r>
                        <a:rPr lang="de-DE" sz="1600" b="1" i="0" u="none" strike="noStrike" dirty="0">
                          <a:solidFill>
                            <a:srgbClr val="000000"/>
                          </a:solidFill>
                          <a:latin typeface="Calibri"/>
                        </a:rPr>
                        <a:t> </a:t>
                      </a:r>
                      <a:r>
                        <a:rPr lang="de-DE" sz="1600" b="1" i="0" u="none" strike="noStrike" dirty="0" err="1">
                          <a:solidFill>
                            <a:srgbClr val="000000"/>
                          </a:solidFill>
                          <a:latin typeface="Calibri"/>
                        </a:rPr>
                        <a:t>data</a:t>
                      </a:r>
                      <a:endParaRPr lang="de-DE" sz="1600" b="1" i="0" u="none" strike="noStrike" dirty="0">
                        <a:solidFill>
                          <a:srgbClr val="000000"/>
                        </a:solidFill>
                        <a:latin typeface="Calibri"/>
                      </a:endParaRP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37847">
                <a:tc>
                  <a:txBody>
                    <a:bodyPr/>
                    <a:lstStyle/>
                    <a:p>
                      <a:pPr algn="l" fontAlgn="ctr"/>
                      <a:r>
                        <a:rPr lang="de-DE" sz="1600" b="1" i="0" u="none" strike="noStrike" dirty="0" err="1">
                          <a:solidFill>
                            <a:srgbClr val="000000"/>
                          </a:solidFill>
                          <a:latin typeface="Calibri"/>
                        </a:rPr>
                        <a:t>Useer-defined</a:t>
                      </a:r>
                      <a:r>
                        <a:rPr lang="de-DE" sz="1600" b="1" i="0" u="none" strike="noStrike" dirty="0">
                          <a:solidFill>
                            <a:srgbClr val="000000"/>
                          </a:solidFill>
                          <a:latin typeface="Calibri"/>
                        </a:rPr>
                        <a:t> (UDS)</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00"/>
                          </a:solidFill>
                          <a:latin typeface="Calibri"/>
                        </a:rPr>
                        <a:t>Flexible calculation of a mean attribute value per OD pair, the linkage of attributes of different traversed network objects is also possible</a:t>
                      </a:r>
                    </a:p>
                  </a:txBody>
                  <a:tcPr marL="180000" marR="8759" marT="87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Matrizes </a:t>
            </a:r>
            <a:r>
              <a:rPr lang="pt-PT" sz="2000" b="1" dirty="0" err="1">
                <a:solidFill>
                  <a:srgbClr val="000000"/>
                </a:solidFill>
              </a:rPr>
              <a:t>Skim</a:t>
            </a:r>
            <a:r>
              <a:rPr lang="pt-PT" sz="2000" b="1" dirty="0">
                <a:solidFill>
                  <a:srgbClr val="000000"/>
                </a:solidFill>
              </a:rPr>
              <a:t> do </a:t>
            </a:r>
            <a:r>
              <a:rPr lang="pt-PT" sz="2000" b="1" dirty="0" err="1">
                <a:solidFill>
                  <a:srgbClr val="000000"/>
                </a:solidFill>
              </a:rPr>
              <a:t>PrT</a:t>
            </a:r>
            <a:endParaRPr lang="pt-PT" sz="2000" b="1" dirty="0">
              <a:solidFill>
                <a:srgbClr val="000000"/>
              </a:solidFill>
            </a:endParaRPr>
          </a:p>
        </p:txBody>
      </p:sp>
    </p:spTree>
    <p:extLst>
      <p:ext uri="{BB962C8B-B14F-4D97-AF65-F5344CB8AC3E}">
        <p14:creationId xmlns:p14="http://schemas.microsoft.com/office/powerpoint/2010/main" val="2179922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989951282"/>
              </p:ext>
            </p:extLst>
          </p:nvPr>
        </p:nvGraphicFramePr>
        <p:xfrm>
          <a:off x="539750" y="1397000"/>
          <a:ext cx="8064500" cy="4624386"/>
        </p:xfrm>
        <a:graphic>
          <a:graphicData uri="http://schemas.openxmlformats.org/drawingml/2006/table">
            <a:tbl>
              <a:tblPr/>
              <a:tblGrid>
                <a:gridCol w="8064500">
                  <a:extLst>
                    <a:ext uri="{9D8B030D-6E8A-4147-A177-3AD203B41FA5}">
                      <a16:colId xmlns:a16="http://schemas.microsoft.com/office/drawing/2014/main" val="20000"/>
                    </a:ext>
                  </a:extLst>
                </a:gridCol>
              </a:tblGrid>
              <a:tr h="770731">
                <a:tc>
                  <a:txBody>
                    <a:bodyPr/>
                    <a:lstStyle/>
                    <a:p>
                      <a:pPr algn="l" fontAlgn="ctr"/>
                      <a:r>
                        <a:rPr lang="de-DE" sz="2800" b="1" i="0" u="none" strike="noStrike" dirty="0">
                          <a:solidFill>
                            <a:srgbClr val="000000"/>
                          </a:solidFill>
                          <a:latin typeface="Calibri"/>
                        </a:rPr>
                        <a:t>Tempo</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0731">
                <a:tc>
                  <a:txBody>
                    <a:bodyPr/>
                    <a:lstStyle/>
                    <a:p>
                      <a:pPr algn="l" fontAlgn="ctr"/>
                      <a:r>
                        <a:rPr lang="de-DE" sz="2800" b="1" i="0" u="none" strike="noStrike" dirty="0">
                          <a:solidFill>
                            <a:srgbClr val="000000"/>
                          </a:solidFill>
                          <a:latin typeface="Calibri"/>
                        </a:rPr>
                        <a:t>Comprimento</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0731">
                <a:tc>
                  <a:txBody>
                    <a:bodyPr/>
                    <a:lstStyle/>
                    <a:p>
                      <a:pPr algn="l" fontAlgn="ctr"/>
                      <a:r>
                        <a:rPr lang="de-DE" sz="2800" b="1" i="0" u="none" strike="noStrike" dirty="0">
                          <a:solidFill>
                            <a:srgbClr val="000000"/>
                          </a:solidFill>
                          <a:latin typeface="Calibri"/>
                        </a:rPr>
                        <a:t>Skims Monetarias</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0731">
                <a:tc>
                  <a:txBody>
                    <a:bodyPr/>
                    <a:lstStyle/>
                    <a:p>
                      <a:pPr algn="l" fontAlgn="ctr"/>
                      <a:r>
                        <a:rPr lang="de-DE" sz="2800" b="1" i="0" u="none" strike="noStrike" dirty="0">
                          <a:solidFill>
                            <a:srgbClr val="000000"/>
                          </a:solidFill>
                          <a:latin typeface="Calibri"/>
                        </a:rPr>
                        <a:t>Skims de Frequência</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0731">
                <a:tc>
                  <a:txBody>
                    <a:bodyPr/>
                    <a:lstStyle/>
                    <a:p>
                      <a:pPr algn="l" fontAlgn="ctr"/>
                      <a:r>
                        <a:rPr lang="de-DE" sz="2800" b="1" i="0" u="none" strike="noStrike" dirty="0">
                          <a:solidFill>
                            <a:srgbClr val="000000"/>
                          </a:solidFill>
                          <a:latin typeface="Calibri"/>
                        </a:rPr>
                        <a:t>Skims de dados de atributos</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70731">
                <a:tc>
                  <a:txBody>
                    <a:bodyPr/>
                    <a:lstStyle/>
                    <a:p>
                      <a:pPr algn="l" fontAlgn="ctr"/>
                      <a:r>
                        <a:rPr lang="de-DE" sz="2800" b="1" i="0" u="none" strike="noStrike" dirty="0">
                          <a:solidFill>
                            <a:srgbClr val="000000"/>
                          </a:solidFill>
                          <a:latin typeface="Calibri"/>
                        </a:rPr>
                        <a:t>Skims derivadas</a:t>
                      </a:r>
                    </a:p>
                  </a:txBody>
                  <a:tcPr marL="180000" marR="8759" marT="87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Categorias de Matrizes </a:t>
            </a:r>
            <a:r>
              <a:rPr lang="pt-PT" sz="2000" b="1" dirty="0" err="1">
                <a:solidFill>
                  <a:srgbClr val="000000"/>
                </a:solidFill>
              </a:rPr>
              <a:t>Skim</a:t>
            </a:r>
            <a:r>
              <a:rPr lang="pt-PT" sz="2000" b="1" dirty="0">
                <a:solidFill>
                  <a:srgbClr val="000000"/>
                </a:solidFill>
              </a:rPr>
              <a:t> do </a:t>
            </a:r>
            <a:r>
              <a:rPr lang="pt-PT" sz="2000" b="1" dirty="0" err="1">
                <a:solidFill>
                  <a:srgbClr val="000000"/>
                </a:solidFill>
              </a:rPr>
              <a:t>PuT</a:t>
            </a:r>
            <a:endParaRPr lang="pt-PT" sz="2000" b="1" dirty="0">
              <a:solidFill>
                <a:srgbClr val="000000"/>
              </a:solidFill>
            </a:endParaRPr>
          </a:p>
        </p:txBody>
      </p:sp>
    </p:spTree>
    <p:extLst>
      <p:ext uri="{BB962C8B-B14F-4D97-AF65-F5344CB8AC3E}">
        <p14:creationId xmlns:p14="http://schemas.microsoft.com/office/powerpoint/2010/main" val="2745169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23728" y="965156"/>
            <a:ext cx="6480522" cy="5056232"/>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Matrizes </a:t>
            </a:r>
            <a:r>
              <a:rPr lang="pt-PT" sz="2000" b="1" dirty="0" err="1">
                <a:solidFill>
                  <a:srgbClr val="000000"/>
                </a:solidFill>
              </a:rPr>
              <a:t>Skim</a:t>
            </a:r>
            <a:r>
              <a:rPr lang="pt-PT" sz="2000" b="1" dirty="0">
                <a:solidFill>
                  <a:srgbClr val="000000"/>
                </a:solidFill>
              </a:rPr>
              <a:t> do </a:t>
            </a:r>
            <a:r>
              <a:rPr lang="pt-PT" sz="2000" b="1" dirty="0" err="1">
                <a:solidFill>
                  <a:srgbClr val="000000"/>
                </a:solidFill>
              </a:rPr>
              <a:t>PrT</a:t>
            </a:r>
            <a:endParaRPr lang="pt-PT" sz="2000" b="1" dirty="0">
              <a:solidFill>
                <a:srgbClr val="000000"/>
              </a:solidFill>
            </a:endParaRPr>
          </a:p>
        </p:txBody>
      </p:sp>
    </p:spTree>
    <p:extLst>
      <p:ext uri="{BB962C8B-B14F-4D97-AF65-F5344CB8AC3E}">
        <p14:creationId xmlns:p14="http://schemas.microsoft.com/office/powerpoint/2010/main" val="726474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9752" y="996981"/>
            <a:ext cx="3152775" cy="52101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283772" y="908720"/>
            <a:ext cx="4104652" cy="5194716"/>
          </a:xfrm>
          <a:prstGeom prst="rect">
            <a:avLst/>
          </a:prstGeom>
          <a:noFill/>
          <a:ln w="9525">
            <a:noFill/>
            <a:miter lim="800000"/>
            <a:headEnd/>
            <a:tailEnd/>
          </a:ln>
        </p:spPr>
      </p:pic>
      <p:sp>
        <p:nvSpPr>
          <p:cNvPr id="5"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Matrizes </a:t>
            </a:r>
            <a:r>
              <a:rPr lang="pt-PT" sz="2000" b="1" dirty="0" err="1">
                <a:solidFill>
                  <a:srgbClr val="000000"/>
                </a:solidFill>
              </a:rPr>
              <a:t>Skim</a:t>
            </a:r>
            <a:r>
              <a:rPr lang="pt-PT" sz="2000" b="1" dirty="0">
                <a:solidFill>
                  <a:srgbClr val="000000"/>
                </a:solidFill>
              </a:rPr>
              <a:t> do </a:t>
            </a:r>
            <a:r>
              <a:rPr lang="pt-PT" sz="2000" b="1" dirty="0" err="1">
                <a:solidFill>
                  <a:srgbClr val="000000"/>
                </a:solidFill>
              </a:rPr>
              <a:t>PrT</a:t>
            </a:r>
            <a:endParaRPr lang="pt-PT" sz="2000" b="1" dirty="0">
              <a:solidFill>
                <a:srgbClr val="000000"/>
              </a:solidFill>
            </a:endParaRPr>
          </a:p>
        </p:txBody>
      </p:sp>
    </p:spTree>
    <p:extLst>
      <p:ext uri="{BB962C8B-B14F-4D97-AF65-F5344CB8AC3E}">
        <p14:creationId xmlns:p14="http://schemas.microsoft.com/office/powerpoint/2010/main" val="3413498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1" y="0"/>
            <a:ext cx="9143999" cy="68580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4879977" y="1857375"/>
            <a:ext cx="3724275" cy="4667250"/>
          </a:xfrm>
          <a:prstGeom prst="rect">
            <a:avLst/>
          </a:prstGeom>
          <a:noFill/>
          <a:ln w="9525">
            <a:noFill/>
            <a:miter lim="800000"/>
            <a:headEnd/>
            <a:tailEnd/>
          </a:ln>
        </p:spPr>
      </p:pic>
    </p:spTree>
    <p:extLst>
      <p:ext uri="{BB962C8B-B14F-4D97-AF65-F5344CB8AC3E}">
        <p14:creationId xmlns:p14="http://schemas.microsoft.com/office/powerpoint/2010/main" val="62489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Tree>
    <p:extLst>
      <p:ext uri="{BB962C8B-B14F-4D97-AF65-F5344CB8AC3E}">
        <p14:creationId xmlns:p14="http://schemas.microsoft.com/office/powerpoint/2010/main" val="724290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38699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TV!!_Agenda"/>
          <p:cNvSpPr txBox="1">
            <a:spLocks noChangeArrowheads="1"/>
          </p:cNvSpPr>
          <p:nvPr/>
        </p:nvSpPr>
        <p:spPr bwMode="auto">
          <a:xfrm>
            <a:off x="5715000" y="317501"/>
            <a:ext cx="145471" cy="422405"/>
          </a:xfrm>
          <a:prstGeom prst="rect">
            <a:avLst/>
          </a:prstGeom>
          <a:noFill/>
          <a:ln w="9525">
            <a:noFill/>
            <a:miter lim="800000"/>
            <a:headEnd/>
            <a:tailEnd/>
          </a:ln>
        </p:spPr>
        <p:txBody>
          <a:bodyPr wrap="none" lIns="72000" tIns="72000" rIns="72000" bIns="72000">
            <a:spAutoFit/>
          </a:bodyPr>
          <a:lstStyle/>
          <a:p>
            <a:pPr eaLnBrk="0" hangingPunct="0"/>
            <a:endParaRPr lang="de-DE"/>
          </a:p>
        </p:txBody>
      </p:sp>
      <p:sp>
        <p:nvSpPr>
          <p:cNvPr id="8" name="Textfeld 6"/>
          <p:cNvSpPr txBox="1"/>
          <p:nvPr/>
        </p:nvSpPr>
        <p:spPr bwMode="gray">
          <a:xfrm>
            <a:off x="4211960" y="3068960"/>
            <a:ext cx="3782620" cy="503590"/>
          </a:xfrm>
          <a:prstGeom prst="rect">
            <a:avLst/>
          </a:prstGeom>
          <a:noFill/>
        </p:spPr>
        <p:txBody>
          <a:bodyPr wrap="none" lIns="72000" tIns="36000" rIns="72000" bIns="36000" rtlCol="0">
            <a:spAutoFit/>
          </a:bodyPr>
          <a:lstStyle/>
          <a:p>
            <a:r>
              <a:rPr lang="pt-PT" sz="2800" b="1" dirty="0">
                <a:solidFill>
                  <a:srgbClr val="000000"/>
                </a:solidFill>
                <a:cs typeface="Arial" pitchFamily="34" charset="0"/>
              </a:rPr>
              <a:t>Correção de Matrizes</a:t>
            </a:r>
          </a:p>
        </p:txBody>
      </p:sp>
    </p:spTree>
    <p:extLst>
      <p:ext uri="{BB962C8B-B14F-4D97-AF65-F5344CB8AC3E}">
        <p14:creationId xmlns:p14="http://schemas.microsoft.com/office/powerpoint/2010/main" val="2415130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39752" y="2348883"/>
            <a:ext cx="2666535" cy="240526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960771" y="2348884"/>
            <a:ext cx="2643481" cy="2351469"/>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752852" y="2152650"/>
            <a:ext cx="1638300" cy="2552700"/>
          </a:xfrm>
          <a:prstGeom prst="rect">
            <a:avLst/>
          </a:prstGeom>
          <a:noFill/>
          <a:ln w="9525">
            <a:noFill/>
            <a:miter lim="800000"/>
            <a:headEnd/>
            <a:tailEnd/>
          </a:ln>
        </p:spPr>
      </p:pic>
      <p:sp>
        <p:nvSpPr>
          <p:cNvPr id="5" name="Pfeil nach rechts 4"/>
          <p:cNvSpPr/>
          <p:nvPr/>
        </p:nvSpPr>
        <p:spPr>
          <a:xfrm>
            <a:off x="3169982" y="2882278"/>
            <a:ext cx="2736304" cy="1080120"/>
          </a:xfrm>
          <a:prstGeom prst="rightArrow">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sp>
        <p:nvSpPr>
          <p:cNvPr id="7"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Correção de Matrizes com o </a:t>
            </a:r>
            <a:r>
              <a:rPr lang="pt-PT" sz="2000" b="1" dirty="0" err="1">
                <a:solidFill>
                  <a:srgbClr val="000000"/>
                </a:solidFill>
              </a:rPr>
              <a:t>TFlow-Fuzzy</a:t>
            </a:r>
            <a:endParaRPr lang="pt-PT" sz="2000" b="1" dirty="0">
              <a:solidFill>
                <a:srgbClr val="000000"/>
              </a:solidFill>
            </a:endParaRPr>
          </a:p>
        </p:txBody>
      </p:sp>
    </p:spTree>
    <p:extLst>
      <p:ext uri="{BB962C8B-B14F-4D97-AF65-F5344CB8AC3E}">
        <p14:creationId xmlns:p14="http://schemas.microsoft.com/office/powerpoint/2010/main" val="2948724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5" y="1556792"/>
            <a:ext cx="9180610" cy="531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2555776" y="2420888"/>
            <a:ext cx="288032" cy="2880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401" y="1424582"/>
            <a:ext cx="5676754" cy="544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15"/>
          <p:cNvSpPr txBox="1">
            <a:spLocks/>
          </p:cNvSpPr>
          <p:nvPr/>
        </p:nvSpPr>
        <p:spPr>
          <a:xfrm>
            <a:off x="1763689" y="188639"/>
            <a:ext cx="5832647" cy="86409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Correção de Matrizes com o </a:t>
            </a:r>
            <a:r>
              <a:rPr lang="pt-PT" sz="2000" b="1" dirty="0" err="1">
                <a:solidFill>
                  <a:srgbClr val="000000"/>
                </a:solidFill>
              </a:rPr>
              <a:t>TFlow-Fuzzy</a:t>
            </a:r>
            <a:r>
              <a:rPr lang="pt-PT" sz="2000" b="1" dirty="0">
                <a:solidFill>
                  <a:srgbClr val="000000"/>
                </a:solidFill>
              </a:rPr>
              <a:t> usando contagens</a:t>
            </a:r>
          </a:p>
        </p:txBody>
      </p:sp>
    </p:spTree>
    <p:extLst>
      <p:ext uri="{BB962C8B-B14F-4D97-AF65-F5344CB8AC3E}">
        <p14:creationId xmlns:p14="http://schemas.microsoft.com/office/powerpoint/2010/main" val="2651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sz="quarter" idx="4294967295"/>
          </p:nvPr>
        </p:nvSpPr>
        <p:spPr>
          <a:xfrm>
            <a:off x="2663825" y="1798638"/>
            <a:ext cx="6480175" cy="4394200"/>
          </a:xfrm>
        </p:spPr>
        <p:txBody>
          <a:bodyPr>
            <a:normAutofit/>
          </a:bodyPr>
          <a:lstStyle/>
          <a:p>
            <a:pPr marL="342900" indent="-342900">
              <a:buFont typeface="Arial" panose="020B0604020202020204" pitchFamily="34" charset="0"/>
              <a:buChar char="•"/>
            </a:pPr>
            <a:r>
              <a:rPr lang="pt-PT" sz="2800" b="1" dirty="0">
                <a:solidFill>
                  <a:srgbClr val="000000"/>
                </a:solidFill>
                <a:cs typeface="Arial" pitchFamily="34" charset="0"/>
              </a:rPr>
              <a:t>Apresentação de resultados</a:t>
            </a:r>
          </a:p>
          <a:p>
            <a:pPr marL="342900" indent="-342900">
              <a:buFont typeface="Arial" panose="020B0604020202020204" pitchFamily="34" charset="0"/>
              <a:buChar char="•"/>
            </a:pPr>
            <a:r>
              <a:rPr lang="pt-PT" sz="2800" b="1" dirty="0">
                <a:solidFill>
                  <a:srgbClr val="000000"/>
                </a:solidFill>
                <a:cs typeface="Arial" pitchFamily="34" charset="0"/>
              </a:rPr>
              <a:t>Análises gráficas</a:t>
            </a:r>
          </a:p>
          <a:p>
            <a:pPr marL="342900" indent="-342900">
              <a:buFont typeface="Arial" panose="020B0604020202020204" pitchFamily="34" charset="0"/>
              <a:buChar char="•"/>
            </a:pPr>
            <a:r>
              <a:rPr lang="pt-PT" sz="2800" b="1" dirty="0">
                <a:solidFill>
                  <a:srgbClr val="000000"/>
                </a:solidFill>
                <a:cs typeface="Arial" pitchFamily="34" charset="0"/>
              </a:rPr>
              <a:t>Matrizes </a:t>
            </a:r>
            <a:r>
              <a:rPr lang="pt-PT" sz="2800" b="1" dirty="0" err="1">
                <a:solidFill>
                  <a:srgbClr val="000000"/>
                </a:solidFill>
                <a:cs typeface="Arial" pitchFamily="34" charset="0"/>
              </a:rPr>
              <a:t>Skim</a:t>
            </a:r>
            <a:r>
              <a:rPr lang="pt-PT" sz="2800" b="1" dirty="0">
                <a:solidFill>
                  <a:srgbClr val="000000"/>
                </a:solidFill>
                <a:cs typeface="Arial" pitchFamily="34" charset="0"/>
              </a:rPr>
              <a:t> (Indicadores)</a:t>
            </a:r>
          </a:p>
          <a:p>
            <a:pPr marL="342900" indent="-342900">
              <a:buFont typeface="Arial" panose="020B0604020202020204" pitchFamily="34" charset="0"/>
              <a:buChar char="•"/>
            </a:pPr>
            <a:r>
              <a:rPr lang="pt-PT" sz="2800" b="1" dirty="0">
                <a:solidFill>
                  <a:srgbClr val="000000"/>
                </a:solidFill>
                <a:cs typeface="Arial" pitchFamily="34" charset="0"/>
              </a:rPr>
              <a:t>Correção de matrizes</a:t>
            </a:r>
          </a:p>
          <a:p>
            <a:pPr marL="342900" indent="-342900">
              <a:buFont typeface="Arial" panose="020B0604020202020204" pitchFamily="34" charset="0"/>
              <a:buChar char="•"/>
            </a:pPr>
            <a:r>
              <a:rPr lang="pt-PT" sz="2800" b="1" dirty="0">
                <a:solidFill>
                  <a:srgbClr val="000000"/>
                </a:solidFill>
                <a:cs typeface="Arial" pitchFamily="34" charset="0"/>
              </a:rPr>
              <a:t>Avaliação de cenários</a:t>
            </a:r>
          </a:p>
          <a:p>
            <a:pPr marL="342900" indent="-342900">
              <a:buFont typeface="Arial" panose="020B0604020202020204" pitchFamily="34" charset="0"/>
              <a:buChar char="•"/>
            </a:pPr>
            <a:r>
              <a:rPr lang="pt-PT" sz="2800" b="1" dirty="0">
                <a:solidFill>
                  <a:srgbClr val="000000"/>
                </a:solidFill>
                <a:cs typeface="Arial" pitchFamily="34" charset="0"/>
              </a:rPr>
              <a:t>Impressão</a:t>
            </a:r>
          </a:p>
        </p:txBody>
      </p:sp>
      <p:sp>
        <p:nvSpPr>
          <p:cNvPr id="2" name="Titel 1"/>
          <p:cNvSpPr>
            <a:spLocks noGrp="1"/>
          </p:cNvSpPr>
          <p:nvPr>
            <p:ph type="ctrTitle" idx="4294967295"/>
          </p:nvPr>
        </p:nvSpPr>
        <p:spPr>
          <a:xfrm>
            <a:off x="3959225" y="1052513"/>
            <a:ext cx="5184775" cy="431800"/>
          </a:xfrm>
        </p:spPr>
        <p:txBody>
          <a:bodyPr/>
          <a:lstStyle/>
          <a:p>
            <a:r>
              <a:rPr lang="de-DE" sz="2800" dirty="0">
                <a:solidFill>
                  <a:srgbClr val="000000"/>
                </a:solidFill>
                <a:cs typeface="Arial" pitchFamily="34" charset="0"/>
              </a:rPr>
              <a:t>Índice</a:t>
            </a:r>
          </a:p>
        </p:txBody>
      </p:sp>
    </p:spTree>
    <p:extLst>
      <p:ext uri="{BB962C8B-B14F-4D97-AF65-F5344CB8AC3E}">
        <p14:creationId xmlns:p14="http://schemas.microsoft.com/office/powerpoint/2010/main" val="1230311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4006032" cy="579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763688" y="3520382"/>
            <a:ext cx="2160240" cy="4278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468" y="1017252"/>
            <a:ext cx="30099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5"/>
          <p:cNvSpPr txBox="1">
            <a:spLocks/>
          </p:cNvSpPr>
          <p:nvPr/>
        </p:nvSpPr>
        <p:spPr>
          <a:xfrm>
            <a:off x="1763689" y="188639"/>
            <a:ext cx="6048671" cy="86409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Correção de Matrizes com o </a:t>
            </a:r>
            <a:r>
              <a:rPr lang="pt-PT" sz="2000" b="1" dirty="0" err="1">
                <a:solidFill>
                  <a:srgbClr val="000000"/>
                </a:solidFill>
              </a:rPr>
              <a:t>TFlow-Fuzzy</a:t>
            </a:r>
            <a:r>
              <a:rPr lang="pt-PT" sz="2000" b="1" dirty="0">
                <a:solidFill>
                  <a:srgbClr val="000000"/>
                </a:solidFill>
              </a:rPr>
              <a:t> usando contagens</a:t>
            </a:r>
          </a:p>
        </p:txBody>
      </p:sp>
    </p:spTree>
    <p:extLst>
      <p:ext uri="{BB962C8B-B14F-4D97-AF65-F5344CB8AC3E}">
        <p14:creationId xmlns:p14="http://schemas.microsoft.com/office/powerpoint/2010/main" val="1796189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39752" y="2348883"/>
            <a:ext cx="2666535" cy="240526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960771" y="2348884"/>
            <a:ext cx="2643481" cy="2351469"/>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752852" y="2152650"/>
            <a:ext cx="1638300" cy="2552700"/>
          </a:xfrm>
          <a:prstGeom prst="rect">
            <a:avLst/>
          </a:prstGeom>
          <a:noFill/>
          <a:ln w="9525">
            <a:noFill/>
            <a:miter lim="800000"/>
            <a:headEnd/>
            <a:tailEnd/>
          </a:ln>
        </p:spPr>
      </p:pic>
      <p:sp>
        <p:nvSpPr>
          <p:cNvPr id="5" name="Pfeil nach rechts 4"/>
          <p:cNvSpPr/>
          <p:nvPr/>
        </p:nvSpPr>
        <p:spPr>
          <a:xfrm>
            <a:off x="3169982" y="2882278"/>
            <a:ext cx="2736304" cy="1080120"/>
          </a:xfrm>
          <a:prstGeom prst="rightArrow">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sp>
        <p:nvSpPr>
          <p:cNvPr id="7" name="Text Placeholder 15"/>
          <p:cNvSpPr txBox="1">
            <a:spLocks/>
          </p:cNvSpPr>
          <p:nvPr/>
        </p:nvSpPr>
        <p:spPr>
          <a:xfrm>
            <a:off x="2195513" y="188639"/>
            <a:ext cx="684098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Correção de Matrizes com o </a:t>
            </a:r>
            <a:r>
              <a:rPr lang="pt-PT" sz="2000" b="1" dirty="0" err="1">
                <a:solidFill>
                  <a:srgbClr val="000000"/>
                </a:solidFill>
              </a:rPr>
              <a:t>TFlow-Fuzzy</a:t>
            </a:r>
            <a:endParaRPr lang="pt-PT" sz="2000" b="1" dirty="0">
              <a:solidFill>
                <a:srgbClr val="000000"/>
              </a:solidFill>
            </a:endParaRPr>
          </a:p>
        </p:txBody>
      </p:sp>
    </p:spTree>
    <p:extLst>
      <p:ext uri="{BB962C8B-B14F-4D97-AF65-F5344CB8AC3E}">
        <p14:creationId xmlns:p14="http://schemas.microsoft.com/office/powerpoint/2010/main" val="427984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815527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15"/>
          <p:cNvSpPr txBox="1">
            <a:spLocks/>
          </p:cNvSpPr>
          <p:nvPr/>
        </p:nvSpPr>
        <p:spPr>
          <a:xfrm>
            <a:off x="1763689" y="188639"/>
            <a:ext cx="5832647" cy="86409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Distribuição classificada das distâncias de viagem</a:t>
            </a:r>
          </a:p>
        </p:txBody>
      </p:sp>
    </p:spTree>
    <p:extLst>
      <p:ext uri="{BB962C8B-B14F-4D97-AF65-F5344CB8AC3E}">
        <p14:creationId xmlns:p14="http://schemas.microsoft.com/office/powerpoint/2010/main" val="3142492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5"/>
          <p:cNvSpPr txBox="1">
            <a:spLocks/>
          </p:cNvSpPr>
          <p:nvPr/>
        </p:nvSpPr>
        <p:spPr>
          <a:xfrm>
            <a:off x="2195513" y="188639"/>
            <a:ext cx="684098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err="1">
                <a:solidFill>
                  <a:srgbClr val="000000"/>
                </a:solidFill>
              </a:rPr>
              <a:t>TFlow-Fuzzy</a:t>
            </a:r>
            <a:r>
              <a:rPr lang="pt-PT" sz="2000" b="1" dirty="0">
                <a:solidFill>
                  <a:srgbClr val="000000"/>
                </a:solidFill>
              </a:rPr>
              <a:t> – janela </a:t>
            </a:r>
            <a:r>
              <a:rPr lang="pt-PT" sz="2000" b="1" dirty="0" err="1">
                <a:solidFill>
                  <a:srgbClr val="000000"/>
                </a:solidFill>
              </a:rPr>
              <a:t>Distribution</a:t>
            </a:r>
            <a:r>
              <a:rPr lang="pt-PT" sz="2000" b="1" dirty="0">
                <a:solidFill>
                  <a:srgbClr val="000000"/>
                </a:solidFill>
              </a:rPr>
              <a:t> CX</a:t>
            </a:r>
          </a:p>
        </p:txBody>
      </p:sp>
      <p:pic>
        <p:nvPicPr>
          <p:cNvPr id="5" name="Picture 4"/>
          <p:cNvPicPr>
            <a:picLocks noChangeAspect="1"/>
          </p:cNvPicPr>
          <p:nvPr/>
        </p:nvPicPr>
        <p:blipFill>
          <a:blip r:embed="rId3"/>
          <a:stretch>
            <a:fillRect/>
          </a:stretch>
        </p:blipFill>
        <p:spPr>
          <a:xfrm>
            <a:off x="2987824" y="695565"/>
            <a:ext cx="4167218" cy="6016525"/>
          </a:xfrm>
          <a:prstGeom prst="rect">
            <a:avLst/>
          </a:prstGeom>
        </p:spPr>
      </p:pic>
    </p:spTree>
    <p:extLst>
      <p:ext uri="{BB962C8B-B14F-4D97-AF65-F5344CB8AC3E}">
        <p14:creationId xmlns:p14="http://schemas.microsoft.com/office/powerpoint/2010/main" val="642226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55576" y="1025779"/>
            <a:ext cx="7488832" cy="5146220"/>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32656"/>
            <a:ext cx="3423716" cy="494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5"/>
          <p:cNvSpPr txBox="1">
            <a:spLocks/>
          </p:cNvSpPr>
          <p:nvPr/>
        </p:nvSpPr>
        <p:spPr>
          <a:xfrm>
            <a:off x="2195513" y="188639"/>
            <a:ext cx="684098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err="1">
                <a:solidFill>
                  <a:srgbClr val="000000"/>
                </a:solidFill>
              </a:rPr>
              <a:t>TFlow-Fuzzy</a:t>
            </a:r>
            <a:r>
              <a:rPr lang="pt-PT" sz="2000" b="1" dirty="0">
                <a:solidFill>
                  <a:srgbClr val="000000"/>
                </a:solidFill>
              </a:rPr>
              <a:t> – janela </a:t>
            </a:r>
            <a:r>
              <a:rPr lang="pt-PT" sz="2000" b="1" dirty="0" err="1">
                <a:solidFill>
                  <a:srgbClr val="000000"/>
                </a:solidFill>
              </a:rPr>
              <a:t>Distribution</a:t>
            </a:r>
            <a:r>
              <a:rPr lang="pt-PT" sz="2000" b="1" dirty="0">
                <a:solidFill>
                  <a:srgbClr val="000000"/>
                </a:solidFill>
              </a:rPr>
              <a:t> CX</a:t>
            </a:r>
          </a:p>
        </p:txBody>
      </p:sp>
    </p:spTree>
    <p:extLst>
      <p:ext uri="{BB962C8B-B14F-4D97-AF65-F5344CB8AC3E}">
        <p14:creationId xmlns:p14="http://schemas.microsoft.com/office/powerpoint/2010/main" val="1870076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TV!!_Agenda"/>
          <p:cNvSpPr txBox="1">
            <a:spLocks noChangeArrowheads="1"/>
          </p:cNvSpPr>
          <p:nvPr/>
        </p:nvSpPr>
        <p:spPr bwMode="auto">
          <a:xfrm>
            <a:off x="5715000" y="317501"/>
            <a:ext cx="145471" cy="422405"/>
          </a:xfrm>
          <a:prstGeom prst="rect">
            <a:avLst/>
          </a:prstGeom>
          <a:noFill/>
          <a:ln w="9525">
            <a:noFill/>
            <a:miter lim="800000"/>
            <a:headEnd/>
            <a:tailEnd/>
          </a:ln>
        </p:spPr>
        <p:txBody>
          <a:bodyPr wrap="none" lIns="72000" tIns="72000" rIns="72000" bIns="72000">
            <a:spAutoFit/>
          </a:bodyPr>
          <a:lstStyle/>
          <a:p>
            <a:pPr eaLnBrk="0" hangingPunct="0"/>
            <a:endParaRPr lang="de-DE"/>
          </a:p>
        </p:txBody>
      </p:sp>
      <p:sp>
        <p:nvSpPr>
          <p:cNvPr id="8" name="Textfeld 6"/>
          <p:cNvSpPr txBox="1"/>
          <p:nvPr/>
        </p:nvSpPr>
        <p:spPr bwMode="gray">
          <a:xfrm>
            <a:off x="4211960" y="3068960"/>
            <a:ext cx="3969658" cy="503590"/>
          </a:xfrm>
          <a:prstGeom prst="rect">
            <a:avLst/>
          </a:prstGeom>
          <a:noFill/>
        </p:spPr>
        <p:txBody>
          <a:bodyPr wrap="none" lIns="72000" tIns="36000" rIns="72000" bIns="36000" rtlCol="0">
            <a:spAutoFit/>
          </a:bodyPr>
          <a:lstStyle/>
          <a:p>
            <a:r>
              <a:rPr lang="pt-PT" sz="2800" b="1" dirty="0">
                <a:solidFill>
                  <a:srgbClr val="000000"/>
                </a:solidFill>
                <a:cs typeface="Arial" pitchFamily="34" charset="0"/>
              </a:rPr>
              <a:t>Avaliação de Cenários</a:t>
            </a:r>
          </a:p>
        </p:txBody>
      </p:sp>
    </p:spTree>
    <p:extLst>
      <p:ext uri="{BB962C8B-B14F-4D97-AF65-F5344CB8AC3E}">
        <p14:creationId xmlns:p14="http://schemas.microsoft.com/office/powerpoint/2010/main" val="692771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155583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0397"/>
            <a:ext cx="6840760" cy="5597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15"/>
          <p:cNvSpPr txBox="1">
            <a:spLocks/>
          </p:cNvSpPr>
          <p:nvPr/>
        </p:nvSpPr>
        <p:spPr>
          <a:xfrm>
            <a:off x="2195513" y="188639"/>
            <a:ext cx="5328815"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Equilíbrio do tempo de viagem</a:t>
            </a:r>
          </a:p>
        </p:txBody>
      </p:sp>
    </p:spTree>
    <p:extLst>
      <p:ext uri="{BB962C8B-B14F-4D97-AF65-F5344CB8AC3E}">
        <p14:creationId xmlns:p14="http://schemas.microsoft.com/office/powerpoint/2010/main" val="998287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1"/>
            <a:ext cx="9144000" cy="6875859"/>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427986" y="3390902"/>
            <a:ext cx="4429125" cy="3133725"/>
          </a:xfrm>
          <a:prstGeom prst="rect">
            <a:avLst/>
          </a:prstGeom>
          <a:noFill/>
          <a:ln w="9525">
            <a:noFill/>
            <a:miter lim="800000"/>
            <a:headEnd/>
            <a:tailEnd/>
          </a:ln>
        </p:spPr>
      </p:pic>
    </p:spTree>
    <p:extLst>
      <p:ext uri="{BB962C8B-B14F-4D97-AF65-F5344CB8AC3E}">
        <p14:creationId xmlns:p14="http://schemas.microsoft.com/office/powerpoint/2010/main" val="2275484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2267744" y="914860"/>
            <a:ext cx="4248274" cy="5609769"/>
          </a:xfrm>
          <a:prstGeom prst="rect">
            <a:avLst/>
          </a:prstGeom>
          <a:noFill/>
          <a:ln w="9525">
            <a:noFill/>
            <a:miter lim="800000"/>
            <a:headEnd/>
            <a:tailEnd/>
          </a:ln>
        </p:spPr>
      </p:pic>
      <p:sp>
        <p:nvSpPr>
          <p:cNvPr id="4" name="Text Placeholder 15"/>
          <p:cNvSpPr txBox="1">
            <a:spLocks/>
          </p:cNvSpPr>
          <p:nvPr/>
        </p:nvSpPr>
        <p:spPr>
          <a:xfrm>
            <a:off x="2051721" y="188639"/>
            <a:ext cx="5472608" cy="504057"/>
          </a:xfrm>
          <a:prstGeom prst="rect">
            <a:avLst/>
          </a:prstGeom>
        </p:spPr>
        <p:txBody>
          <a:bodyPr>
            <a:no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Comparação de barras de volumes em diferentes versões</a:t>
            </a:r>
          </a:p>
        </p:txBody>
      </p:sp>
    </p:spTree>
    <p:extLst>
      <p:ext uri="{BB962C8B-B14F-4D97-AF65-F5344CB8AC3E}">
        <p14:creationId xmlns:p14="http://schemas.microsoft.com/office/powerpoint/2010/main" val="295052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TV!!_Agenda"/>
          <p:cNvSpPr txBox="1">
            <a:spLocks noChangeArrowheads="1"/>
          </p:cNvSpPr>
          <p:nvPr/>
        </p:nvSpPr>
        <p:spPr bwMode="auto">
          <a:xfrm>
            <a:off x="5715000" y="317501"/>
            <a:ext cx="145471" cy="422405"/>
          </a:xfrm>
          <a:prstGeom prst="rect">
            <a:avLst/>
          </a:prstGeom>
          <a:noFill/>
          <a:ln w="9525">
            <a:noFill/>
            <a:miter lim="800000"/>
            <a:headEnd/>
            <a:tailEnd/>
          </a:ln>
        </p:spPr>
        <p:txBody>
          <a:bodyPr wrap="none" lIns="72000" tIns="72000" rIns="72000" bIns="72000">
            <a:spAutoFit/>
          </a:bodyPr>
          <a:lstStyle/>
          <a:p>
            <a:pPr eaLnBrk="0" hangingPunct="0"/>
            <a:endParaRPr lang="de-DE"/>
          </a:p>
        </p:txBody>
      </p:sp>
      <p:sp>
        <p:nvSpPr>
          <p:cNvPr id="8" name="Textfeld 6"/>
          <p:cNvSpPr txBox="1"/>
          <p:nvPr/>
        </p:nvSpPr>
        <p:spPr bwMode="gray">
          <a:xfrm>
            <a:off x="4211960" y="3068960"/>
            <a:ext cx="4964033" cy="503590"/>
          </a:xfrm>
          <a:prstGeom prst="rect">
            <a:avLst/>
          </a:prstGeom>
          <a:noFill/>
        </p:spPr>
        <p:txBody>
          <a:bodyPr wrap="none" lIns="72000" tIns="36000" rIns="72000" bIns="36000" rtlCol="0">
            <a:spAutoFit/>
          </a:bodyPr>
          <a:lstStyle/>
          <a:p>
            <a:r>
              <a:rPr lang="pt-PT" sz="2800" b="1" dirty="0">
                <a:solidFill>
                  <a:srgbClr val="000000"/>
                </a:solidFill>
                <a:cs typeface="Arial" pitchFamily="34" charset="0"/>
              </a:rPr>
              <a:t>Apresentação de resultados</a:t>
            </a:r>
          </a:p>
        </p:txBody>
      </p:sp>
    </p:spTree>
    <p:extLst>
      <p:ext uri="{BB962C8B-B14F-4D97-AF65-F5344CB8AC3E}">
        <p14:creationId xmlns:p14="http://schemas.microsoft.com/office/powerpoint/2010/main" val="3597384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115616" y="1052740"/>
            <a:ext cx="6178811" cy="5462811"/>
          </a:xfrm>
          <a:prstGeom prst="rect">
            <a:avLst/>
          </a:prstGeom>
          <a:noFill/>
          <a:ln w="9525">
            <a:noFill/>
            <a:miter lim="800000"/>
            <a:headEnd/>
            <a:tailEnd/>
          </a:ln>
        </p:spPr>
      </p:pic>
      <p:sp>
        <p:nvSpPr>
          <p:cNvPr id="4" name="Text Placeholder 15"/>
          <p:cNvSpPr txBox="1">
            <a:spLocks/>
          </p:cNvSpPr>
          <p:nvPr/>
        </p:nvSpPr>
        <p:spPr>
          <a:xfrm>
            <a:off x="2051721" y="188639"/>
            <a:ext cx="5472608" cy="504057"/>
          </a:xfrm>
          <a:prstGeom prst="rect">
            <a:avLst/>
          </a:prstGeom>
        </p:spPr>
        <p:txBody>
          <a:bodyPr>
            <a:no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Visualização classificada</a:t>
            </a:r>
          </a:p>
        </p:txBody>
      </p:sp>
    </p:spTree>
    <p:extLst>
      <p:ext uri="{BB962C8B-B14F-4D97-AF65-F5344CB8AC3E}">
        <p14:creationId xmlns:p14="http://schemas.microsoft.com/office/powerpoint/2010/main" val="2162012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599516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TV!!_Agenda"/>
          <p:cNvSpPr txBox="1">
            <a:spLocks noChangeArrowheads="1"/>
          </p:cNvSpPr>
          <p:nvPr/>
        </p:nvSpPr>
        <p:spPr bwMode="auto">
          <a:xfrm>
            <a:off x="5715000" y="317501"/>
            <a:ext cx="145471" cy="422405"/>
          </a:xfrm>
          <a:prstGeom prst="rect">
            <a:avLst/>
          </a:prstGeom>
          <a:noFill/>
          <a:ln w="9525">
            <a:noFill/>
            <a:miter lim="800000"/>
            <a:headEnd/>
            <a:tailEnd/>
          </a:ln>
        </p:spPr>
        <p:txBody>
          <a:bodyPr wrap="none" lIns="72000" tIns="72000" rIns="72000" bIns="72000">
            <a:spAutoFit/>
          </a:bodyPr>
          <a:lstStyle/>
          <a:p>
            <a:pPr eaLnBrk="0" hangingPunct="0"/>
            <a:endParaRPr lang="de-DE"/>
          </a:p>
        </p:txBody>
      </p:sp>
      <p:sp>
        <p:nvSpPr>
          <p:cNvPr id="8" name="Textfeld 6"/>
          <p:cNvSpPr txBox="1"/>
          <p:nvPr/>
        </p:nvSpPr>
        <p:spPr bwMode="gray">
          <a:xfrm>
            <a:off x="4211960" y="3068960"/>
            <a:ext cx="1943976" cy="503590"/>
          </a:xfrm>
          <a:prstGeom prst="rect">
            <a:avLst/>
          </a:prstGeom>
          <a:noFill/>
        </p:spPr>
        <p:txBody>
          <a:bodyPr wrap="none" lIns="72000" tIns="36000" rIns="72000" bIns="36000" rtlCol="0">
            <a:spAutoFit/>
          </a:bodyPr>
          <a:lstStyle/>
          <a:p>
            <a:r>
              <a:rPr lang="pt-PT" sz="2800" b="1" dirty="0">
                <a:solidFill>
                  <a:srgbClr val="000000"/>
                </a:solidFill>
                <a:cs typeface="Arial" pitchFamily="34" charset="0"/>
              </a:rPr>
              <a:t>Impressão</a:t>
            </a:r>
          </a:p>
        </p:txBody>
      </p:sp>
    </p:spTree>
    <p:extLst>
      <p:ext uri="{BB962C8B-B14F-4D97-AF65-F5344CB8AC3E}">
        <p14:creationId xmlns:p14="http://schemas.microsoft.com/office/powerpoint/2010/main" val="18898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 y="0"/>
            <a:ext cx="9146981" cy="6858000"/>
          </a:xfrm>
          <a:prstGeom prst="rect">
            <a:avLst/>
          </a:prstGeom>
          <a:noFill/>
          <a:ln w="9525">
            <a:noFill/>
            <a:miter lim="800000"/>
            <a:headEnd/>
            <a:tailEnd/>
          </a:ln>
        </p:spPr>
      </p:pic>
      <p:sp>
        <p:nvSpPr>
          <p:cNvPr id="3" name="Rechteck 2"/>
          <p:cNvSpPr/>
          <p:nvPr/>
        </p:nvSpPr>
        <p:spPr>
          <a:xfrm>
            <a:off x="2987824" y="2852936"/>
            <a:ext cx="1296144" cy="216024"/>
          </a:xfrm>
          <a:prstGeom prst="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spTree>
    <p:extLst>
      <p:ext uri="{BB962C8B-B14F-4D97-AF65-F5344CB8AC3E}">
        <p14:creationId xmlns:p14="http://schemas.microsoft.com/office/powerpoint/2010/main" val="2532520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109913" y="919163"/>
            <a:ext cx="2924175" cy="5019675"/>
          </a:xfrm>
          <a:prstGeom prst="rect">
            <a:avLst/>
          </a:prstGeom>
          <a:noFill/>
          <a:ln w="9525">
            <a:noFill/>
            <a:miter lim="800000"/>
            <a:headEnd/>
            <a:tailEnd/>
          </a:ln>
        </p:spPr>
      </p:pic>
      <p:sp>
        <p:nvSpPr>
          <p:cNvPr id="4" name="Text Placeholder 15"/>
          <p:cNvSpPr txBox="1">
            <a:spLocks/>
          </p:cNvSpPr>
          <p:nvPr/>
        </p:nvSpPr>
        <p:spPr>
          <a:xfrm>
            <a:off x="2051721" y="188639"/>
            <a:ext cx="5472608" cy="504057"/>
          </a:xfrm>
          <a:prstGeom prst="rect">
            <a:avLst/>
          </a:prstGeom>
        </p:spPr>
        <p:txBody>
          <a:bodyPr>
            <a:no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Preparar a página</a:t>
            </a:r>
          </a:p>
        </p:txBody>
      </p:sp>
    </p:spTree>
    <p:extLst>
      <p:ext uri="{BB962C8B-B14F-4D97-AF65-F5344CB8AC3E}">
        <p14:creationId xmlns:p14="http://schemas.microsoft.com/office/powerpoint/2010/main" val="3330468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3" cstate="print"/>
          <a:srcRect/>
          <a:stretch>
            <a:fillRect/>
          </a:stretch>
        </p:blipFill>
        <p:spPr bwMode="auto">
          <a:xfrm>
            <a:off x="0" y="0"/>
            <a:ext cx="9155922" cy="6858000"/>
          </a:xfrm>
          <a:prstGeom prst="rect">
            <a:avLst/>
          </a:prstGeom>
          <a:noFill/>
          <a:ln w="9525">
            <a:noFill/>
            <a:miter lim="800000"/>
            <a:headEnd/>
            <a:tailEnd/>
          </a:ln>
        </p:spPr>
      </p:pic>
      <p:sp>
        <p:nvSpPr>
          <p:cNvPr id="3" name="Rechteck 2"/>
          <p:cNvSpPr/>
          <p:nvPr/>
        </p:nvSpPr>
        <p:spPr>
          <a:xfrm>
            <a:off x="1930008" y="1567943"/>
            <a:ext cx="1368152" cy="151216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spTree>
    <p:extLst>
      <p:ext uri="{BB962C8B-B14F-4D97-AF65-F5344CB8AC3E}">
        <p14:creationId xmlns:p14="http://schemas.microsoft.com/office/powerpoint/2010/main" val="1769563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0" y="0"/>
            <a:ext cx="9155922" cy="6858000"/>
          </a:xfrm>
          <a:prstGeom prst="rect">
            <a:avLst/>
          </a:prstGeom>
          <a:noFill/>
          <a:ln w="9525">
            <a:noFill/>
            <a:miter lim="800000"/>
            <a:headEnd/>
            <a:tailEnd/>
          </a:ln>
        </p:spPr>
      </p:pic>
      <p:sp>
        <p:nvSpPr>
          <p:cNvPr id="3" name="Rechteck 2"/>
          <p:cNvSpPr/>
          <p:nvPr/>
        </p:nvSpPr>
        <p:spPr>
          <a:xfrm>
            <a:off x="1930008" y="3171622"/>
            <a:ext cx="1368152" cy="1836452"/>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spTree>
    <p:extLst>
      <p:ext uri="{BB962C8B-B14F-4D97-AF65-F5344CB8AC3E}">
        <p14:creationId xmlns:p14="http://schemas.microsoft.com/office/powerpoint/2010/main" val="785064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0" y="0"/>
            <a:ext cx="9155922" cy="6858000"/>
          </a:xfrm>
          <a:prstGeom prst="rect">
            <a:avLst/>
          </a:prstGeom>
          <a:noFill/>
          <a:ln w="9525">
            <a:noFill/>
            <a:miter lim="800000"/>
            <a:headEnd/>
            <a:tailEnd/>
          </a:ln>
        </p:spPr>
      </p:pic>
      <p:sp>
        <p:nvSpPr>
          <p:cNvPr id="3" name="Rechteck 2"/>
          <p:cNvSpPr/>
          <p:nvPr/>
        </p:nvSpPr>
        <p:spPr>
          <a:xfrm>
            <a:off x="1930008" y="5008074"/>
            <a:ext cx="1368152" cy="133239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spTree>
    <p:extLst>
      <p:ext uri="{BB962C8B-B14F-4D97-AF65-F5344CB8AC3E}">
        <p14:creationId xmlns:p14="http://schemas.microsoft.com/office/powerpoint/2010/main" val="1273126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3" cstate="print"/>
          <a:srcRect/>
          <a:stretch>
            <a:fillRect/>
          </a:stretch>
        </p:blipFill>
        <p:spPr bwMode="auto">
          <a:xfrm>
            <a:off x="4689475" y="657225"/>
            <a:ext cx="3914775" cy="5867400"/>
          </a:xfrm>
          <a:prstGeom prst="rect">
            <a:avLst/>
          </a:prstGeom>
          <a:noFill/>
          <a:ln w="9525">
            <a:noFill/>
            <a:miter lim="800000"/>
            <a:headEnd/>
            <a:tailEnd/>
          </a:ln>
        </p:spPr>
      </p:pic>
      <p:sp>
        <p:nvSpPr>
          <p:cNvPr id="4" name="Text Placeholder 15"/>
          <p:cNvSpPr txBox="1">
            <a:spLocks/>
          </p:cNvSpPr>
          <p:nvPr/>
        </p:nvSpPr>
        <p:spPr>
          <a:xfrm>
            <a:off x="2051721" y="188639"/>
            <a:ext cx="5472608" cy="504057"/>
          </a:xfrm>
          <a:prstGeom prst="rect">
            <a:avLst/>
          </a:prstGeom>
        </p:spPr>
        <p:txBody>
          <a:bodyPr>
            <a:no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Abrir os parâmetros gráficos</a:t>
            </a:r>
          </a:p>
        </p:txBody>
      </p:sp>
    </p:spTree>
    <p:extLst>
      <p:ext uri="{BB962C8B-B14F-4D97-AF65-F5344CB8AC3E}">
        <p14:creationId xmlns:p14="http://schemas.microsoft.com/office/powerpoint/2010/main" val="2927277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14575" y="1585914"/>
            <a:ext cx="4514850" cy="3686175"/>
          </a:xfrm>
          <a:prstGeom prst="rect">
            <a:avLst/>
          </a:prstGeom>
          <a:noFill/>
          <a:ln w="9525">
            <a:noFill/>
            <a:miter lim="800000"/>
            <a:headEnd/>
            <a:tailEnd/>
          </a:ln>
        </p:spPr>
      </p:pic>
      <p:sp>
        <p:nvSpPr>
          <p:cNvPr id="5" name="Text Placeholder 15"/>
          <p:cNvSpPr txBox="1">
            <a:spLocks/>
          </p:cNvSpPr>
          <p:nvPr/>
        </p:nvSpPr>
        <p:spPr>
          <a:xfrm>
            <a:off x="2051721" y="188639"/>
            <a:ext cx="5472608" cy="504057"/>
          </a:xfrm>
          <a:prstGeom prst="rect">
            <a:avLst/>
          </a:prstGeom>
        </p:spPr>
        <p:txBody>
          <a:bodyPr>
            <a:no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Imprimir</a:t>
            </a:r>
          </a:p>
        </p:txBody>
      </p:sp>
    </p:spTree>
    <p:extLst>
      <p:ext uri="{BB962C8B-B14F-4D97-AF65-F5344CB8AC3E}">
        <p14:creationId xmlns:p14="http://schemas.microsoft.com/office/powerpoint/2010/main" val="48668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11560" y="1124744"/>
            <a:ext cx="8128638" cy="4910423"/>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Visualização de volumes de tráfego</a:t>
            </a:r>
          </a:p>
        </p:txBody>
      </p:sp>
    </p:spTree>
    <p:extLst>
      <p:ext uri="{BB962C8B-B14F-4D97-AF65-F5344CB8AC3E}">
        <p14:creationId xmlns:p14="http://schemas.microsoft.com/office/powerpoint/2010/main" val="91888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915816" y="980728"/>
            <a:ext cx="5781737" cy="5111750"/>
          </a:xfrm>
          <a:prstGeom prst="rect">
            <a:avLst/>
          </a:prstGeom>
          <a:noFill/>
          <a:ln w="9525">
            <a:noFill/>
            <a:miter lim="800000"/>
            <a:headEnd/>
            <a:tailEnd/>
          </a:ln>
        </p:spPr>
      </p:pic>
      <p:sp>
        <p:nvSpPr>
          <p:cNvPr id="4"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Escalar barras de volumes</a:t>
            </a:r>
          </a:p>
        </p:txBody>
      </p:sp>
    </p:spTree>
    <p:extLst>
      <p:ext uri="{BB962C8B-B14F-4D97-AF65-F5344CB8AC3E}">
        <p14:creationId xmlns:p14="http://schemas.microsoft.com/office/powerpoint/2010/main" val="149502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2843808" y="980728"/>
            <a:ext cx="5781737" cy="5111750"/>
          </a:xfrm>
          <a:prstGeom prst="rect">
            <a:avLst/>
          </a:prstGeom>
          <a:noFill/>
          <a:ln w="9525">
            <a:noFill/>
            <a:miter lim="800000"/>
            <a:headEnd/>
            <a:tailEnd/>
          </a:ln>
        </p:spPr>
      </p:pic>
      <p:sp>
        <p:nvSpPr>
          <p:cNvPr id="4" name="Rechteck 3"/>
          <p:cNvSpPr/>
          <p:nvPr/>
        </p:nvSpPr>
        <p:spPr>
          <a:xfrm>
            <a:off x="3042572" y="2974303"/>
            <a:ext cx="2592288" cy="131869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sp>
        <p:nvSpPr>
          <p:cNvPr id="5"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Barras de volumes - Etiquetas</a:t>
            </a:r>
          </a:p>
        </p:txBody>
      </p:sp>
    </p:spTree>
    <p:extLst>
      <p:ext uri="{BB962C8B-B14F-4D97-AF65-F5344CB8AC3E}">
        <p14:creationId xmlns:p14="http://schemas.microsoft.com/office/powerpoint/2010/main" val="110103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2822513" y="1052736"/>
            <a:ext cx="5781737" cy="5111750"/>
          </a:xfrm>
          <a:prstGeom prst="rect">
            <a:avLst/>
          </a:prstGeom>
          <a:noFill/>
          <a:ln w="9525">
            <a:noFill/>
            <a:miter lim="800000"/>
            <a:headEnd/>
            <a:tailEnd/>
          </a:ln>
        </p:spPr>
      </p:pic>
      <p:sp>
        <p:nvSpPr>
          <p:cNvPr id="4" name="Rechteck 3"/>
          <p:cNvSpPr/>
          <p:nvPr/>
        </p:nvSpPr>
        <p:spPr>
          <a:xfrm>
            <a:off x="5796136" y="2996853"/>
            <a:ext cx="2592288" cy="864096"/>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sp>
        <p:nvSpPr>
          <p:cNvPr id="6"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Barras de volumes – Tipos de Etiqueta</a:t>
            </a:r>
          </a:p>
        </p:txBody>
      </p:sp>
    </p:spTree>
    <p:extLst>
      <p:ext uri="{BB962C8B-B14F-4D97-AF65-F5344CB8AC3E}">
        <p14:creationId xmlns:p14="http://schemas.microsoft.com/office/powerpoint/2010/main" val="3773314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2822513" y="1052736"/>
            <a:ext cx="5781737" cy="5111750"/>
          </a:xfrm>
          <a:prstGeom prst="rect">
            <a:avLst/>
          </a:prstGeom>
          <a:noFill/>
          <a:ln w="9525">
            <a:noFill/>
            <a:miter lim="800000"/>
            <a:headEnd/>
            <a:tailEnd/>
          </a:ln>
        </p:spPr>
      </p:pic>
      <p:sp>
        <p:nvSpPr>
          <p:cNvPr id="4" name="Rechteck 3"/>
          <p:cNvSpPr/>
          <p:nvPr/>
        </p:nvSpPr>
        <p:spPr>
          <a:xfrm>
            <a:off x="5796136" y="3860949"/>
            <a:ext cx="2592288" cy="18003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Wingdings 3" pitchFamily="18" charset="2"/>
              <a:buChar char="´"/>
            </a:pPr>
            <a:endParaRPr lang="de-DE">
              <a:solidFill>
                <a:schemeClr val="tx1"/>
              </a:solidFill>
            </a:endParaRPr>
          </a:p>
        </p:txBody>
      </p:sp>
      <p:sp>
        <p:nvSpPr>
          <p:cNvPr id="6" name="Text Placeholder 15"/>
          <p:cNvSpPr txBox="1">
            <a:spLocks/>
          </p:cNvSpPr>
          <p:nvPr/>
        </p:nvSpPr>
        <p:spPr>
          <a:xfrm>
            <a:off x="2195513" y="188639"/>
            <a:ext cx="5400823" cy="504057"/>
          </a:xfrm>
          <a:prstGeom prst="rect">
            <a:avLst/>
          </a:prstGeom>
        </p:spPr>
        <p:txBody>
          <a:bodyPr>
            <a:normAutofit/>
          </a:bodyPr>
          <a:lstStyle>
            <a:lvl1pPr marL="0" indent="0" algn="l" defTabSz="914400" rtl="0" eaLnBrk="1" latinLnBrk="0" hangingPunct="1">
              <a:spcBef>
                <a:spcPts val="0"/>
              </a:spcBef>
              <a:spcAft>
                <a:spcPts val="600"/>
              </a:spcAft>
              <a:buFont typeface="Arial" pitchFamily="34" charset="0"/>
              <a:buNone/>
              <a:tabLst>
                <a:tab pos="266700" algn="l"/>
              </a:tabLst>
              <a:defRPr sz="1800" kern="1200">
                <a:solidFill>
                  <a:schemeClr val="tx1"/>
                </a:solidFill>
                <a:latin typeface="+mn-lt"/>
                <a:ea typeface="+mn-ea"/>
                <a:cs typeface="+mn-cs"/>
              </a:defRPr>
            </a:lvl1pPr>
            <a:lvl2pPr marL="266700" indent="-266700" algn="l" defTabSz="914400" rtl="0" eaLnBrk="1" latinLnBrk="0" hangingPunct="1">
              <a:spcBef>
                <a:spcPts val="0"/>
              </a:spcBef>
              <a:buClr>
                <a:schemeClr val="accent1"/>
              </a:buClr>
              <a:buFont typeface="Wingdings 3" pitchFamily="18" charset="2"/>
              <a:buChar char=""/>
              <a:tabLst>
                <a:tab pos="266700" algn="l"/>
              </a:tabLst>
              <a:defRPr sz="1800" kern="1200">
                <a:solidFill>
                  <a:schemeClr val="tx1"/>
                </a:solidFill>
                <a:latin typeface="+mn-lt"/>
                <a:ea typeface="+mn-ea"/>
                <a:cs typeface="+mn-cs"/>
              </a:defRPr>
            </a:lvl2pPr>
            <a:lvl3pPr marL="447675" indent="-180975" algn="l" defTabSz="914400" rtl="0" eaLnBrk="1" latinLnBrk="0" hangingPunct="1">
              <a:spcBef>
                <a:spcPts val="0"/>
              </a:spcBef>
              <a:buClr>
                <a:schemeClr val="accent1"/>
              </a:buClr>
              <a:buFont typeface="Arial" pitchFamily="34" charset="0"/>
              <a:buChar char="•"/>
              <a:tabLst/>
              <a:defRPr sz="1600" kern="1200">
                <a:solidFill>
                  <a:schemeClr val="tx1"/>
                </a:solidFill>
                <a:latin typeface="+mn-lt"/>
                <a:ea typeface="+mn-ea"/>
                <a:cs typeface="+mn-cs"/>
              </a:defRPr>
            </a:lvl3pPr>
            <a:lvl4pPr marL="628650"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4pPr>
            <a:lvl5pPr marL="809625" indent="-180975" algn="l" defTabSz="914400" rtl="0" eaLnBrk="1" latinLnBrk="0" hangingPunct="1">
              <a:spcBef>
                <a:spcPts val="0"/>
              </a:spcBef>
              <a:buClr>
                <a:schemeClr val="accent1"/>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sz="2000" b="1" dirty="0">
                <a:solidFill>
                  <a:srgbClr val="000000"/>
                </a:solidFill>
              </a:rPr>
              <a:t>Barras de volumes – Tipos de Etiqueta</a:t>
            </a:r>
          </a:p>
        </p:txBody>
      </p:sp>
    </p:spTree>
    <p:extLst>
      <p:ext uri="{BB962C8B-B14F-4D97-AF65-F5344CB8AC3E}">
        <p14:creationId xmlns:p14="http://schemas.microsoft.com/office/powerpoint/2010/main" val="1037800741"/>
      </p:ext>
    </p:extLst>
  </p:cSld>
  <p:clrMapOvr>
    <a:masterClrMapping/>
  </p:clrMapOvr>
</p:sld>
</file>

<file path=ppt/theme/theme1.xml><?xml version="1.0" encoding="utf-8"?>
<a:theme xmlns:a="http://schemas.openxmlformats.org/drawingml/2006/main" name="PTV_PowerPoint_Master_20120511">
  <a:themeElements>
    <a:clrScheme name="PTV PPT 2012-05-01">
      <a:dk1>
        <a:srgbClr val="636467"/>
      </a:dk1>
      <a:lt1>
        <a:sysClr val="window" lastClr="FFFFFF"/>
      </a:lt1>
      <a:dk2>
        <a:srgbClr val="A0A1A1"/>
      </a:dk2>
      <a:lt2>
        <a:srgbClr val="BCBDC0"/>
      </a:lt2>
      <a:accent1>
        <a:srgbClr val="ED1B34"/>
      </a:accent1>
      <a:accent2>
        <a:srgbClr val="636467"/>
      </a:accent2>
      <a:accent3>
        <a:srgbClr val="00ACCD"/>
      </a:accent3>
      <a:accent4>
        <a:srgbClr val="BFEAF3"/>
      </a:accent4>
      <a:accent5>
        <a:srgbClr val="8DCB47"/>
      </a:accent5>
      <a:accent6>
        <a:srgbClr val="AFDB7F"/>
      </a:accent6>
      <a:hlink>
        <a:srgbClr val="636467"/>
      </a:hlink>
      <a:folHlink>
        <a:srgbClr val="63646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2"/>
          </a:solidFill>
        </a:ln>
      </a:spPr>
      <a:bodyPr rtlCol="0" anchor="ctr"/>
      <a:lstStyle>
        <a:defPPr marL="285750" indent="-285750" algn="ctr">
          <a:buClr>
            <a:schemeClr val="accent1"/>
          </a:buClr>
          <a:buFont typeface="Wingdings 3" pitchFamily="18" charset="2"/>
          <a:buChar cha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PTV PPT 2012-05-01">
      <a:dk1>
        <a:srgbClr val="636467"/>
      </a:dk1>
      <a:lt1>
        <a:sysClr val="window" lastClr="FFFFFF"/>
      </a:lt1>
      <a:dk2>
        <a:srgbClr val="A0A1A1"/>
      </a:dk2>
      <a:lt2>
        <a:srgbClr val="BCBDC0"/>
      </a:lt2>
      <a:accent1>
        <a:srgbClr val="ED1B34"/>
      </a:accent1>
      <a:accent2>
        <a:srgbClr val="636467"/>
      </a:accent2>
      <a:accent3>
        <a:srgbClr val="00ACCD"/>
      </a:accent3>
      <a:accent4>
        <a:srgbClr val="BFEAF3"/>
      </a:accent4>
      <a:accent5>
        <a:srgbClr val="8DCB47"/>
      </a:accent5>
      <a:accent6>
        <a:srgbClr val="AFDB7F"/>
      </a:accent6>
      <a:hlink>
        <a:srgbClr val="636467"/>
      </a:hlink>
      <a:folHlink>
        <a:srgbClr val="63646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PTV PPT 2012-05-01">
      <a:dk1>
        <a:srgbClr val="636467"/>
      </a:dk1>
      <a:lt1>
        <a:sysClr val="window" lastClr="FFFFFF"/>
      </a:lt1>
      <a:dk2>
        <a:srgbClr val="A0A1A1"/>
      </a:dk2>
      <a:lt2>
        <a:srgbClr val="BCBDC0"/>
      </a:lt2>
      <a:accent1>
        <a:srgbClr val="ED1B34"/>
      </a:accent1>
      <a:accent2>
        <a:srgbClr val="636467"/>
      </a:accent2>
      <a:accent3>
        <a:srgbClr val="00ACCD"/>
      </a:accent3>
      <a:accent4>
        <a:srgbClr val="BFEAF3"/>
      </a:accent4>
      <a:accent5>
        <a:srgbClr val="8DCB47"/>
      </a:accent5>
      <a:accent6>
        <a:srgbClr val="AFDB7F"/>
      </a:accent6>
      <a:hlink>
        <a:srgbClr val="636467"/>
      </a:hlink>
      <a:folHlink>
        <a:srgbClr val="636467"/>
      </a:folHlink>
    </a:clrScheme>
    <a:fontScheme name="PTV Word">
      <a:majorFont>
        <a:latin typeface="AvenirNext LT Pro Medium"/>
        <a:ea typeface=""/>
        <a:cs typeface=""/>
      </a:majorFont>
      <a:minorFont>
        <a:latin typeface="AvenirNext LT Pro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PTV_PowerPoint_Master_20120511</Template>
  <TotalTime>2436</TotalTime>
  <Words>4742</Words>
  <Application>Microsoft Office PowerPoint</Application>
  <PresentationFormat>On-screen Show (4:3)</PresentationFormat>
  <Paragraphs>583</Paragraphs>
  <Slides>49</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AvenirNext LT Pro Regular</vt:lpstr>
      <vt:lpstr>Calibri</vt:lpstr>
      <vt:lpstr>Trebuchet MS</vt:lpstr>
      <vt:lpstr>Wingdings</vt:lpstr>
      <vt:lpstr>Wingdings 3</vt:lpstr>
      <vt:lpstr>PTV_PowerPoint_Master_20120511</vt:lpstr>
      <vt:lpstr>PowerPoint Presentation</vt:lpstr>
      <vt:lpstr>PowerPoint Presentation</vt:lpstr>
      <vt:lpstr>Índice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ptvag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Eugen Hilbertz</dc:creator>
  <cp:lastModifiedBy>Pedro Santos</cp:lastModifiedBy>
  <cp:revision>768</cp:revision>
  <dcterms:created xsi:type="dcterms:W3CDTF">2012-05-29T14:16:54Z</dcterms:created>
  <dcterms:modified xsi:type="dcterms:W3CDTF">2017-01-27T16:25:18Z</dcterms:modified>
</cp:coreProperties>
</file>