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528" r:id="rId2"/>
    <p:sldId id="397" r:id="rId3"/>
    <p:sldId id="313" r:id="rId4"/>
    <p:sldId id="479" r:id="rId5"/>
    <p:sldId id="480" r:id="rId6"/>
    <p:sldId id="481" r:id="rId7"/>
    <p:sldId id="482" r:id="rId8"/>
    <p:sldId id="483" r:id="rId9"/>
    <p:sldId id="484" r:id="rId10"/>
    <p:sldId id="485" r:id="rId11"/>
    <p:sldId id="486" r:id="rId12"/>
    <p:sldId id="487" r:id="rId13"/>
    <p:sldId id="491" r:id="rId14"/>
    <p:sldId id="492" r:id="rId15"/>
    <p:sldId id="493" r:id="rId16"/>
    <p:sldId id="494" r:id="rId17"/>
    <p:sldId id="495" r:id="rId18"/>
    <p:sldId id="496" r:id="rId19"/>
    <p:sldId id="497" r:id="rId20"/>
    <p:sldId id="498" r:id="rId21"/>
    <p:sldId id="499" r:id="rId22"/>
    <p:sldId id="527" r:id="rId23"/>
    <p:sldId id="500" r:id="rId24"/>
    <p:sldId id="501" r:id="rId25"/>
    <p:sldId id="502" r:id="rId26"/>
    <p:sldId id="503" r:id="rId27"/>
    <p:sldId id="504" r:id="rId28"/>
    <p:sldId id="505" r:id="rId29"/>
    <p:sldId id="523"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Lst>
  <p:sldSz cx="9144000" cy="6858000" type="screen4x3"/>
  <p:notesSz cx="7099300" cy="10234613"/>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ólogo" id="{D1C87E53-04D3-46BE-AC58-BE8F18F5C332}">
          <p14:sldIdLst>
            <p14:sldId id="528"/>
            <p14:sldId id="397"/>
            <p14:sldId id="313"/>
          </p14:sldIdLst>
        </p14:section>
        <p14:section name="Funções" id="{54A1CCF4-FB18-4740-8BFE-CC225072900F}">
          <p14:sldIdLst>
            <p14:sldId id="479"/>
            <p14:sldId id="480"/>
            <p14:sldId id="481"/>
            <p14:sldId id="482"/>
            <p14:sldId id="483"/>
            <p14:sldId id="484"/>
            <p14:sldId id="485"/>
          </p14:sldIdLst>
        </p14:section>
        <p14:section name="Métodos de Alocação" id="{E53D2078-5767-4E08-8903-1E9B74B24E06}">
          <p14:sldIdLst>
            <p14:sldId id="486"/>
            <p14:sldId id="487"/>
            <p14:sldId id="491"/>
            <p14:sldId id="492"/>
            <p14:sldId id="493"/>
            <p14:sldId id="494"/>
            <p14:sldId id="495"/>
            <p14:sldId id="496"/>
            <p14:sldId id="497"/>
            <p14:sldId id="498"/>
            <p14:sldId id="499"/>
            <p14:sldId id="527"/>
            <p14:sldId id="500"/>
            <p14:sldId id="501"/>
            <p14:sldId id="502"/>
            <p14:sldId id="503"/>
            <p14:sldId id="504"/>
            <p14:sldId id="505"/>
            <p14:sldId id="523"/>
            <p14:sldId id="506"/>
            <p14:sldId id="507"/>
            <p14:sldId id="508"/>
            <p14:sldId id="509"/>
            <p14:sldId id="510"/>
          </p14:sldIdLst>
        </p14:section>
        <p14:section name="Gestão de Cenários" id="{BD12C5C1-EF4E-4722-B7AE-830A5E56727D}">
          <p14:sldIdLst>
            <p14:sldId id="511"/>
            <p14:sldId id="512"/>
            <p14:sldId id="513"/>
            <p14:sldId id="514"/>
            <p14:sldId id="515"/>
            <p14:sldId id="516"/>
            <p14:sldId id="517"/>
            <p14:sldId id="518"/>
            <p14:sldId id="519"/>
            <p14:sldId id="520"/>
            <p14:sldId id="521"/>
            <p14:sldId id="522"/>
          </p14:sldIdLst>
        </p14:section>
      </p14:sectionLst>
    </p:ext>
    <p:ext uri="{EFAFB233-063F-42B5-8137-9DF3F51BA10A}">
      <p15:sldGuideLst xmlns:p15="http://schemas.microsoft.com/office/powerpoint/2012/main">
        <p15:guide id="1" orient="horz" pos="890">
          <p15:clr>
            <a:srgbClr val="A4A3A4"/>
          </p15:clr>
        </p15:guide>
        <p15:guide id="2" orient="horz" pos="3793">
          <p15:clr>
            <a:srgbClr val="A4A3A4"/>
          </p15:clr>
        </p15:guide>
        <p15:guide id="3" orient="horz" pos="2341">
          <p15:clr>
            <a:srgbClr val="A4A3A4"/>
          </p15:clr>
        </p15:guide>
        <p15:guide id="4" pos="340">
          <p15:clr>
            <a:srgbClr val="A4A3A4"/>
          </p15:clr>
        </p15:guide>
        <p15:guide id="5" pos="542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guide id="3" orient="horz" pos="3225">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00"/>
    <a:srgbClr val="498AE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77518" autoAdjust="0"/>
  </p:normalViewPr>
  <p:slideViewPr>
    <p:cSldViewPr showGuides="1">
      <p:cViewPr varScale="1">
        <p:scale>
          <a:sx n="85" d="100"/>
          <a:sy n="85" d="100"/>
        </p:scale>
        <p:origin x="2628" y="84"/>
      </p:cViewPr>
      <p:guideLst>
        <p:guide orient="horz" pos="890"/>
        <p:guide orient="horz" pos="3793"/>
        <p:guide orient="horz" pos="2341"/>
        <p:guide pos="340"/>
        <p:guide pos="5420"/>
      </p:guideLst>
    </p:cSldViewPr>
  </p:slideViewPr>
  <p:outlineViewPr>
    <p:cViewPr>
      <p:scale>
        <a:sx n="33" d="100"/>
        <a:sy n="33" d="100"/>
      </p:scale>
      <p:origin x="0" y="3564"/>
    </p:cViewPr>
  </p:outlineViewPr>
  <p:notesTextViewPr>
    <p:cViewPr>
      <p:scale>
        <a:sx n="1" d="1"/>
        <a:sy n="1" d="1"/>
      </p:scale>
      <p:origin x="0" y="0"/>
    </p:cViewPr>
  </p:notesTextViewPr>
  <p:sorterViewPr>
    <p:cViewPr>
      <p:scale>
        <a:sx n="100" d="100"/>
        <a:sy n="100" d="100"/>
      </p:scale>
      <p:origin x="0" y="15672"/>
    </p:cViewPr>
  </p:sorterViewPr>
  <p:notesViewPr>
    <p:cSldViewPr showGuides="1">
      <p:cViewPr>
        <p:scale>
          <a:sx n="66" d="100"/>
          <a:sy n="66" d="100"/>
        </p:scale>
        <p:origin x="3306" y="384"/>
      </p:cViewPr>
      <p:guideLst>
        <p:guide orient="horz" pos="3128"/>
        <p:guide pos="2101"/>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aten\Bureau\PTV_Vision_SCHULUNG\_Schulungsunterlagen_Visum_Basiskurs\VISUM_01_Intro\06_Documents\01_D\01_06_PTV_Visum_Volume_Delay_Functions_v.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en\Bureau\PTV_Vision_SCHULUNG\_Schulungsunterlagen_Visum_Basiskurs\VISUM_01_Intro\06_Documents\01_D\01_06_PTV_Visum_Volume_Delay_Function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aten\Bureau\PTV_Vision_SCHULUNG\_Schulungsunterlagen_Visum_Basiskurs\VISUM_01_Intro\06_Documents\01_D\01_06_PTV_Visum_Volume_Delay_Funct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03088803088806E-2"/>
          <c:y val="8.4477163324766597E-2"/>
          <c:w val="0.86776061776061775"/>
          <c:h val="0.79073379090390439"/>
        </c:manualLayout>
      </c:layout>
      <c:scatterChart>
        <c:scatterStyle val="smoothMarker"/>
        <c:varyColors val="0"/>
        <c:ser>
          <c:idx val="0"/>
          <c:order val="0"/>
          <c:spPr>
            <a:ln w="38100">
              <a:solidFill>
                <a:srgbClr val="000080"/>
              </a:solidFill>
              <a:prstDash val="solid"/>
            </a:ln>
          </c:spPr>
          <c:marker>
            <c:symbol val="none"/>
          </c:marker>
          <c:xVal>
            <c:numRef>
              <c:f>'values of function BPR'!$B$27:$B$125</c:f>
              <c:numCache>
                <c:formatCode>#,##0.00</c:formatCode>
                <c:ptCount val="99"/>
                <c:pt idx="0">
                  <c:v>0</c:v>
                </c:pt>
                <c:pt idx="1">
                  <c:v>2.0000000000000052E-2</c:v>
                </c:pt>
                <c:pt idx="2">
                  <c:v>4.0000000000000112E-2</c:v>
                </c:pt>
                <c:pt idx="3">
                  <c:v>6.0000000000000379E-2</c:v>
                </c:pt>
                <c:pt idx="4">
                  <c:v>8.0000000000000224E-2</c:v>
                </c:pt>
                <c:pt idx="5">
                  <c:v>0.1</c:v>
                </c:pt>
                <c:pt idx="6">
                  <c:v>0.12000000000000002</c:v>
                </c:pt>
                <c:pt idx="7">
                  <c:v>0.14000000000000001</c:v>
                </c:pt>
                <c:pt idx="8">
                  <c:v>0.16000000000000078</c:v>
                </c:pt>
                <c:pt idx="9">
                  <c:v>0.18000000000000024</c:v>
                </c:pt>
                <c:pt idx="10">
                  <c:v>0.20000000000000004</c:v>
                </c:pt>
                <c:pt idx="11">
                  <c:v>0.22000000000000078</c:v>
                </c:pt>
                <c:pt idx="12">
                  <c:v>0.24000000000000021</c:v>
                </c:pt>
                <c:pt idx="13">
                  <c:v>0.26</c:v>
                </c:pt>
                <c:pt idx="14">
                  <c:v>0.28000000000000008</c:v>
                </c:pt>
                <c:pt idx="15">
                  <c:v>0.30000000000000032</c:v>
                </c:pt>
                <c:pt idx="16">
                  <c:v>0.32000000000000206</c:v>
                </c:pt>
                <c:pt idx="17">
                  <c:v>0.34000000000000191</c:v>
                </c:pt>
                <c:pt idx="18">
                  <c:v>0.36000000000000032</c:v>
                </c:pt>
                <c:pt idx="19">
                  <c:v>0.38000000000000211</c:v>
                </c:pt>
                <c:pt idx="20">
                  <c:v>0.40000000000000008</c:v>
                </c:pt>
                <c:pt idx="21">
                  <c:v>0.42000000000000032</c:v>
                </c:pt>
                <c:pt idx="22">
                  <c:v>0.44000000000000156</c:v>
                </c:pt>
                <c:pt idx="23">
                  <c:v>0.4600000000000003</c:v>
                </c:pt>
                <c:pt idx="24">
                  <c:v>0.48000000000000032</c:v>
                </c:pt>
                <c:pt idx="25">
                  <c:v>0.50000000000000011</c:v>
                </c:pt>
                <c:pt idx="26">
                  <c:v>0.52000000000000013</c:v>
                </c:pt>
                <c:pt idx="27">
                  <c:v>0.54000000000000015</c:v>
                </c:pt>
                <c:pt idx="28">
                  <c:v>0.56000000000000061</c:v>
                </c:pt>
                <c:pt idx="29">
                  <c:v>0.58000000000000052</c:v>
                </c:pt>
                <c:pt idx="30">
                  <c:v>0.60000000000000064</c:v>
                </c:pt>
                <c:pt idx="31">
                  <c:v>0.62000000000000388</c:v>
                </c:pt>
                <c:pt idx="32">
                  <c:v>0.64000000000000434</c:v>
                </c:pt>
                <c:pt idx="33">
                  <c:v>0.66000000000000503</c:v>
                </c:pt>
                <c:pt idx="34">
                  <c:v>0.68000000000000405</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0.88000000000000378</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1.7000000000000068</c:v>
                </c:pt>
                <c:pt idx="86">
                  <c:v>1.7200000000000069</c:v>
                </c:pt>
                <c:pt idx="87">
                  <c:v>1.7400000000000075</c:v>
                </c:pt>
                <c:pt idx="88">
                  <c:v>1.760000000000008</c:v>
                </c:pt>
                <c:pt idx="89">
                  <c:v>1.7800000000000089</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1.9400000000000028</c:v>
                </c:pt>
                <c:pt idx="98">
                  <c:v>1.9600000000000029</c:v>
                </c:pt>
              </c:numCache>
            </c:numRef>
          </c:xVal>
          <c:yVal>
            <c:numRef>
              <c:f>'values of function BPR'!$C$27:$C$125</c:f>
              <c:numCache>
                <c:formatCode>#,##0.00</c:formatCode>
                <c:ptCount val="99"/>
                <c:pt idx="0">
                  <c:v>100</c:v>
                </c:pt>
                <c:pt idx="1">
                  <c:v>99.999960937515297</c:v>
                </c:pt>
                <c:pt idx="2">
                  <c:v>99.999375003906209</c:v>
                </c:pt>
                <c:pt idx="3">
                  <c:v>99.996836037609171</c:v>
                </c:pt>
                <c:pt idx="4">
                  <c:v>99.990000999900587</c:v>
                </c:pt>
                <c:pt idx="5">
                  <c:v>99.975591896508774</c:v>
                </c:pt>
                <c:pt idx="6">
                  <c:v>99.949400615938742</c:v>
                </c:pt>
                <c:pt idx="7">
                  <c:v>99.906298818959158</c:v>
                </c:pt>
                <c:pt idx="8">
                  <c:v>99.840255591054316</c:v>
                </c:pt>
                <c:pt idx="9">
                  <c:v>99.744366099228316</c:v>
                </c:pt>
                <c:pt idx="10">
                  <c:v>99.610894941634243</c:v>
                </c:pt>
                <c:pt idx="11">
                  <c:v>99.431338194334558</c:v>
                </c:pt>
                <c:pt idx="12">
                  <c:v>99.196508282908439</c:v>
                </c:pt>
                <c:pt idx="13">
                  <c:v>98.896645665294727</c:v>
                </c:pt>
                <c:pt idx="14">
                  <c:v>98.521560827827443</c:v>
                </c:pt>
                <c:pt idx="15">
                  <c:v>98.060809193200868</c:v>
                </c:pt>
                <c:pt idx="16">
                  <c:v>97.503900156005628</c:v>
                </c:pt>
                <c:pt idx="17">
                  <c:v>96.840539568250065</c:v>
                </c:pt>
                <c:pt idx="18">
                  <c:v>96.060902612256058</c:v>
                </c:pt>
                <c:pt idx="19">
                  <c:v>95.155931206721021</c:v>
                </c:pt>
                <c:pt idx="20">
                  <c:v>94.117647058823508</c:v>
                </c:pt>
                <c:pt idx="21">
                  <c:v>92.93946845158851</c:v>
                </c:pt>
                <c:pt idx="22">
                  <c:v>91.616516167452048</c:v>
                </c:pt>
                <c:pt idx="23">
                  <c:v>90.145891970712441</c:v>
                </c:pt>
                <c:pt idx="24">
                  <c:v>88.526912181303103</c:v>
                </c:pt>
                <c:pt idx="25">
                  <c:v>86.761279389959796</c:v>
                </c:pt>
                <c:pt idx="26">
                  <c:v>84.853177486330679</c:v>
                </c:pt>
                <c:pt idx="27">
                  <c:v>82.809278909091248</c:v>
                </c:pt>
                <c:pt idx="28">
                  <c:v>80.638658172727176</c:v>
                </c:pt>
                <c:pt idx="29">
                  <c:v>78.352611850648458</c:v>
                </c:pt>
                <c:pt idx="30">
                  <c:v>75.964391691394667</c:v>
                </c:pt>
                <c:pt idx="31">
                  <c:v>73.488863710022116</c:v>
                </c:pt>
                <c:pt idx="32">
                  <c:v>70.942111237230392</c:v>
                </c:pt>
                <c:pt idx="33">
                  <c:v>68.341003454157743</c:v>
                </c:pt>
                <c:pt idx="34">
                  <c:v>65.702752534688045</c:v>
                </c:pt>
                <c:pt idx="35">
                  <c:v>63.044482068646516</c:v>
                </c:pt>
                <c:pt idx="36">
                  <c:v>60.382827123965896</c:v>
                </c:pt>
                <c:pt idx="37">
                  <c:v>57.733582519894931</c:v>
                </c:pt>
                <c:pt idx="38">
                  <c:v>55.111411162127396</c:v>
                </c:pt>
                <c:pt idx="39">
                  <c:v>52.529619215662976</c:v>
                </c:pt>
                <c:pt idx="40">
                  <c:v>50</c:v>
                </c:pt>
                <c:pt idx="41">
                  <c:v>47.532744212006399</c:v>
                </c:pt>
                <c:pt idx="42">
                  <c:v>45.136410696200912</c:v>
                </c:pt>
                <c:pt idx="43">
                  <c:v>42.817949618995236</c:v>
                </c:pt>
                <c:pt idx="44">
                  <c:v>40.582768556470882</c:v>
                </c:pt>
                <c:pt idx="45">
                  <c:v>38.434831566106745</c:v>
                </c:pt>
                <c:pt idx="46">
                  <c:v>36.376781609717561</c:v>
                </c:pt>
                <c:pt idx="47">
                  <c:v>34.410077528861748</c:v>
                </c:pt>
                <c:pt idx="48">
                  <c:v>32.535137948985415</c:v>
                </c:pt>
                <c:pt idx="49">
                  <c:v>30.751485831312927</c:v>
                </c:pt>
                <c:pt idx="50">
                  <c:v>29.057888762769693</c:v>
                </c:pt>
                <c:pt idx="51">
                  <c:v>27.452491372571743</c:v>
                </c:pt>
                <c:pt idx="52">
                  <c:v>25.932937423821969</c:v>
                </c:pt>
                <c:pt idx="53">
                  <c:v>24.496480114168872</c:v>
                </c:pt>
                <c:pt idx="54">
                  <c:v>23.140079920050997</c:v>
                </c:pt>
                <c:pt idx="55">
                  <c:v>21.860489939691487</c:v>
                </c:pt>
                <c:pt idx="56">
                  <c:v>20.654329147389266</c:v>
                </c:pt>
                <c:pt idx="57">
                  <c:v>19.518144288034087</c:v>
                </c:pt>
                <c:pt idx="58">
                  <c:v>18.448461340672687</c:v>
                </c:pt>
                <c:pt idx="59">
                  <c:v>17.441827587398006</c:v>
                </c:pt>
                <c:pt idx="60">
                  <c:v>16.49484536082473</c:v>
                </c:pt>
                <c:pt idx="61">
                  <c:v>15.604198529048256</c:v>
                </c:pt>
                <c:pt idx="62">
                  <c:v>14.766672727155242</c:v>
                </c:pt>
                <c:pt idx="63">
                  <c:v>13.979170271809124</c:v>
                </c:pt>
                <c:pt idx="64">
                  <c:v>13.238720610040218</c:v>
                </c:pt>
                <c:pt idx="65">
                  <c:v>12.54248706249807</c:v>
                </c:pt>
                <c:pt idx="66">
                  <c:v>11.887770530365454</c:v>
                </c:pt>
                <c:pt idx="67">
                  <c:v>11.272010747509974</c:v>
                </c:pt>
                <c:pt idx="68">
                  <c:v>10.692785577570804</c:v>
                </c:pt>
                <c:pt idx="69">
                  <c:v>10.14780878087501</c:v>
                </c:pt>
                <c:pt idx="70">
                  <c:v>9.6349266089574499</c:v>
                </c:pt>
                <c:pt idx="71">
                  <c:v>9.1521135251041734</c:v>
                </c:pt>
                <c:pt idx="72">
                  <c:v>8.6974672975229748</c:v>
                </c:pt>
                <c:pt idx="73">
                  <c:v>8.2692036669654279</c:v>
                </c:pt>
                <c:pt idx="74">
                  <c:v>7.8656507523249006</c:v>
                </c:pt>
                <c:pt idx="75">
                  <c:v>7.4852433252316883</c:v>
                </c:pt>
                <c:pt idx="76">
                  <c:v>7.1265170573185053</c:v>
                </c:pt>
                <c:pt idx="77">
                  <c:v>6.7881028209843794</c:v>
                </c:pt>
                <c:pt idx="78">
                  <c:v>6.4687211055367824</c:v>
                </c:pt>
                <c:pt idx="79">
                  <c:v>6.167176595005869</c:v>
                </c:pt>
                <c:pt idx="80">
                  <c:v>5.8823529411764355</c:v>
                </c:pt>
                <c:pt idx="81">
                  <c:v>5.6132077550587214</c:v>
                </c:pt>
                <c:pt idx="82">
                  <c:v>5.3587678317186018</c:v>
                </c:pt>
                <c:pt idx="83">
                  <c:v>5.1181246167778616</c:v>
                </c:pt>
                <c:pt idx="84">
                  <c:v>4.8904299176940569</c:v>
                </c:pt>
                <c:pt idx="85">
                  <c:v>4.6748918588857684</c:v>
                </c:pt>
                <c:pt idx="86">
                  <c:v>4.4707710766818183</c:v>
                </c:pt>
                <c:pt idx="87">
                  <c:v>4.2773771477550175</c:v>
                </c:pt>
                <c:pt idx="88">
                  <c:v>4.0940652430237057</c:v>
                </c:pt>
                <c:pt idx="89">
                  <c:v>3.9202329978231427</c:v>
                </c:pt>
                <c:pt idx="90">
                  <c:v>3.7553175883820056</c:v>
                </c:pt>
                <c:pt idx="91">
                  <c:v>3.5987930041881837</c:v>
                </c:pt>
                <c:pt idx="92">
                  <c:v>3.4501675056324079</c:v>
                </c:pt>
                <c:pt idx="93">
                  <c:v>3.3089812563144623</c:v>
                </c:pt>
                <c:pt idx="94">
                  <c:v>3.1748041195464474</c:v>
                </c:pt>
                <c:pt idx="95">
                  <c:v>3.0472336088441212</c:v>
                </c:pt>
                <c:pt idx="96">
                  <c:v>2.9258929825382567</c:v>
                </c:pt>
                <c:pt idx="97">
                  <c:v>2.8104294730353527</c:v>
                </c:pt>
                <c:pt idx="98">
                  <c:v>2.7005126416904286</c:v>
                </c:pt>
              </c:numCache>
            </c:numRef>
          </c:yVal>
          <c:smooth val="1"/>
          <c:extLst>
            <c:ext xmlns:c16="http://schemas.microsoft.com/office/drawing/2014/chart" uri="{C3380CC4-5D6E-409C-BE32-E72D297353CC}">
              <c16:uniqueId val="{00000000-8A32-4B5D-8C70-E37866FDA301}"/>
            </c:ext>
          </c:extLst>
        </c:ser>
        <c:dLbls>
          <c:showLegendKey val="0"/>
          <c:showVal val="0"/>
          <c:showCatName val="0"/>
          <c:showSerName val="0"/>
          <c:showPercent val="0"/>
          <c:showBubbleSize val="0"/>
        </c:dLbls>
        <c:axId val="77292672"/>
        <c:axId val="77294592"/>
      </c:scatterChart>
      <c:valAx>
        <c:axId val="77292672"/>
        <c:scaling>
          <c:orientation val="minMax"/>
          <c:max val="1.5"/>
          <c:min val="0"/>
        </c:scaling>
        <c:delete val="0"/>
        <c:axPos val="b"/>
        <c:title>
          <c:tx>
            <c:rich>
              <a:bodyPr/>
              <a:lstStyle/>
              <a:p>
                <a:pPr>
                  <a:defRPr sz="1000" b="0" i="0" u="none" strike="noStrike" baseline="0">
                    <a:solidFill>
                      <a:srgbClr val="000000"/>
                    </a:solidFill>
                    <a:latin typeface="Arial"/>
                    <a:ea typeface="Arial"/>
                    <a:cs typeface="Arial"/>
                  </a:defRPr>
                </a:pPr>
                <a:r>
                  <a:rPr lang="de-DE" sz="1200" b="1" i="0" u="none" strike="noStrike" baseline="0" dirty="0">
                    <a:solidFill>
                      <a:srgbClr val="000000"/>
                    </a:solidFill>
                    <a:latin typeface="Arial"/>
                    <a:cs typeface="Arial"/>
                  </a:rPr>
                  <a:t>Grau de Saturação [q/q</a:t>
                </a:r>
                <a:r>
                  <a:rPr lang="de-DE" sz="1200" b="1" i="0" u="none" strike="noStrike" baseline="-25000" dirty="0">
                    <a:solidFill>
                      <a:srgbClr val="000000"/>
                    </a:solidFill>
                    <a:latin typeface="Arial"/>
                    <a:cs typeface="Arial"/>
                  </a:rPr>
                  <a:t>max</a:t>
                </a:r>
                <a:r>
                  <a:rPr lang="de-DE" sz="1200" b="1" i="0" u="none" strike="noStrike" baseline="0" dirty="0">
                    <a:solidFill>
                      <a:srgbClr val="000000"/>
                    </a:solidFill>
                    <a:latin typeface="Arial"/>
                    <a:cs typeface="Arial"/>
                  </a:rPr>
                  <a:t>]</a:t>
                </a:r>
              </a:p>
            </c:rich>
          </c:tx>
          <c:layout>
            <c:manualLayout>
              <c:xMode val="edge"/>
              <c:yMode val="edge"/>
              <c:x val="0.42760617760617758"/>
              <c:y val="0.9359190556492416"/>
            </c:manualLayout>
          </c:layout>
          <c:overlay val="0"/>
          <c:spPr>
            <a:noFill/>
            <a:ln w="25400">
              <a:noFill/>
            </a:ln>
          </c:spPr>
        </c:title>
        <c:numFmt formatCode="#,##0.00" sourceLinked="1"/>
        <c:majorTickMark val="out"/>
        <c:minorTickMark val="out"/>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pt-PT"/>
          </a:p>
        </c:txPr>
        <c:crossAx val="77294592"/>
        <c:crosses val="autoZero"/>
        <c:crossBetween val="midCat"/>
        <c:majorUnit val="0.5"/>
        <c:minorUnit val="0.1"/>
      </c:valAx>
      <c:valAx>
        <c:axId val="77294592"/>
        <c:scaling>
          <c:orientation val="minMax"/>
          <c:max val="10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de-DE"/>
                  <a:t>V [km/h]</a:t>
                </a:r>
              </a:p>
            </c:rich>
          </c:tx>
          <c:layout>
            <c:manualLayout>
              <c:xMode val="edge"/>
              <c:yMode val="edge"/>
              <c:x val="6.7567567567567814E-3"/>
              <c:y val="0.40978077571669724"/>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pt-PT"/>
          </a:p>
        </c:txPr>
        <c:crossAx val="77292672"/>
        <c:crossesAt val="0"/>
        <c:crossBetween val="midCat"/>
        <c:majorUnit val="10"/>
        <c:minorUnit val="5"/>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03088803088806E-2"/>
          <c:y val="8.4477147031452662E-2"/>
          <c:w val="0.86776061776061775"/>
          <c:h val="0.79073363839318755"/>
        </c:manualLayout>
      </c:layout>
      <c:scatterChart>
        <c:scatterStyle val="smoothMarker"/>
        <c:varyColors val="0"/>
        <c:ser>
          <c:idx val="0"/>
          <c:order val="0"/>
          <c:tx>
            <c:strRef>
              <c:f>'values of function BPR'!$C$20</c:f>
              <c:strCache>
                <c:ptCount val="1"/>
                <c:pt idx="0">
                  <c:v>Typ 1 / v0=3600 / a= 1 / b= 4 / c= 0,8</c:v>
                </c:pt>
              </c:strCache>
            </c:strRef>
          </c:tx>
          <c:spPr>
            <a:ln w="38100">
              <a:solidFill>
                <a:srgbClr val="000080"/>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BPR'!$C$27:$C$125</c:f>
              <c:numCache>
                <c:formatCode>#,##0.00</c:formatCode>
                <c:ptCount val="99"/>
                <c:pt idx="0">
                  <c:v>1</c:v>
                </c:pt>
                <c:pt idx="1">
                  <c:v>1.0000003906249917</c:v>
                </c:pt>
                <c:pt idx="2">
                  <c:v>1.0000062499999998</c:v>
                </c:pt>
                <c:pt idx="3">
                  <c:v>1.0000316406249894</c:v>
                </c:pt>
                <c:pt idx="4">
                  <c:v>1.0001</c:v>
                </c:pt>
                <c:pt idx="5">
                  <c:v>1.000244140625</c:v>
                </c:pt>
                <c:pt idx="6">
                  <c:v>1.0005062499999926</c:v>
                </c:pt>
                <c:pt idx="7">
                  <c:v>1.0009378906249926</c:v>
                </c:pt>
                <c:pt idx="8">
                  <c:v>1.0015999999999894</c:v>
                </c:pt>
                <c:pt idx="9">
                  <c:v>1.0025628906249924</c:v>
                </c:pt>
                <c:pt idx="10">
                  <c:v>1.0039062499999869</c:v>
                </c:pt>
                <c:pt idx="11">
                  <c:v>1.0057191406249917</c:v>
                </c:pt>
                <c:pt idx="12">
                  <c:v>1.0081</c:v>
                </c:pt>
                <c:pt idx="13">
                  <c:v>1.0111566406249912</c:v>
                </c:pt>
                <c:pt idx="14">
                  <c:v>1.0150062499999917</c:v>
                </c:pt>
                <c:pt idx="15">
                  <c:v>1.0197753906249873</c:v>
                </c:pt>
                <c:pt idx="16">
                  <c:v>1.025599999999991</c:v>
                </c:pt>
                <c:pt idx="17">
                  <c:v>1.0326253906249894</c:v>
                </c:pt>
                <c:pt idx="18">
                  <c:v>1.0410062499999917</c:v>
                </c:pt>
                <c:pt idx="19">
                  <c:v>1.0509066406249896</c:v>
                </c:pt>
                <c:pt idx="20">
                  <c:v>1.0625</c:v>
                </c:pt>
                <c:pt idx="21">
                  <c:v>1.0759691406249894</c:v>
                </c:pt>
                <c:pt idx="22">
                  <c:v>1.0915062499999917</c:v>
                </c:pt>
                <c:pt idx="23">
                  <c:v>1.109312890625</c:v>
                </c:pt>
                <c:pt idx="24">
                  <c:v>1.1296000000000002</c:v>
                </c:pt>
                <c:pt idx="25">
                  <c:v>1.1525878906250082</c:v>
                </c:pt>
                <c:pt idx="26">
                  <c:v>1.1785062499999999</c:v>
                </c:pt>
                <c:pt idx="27">
                  <c:v>1.2075941406249853</c:v>
                </c:pt>
                <c:pt idx="28">
                  <c:v>1.2401000000000002</c:v>
                </c:pt>
                <c:pt idx="29">
                  <c:v>1.2762816406250004</c:v>
                </c:pt>
                <c:pt idx="30">
                  <c:v>1.3164062499999998</c:v>
                </c:pt>
                <c:pt idx="31">
                  <c:v>1.3607503906250005</c:v>
                </c:pt>
                <c:pt idx="32">
                  <c:v>1.4095999999999871</c:v>
                </c:pt>
                <c:pt idx="33">
                  <c:v>1.4632503906249916</c:v>
                </c:pt>
                <c:pt idx="34">
                  <c:v>1.5220062499999998</c:v>
                </c:pt>
                <c:pt idx="35">
                  <c:v>1.5861816406250009</c:v>
                </c:pt>
                <c:pt idx="36">
                  <c:v>1.6561000000000021</c:v>
                </c:pt>
                <c:pt idx="37">
                  <c:v>1.7320941406250012</c:v>
                </c:pt>
                <c:pt idx="38">
                  <c:v>1.8145062499999998</c:v>
                </c:pt>
                <c:pt idx="39">
                  <c:v>1.9036878906250021</c:v>
                </c:pt>
                <c:pt idx="40">
                  <c:v>2.0000000000000018</c:v>
                </c:pt>
                <c:pt idx="41">
                  <c:v>2.1038128906250018</c:v>
                </c:pt>
                <c:pt idx="42">
                  <c:v>2.2155062500000042</c:v>
                </c:pt>
                <c:pt idx="43">
                  <c:v>2.3354691406249977</c:v>
                </c:pt>
                <c:pt idx="44">
                  <c:v>2.4641000000000042</c:v>
                </c:pt>
                <c:pt idx="45">
                  <c:v>2.6018066406250022</c:v>
                </c:pt>
                <c:pt idx="46">
                  <c:v>2.7490062500000052</c:v>
                </c:pt>
                <c:pt idx="47">
                  <c:v>2.9061253906250029</c:v>
                </c:pt>
                <c:pt idx="48">
                  <c:v>3.0736000000000043</c:v>
                </c:pt>
                <c:pt idx="49">
                  <c:v>3.2518753906249978</c:v>
                </c:pt>
                <c:pt idx="50">
                  <c:v>3.4414062500000036</c:v>
                </c:pt>
                <c:pt idx="51">
                  <c:v>3.6426566406250047</c:v>
                </c:pt>
                <c:pt idx="52">
                  <c:v>3.8561000000000027</c:v>
                </c:pt>
                <c:pt idx="53">
                  <c:v>4.0822191406250052</c:v>
                </c:pt>
                <c:pt idx="54">
                  <c:v>4.3215062499999579</c:v>
                </c:pt>
                <c:pt idx="55">
                  <c:v>4.5744628906250071</c:v>
                </c:pt>
                <c:pt idx="56">
                  <c:v>4.8416000000000103</c:v>
                </c:pt>
                <c:pt idx="57">
                  <c:v>5.1234378906249765</c:v>
                </c:pt>
                <c:pt idx="58">
                  <c:v>5.420506249999967</c:v>
                </c:pt>
                <c:pt idx="59">
                  <c:v>5.7333441406250101</c:v>
                </c:pt>
                <c:pt idx="60">
                  <c:v>6.0624999999999956</c:v>
                </c:pt>
                <c:pt idx="61">
                  <c:v>6.4085316406250055</c:v>
                </c:pt>
                <c:pt idx="62">
                  <c:v>6.7720062500000076</c:v>
                </c:pt>
                <c:pt idx="63">
                  <c:v>7.1535003906250045</c:v>
                </c:pt>
                <c:pt idx="64">
                  <c:v>7.5536000000000119</c:v>
                </c:pt>
                <c:pt idx="65">
                  <c:v>7.9729003906250142</c:v>
                </c:pt>
                <c:pt idx="66">
                  <c:v>8.412006250000104</c:v>
                </c:pt>
                <c:pt idx="67">
                  <c:v>8.8715316406250224</c:v>
                </c:pt>
                <c:pt idx="68">
                  <c:v>9.3521000000000267</c:v>
                </c:pt>
                <c:pt idx="69">
                  <c:v>9.8543441406250203</c:v>
                </c:pt>
                <c:pt idx="70">
                  <c:v>10.378906250000076</c:v>
                </c:pt>
                <c:pt idx="71">
                  <c:v>10.926437890625126</c:v>
                </c:pt>
                <c:pt idx="72">
                  <c:v>11.497600000000022</c:v>
                </c:pt>
                <c:pt idx="73">
                  <c:v>12.093062890625026</c:v>
                </c:pt>
                <c:pt idx="74">
                  <c:v>12.713506250000076</c:v>
                </c:pt>
                <c:pt idx="75">
                  <c:v>13.359619140625076</c:v>
                </c:pt>
                <c:pt idx="76">
                  <c:v>14.032100000000028</c:v>
                </c:pt>
                <c:pt idx="77">
                  <c:v>14.731656640625033</c:v>
                </c:pt>
                <c:pt idx="78">
                  <c:v>15.459006250000138</c:v>
                </c:pt>
                <c:pt idx="79">
                  <c:v>16.214875390625135</c:v>
                </c:pt>
                <c:pt idx="80">
                  <c:v>17.000000000000028</c:v>
                </c:pt>
                <c:pt idx="81">
                  <c:v>17.815125390625042</c:v>
                </c:pt>
                <c:pt idx="82">
                  <c:v>18.661006250000042</c:v>
                </c:pt>
                <c:pt idx="83">
                  <c:v>19.538406640624899</c:v>
                </c:pt>
                <c:pt idx="84">
                  <c:v>20.448100000000029</c:v>
                </c:pt>
                <c:pt idx="85">
                  <c:v>21.39086914062505</c:v>
                </c:pt>
                <c:pt idx="86">
                  <c:v>22.367506250000027</c:v>
                </c:pt>
                <c:pt idx="87">
                  <c:v>23.378812890624989</c:v>
                </c:pt>
                <c:pt idx="88">
                  <c:v>24.425599999999847</c:v>
                </c:pt>
                <c:pt idx="89">
                  <c:v>25.508687890624898</c:v>
                </c:pt>
                <c:pt idx="90">
                  <c:v>26.628906250000064</c:v>
                </c:pt>
                <c:pt idx="91">
                  <c:v>27.787094140625026</c:v>
                </c:pt>
                <c:pt idx="92">
                  <c:v>28.984100000000026</c:v>
                </c:pt>
                <c:pt idx="93">
                  <c:v>30.220781640624942</c:v>
                </c:pt>
                <c:pt idx="94">
                  <c:v>31.498006249999921</c:v>
                </c:pt>
                <c:pt idx="95">
                  <c:v>32.816650390625071</c:v>
                </c:pt>
                <c:pt idx="96">
                  <c:v>34.177600000000055</c:v>
                </c:pt>
                <c:pt idx="97">
                  <c:v>35.581750390625089</c:v>
                </c:pt>
                <c:pt idx="98">
                  <c:v>37.030006250000092</c:v>
                </c:pt>
              </c:numCache>
            </c:numRef>
          </c:yVal>
          <c:smooth val="1"/>
          <c:extLst>
            <c:ext xmlns:c16="http://schemas.microsoft.com/office/drawing/2014/chart" uri="{C3380CC4-5D6E-409C-BE32-E72D297353CC}">
              <c16:uniqueId val="{00000000-236E-45A3-ADE1-899475245344}"/>
            </c:ext>
          </c:extLst>
        </c:ser>
        <c:ser>
          <c:idx val="1"/>
          <c:order val="1"/>
          <c:tx>
            <c:strRef>
              <c:f>'values of function BPR'!$D$20</c:f>
              <c:strCache>
                <c:ptCount val="1"/>
              </c:strCache>
            </c:strRef>
          </c:tx>
          <c:spPr>
            <a:ln w="12700">
              <a:solidFill>
                <a:srgbClr val="FF00FF"/>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BPR'!$D$27:$D$125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1-236E-45A3-ADE1-899475245344}"/>
            </c:ext>
          </c:extLst>
        </c:ser>
        <c:ser>
          <c:idx val="2"/>
          <c:order val="2"/>
          <c:tx>
            <c:strRef>
              <c:f>'values of function BPR'!$E$20</c:f>
              <c:strCache>
                <c:ptCount val="1"/>
              </c:strCache>
            </c:strRef>
          </c:tx>
          <c:spPr>
            <a:ln w="12700">
              <a:solidFill>
                <a:srgbClr val="FFFF00"/>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BPR'!$E$27:$E$125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2-236E-45A3-ADE1-899475245344}"/>
            </c:ext>
          </c:extLst>
        </c:ser>
        <c:ser>
          <c:idx val="3"/>
          <c:order val="3"/>
          <c:tx>
            <c:strRef>
              <c:f>'values of function BPR'!$F$20</c:f>
              <c:strCache>
                <c:ptCount val="1"/>
              </c:strCache>
            </c:strRef>
          </c:tx>
          <c:spPr>
            <a:ln w="12700">
              <a:solidFill>
                <a:srgbClr val="00FFFF"/>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BPR'!$F$27:$F$125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3-236E-45A3-ADE1-899475245344}"/>
            </c:ext>
          </c:extLst>
        </c:ser>
        <c:ser>
          <c:idx val="4"/>
          <c:order val="4"/>
          <c:tx>
            <c:strRef>
              <c:f>'values of function BPR'!$G$20</c:f>
              <c:strCache>
                <c:ptCount val="1"/>
              </c:strCache>
            </c:strRef>
          </c:tx>
          <c:spPr>
            <a:ln w="25400">
              <a:solidFill>
                <a:srgbClr val="800080"/>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BPR'!$G$27:$G$125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4-236E-45A3-ADE1-899475245344}"/>
            </c:ext>
          </c:extLst>
        </c:ser>
        <c:ser>
          <c:idx val="5"/>
          <c:order val="5"/>
          <c:tx>
            <c:strRef>
              <c:f>'values of function BPR'!$H$20</c:f>
              <c:strCache>
                <c:ptCount val="1"/>
              </c:strCache>
            </c:strRef>
          </c:tx>
          <c:spPr>
            <a:ln w="25400">
              <a:solidFill>
                <a:srgbClr val="800000"/>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BPR'!$H$27:$H$125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5-236E-45A3-ADE1-899475245344}"/>
            </c:ext>
          </c:extLst>
        </c:ser>
        <c:ser>
          <c:idx val="6"/>
          <c:order val="6"/>
          <c:tx>
            <c:strRef>
              <c:f>'values of function BPR'!$I$20</c:f>
              <c:strCache>
                <c:ptCount val="1"/>
              </c:strCache>
            </c:strRef>
          </c:tx>
          <c:spPr>
            <a:ln w="25400">
              <a:solidFill>
                <a:srgbClr val="008080"/>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BPR'!$I$27:$I$125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6-236E-45A3-ADE1-899475245344}"/>
            </c:ext>
          </c:extLst>
        </c:ser>
        <c:ser>
          <c:idx val="7"/>
          <c:order val="7"/>
          <c:tx>
            <c:strRef>
              <c:f>'values of function BPR'!$J$20</c:f>
              <c:strCache>
                <c:ptCount val="1"/>
              </c:strCache>
            </c:strRef>
          </c:tx>
          <c:spPr>
            <a:ln w="25400">
              <a:solidFill>
                <a:srgbClr val="0000FF"/>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BPR'!$J$27:$J$125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7-236E-45A3-ADE1-899475245344}"/>
            </c:ext>
          </c:extLst>
        </c:ser>
        <c:ser>
          <c:idx val="8"/>
          <c:order val="8"/>
          <c:tx>
            <c:strRef>
              <c:f>'values of function BPR'!$K$20</c:f>
              <c:strCache>
                <c:ptCount val="1"/>
              </c:strCache>
            </c:strRef>
          </c:tx>
          <c:spPr>
            <a:ln w="25400">
              <a:solidFill>
                <a:srgbClr val="00CCFF"/>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BPR'!$K$27:$K$125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8-236E-45A3-ADE1-899475245344}"/>
            </c:ext>
          </c:extLst>
        </c:ser>
        <c:ser>
          <c:idx val="9"/>
          <c:order val="9"/>
          <c:tx>
            <c:strRef>
              <c:f>'values of function BPR'!$L$20</c:f>
              <c:strCache>
                <c:ptCount val="1"/>
              </c:strCache>
            </c:strRef>
          </c:tx>
          <c:spPr>
            <a:ln w="25400">
              <a:solidFill>
                <a:srgbClr val="69FFFF"/>
              </a:solidFill>
              <a:prstDash val="solid"/>
            </a:ln>
          </c:spPr>
          <c:marker>
            <c:symbol val="none"/>
          </c:marker>
          <c:xVal>
            <c:numRef>
              <c:f>'values of function BPR'!$B$27:$B$125</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0.32000000000000206</c:v>
                </c:pt>
                <c:pt idx="17">
                  <c:v>0.34</c:v>
                </c:pt>
                <c:pt idx="18">
                  <c:v>0.36000000000000032</c:v>
                </c:pt>
                <c:pt idx="19">
                  <c:v>0.38000000000000211</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0.62000000000000388</c:v>
                </c:pt>
                <c:pt idx="32">
                  <c:v>0.64000000000000434</c:v>
                </c:pt>
                <c:pt idx="33">
                  <c:v>0.66000000000000503</c:v>
                </c:pt>
                <c:pt idx="34">
                  <c:v>0.6800000000000006</c:v>
                </c:pt>
                <c:pt idx="35">
                  <c:v>0.70000000000000062</c:v>
                </c:pt>
                <c:pt idx="36">
                  <c:v>0.72000000000000064</c:v>
                </c:pt>
                <c:pt idx="37">
                  <c:v>0.74000000000000365</c:v>
                </c:pt>
                <c:pt idx="38">
                  <c:v>0.76000000000000445</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1.1800000000000079</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1.6800000000000084</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1.9400000000000086</c:v>
                </c:pt>
                <c:pt idx="98">
                  <c:v>1.9600000000000086</c:v>
                </c:pt>
              </c:numCache>
            </c:numRef>
          </c:xVal>
          <c:yVal>
            <c:numRef>
              <c:f>'values of function BPR'!$L$27:$L$125</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1"/>
          <c:extLst>
            <c:ext xmlns:c16="http://schemas.microsoft.com/office/drawing/2014/chart" uri="{C3380CC4-5D6E-409C-BE32-E72D297353CC}">
              <c16:uniqueId val="{00000009-236E-45A3-ADE1-899475245344}"/>
            </c:ext>
          </c:extLst>
        </c:ser>
        <c:ser>
          <c:idx val="10"/>
          <c:order val="10"/>
          <c:tx>
            <c:strRef>
              <c:f>'values of function BPR'!$F$9</c:f>
              <c:strCache>
                <c:ptCount val="1"/>
                <c:pt idx="0">
                  <c:v>Saturation Grade = 1</c:v>
                </c:pt>
              </c:strCache>
            </c:strRef>
          </c:tx>
          <c:spPr>
            <a:ln w="25400">
              <a:solidFill>
                <a:srgbClr val="000000"/>
              </a:solidFill>
              <a:prstDash val="sysDash"/>
            </a:ln>
          </c:spPr>
          <c:marker>
            <c:symbol val="none"/>
          </c:marker>
          <c:xVal>
            <c:numRef>
              <c:f>'values of function BPR'!$G$9:$G$10</c:f>
              <c:numCache>
                <c:formatCode>General</c:formatCode>
                <c:ptCount val="2"/>
                <c:pt idx="0">
                  <c:v>1</c:v>
                </c:pt>
                <c:pt idx="1">
                  <c:v>1</c:v>
                </c:pt>
              </c:numCache>
            </c:numRef>
          </c:xVal>
          <c:yVal>
            <c:numRef>
              <c:f>'values of function BPR'!$H$9:$H$10</c:f>
              <c:numCache>
                <c:formatCode>General</c:formatCode>
                <c:ptCount val="2"/>
                <c:pt idx="0">
                  <c:v>0</c:v>
                </c:pt>
                <c:pt idx="1">
                  <c:v>10000</c:v>
                </c:pt>
              </c:numCache>
            </c:numRef>
          </c:yVal>
          <c:smooth val="1"/>
          <c:extLst>
            <c:ext xmlns:c16="http://schemas.microsoft.com/office/drawing/2014/chart" uri="{C3380CC4-5D6E-409C-BE32-E72D297353CC}">
              <c16:uniqueId val="{0000000A-236E-45A3-ADE1-899475245344}"/>
            </c:ext>
          </c:extLst>
        </c:ser>
        <c:dLbls>
          <c:showLegendKey val="0"/>
          <c:showVal val="0"/>
          <c:showCatName val="0"/>
          <c:showSerName val="0"/>
          <c:showPercent val="0"/>
          <c:showBubbleSize val="0"/>
        </c:dLbls>
        <c:axId val="89854720"/>
        <c:axId val="89856640"/>
      </c:scatterChart>
      <c:valAx>
        <c:axId val="89854720"/>
        <c:scaling>
          <c:orientation val="minMax"/>
          <c:max val="1.5"/>
          <c:min val="0"/>
        </c:scaling>
        <c:delete val="0"/>
        <c:axPos val="b"/>
        <c:title>
          <c:tx>
            <c:rich>
              <a:bodyPr/>
              <a:lstStyle/>
              <a:p>
                <a:pPr>
                  <a:defRPr sz="1000" b="0" i="0" u="none" strike="noStrike" baseline="0">
                    <a:solidFill>
                      <a:srgbClr val="000000"/>
                    </a:solidFill>
                    <a:latin typeface="Arial"/>
                    <a:ea typeface="Arial"/>
                    <a:cs typeface="Arial"/>
                  </a:defRPr>
                </a:pPr>
                <a:r>
                  <a:rPr lang="de-DE" sz="1200" b="1" i="0" u="none" strike="noStrike" baseline="0" dirty="0">
                    <a:solidFill>
                      <a:srgbClr val="000000"/>
                    </a:solidFill>
                    <a:latin typeface="Arial"/>
                    <a:cs typeface="Arial"/>
                  </a:rPr>
                  <a:t>Grau de saturação [q/q</a:t>
                </a:r>
                <a:r>
                  <a:rPr lang="de-DE" sz="1200" b="1" i="0" u="none" strike="noStrike" baseline="-25000" dirty="0">
                    <a:solidFill>
                      <a:srgbClr val="000000"/>
                    </a:solidFill>
                    <a:latin typeface="Arial"/>
                    <a:cs typeface="Arial"/>
                  </a:rPr>
                  <a:t>max</a:t>
                </a:r>
                <a:r>
                  <a:rPr lang="de-DE" sz="1200" b="1" i="0" u="none" strike="noStrike" baseline="0" dirty="0">
                    <a:solidFill>
                      <a:srgbClr val="000000"/>
                    </a:solidFill>
                    <a:latin typeface="Arial"/>
                    <a:cs typeface="Arial"/>
                  </a:rPr>
                  <a:t>]</a:t>
                </a:r>
              </a:p>
            </c:rich>
          </c:tx>
          <c:layout>
            <c:manualLayout>
              <c:xMode val="edge"/>
              <c:yMode val="edge"/>
              <c:x val="0.42760617760617758"/>
              <c:y val="0.9359190556492416"/>
            </c:manualLayout>
          </c:layout>
          <c:overlay val="0"/>
          <c:spPr>
            <a:noFill/>
            <a:ln w="25400">
              <a:noFill/>
            </a:ln>
          </c:spPr>
        </c:title>
        <c:numFmt formatCode="#,##0.00" sourceLinked="1"/>
        <c:majorTickMark val="out"/>
        <c:minorTickMark val="out"/>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pt-PT"/>
          </a:p>
        </c:txPr>
        <c:crossAx val="89856640"/>
        <c:crosses val="autoZero"/>
        <c:crossBetween val="midCat"/>
        <c:majorUnit val="0.5"/>
        <c:minorUnit val="0.1"/>
      </c:valAx>
      <c:valAx>
        <c:axId val="89856640"/>
        <c:scaling>
          <c:orientation val="minMax"/>
          <c:max val="10"/>
          <c:min val="0"/>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a:ea typeface="Arial"/>
                    <a:cs typeface="Arial"/>
                  </a:defRPr>
                </a:pPr>
                <a:r>
                  <a:rPr lang="de-DE" dirty="0"/>
                  <a:t>Tempo [x*t</a:t>
                </a:r>
                <a:r>
                  <a:rPr lang="de-DE" baseline="-25000" dirty="0"/>
                  <a:t>0</a:t>
                </a:r>
                <a:r>
                  <a:rPr lang="de-DE" dirty="0"/>
                  <a:t>]</a:t>
                </a:r>
              </a:p>
            </c:rich>
          </c:tx>
          <c:layout>
            <c:manualLayout>
              <c:xMode val="edge"/>
              <c:yMode val="edge"/>
              <c:x val="6.7567567567567571E-3"/>
              <c:y val="0.40978077571669724"/>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pt-PT"/>
          </a:p>
        </c:txPr>
        <c:crossAx val="89854720"/>
        <c:crossesAt val="0"/>
        <c:crossBetween val="midCat"/>
        <c:majorUnit val="1"/>
        <c:minorUnit val="0.5"/>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53491236314512E-2"/>
          <c:y val="8.2630691399663267E-2"/>
          <c:w val="0.87799319879205051"/>
          <c:h val="0.79932546374367663"/>
        </c:manualLayout>
      </c:layout>
      <c:scatterChart>
        <c:scatterStyle val="lineMarker"/>
        <c:varyColors val="0"/>
        <c:ser>
          <c:idx val="0"/>
          <c:order val="0"/>
          <c:tx>
            <c:strRef>
              <c:f>'values of function Inrets'!$C$19</c:f>
              <c:strCache>
                <c:ptCount val="1"/>
                <c:pt idx="0">
                  <c:v>#BEZUG!</c:v>
                </c:pt>
              </c:strCache>
            </c:strRef>
          </c:tx>
          <c:spPr>
            <a:ln w="38100">
              <a:solidFill>
                <a:srgbClr val="000080"/>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Inrets'!$C$26:$C$124</c:f>
              <c:numCache>
                <c:formatCode>#,##0.00</c:formatCode>
                <c:ptCount val="99"/>
                <c:pt idx="0">
                  <c:v>1</c:v>
                </c:pt>
                <c:pt idx="1">
                  <c:v>1.0138888888888891</c:v>
                </c:pt>
                <c:pt idx="2">
                  <c:v>1.0283018867924518</c:v>
                </c:pt>
                <c:pt idx="3">
                  <c:v>1.043269230769224</c:v>
                </c:pt>
                <c:pt idx="4">
                  <c:v>1.0588235294117736</c:v>
                </c:pt>
                <c:pt idx="5">
                  <c:v>1.0750000000000002</c:v>
                </c:pt>
                <c:pt idx="6">
                  <c:v>1.0918367346938775</c:v>
                </c:pt>
                <c:pt idx="7">
                  <c:v>1.109375</c:v>
                </c:pt>
                <c:pt idx="8">
                  <c:v>1.127659574468092</c:v>
                </c:pt>
                <c:pt idx="9">
                  <c:v>1.1467391304347827</c:v>
                </c:pt>
                <c:pt idx="10">
                  <c:v>1.1666666666666665</c:v>
                </c:pt>
                <c:pt idx="11">
                  <c:v>1.1875</c:v>
                </c:pt>
                <c:pt idx="12">
                  <c:v>1.2093023255813953</c:v>
                </c:pt>
                <c:pt idx="13">
                  <c:v>1.2321428571428572</c:v>
                </c:pt>
                <c:pt idx="14">
                  <c:v>1.2560975609756175</c:v>
                </c:pt>
                <c:pt idx="15">
                  <c:v>1.28125</c:v>
                </c:pt>
                <c:pt idx="16">
                  <c:v>1.3076923076923008</c:v>
                </c:pt>
                <c:pt idx="17">
                  <c:v>1.3355263157894586</c:v>
                </c:pt>
                <c:pt idx="18">
                  <c:v>1.3648648648648649</c:v>
                </c:pt>
                <c:pt idx="19">
                  <c:v>1.3958333333333335</c:v>
                </c:pt>
                <c:pt idx="20">
                  <c:v>1.4285714285714286</c:v>
                </c:pt>
                <c:pt idx="21">
                  <c:v>1.4632352941176388</c:v>
                </c:pt>
                <c:pt idx="22">
                  <c:v>1.5000000000000004</c:v>
                </c:pt>
                <c:pt idx="23">
                  <c:v>1.5390625000000004</c:v>
                </c:pt>
                <c:pt idx="24">
                  <c:v>1.5806451612903325</c:v>
                </c:pt>
                <c:pt idx="25">
                  <c:v>1.6250000000000002</c:v>
                </c:pt>
                <c:pt idx="26">
                  <c:v>1.6724137931034486</c:v>
                </c:pt>
                <c:pt idx="27">
                  <c:v>1.7232142857142756</c:v>
                </c:pt>
                <c:pt idx="28">
                  <c:v>1.7777777777777779</c:v>
                </c:pt>
                <c:pt idx="29">
                  <c:v>1.8365384615384621</c:v>
                </c:pt>
                <c:pt idx="30">
                  <c:v>1.9000000000000021</c:v>
                </c:pt>
                <c:pt idx="31">
                  <c:v>1.9687500000000084</c:v>
                </c:pt>
                <c:pt idx="32">
                  <c:v>2.0434782608695659</c:v>
                </c:pt>
                <c:pt idx="33">
                  <c:v>2.1250000000000009</c:v>
                </c:pt>
                <c:pt idx="34">
                  <c:v>2.2142857142857153</c:v>
                </c:pt>
                <c:pt idx="35">
                  <c:v>2.3124999999999813</c:v>
                </c:pt>
                <c:pt idx="36">
                  <c:v>2.4210526315789367</c:v>
                </c:pt>
                <c:pt idx="37">
                  <c:v>2.5416666666666683</c:v>
                </c:pt>
                <c:pt idx="38">
                  <c:v>2.6764705882352962</c:v>
                </c:pt>
                <c:pt idx="39">
                  <c:v>2.8281250000000031</c:v>
                </c:pt>
                <c:pt idx="40">
                  <c:v>3.0000000000000031</c:v>
                </c:pt>
                <c:pt idx="41">
                  <c:v>3.1964285714285747</c:v>
                </c:pt>
                <c:pt idx="42">
                  <c:v>3.4230769230769273</c:v>
                </c:pt>
                <c:pt idx="43">
                  <c:v>3.6875000000000235</c:v>
                </c:pt>
                <c:pt idx="44">
                  <c:v>4.0000000000000062</c:v>
                </c:pt>
                <c:pt idx="45">
                  <c:v>4.375000000000008</c:v>
                </c:pt>
                <c:pt idx="46">
                  <c:v>4.8333333333333783</c:v>
                </c:pt>
                <c:pt idx="47">
                  <c:v>5.4062500000000453</c:v>
                </c:pt>
                <c:pt idx="48">
                  <c:v>6.1428571428571619</c:v>
                </c:pt>
                <c:pt idx="49">
                  <c:v>7.1250000000000266</c:v>
                </c:pt>
                <c:pt idx="50">
                  <c:v>8.5000000000000071</c:v>
                </c:pt>
                <c:pt idx="51">
                  <c:v>8.8434000000000097</c:v>
                </c:pt>
                <c:pt idx="52">
                  <c:v>9.1936000000000107</c:v>
                </c:pt>
                <c:pt idx="53">
                  <c:v>9.5506000000000224</c:v>
                </c:pt>
                <c:pt idx="54">
                  <c:v>9.9144000000000148</c:v>
                </c:pt>
                <c:pt idx="55">
                  <c:v>10.285000000000009</c:v>
                </c:pt>
                <c:pt idx="56">
                  <c:v>10.662400000000073</c:v>
                </c:pt>
                <c:pt idx="57">
                  <c:v>11.04660000000001</c:v>
                </c:pt>
                <c:pt idx="58">
                  <c:v>11.437600000000012</c:v>
                </c:pt>
                <c:pt idx="59">
                  <c:v>11.835400000000073</c:v>
                </c:pt>
                <c:pt idx="60">
                  <c:v>12.240000000000013</c:v>
                </c:pt>
                <c:pt idx="61">
                  <c:v>12.65140000000002</c:v>
                </c:pt>
                <c:pt idx="62">
                  <c:v>13.069600000000024</c:v>
                </c:pt>
                <c:pt idx="63">
                  <c:v>13.494600000000014</c:v>
                </c:pt>
                <c:pt idx="64">
                  <c:v>13.926400000000022</c:v>
                </c:pt>
                <c:pt idx="65">
                  <c:v>14.365000000000084</c:v>
                </c:pt>
                <c:pt idx="66">
                  <c:v>14.810400000000024</c:v>
                </c:pt>
                <c:pt idx="67">
                  <c:v>15.26260000000002</c:v>
                </c:pt>
                <c:pt idx="68">
                  <c:v>15.721600000000018</c:v>
                </c:pt>
                <c:pt idx="69">
                  <c:v>16.187400000000018</c:v>
                </c:pt>
                <c:pt idx="70">
                  <c:v>16.660000000000018</c:v>
                </c:pt>
                <c:pt idx="71">
                  <c:v>17.13940000000003</c:v>
                </c:pt>
                <c:pt idx="72">
                  <c:v>17.62560000000002</c:v>
                </c:pt>
                <c:pt idx="73">
                  <c:v>18.118600000000033</c:v>
                </c:pt>
                <c:pt idx="74">
                  <c:v>18.61840000000003</c:v>
                </c:pt>
                <c:pt idx="75">
                  <c:v>19.125000000000021</c:v>
                </c:pt>
                <c:pt idx="76">
                  <c:v>19.638400000000033</c:v>
                </c:pt>
                <c:pt idx="77">
                  <c:v>20.158600000000025</c:v>
                </c:pt>
                <c:pt idx="78">
                  <c:v>20.685600000000026</c:v>
                </c:pt>
                <c:pt idx="79">
                  <c:v>21.219400000000025</c:v>
                </c:pt>
                <c:pt idx="80">
                  <c:v>21.760000000000026</c:v>
                </c:pt>
                <c:pt idx="81">
                  <c:v>22.30740000000003</c:v>
                </c:pt>
                <c:pt idx="82">
                  <c:v>22.861600000000028</c:v>
                </c:pt>
                <c:pt idx="83">
                  <c:v>23.422599999999843</c:v>
                </c:pt>
                <c:pt idx="84">
                  <c:v>23.990400000000029</c:v>
                </c:pt>
                <c:pt idx="85">
                  <c:v>24.565000000000026</c:v>
                </c:pt>
                <c:pt idx="86">
                  <c:v>25.146400000000032</c:v>
                </c:pt>
                <c:pt idx="87">
                  <c:v>25.734600000000032</c:v>
                </c:pt>
                <c:pt idx="88">
                  <c:v>26.329600000000028</c:v>
                </c:pt>
                <c:pt idx="89">
                  <c:v>26.931400000000036</c:v>
                </c:pt>
                <c:pt idx="90">
                  <c:v>27.540000000000028</c:v>
                </c:pt>
                <c:pt idx="91">
                  <c:v>28.155400000000036</c:v>
                </c:pt>
                <c:pt idx="92">
                  <c:v>28.777600000000032</c:v>
                </c:pt>
                <c:pt idx="93">
                  <c:v>29.406600000000029</c:v>
                </c:pt>
                <c:pt idx="94">
                  <c:v>30.042400000000029</c:v>
                </c:pt>
                <c:pt idx="95">
                  <c:v>30.685000000000027</c:v>
                </c:pt>
                <c:pt idx="96">
                  <c:v>31.334400000000041</c:v>
                </c:pt>
                <c:pt idx="97">
                  <c:v>31.990600000000029</c:v>
                </c:pt>
                <c:pt idx="98">
                  <c:v>32.65360000000004</c:v>
                </c:pt>
              </c:numCache>
            </c:numRef>
          </c:yVal>
          <c:smooth val="0"/>
          <c:extLst>
            <c:ext xmlns:c16="http://schemas.microsoft.com/office/drawing/2014/chart" uri="{C3380CC4-5D6E-409C-BE32-E72D297353CC}">
              <c16:uniqueId val="{00000000-FBF5-4DC0-A045-C1580B0B7166}"/>
            </c:ext>
          </c:extLst>
        </c:ser>
        <c:ser>
          <c:idx val="1"/>
          <c:order val="1"/>
          <c:tx>
            <c:strRef>
              <c:f>'values of function Inrets'!$D$19</c:f>
              <c:strCache>
                <c:ptCount val="1"/>
                <c:pt idx="0">
                  <c:v>#BEZUG!</c:v>
                </c:pt>
              </c:strCache>
            </c:strRef>
          </c:tx>
          <c:spPr>
            <a:ln w="38100">
              <a:solidFill>
                <a:srgbClr val="FF00FF"/>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Inrets'!$D$26:$D$124</c:f>
              <c:numCache>
                <c:formatCode>#,##0.00</c:formatCode>
                <c:ptCount val="99"/>
                <c:pt idx="0">
                  <c:v>1</c:v>
                </c:pt>
                <c:pt idx="1">
                  <c:v>1.0092592592592524</c:v>
                </c:pt>
                <c:pt idx="2">
                  <c:v>1.0188679245283123</c:v>
                </c:pt>
                <c:pt idx="3">
                  <c:v>1.028846153846154</c:v>
                </c:pt>
                <c:pt idx="4">
                  <c:v>1.0392156862745099</c:v>
                </c:pt>
                <c:pt idx="5">
                  <c:v>1.05</c:v>
                </c:pt>
                <c:pt idx="6">
                  <c:v>1.0612244897959178</c:v>
                </c:pt>
                <c:pt idx="7">
                  <c:v>1.0729166666666665</c:v>
                </c:pt>
                <c:pt idx="8">
                  <c:v>1.0851063829787233</c:v>
                </c:pt>
                <c:pt idx="9">
                  <c:v>1.0978260869565215</c:v>
                </c:pt>
                <c:pt idx="10">
                  <c:v>1.1111111111111109</c:v>
                </c:pt>
                <c:pt idx="11">
                  <c:v>1.125</c:v>
                </c:pt>
                <c:pt idx="12">
                  <c:v>1.1395348837209298</c:v>
                </c:pt>
                <c:pt idx="13">
                  <c:v>1.1547619047619124</c:v>
                </c:pt>
                <c:pt idx="14">
                  <c:v>1.1707317073170718</c:v>
                </c:pt>
                <c:pt idx="15">
                  <c:v>1.1875</c:v>
                </c:pt>
                <c:pt idx="16">
                  <c:v>1.2051282051281966</c:v>
                </c:pt>
                <c:pt idx="17">
                  <c:v>1.223684210526309</c:v>
                </c:pt>
                <c:pt idx="18">
                  <c:v>1.2432432432432432</c:v>
                </c:pt>
                <c:pt idx="19">
                  <c:v>1.2638888888888891</c:v>
                </c:pt>
                <c:pt idx="20">
                  <c:v>1.2857142857142756</c:v>
                </c:pt>
                <c:pt idx="21">
                  <c:v>1.308823529411774</c:v>
                </c:pt>
                <c:pt idx="22">
                  <c:v>1.3333333333333335</c:v>
                </c:pt>
                <c:pt idx="23">
                  <c:v>1.3593750000000002</c:v>
                </c:pt>
                <c:pt idx="24">
                  <c:v>1.3870967741935487</c:v>
                </c:pt>
                <c:pt idx="25">
                  <c:v>1.416666666666667</c:v>
                </c:pt>
                <c:pt idx="26">
                  <c:v>1.4482758620689657</c:v>
                </c:pt>
                <c:pt idx="27">
                  <c:v>1.4821428571428574</c:v>
                </c:pt>
                <c:pt idx="28">
                  <c:v>1.5185185185185257</c:v>
                </c:pt>
                <c:pt idx="29">
                  <c:v>1.5576923076923013</c:v>
                </c:pt>
                <c:pt idx="30">
                  <c:v>1.6000000000000005</c:v>
                </c:pt>
                <c:pt idx="31">
                  <c:v>1.6458333333333339</c:v>
                </c:pt>
                <c:pt idx="32">
                  <c:v>1.6956521739130563</c:v>
                </c:pt>
                <c:pt idx="33">
                  <c:v>1.7500000000000007</c:v>
                </c:pt>
                <c:pt idx="34">
                  <c:v>1.8095238095238104</c:v>
                </c:pt>
                <c:pt idx="35">
                  <c:v>1.8750000000000009</c:v>
                </c:pt>
                <c:pt idx="36">
                  <c:v>1.9473684210526327</c:v>
                </c:pt>
                <c:pt idx="37">
                  <c:v>2.0277777777778065</c:v>
                </c:pt>
                <c:pt idx="38">
                  <c:v>2.1176470588235312</c:v>
                </c:pt>
                <c:pt idx="39">
                  <c:v>2.2187500000000018</c:v>
                </c:pt>
                <c:pt idx="40">
                  <c:v>2.3333333333333353</c:v>
                </c:pt>
                <c:pt idx="41">
                  <c:v>2.4642857142857166</c:v>
                </c:pt>
                <c:pt idx="42">
                  <c:v>2.6153846153846185</c:v>
                </c:pt>
                <c:pt idx="43">
                  <c:v>2.7916666666666705</c:v>
                </c:pt>
                <c:pt idx="44">
                  <c:v>3.0000000000000044</c:v>
                </c:pt>
                <c:pt idx="45">
                  <c:v>3.2500000000000058</c:v>
                </c:pt>
                <c:pt idx="46">
                  <c:v>3.5555555555555629</c:v>
                </c:pt>
                <c:pt idx="47">
                  <c:v>3.9375000000000093</c:v>
                </c:pt>
                <c:pt idx="48">
                  <c:v>4.4285714285714395</c:v>
                </c:pt>
                <c:pt idx="49">
                  <c:v>5.0833333333333863</c:v>
                </c:pt>
                <c:pt idx="50">
                  <c:v>6.0000000000000062</c:v>
                </c:pt>
                <c:pt idx="51">
                  <c:v>6.2424000000000062</c:v>
                </c:pt>
                <c:pt idx="52">
                  <c:v>6.4896000000000438</c:v>
                </c:pt>
                <c:pt idx="53">
                  <c:v>6.7416000000000134</c:v>
                </c:pt>
                <c:pt idx="54">
                  <c:v>6.9984000000000082</c:v>
                </c:pt>
                <c:pt idx="55">
                  <c:v>7.2600000000000078</c:v>
                </c:pt>
                <c:pt idx="56">
                  <c:v>7.5264000000000086</c:v>
                </c:pt>
                <c:pt idx="57">
                  <c:v>7.7976000000000081</c:v>
                </c:pt>
                <c:pt idx="58">
                  <c:v>8.0736000000000097</c:v>
                </c:pt>
                <c:pt idx="59">
                  <c:v>8.3544000000000267</c:v>
                </c:pt>
                <c:pt idx="60">
                  <c:v>8.6400000000000059</c:v>
                </c:pt>
                <c:pt idx="61">
                  <c:v>8.9304000000000094</c:v>
                </c:pt>
                <c:pt idx="62">
                  <c:v>9.2256000000000107</c:v>
                </c:pt>
                <c:pt idx="63">
                  <c:v>9.5256000000000167</c:v>
                </c:pt>
                <c:pt idx="64">
                  <c:v>9.8304000000000205</c:v>
                </c:pt>
                <c:pt idx="65">
                  <c:v>10.140000000000013</c:v>
                </c:pt>
                <c:pt idx="66">
                  <c:v>10.454400000000026</c:v>
                </c:pt>
                <c:pt idx="67">
                  <c:v>10.773600000000014</c:v>
                </c:pt>
                <c:pt idx="68">
                  <c:v>11.097600000000014</c:v>
                </c:pt>
                <c:pt idx="69">
                  <c:v>11.426400000000022</c:v>
                </c:pt>
                <c:pt idx="70">
                  <c:v>11.760000000000014</c:v>
                </c:pt>
                <c:pt idx="71">
                  <c:v>12.098400000000016</c:v>
                </c:pt>
                <c:pt idx="72">
                  <c:v>12.441600000000017</c:v>
                </c:pt>
                <c:pt idx="73">
                  <c:v>12.789600000000016</c:v>
                </c:pt>
                <c:pt idx="74">
                  <c:v>13.14240000000002</c:v>
                </c:pt>
                <c:pt idx="75">
                  <c:v>13.50000000000002</c:v>
                </c:pt>
                <c:pt idx="76">
                  <c:v>13.862400000000104</c:v>
                </c:pt>
                <c:pt idx="77">
                  <c:v>14.229600000000021</c:v>
                </c:pt>
                <c:pt idx="78">
                  <c:v>14.601600000000019</c:v>
                </c:pt>
                <c:pt idx="79">
                  <c:v>14.97840000000002</c:v>
                </c:pt>
                <c:pt idx="80">
                  <c:v>15.360000000000024</c:v>
                </c:pt>
                <c:pt idx="81">
                  <c:v>15.746400000000021</c:v>
                </c:pt>
                <c:pt idx="82">
                  <c:v>16.137600000000031</c:v>
                </c:pt>
                <c:pt idx="83">
                  <c:v>16.533600000000021</c:v>
                </c:pt>
                <c:pt idx="84">
                  <c:v>16.934400000000025</c:v>
                </c:pt>
                <c:pt idx="85">
                  <c:v>17.340000000000025</c:v>
                </c:pt>
                <c:pt idx="86">
                  <c:v>17.750400000000024</c:v>
                </c:pt>
                <c:pt idx="87">
                  <c:v>18.165600000000026</c:v>
                </c:pt>
                <c:pt idx="88">
                  <c:v>18.585599999999847</c:v>
                </c:pt>
                <c:pt idx="89">
                  <c:v>19.010400000000033</c:v>
                </c:pt>
                <c:pt idx="90">
                  <c:v>19.440000000000026</c:v>
                </c:pt>
                <c:pt idx="91">
                  <c:v>19.87440000000003</c:v>
                </c:pt>
                <c:pt idx="92">
                  <c:v>20.313600000000033</c:v>
                </c:pt>
                <c:pt idx="93">
                  <c:v>20.757600000000028</c:v>
                </c:pt>
                <c:pt idx="94">
                  <c:v>21.206400000000027</c:v>
                </c:pt>
                <c:pt idx="95">
                  <c:v>21.660000000000032</c:v>
                </c:pt>
                <c:pt idx="96">
                  <c:v>22.118400000000033</c:v>
                </c:pt>
                <c:pt idx="97">
                  <c:v>22.581600000000027</c:v>
                </c:pt>
                <c:pt idx="98">
                  <c:v>23.049600000000027</c:v>
                </c:pt>
              </c:numCache>
            </c:numRef>
          </c:yVal>
          <c:smooth val="0"/>
          <c:extLst>
            <c:ext xmlns:c16="http://schemas.microsoft.com/office/drawing/2014/chart" uri="{C3380CC4-5D6E-409C-BE32-E72D297353CC}">
              <c16:uniqueId val="{00000001-FBF5-4DC0-A045-C1580B0B7166}"/>
            </c:ext>
          </c:extLst>
        </c:ser>
        <c:ser>
          <c:idx val="2"/>
          <c:order val="2"/>
          <c:tx>
            <c:strRef>
              <c:f>'values of function Inrets'!$E$19</c:f>
              <c:strCache>
                <c:ptCount val="1"/>
                <c:pt idx="0">
                  <c:v>#BEZUG!</c:v>
                </c:pt>
              </c:strCache>
            </c:strRef>
          </c:tx>
          <c:spPr>
            <a:ln w="38100">
              <a:solidFill>
                <a:srgbClr val="FFFF00"/>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Inrets'!$E$26:$E$124</c:f>
              <c:numCache>
                <c:formatCode>#,##0.00</c:formatCode>
                <c:ptCount val="99"/>
                <c:pt idx="0">
                  <c:v>1</c:v>
                </c:pt>
                <c:pt idx="1">
                  <c:v>1.001851851851852</c:v>
                </c:pt>
                <c:pt idx="2">
                  <c:v>1.0037735849056604</c:v>
                </c:pt>
                <c:pt idx="3">
                  <c:v>1.0057692307692216</c:v>
                </c:pt>
                <c:pt idx="4">
                  <c:v>1.007843137254895</c:v>
                </c:pt>
                <c:pt idx="5">
                  <c:v>1.01</c:v>
                </c:pt>
                <c:pt idx="6">
                  <c:v>1.0122448979591734</c:v>
                </c:pt>
                <c:pt idx="7">
                  <c:v>1.0145833333333341</c:v>
                </c:pt>
                <c:pt idx="8">
                  <c:v>1.0170212765957438</c:v>
                </c:pt>
                <c:pt idx="9">
                  <c:v>1.0195652173912966</c:v>
                </c:pt>
                <c:pt idx="10">
                  <c:v>1.0222222222222219</c:v>
                </c:pt>
                <c:pt idx="11">
                  <c:v>1.0249999999999924</c:v>
                </c:pt>
                <c:pt idx="12">
                  <c:v>1.0279069767441791</c:v>
                </c:pt>
                <c:pt idx="13">
                  <c:v>1.0309523809523811</c:v>
                </c:pt>
                <c:pt idx="14">
                  <c:v>1.0341463414634147</c:v>
                </c:pt>
                <c:pt idx="15">
                  <c:v>1.0374999999999914</c:v>
                </c:pt>
                <c:pt idx="16">
                  <c:v>1.0410256410256398</c:v>
                </c:pt>
                <c:pt idx="17">
                  <c:v>1.0447368421052632</c:v>
                </c:pt>
                <c:pt idx="18">
                  <c:v>1.0486486486486486</c:v>
                </c:pt>
                <c:pt idx="19">
                  <c:v>1.052777777777778</c:v>
                </c:pt>
                <c:pt idx="20">
                  <c:v>1.0571428571428572</c:v>
                </c:pt>
                <c:pt idx="21">
                  <c:v>1.061764705882343</c:v>
                </c:pt>
                <c:pt idx="22">
                  <c:v>1.0666666666666667</c:v>
                </c:pt>
                <c:pt idx="23">
                  <c:v>1.0718749999999926</c:v>
                </c:pt>
                <c:pt idx="24">
                  <c:v>1.0774193548387101</c:v>
                </c:pt>
                <c:pt idx="25">
                  <c:v>1.0833333333333333</c:v>
                </c:pt>
                <c:pt idx="26">
                  <c:v>1.0896551724137999</c:v>
                </c:pt>
                <c:pt idx="27">
                  <c:v>1.0964285714285786</c:v>
                </c:pt>
                <c:pt idx="28">
                  <c:v>1.1037037037037041</c:v>
                </c:pt>
                <c:pt idx="29">
                  <c:v>1.111538461538462</c:v>
                </c:pt>
                <c:pt idx="30">
                  <c:v>1.1200000000000001</c:v>
                </c:pt>
                <c:pt idx="31">
                  <c:v>1.1291666666666669</c:v>
                </c:pt>
                <c:pt idx="32">
                  <c:v>1.1391304347826101</c:v>
                </c:pt>
                <c:pt idx="33">
                  <c:v>1.1500000000000001</c:v>
                </c:pt>
                <c:pt idx="34">
                  <c:v>1.1619047619047622</c:v>
                </c:pt>
                <c:pt idx="35">
                  <c:v>1.1750000000000003</c:v>
                </c:pt>
                <c:pt idx="36">
                  <c:v>1.1894736842105267</c:v>
                </c:pt>
                <c:pt idx="37">
                  <c:v>1.2055555555555559</c:v>
                </c:pt>
                <c:pt idx="38">
                  <c:v>1.2235294117647058</c:v>
                </c:pt>
                <c:pt idx="39">
                  <c:v>1.2437500000000004</c:v>
                </c:pt>
                <c:pt idx="40">
                  <c:v>1.2666666666666671</c:v>
                </c:pt>
                <c:pt idx="41">
                  <c:v>1.292857142857144</c:v>
                </c:pt>
                <c:pt idx="42">
                  <c:v>1.3230769230769241</c:v>
                </c:pt>
                <c:pt idx="43">
                  <c:v>1.3583333333333341</c:v>
                </c:pt>
                <c:pt idx="44">
                  <c:v>1.400000000000001</c:v>
                </c:pt>
                <c:pt idx="45">
                  <c:v>1.4500000000000013</c:v>
                </c:pt>
                <c:pt idx="46">
                  <c:v>1.5111111111111126</c:v>
                </c:pt>
                <c:pt idx="47">
                  <c:v>1.5875000000000019</c:v>
                </c:pt>
                <c:pt idx="48">
                  <c:v>1.6857142857142815</c:v>
                </c:pt>
                <c:pt idx="49">
                  <c:v>1.8166666666666704</c:v>
                </c:pt>
                <c:pt idx="50">
                  <c:v>2.0000000000000022</c:v>
                </c:pt>
                <c:pt idx="51">
                  <c:v>2.0808000000000022</c:v>
                </c:pt>
                <c:pt idx="52">
                  <c:v>2.1632000000000042</c:v>
                </c:pt>
                <c:pt idx="53">
                  <c:v>2.2472000000000052</c:v>
                </c:pt>
                <c:pt idx="54">
                  <c:v>2.3327999999999967</c:v>
                </c:pt>
                <c:pt idx="55">
                  <c:v>2.4200000000000026</c:v>
                </c:pt>
                <c:pt idx="56">
                  <c:v>2.508800000000003</c:v>
                </c:pt>
                <c:pt idx="57">
                  <c:v>2.5992000000000028</c:v>
                </c:pt>
                <c:pt idx="58">
                  <c:v>2.6912000000000034</c:v>
                </c:pt>
                <c:pt idx="59">
                  <c:v>2.7848000000000042</c:v>
                </c:pt>
                <c:pt idx="60">
                  <c:v>2.8800000000000034</c:v>
                </c:pt>
                <c:pt idx="61">
                  <c:v>2.9767999999999977</c:v>
                </c:pt>
                <c:pt idx="62">
                  <c:v>3.0752000000000037</c:v>
                </c:pt>
                <c:pt idx="63">
                  <c:v>3.1752000000000038</c:v>
                </c:pt>
                <c:pt idx="64">
                  <c:v>3.2768000000000037</c:v>
                </c:pt>
                <c:pt idx="65">
                  <c:v>3.3800000000000048</c:v>
                </c:pt>
                <c:pt idx="66">
                  <c:v>3.4848000000000048</c:v>
                </c:pt>
                <c:pt idx="67">
                  <c:v>3.5912000000000037</c:v>
                </c:pt>
                <c:pt idx="68">
                  <c:v>3.6992000000000047</c:v>
                </c:pt>
                <c:pt idx="69">
                  <c:v>3.8088000000000037</c:v>
                </c:pt>
                <c:pt idx="70">
                  <c:v>3.9200000000000053</c:v>
                </c:pt>
                <c:pt idx="71">
                  <c:v>4.0328000000000053</c:v>
                </c:pt>
                <c:pt idx="72">
                  <c:v>4.147200000000006</c:v>
                </c:pt>
                <c:pt idx="73">
                  <c:v>4.2632000000000074</c:v>
                </c:pt>
                <c:pt idx="74">
                  <c:v>4.380800000000006</c:v>
                </c:pt>
                <c:pt idx="75">
                  <c:v>4.5000000000000062</c:v>
                </c:pt>
                <c:pt idx="76">
                  <c:v>4.6208000000000045</c:v>
                </c:pt>
                <c:pt idx="77">
                  <c:v>4.7432000000000114</c:v>
                </c:pt>
                <c:pt idx="78">
                  <c:v>4.8672000000000066</c:v>
                </c:pt>
                <c:pt idx="79">
                  <c:v>4.992800000000007</c:v>
                </c:pt>
                <c:pt idx="80">
                  <c:v>5.1200000000000045</c:v>
                </c:pt>
                <c:pt idx="81">
                  <c:v>5.2488000000000072</c:v>
                </c:pt>
                <c:pt idx="82">
                  <c:v>5.3792000000000124</c:v>
                </c:pt>
                <c:pt idx="83">
                  <c:v>5.5112000000000094</c:v>
                </c:pt>
                <c:pt idx="84">
                  <c:v>5.6448000000000045</c:v>
                </c:pt>
                <c:pt idx="85">
                  <c:v>5.7800000000000082</c:v>
                </c:pt>
                <c:pt idx="86">
                  <c:v>5.9168000000000083</c:v>
                </c:pt>
                <c:pt idx="87">
                  <c:v>6.055200000000009</c:v>
                </c:pt>
                <c:pt idx="88">
                  <c:v>6.1952000000000096</c:v>
                </c:pt>
                <c:pt idx="89">
                  <c:v>6.33680000000001</c:v>
                </c:pt>
                <c:pt idx="90">
                  <c:v>6.4800000000000102</c:v>
                </c:pt>
                <c:pt idx="91">
                  <c:v>6.6247999999999845</c:v>
                </c:pt>
                <c:pt idx="92">
                  <c:v>6.7712000000000483</c:v>
                </c:pt>
                <c:pt idx="93">
                  <c:v>6.9192000000000133</c:v>
                </c:pt>
                <c:pt idx="94">
                  <c:v>7.0688000000000075</c:v>
                </c:pt>
                <c:pt idx="95">
                  <c:v>7.2200000000000095</c:v>
                </c:pt>
                <c:pt idx="96">
                  <c:v>7.3728000000000105</c:v>
                </c:pt>
                <c:pt idx="97">
                  <c:v>7.5272000000000086</c:v>
                </c:pt>
                <c:pt idx="98">
                  <c:v>7.6832000000000118</c:v>
                </c:pt>
              </c:numCache>
            </c:numRef>
          </c:yVal>
          <c:smooth val="0"/>
          <c:extLst>
            <c:ext xmlns:c16="http://schemas.microsoft.com/office/drawing/2014/chart" uri="{C3380CC4-5D6E-409C-BE32-E72D297353CC}">
              <c16:uniqueId val="{00000002-FBF5-4DC0-A045-C1580B0B7166}"/>
            </c:ext>
          </c:extLst>
        </c:ser>
        <c:ser>
          <c:idx val="3"/>
          <c:order val="3"/>
          <c:tx>
            <c:strRef>
              <c:f>'values of function Inrets'!$F$19</c:f>
              <c:strCache>
                <c:ptCount val="1"/>
                <c:pt idx="0">
                  <c:v>#BEZUG!</c:v>
                </c:pt>
              </c:strCache>
            </c:strRef>
          </c:tx>
          <c:spPr>
            <a:ln w="12700">
              <a:solidFill>
                <a:srgbClr val="00FFFF"/>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Inrets'!$F$26:$F$124</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0"/>
          <c:extLst>
            <c:ext xmlns:c16="http://schemas.microsoft.com/office/drawing/2014/chart" uri="{C3380CC4-5D6E-409C-BE32-E72D297353CC}">
              <c16:uniqueId val="{00000003-FBF5-4DC0-A045-C1580B0B7166}"/>
            </c:ext>
          </c:extLst>
        </c:ser>
        <c:ser>
          <c:idx val="4"/>
          <c:order val="4"/>
          <c:tx>
            <c:strRef>
              <c:f>'values of function Inrets'!$G$19</c:f>
              <c:strCache>
                <c:ptCount val="1"/>
                <c:pt idx="0">
                  <c:v>#BEZUG!</c:v>
                </c:pt>
              </c:strCache>
            </c:strRef>
          </c:tx>
          <c:spPr>
            <a:ln w="12700">
              <a:solidFill>
                <a:srgbClr val="800080"/>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Inrets'!$G$26:$G$124</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0"/>
          <c:extLst>
            <c:ext xmlns:c16="http://schemas.microsoft.com/office/drawing/2014/chart" uri="{C3380CC4-5D6E-409C-BE32-E72D297353CC}">
              <c16:uniqueId val="{00000004-FBF5-4DC0-A045-C1580B0B7166}"/>
            </c:ext>
          </c:extLst>
        </c:ser>
        <c:ser>
          <c:idx val="5"/>
          <c:order val="5"/>
          <c:tx>
            <c:strRef>
              <c:f>'values of function Inrets'!$H$19</c:f>
              <c:strCache>
                <c:ptCount val="1"/>
              </c:strCache>
            </c:strRef>
          </c:tx>
          <c:spPr>
            <a:ln w="25400">
              <a:solidFill>
                <a:srgbClr val="800000"/>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Inrets'!$H$26:$H$124</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0"/>
          <c:extLst>
            <c:ext xmlns:c16="http://schemas.microsoft.com/office/drawing/2014/chart" uri="{C3380CC4-5D6E-409C-BE32-E72D297353CC}">
              <c16:uniqueId val="{00000005-FBF5-4DC0-A045-C1580B0B7166}"/>
            </c:ext>
          </c:extLst>
        </c:ser>
        <c:ser>
          <c:idx val="6"/>
          <c:order val="6"/>
          <c:tx>
            <c:strRef>
              <c:f>'values of function Inrets'!$I$19</c:f>
              <c:strCache>
                <c:ptCount val="1"/>
              </c:strCache>
            </c:strRef>
          </c:tx>
          <c:spPr>
            <a:ln w="25400">
              <a:solidFill>
                <a:srgbClr val="008080"/>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Inrets'!$I$26:$I$124</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0"/>
          <c:extLst>
            <c:ext xmlns:c16="http://schemas.microsoft.com/office/drawing/2014/chart" uri="{C3380CC4-5D6E-409C-BE32-E72D297353CC}">
              <c16:uniqueId val="{00000006-FBF5-4DC0-A045-C1580B0B7166}"/>
            </c:ext>
          </c:extLst>
        </c:ser>
        <c:ser>
          <c:idx val="7"/>
          <c:order val="7"/>
          <c:tx>
            <c:strRef>
              <c:f>'values of function Inrets'!$J$19</c:f>
              <c:strCache>
                <c:ptCount val="1"/>
              </c:strCache>
            </c:strRef>
          </c:tx>
          <c:spPr>
            <a:ln w="25400">
              <a:solidFill>
                <a:srgbClr val="0000FF"/>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Inrets'!$J$26:$J$124</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0"/>
          <c:extLst>
            <c:ext xmlns:c16="http://schemas.microsoft.com/office/drawing/2014/chart" uri="{C3380CC4-5D6E-409C-BE32-E72D297353CC}">
              <c16:uniqueId val="{00000007-FBF5-4DC0-A045-C1580B0B7166}"/>
            </c:ext>
          </c:extLst>
        </c:ser>
        <c:ser>
          <c:idx val="8"/>
          <c:order val="8"/>
          <c:tx>
            <c:strRef>
              <c:f>'values of function Inrets'!$K$19</c:f>
              <c:strCache>
                <c:ptCount val="1"/>
              </c:strCache>
            </c:strRef>
          </c:tx>
          <c:spPr>
            <a:ln w="25400">
              <a:solidFill>
                <a:srgbClr val="00CCFF"/>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Inrets'!$K$26:$K$124</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0"/>
          <c:extLst>
            <c:ext xmlns:c16="http://schemas.microsoft.com/office/drawing/2014/chart" uri="{C3380CC4-5D6E-409C-BE32-E72D297353CC}">
              <c16:uniqueId val="{00000008-FBF5-4DC0-A045-C1580B0B7166}"/>
            </c:ext>
          </c:extLst>
        </c:ser>
        <c:ser>
          <c:idx val="9"/>
          <c:order val="9"/>
          <c:tx>
            <c:strRef>
              <c:f>'values of function Inrets'!$L$19</c:f>
              <c:strCache>
                <c:ptCount val="1"/>
              </c:strCache>
            </c:strRef>
          </c:tx>
          <c:spPr>
            <a:ln w="25400">
              <a:solidFill>
                <a:srgbClr val="69FFFF"/>
              </a:solidFill>
              <a:prstDash val="solid"/>
            </a:ln>
          </c:spPr>
          <c:marker>
            <c:symbol val="none"/>
          </c:marker>
          <c:xVal>
            <c:numRef>
              <c:f>'values of function Inrets'!$B$26:$B$124</c:f>
              <c:numCache>
                <c:formatCode>#,##0.00</c:formatCode>
                <c:ptCount val="99"/>
                <c:pt idx="0">
                  <c:v>0</c:v>
                </c:pt>
                <c:pt idx="1">
                  <c:v>2.0000000000000011E-2</c:v>
                </c:pt>
                <c:pt idx="2">
                  <c:v>4.0000000000000022E-2</c:v>
                </c:pt>
                <c:pt idx="3">
                  <c:v>6.0000000000000032E-2</c:v>
                </c:pt>
                <c:pt idx="4">
                  <c:v>8.0000000000000043E-2</c:v>
                </c:pt>
                <c:pt idx="5">
                  <c:v>0.1</c:v>
                </c:pt>
                <c:pt idx="6">
                  <c:v>0.12000000000000002</c:v>
                </c:pt>
                <c:pt idx="7">
                  <c:v>0.14000000000000001</c:v>
                </c:pt>
                <c:pt idx="8">
                  <c:v>0.16</c:v>
                </c:pt>
                <c:pt idx="9">
                  <c:v>0.18000000000000024</c:v>
                </c:pt>
                <c:pt idx="10">
                  <c:v>0.2</c:v>
                </c:pt>
                <c:pt idx="11">
                  <c:v>0.22000000000000003</c:v>
                </c:pt>
                <c:pt idx="12">
                  <c:v>0.24000000000000021</c:v>
                </c:pt>
                <c:pt idx="13">
                  <c:v>0.26</c:v>
                </c:pt>
                <c:pt idx="14">
                  <c:v>0.28000000000000008</c:v>
                </c:pt>
                <c:pt idx="15">
                  <c:v>0.30000000000000032</c:v>
                </c:pt>
                <c:pt idx="16">
                  <c:v>0.32000000000000195</c:v>
                </c:pt>
                <c:pt idx="17">
                  <c:v>0.34</c:v>
                </c:pt>
                <c:pt idx="18">
                  <c:v>0.36000000000000032</c:v>
                </c:pt>
                <c:pt idx="19">
                  <c:v>0.380000000000002</c:v>
                </c:pt>
                <c:pt idx="20">
                  <c:v>0.40000000000000008</c:v>
                </c:pt>
                <c:pt idx="21">
                  <c:v>0.42000000000000032</c:v>
                </c:pt>
                <c:pt idx="22">
                  <c:v>0.44000000000000011</c:v>
                </c:pt>
                <c:pt idx="23">
                  <c:v>0.4600000000000003</c:v>
                </c:pt>
                <c:pt idx="24">
                  <c:v>0.48000000000000032</c:v>
                </c:pt>
                <c:pt idx="25">
                  <c:v>0.50000000000000011</c:v>
                </c:pt>
                <c:pt idx="26">
                  <c:v>0.52000000000000013</c:v>
                </c:pt>
                <c:pt idx="27">
                  <c:v>0.54000000000000015</c:v>
                </c:pt>
                <c:pt idx="28">
                  <c:v>0.56000000000000061</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0.76000000000000423</c:v>
                </c:pt>
                <c:pt idx="39">
                  <c:v>0.78000000000000069</c:v>
                </c:pt>
                <c:pt idx="40">
                  <c:v>0.8000000000000006</c:v>
                </c:pt>
                <c:pt idx="41">
                  <c:v>0.82000000000000062</c:v>
                </c:pt>
                <c:pt idx="42">
                  <c:v>0.84000000000000064</c:v>
                </c:pt>
                <c:pt idx="43">
                  <c:v>0.86000000000000065</c:v>
                </c:pt>
                <c:pt idx="44">
                  <c:v>0.88000000000000045</c:v>
                </c:pt>
                <c:pt idx="45">
                  <c:v>0.90000000000000069</c:v>
                </c:pt>
                <c:pt idx="46">
                  <c:v>0.9200000000000006</c:v>
                </c:pt>
                <c:pt idx="47">
                  <c:v>0.94000000000000061</c:v>
                </c:pt>
                <c:pt idx="48">
                  <c:v>0.96000000000000063</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1.1200000000000021</c:v>
                </c:pt>
                <c:pt idx="57">
                  <c:v>1.1400000000000021</c:v>
                </c:pt>
                <c:pt idx="58">
                  <c:v>1.1600000000000021</c:v>
                </c:pt>
                <c:pt idx="59">
                  <c:v>1.1800000000000075</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1.3600000000000021</c:v>
                </c:pt>
                <c:pt idx="69">
                  <c:v>1.3800000000000021</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1.5800000000000021</c:v>
                </c:pt>
                <c:pt idx="80">
                  <c:v>1.6000000000000021</c:v>
                </c:pt>
                <c:pt idx="81">
                  <c:v>1.6200000000000021</c:v>
                </c:pt>
                <c:pt idx="82">
                  <c:v>1.6400000000000021</c:v>
                </c:pt>
                <c:pt idx="83">
                  <c:v>1.6600000000000021</c:v>
                </c:pt>
                <c:pt idx="84">
                  <c:v>1.6800000000000079</c:v>
                </c:pt>
                <c:pt idx="85">
                  <c:v>1.7000000000000011</c:v>
                </c:pt>
                <c:pt idx="86">
                  <c:v>1.7200000000000011</c:v>
                </c:pt>
                <c:pt idx="87">
                  <c:v>1.7400000000000011</c:v>
                </c:pt>
                <c:pt idx="88">
                  <c:v>1.7600000000000011</c:v>
                </c:pt>
                <c:pt idx="89">
                  <c:v>1.7800000000000011</c:v>
                </c:pt>
                <c:pt idx="90">
                  <c:v>1.800000000000002</c:v>
                </c:pt>
                <c:pt idx="91">
                  <c:v>1.8200000000000021</c:v>
                </c:pt>
                <c:pt idx="92">
                  <c:v>1.8400000000000021</c:v>
                </c:pt>
                <c:pt idx="93">
                  <c:v>1.8600000000000021</c:v>
                </c:pt>
                <c:pt idx="94">
                  <c:v>1.8800000000000021</c:v>
                </c:pt>
                <c:pt idx="95">
                  <c:v>1.9000000000000021</c:v>
                </c:pt>
                <c:pt idx="96">
                  <c:v>1.9200000000000021</c:v>
                </c:pt>
                <c:pt idx="97">
                  <c:v>1.9400000000000082</c:v>
                </c:pt>
                <c:pt idx="98">
                  <c:v>1.9600000000000082</c:v>
                </c:pt>
              </c:numCache>
            </c:numRef>
          </c:xVal>
          <c:yVal>
            <c:numRef>
              <c:f>'values of function Inrets'!$L$26:$L$124</c:f>
              <c:numCache>
                <c:formatCode>#,##0.00</c:formatCode>
                <c:ptCount val="9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numCache>
            </c:numRef>
          </c:yVal>
          <c:smooth val="0"/>
          <c:extLst>
            <c:ext xmlns:c16="http://schemas.microsoft.com/office/drawing/2014/chart" uri="{C3380CC4-5D6E-409C-BE32-E72D297353CC}">
              <c16:uniqueId val="{00000009-FBF5-4DC0-A045-C1580B0B7166}"/>
            </c:ext>
          </c:extLst>
        </c:ser>
        <c:ser>
          <c:idx val="10"/>
          <c:order val="10"/>
          <c:tx>
            <c:strRef>
              <c:f>'values of function BPR (2)'!$F$9</c:f>
              <c:strCache>
                <c:ptCount val="1"/>
                <c:pt idx="0">
                  <c:v>Saturation Grade = 1</c:v>
                </c:pt>
              </c:strCache>
            </c:strRef>
          </c:tx>
          <c:spPr>
            <a:ln w="25400">
              <a:solidFill>
                <a:srgbClr val="000000"/>
              </a:solidFill>
              <a:prstDash val="sysDash"/>
            </a:ln>
          </c:spPr>
          <c:marker>
            <c:symbol val="none"/>
          </c:marker>
          <c:xVal>
            <c:numRef>
              <c:f>'values of function BPR (2)'!$G$9:$G$10</c:f>
              <c:numCache>
                <c:formatCode>General</c:formatCode>
                <c:ptCount val="2"/>
                <c:pt idx="0">
                  <c:v>1</c:v>
                </c:pt>
                <c:pt idx="1">
                  <c:v>1</c:v>
                </c:pt>
              </c:numCache>
            </c:numRef>
          </c:xVal>
          <c:yVal>
            <c:numRef>
              <c:f>'values of function BPR (2)'!$H$9:$H$10</c:f>
              <c:numCache>
                <c:formatCode>General</c:formatCode>
                <c:ptCount val="2"/>
                <c:pt idx="0">
                  <c:v>0</c:v>
                </c:pt>
                <c:pt idx="1">
                  <c:v>10000</c:v>
                </c:pt>
              </c:numCache>
            </c:numRef>
          </c:yVal>
          <c:smooth val="0"/>
          <c:extLst>
            <c:ext xmlns:c16="http://schemas.microsoft.com/office/drawing/2014/chart" uri="{C3380CC4-5D6E-409C-BE32-E72D297353CC}">
              <c16:uniqueId val="{0000000A-FBF5-4DC0-A045-C1580B0B7166}"/>
            </c:ext>
          </c:extLst>
        </c:ser>
        <c:dLbls>
          <c:showLegendKey val="0"/>
          <c:showVal val="0"/>
          <c:showCatName val="0"/>
          <c:showSerName val="0"/>
          <c:showPercent val="0"/>
          <c:showBubbleSize val="0"/>
        </c:dLbls>
        <c:axId val="99649024"/>
        <c:axId val="99650944"/>
      </c:scatterChart>
      <c:valAx>
        <c:axId val="99649024"/>
        <c:scaling>
          <c:orientation val="minMax"/>
          <c:max val="1.5"/>
          <c:min val="0"/>
        </c:scaling>
        <c:delete val="0"/>
        <c:axPos val="b"/>
        <c:title>
          <c:tx>
            <c:rich>
              <a:bodyPr/>
              <a:lstStyle/>
              <a:p>
                <a:pPr>
                  <a:defRPr sz="1000" b="0" i="0" u="none" strike="noStrike" baseline="0">
                    <a:solidFill>
                      <a:srgbClr val="000000"/>
                    </a:solidFill>
                    <a:latin typeface="Arial"/>
                    <a:ea typeface="Arial"/>
                    <a:cs typeface="Arial"/>
                  </a:defRPr>
                </a:pPr>
                <a:r>
                  <a:rPr lang="de-DE" sz="1075" b="1" i="0" u="none" strike="noStrike" baseline="0" dirty="0">
                    <a:solidFill>
                      <a:srgbClr val="000000"/>
                    </a:solidFill>
                    <a:latin typeface="Arial"/>
                    <a:cs typeface="Arial"/>
                  </a:rPr>
                  <a:t>Grau de saturação [q/q</a:t>
                </a:r>
                <a:r>
                  <a:rPr lang="de-DE" sz="1075" b="1" i="0" u="none" strike="noStrike" baseline="-25000" dirty="0">
                    <a:solidFill>
                      <a:srgbClr val="000000"/>
                    </a:solidFill>
                    <a:latin typeface="Arial"/>
                    <a:cs typeface="Arial"/>
                  </a:rPr>
                  <a:t>max</a:t>
                </a:r>
                <a:r>
                  <a:rPr lang="de-DE" sz="1075" b="1" i="0" u="none" strike="noStrike" baseline="0" dirty="0">
                    <a:solidFill>
                      <a:srgbClr val="000000"/>
                    </a:solidFill>
                    <a:latin typeface="Arial"/>
                    <a:cs typeface="Arial"/>
                  </a:rPr>
                  <a:t>]</a:t>
                </a:r>
              </a:p>
            </c:rich>
          </c:tx>
          <c:layout>
            <c:manualLayout>
              <c:xMode val="edge"/>
              <c:yMode val="edge"/>
              <c:x val="0.43918918918919192"/>
              <c:y val="0.9359190556492416"/>
            </c:manualLayout>
          </c:layout>
          <c:overlay val="0"/>
          <c:spPr>
            <a:noFill/>
            <a:ln w="25400">
              <a:noFill/>
            </a:ln>
          </c:spPr>
        </c:title>
        <c:numFmt formatCode="#,##0.00" sourceLinked="1"/>
        <c:majorTickMark val="out"/>
        <c:minorTickMark val="out"/>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pt-PT"/>
          </a:p>
        </c:txPr>
        <c:crossAx val="99650944"/>
        <c:crosses val="autoZero"/>
        <c:crossBetween val="midCat"/>
        <c:majorUnit val="0.5"/>
        <c:minorUnit val="0.1"/>
      </c:valAx>
      <c:valAx>
        <c:axId val="99650944"/>
        <c:scaling>
          <c:orientation val="minMax"/>
          <c:max val="10"/>
          <c:min val="0"/>
        </c:scaling>
        <c:delete val="0"/>
        <c:axPos val="l"/>
        <c:majorGridlines>
          <c:spPr>
            <a:ln w="3175">
              <a:solidFill>
                <a:srgbClr val="000000"/>
              </a:solidFill>
              <a:prstDash val="solid"/>
            </a:ln>
          </c:spPr>
        </c:majorGridlines>
        <c:title>
          <c:tx>
            <c:rich>
              <a:bodyPr/>
              <a:lstStyle/>
              <a:p>
                <a:pPr>
                  <a:defRPr sz="1075" b="1" i="0" u="none" strike="noStrike" baseline="0">
                    <a:solidFill>
                      <a:srgbClr val="000000"/>
                    </a:solidFill>
                    <a:latin typeface="Arial"/>
                    <a:ea typeface="Arial"/>
                    <a:cs typeface="Arial"/>
                  </a:defRPr>
                </a:pPr>
                <a:r>
                  <a:rPr lang="de-DE" dirty="0"/>
                  <a:t>Tempo [x*t0]</a:t>
                </a:r>
              </a:p>
            </c:rich>
          </c:tx>
          <c:layout>
            <c:manualLayout>
              <c:xMode val="edge"/>
              <c:yMode val="edge"/>
              <c:x val="1.0617760617760702E-2"/>
              <c:y val="0.41821247892074487"/>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pt-PT"/>
          </a:p>
        </c:txPr>
        <c:crossAx val="99649024"/>
        <c:crossesAt val="0"/>
        <c:crossBetween val="midCat"/>
        <c:majorUnit val="1"/>
        <c:minorUnit val="0.5"/>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pt-P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0"/>
          </a:xfrm>
          <a:prstGeom prst="rect">
            <a:avLst/>
          </a:prstGeom>
        </p:spPr>
        <p:txBody>
          <a:bodyPr vert="horz" lIns="95491" tIns="47745" rIns="95491" bIns="47745" rtlCol="0"/>
          <a:lstStyle>
            <a:lvl1pPr algn="l">
              <a:defRPr sz="1300"/>
            </a:lvl1pPr>
          </a:lstStyle>
          <a:p>
            <a:endParaRPr lang="de-DE"/>
          </a:p>
        </p:txBody>
      </p:sp>
      <p:sp>
        <p:nvSpPr>
          <p:cNvPr id="3" name="Datumsplatzhalter 2"/>
          <p:cNvSpPr>
            <a:spLocks noGrp="1"/>
          </p:cNvSpPr>
          <p:nvPr>
            <p:ph type="dt" sz="quarter" idx="1"/>
          </p:nvPr>
        </p:nvSpPr>
        <p:spPr>
          <a:xfrm>
            <a:off x="4021294" y="1"/>
            <a:ext cx="3076363" cy="511730"/>
          </a:xfrm>
          <a:prstGeom prst="rect">
            <a:avLst/>
          </a:prstGeom>
        </p:spPr>
        <p:txBody>
          <a:bodyPr vert="horz" lIns="95491" tIns="47745" rIns="95491" bIns="47745" rtlCol="0"/>
          <a:lstStyle>
            <a:lvl1pPr algn="r">
              <a:defRPr sz="1300"/>
            </a:lvl1pPr>
          </a:lstStyle>
          <a:p>
            <a:fld id="{7916BDDE-E85E-4FC7-BB44-5DD5F278B166}" type="datetime1">
              <a:rPr lang="de-DE" smtClean="0"/>
              <a:pPr/>
              <a:t>27.01.2017</a:t>
            </a:fld>
            <a:endParaRPr lang="de-DE"/>
          </a:p>
        </p:txBody>
      </p:sp>
      <p:sp>
        <p:nvSpPr>
          <p:cNvPr id="4" name="Fußzeilenplatzhalter 3"/>
          <p:cNvSpPr>
            <a:spLocks noGrp="1"/>
          </p:cNvSpPr>
          <p:nvPr>
            <p:ph type="ftr" sz="quarter" idx="2"/>
          </p:nvPr>
        </p:nvSpPr>
        <p:spPr>
          <a:xfrm>
            <a:off x="0" y="9721108"/>
            <a:ext cx="3076363" cy="511730"/>
          </a:xfrm>
          <a:prstGeom prst="rect">
            <a:avLst/>
          </a:prstGeom>
        </p:spPr>
        <p:txBody>
          <a:bodyPr vert="horz" lIns="95491" tIns="47745" rIns="95491" bIns="47745" rtlCol="0" anchor="b"/>
          <a:lstStyle>
            <a:lvl1pPr algn="l">
              <a:defRPr sz="1300"/>
            </a:lvl1pPr>
          </a:lstStyle>
          <a:p>
            <a:r>
              <a:rPr lang="de-DE"/>
              <a:t>PTV Visum, Basic course</a:t>
            </a:r>
          </a:p>
        </p:txBody>
      </p:sp>
      <p:sp>
        <p:nvSpPr>
          <p:cNvPr id="5" name="Foliennummernplatzhalter 4"/>
          <p:cNvSpPr>
            <a:spLocks noGrp="1"/>
          </p:cNvSpPr>
          <p:nvPr>
            <p:ph type="sldNum" sz="quarter" idx="3"/>
          </p:nvPr>
        </p:nvSpPr>
        <p:spPr>
          <a:xfrm>
            <a:off x="4021294" y="9721108"/>
            <a:ext cx="3076363" cy="511730"/>
          </a:xfrm>
          <a:prstGeom prst="rect">
            <a:avLst/>
          </a:prstGeom>
        </p:spPr>
        <p:txBody>
          <a:bodyPr vert="horz" lIns="95491" tIns="47745" rIns="95491" bIns="47745" rtlCol="0" anchor="b"/>
          <a:lstStyle>
            <a:lvl1pPr algn="r">
              <a:defRPr sz="1300"/>
            </a:lvl1pPr>
          </a:lstStyle>
          <a:p>
            <a:fld id="{53613F73-2CBE-441B-8158-8990D17B1AA6}" type="slidenum">
              <a:rPr lang="de-DE" smtClean="0"/>
              <a:pPr/>
              <a:t>‹#›</a:t>
            </a:fld>
            <a:endParaRPr lang="de-DE"/>
          </a:p>
        </p:txBody>
      </p:sp>
    </p:spTree>
    <p:extLst>
      <p:ext uri="{BB962C8B-B14F-4D97-AF65-F5344CB8AC3E}">
        <p14:creationId xmlns:p14="http://schemas.microsoft.com/office/powerpoint/2010/main" val="24983062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0"/>
          </a:xfrm>
          <a:prstGeom prst="rect">
            <a:avLst/>
          </a:prstGeom>
        </p:spPr>
        <p:txBody>
          <a:bodyPr vert="horz" lIns="95491" tIns="47745" rIns="95491" bIns="47745" rtlCol="0"/>
          <a:lstStyle>
            <a:lvl1pPr algn="l">
              <a:defRPr sz="800">
                <a:solidFill>
                  <a:schemeClr val="tx1"/>
                </a:solidFill>
              </a:defRPr>
            </a:lvl1pPr>
          </a:lstStyle>
          <a:p>
            <a:r>
              <a:rPr lang="de-DE" dirty="0"/>
              <a:t>PTV Group</a:t>
            </a:r>
          </a:p>
        </p:txBody>
      </p:sp>
      <p:sp>
        <p:nvSpPr>
          <p:cNvPr id="4" name="Folienbildplatzhalter 3"/>
          <p:cNvSpPr>
            <a:spLocks noGrp="1" noRot="1" noChangeAspect="1"/>
          </p:cNvSpPr>
          <p:nvPr>
            <p:ph type="sldImg" idx="2"/>
          </p:nvPr>
        </p:nvSpPr>
        <p:spPr>
          <a:xfrm>
            <a:off x="381298" y="292770"/>
            <a:ext cx="6338269" cy="4752528"/>
          </a:xfrm>
          <a:prstGeom prst="rect">
            <a:avLst/>
          </a:prstGeom>
          <a:noFill/>
          <a:ln w="12700">
            <a:solidFill>
              <a:prstClr val="black"/>
            </a:solidFill>
          </a:ln>
        </p:spPr>
        <p:txBody>
          <a:bodyPr vert="horz" lIns="95491" tIns="47745" rIns="95491" bIns="47745" rtlCol="0" anchor="ctr"/>
          <a:lstStyle/>
          <a:p>
            <a:endParaRPr lang="de-DE"/>
          </a:p>
        </p:txBody>
      </p:sp>
      <p:sp>
        <p:nvSpPr>
          <p:cNvPr id="5" name="Notizenplatzhalter 4"/>
          <p:cNvSpPr>
            <a:spLocks noGrp="1"/>
          </p:cNvSpPr>
          <p:nvPr>
            <p:ph type="body" sz="quarter" idx="3"/>
          </p:nvPr>
        </p:nvSpPr>
        <p:spPr>
          <a:xfrm>
            <a:off x="383223" y="5121314"/>
            <a:ext cx="6309205" cy="4494411"/>
          </a:xfrm>
          <a:prstGeom prst="rect">
            <a:avLst/>
          </a:prstGeom>
        </p:spPr>
        <p:txBody>
          <a:bodyPr vert="horz" lIns="0" tIns="187974"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63978639"/>
      </p:ext>
    </p:extLst>
  </p:cSld>
  <p:clrMap bg1="lt1" tx1="dk1" bg2="lt2" tx2="dk2" accent1="accent1" accent2="accent2" accent3="accent3" accent4="accent4" accent5="accent5" accent6="accent6" hlink="hlink" folHlink="folHlink"/>
  <p:hf/>
  <p:notesStyle>
    <a:lvl1pPr marL="0" algn="l" defTabSz="914400" rtl="0" eaLnBrk="1" latinLnBrk="0" hangingPunct="1">
      <a:defRPr sz="1100" kern="1200">
        <a:solidFill>
          <a:srgbClr val="000000"/>
        </a:solidFill>
        <a:latin typeface="+mn-lt"/>
        <a:ea typeface="+mn-ea"/>
        <a:cs typeface="+mn-cs"/>
      </a:defRPr>
    </a:lvl1pPr>
    <a:lvl2pPr marL="269875" indent="-269875" algn="l" defTabSz="914400" rtl="0" eaLnBrk="1" latinLnBrk="0" hangingPunct="1">
      <a:buClr>
        <a:schemeClr val="accent1"/>
      </a:buClr>
      <a:buFont typeface="Wingdings 3" pitchFamily="18" charset="2"/>
      <a:buChar char="´"/>
      <a:defRPr sz="1100" kern="1200">
        <a:solidFill>
          <a:srgbClr val="000000"/>
        </a:solidFill>
        <a:latin typeface="+mn-lt"/>
        <a:ea typeface="+mn-ea"/>
        <a:cs typeface="+mn-cs"/>
      </a:defRPr>
    </a:lvl2pPr>
    <a:lvl3pPr marL="452438" indent="-182563" algn="l" defTabSz="914400" rtl="0" eaLnBrk="1" latinLnBrk="0" hangingPunct="1">
      <a:buClr>
        <a:schemeClr val="accent1"/>
      </a:buClr>
      <a:buFont typeface="Arial" pitchFamily="34" charset="0"/>
      <a:buChar char="•"/>
      <a:defRPr sz="1100" kern="1200">
        <a:solidFill>
          <a:srgbClr val="000000"/>
        </a:solidFill>
        <a:latin typeface="+mn-lt"/>
        <a:ea typeface="+mn-ea"/>
        <a:cs typeface="+mn-cs"/>
      </a:defRPr>
    </a:lvl3pPr>
    <a:lvl4pPr marL="625475" indent="-173038" algn="l" defTabSz="914400" rtl="0" eaLnBrk="1" latinLnBrk="0" hangingPunct="1">
      <a:buClr>
        <a:schemeClr val="accent1"/>
      </a:buClr>
      <a:buFont typeface="Arial" pitchFamily="34" charset="0"/>
      <a:buChar char="•"/>
      <a:defRPr sz="1100" kern="1200">
        <a:solidFill>
          <a:srgbClr val="000000"/>
        </a:solidFill>
        <a:latin typeface="+mn-lt"/>
        <a:ea typeface="+mn-ea"/>
        <a:cs typeface="+mn-cs"/>
      </a:defRPr>
    </a:lvl4pPr>
    <a:lvl5pPr marL="808038" indent="-182563" algn="l" defTabSz="914400" rtl="0" eaLnBrk="1" latinLnBrk="0" hangingPunct="1">
      <a:buClr>
        <a:schemeClr val="accent1"/>
      </a:buClr>
      <a:buFont typeface="Arial" pitchFamily="34" charset="0"/>
      <a:buChar char="•"/>
      <a:defRPr sz="11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292100"/>
            <a:ext cx="6338888" cy="4752975"/>
          </a:xfrm>
        </p:spPr>
      </p:sp>
      <p:sp>
        <p:nvSpPr>
          <p:cNvPr id="3" name="Notizenplatzhalter 2"/>
          <p:cNvSpPr>
            <a:spLocks noGrp="1"/>
          </p:cNvSpPr>
          <p:nvPr>
            <p:ph type="body" idx="1"/>
          </p:nvPr>
        </p:nvSpPr>
        <p:spPr/>
        <p:txBody>
          <a:bodyPr/>
          <a:lstStyle/>
          <a:p>
            <a:r>
              <a:rPr lang="pt-PT" b="1" dirty="0"/>
              <a:t>Funções e análise de alocações</a:t>
            </a:r>
          </a:p>
          <a:p>
            <a:endParaRPr lang="pt-PT" dirty="0"/>
          </a:p>
          <a:p>
            <a:r>
              <a:rPr lang="pt-PT" noProof="0" dirty="0"/>
              <a:t>O objetivo de hoje é a análise do modelo de rede baseado nos volumes.</a:t>
            </a:r>
          </a:p>
          <a:p>
            <a:endParaRPr lang="pt-PT" dirty="0"/>
          </a:p>
          <a:p>
            <a:r>
              <a:rPr lang="pt-PT" dirty="0"/>
              <a:t>Que funções podem ser comparadas?</a:t>
            </a:r>
          </a:p>
          <a:p>
            <a:r>
              <a:rPr lang="pt-PT" dirty="0"/>
              <a:t>Quais são as possibilidades de descrição da impedância?</a:t>
            </a:r>
          </a:p>
          <a:p>
            <a:r>
              <a:rPr lang="pt-PT" dirty="0"/>
              <a:t>Que métodos estão disponíveis para avaliar a demanda no modelo e para calcular a alocação?</a:t>
            </a:r>
          </a:p>
          <a:p>
            <a:endParaRPr lang="de-DE" b="1" dirty="0">
              <a:latin typeface="Arial" pitchFamily="34" charset="0"/>
              <a:cs typeface="Arial" pitchFamily="34" charset="0"/>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417997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pfzeilenplatzhalter 3"/>
          <p:cNvSpPr>
            <a:spLocks noGrp="1"/>
          </p:cNvSpPr>
          <p:nvPr>
            <p:ph type="hdr" sz="quarter" idx="10"/>
          </p:nvPr>
        </p:nvSpPr>
        <p:spPr/>
        <p:txBody>
          <a:bodyPr/>
          <a:lstStyle/>
          <a:p>
            <a:r>
              <a:rPr lang="de-DE"/>
              <a:t>PTV Group</a:t>
            </a:r>
            <a:endParaRPr lang="de-DE" dirty="0"/>
          </a:p>
        </p:txBody>
      </p:sp>
      <p:sp>
        <p:nvSpPr>
          <p:cNvPr id="6" name="Folienbildplatzhalter 5"/>
          <p:cNvSpPr>
            <a:spLocks noGrp="1" noRot="1" noChangeAspect="1"/>
          </p:cNvSpPr>
          <p:nvPr>
            <p:ph type="sldImg"/>
          </p:nvPr>
        </p:nvSpPr>
        <p:spPr>
          <a:xfrm>
            <a:off x="381000" y="292100"/>
            <a:ext cx="6338888" cy="4752975"/>
          </a:xfrm>
        </p:spPr>
      </p:sp>
      <p:sp>
        <p:nvSpPr>
          <p:cNvPr id="7" name="Notizenplatzhalter 6"/>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126328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pfzeilenplatzhalter 3"/>
          <p:cNvSpPr>
            <a:spLocks noGrp="1"/>
          </p:cNvSpPr>
          <p:nvPr>
            <p:ph type="hdr" sz="quarter" idx="10"/>
          </p:nvPr>
        </p:nvSpPr>
        <p:spPr/>
        <p:txBody>
          <a:bodyPr/>
          <a:lstStyle/>
          <a:p>
            <a:r>
              <a:rPr lang="de-DE"/>
              <a:t>PTV Group</a:t>
            </a:r>
            <a:endParaRPr lang="de-DE" dirty="0"/>
          </a:p>
        </p:txBody>
      </p:sp>
      <p:sp>
        <p:nvSpPr>
          <p:cNvPr id="6" name="Folienbildplatzhalter 5"/>
          <p:cNvSpPr>
            <a:spLocks noGrp="1" noRot="1" noChangeAspect="1"/>
          </p:cNvSpPr>
          <p:nvPr>
            <p:ph type="sldImg"/>
          </p:nvPr>
        </p:nvSpPr>
        <p:spPr>
          <a:xfrm>
            <a:off x="381000" y="292100"/>
            <a:ext cx="6338888" cy="4752975"/>
          </a:xfrm>
        </p:spPr>
      </p:sp>
      <p:sp>
        <p:nvSpPr>
          <p:cNvPr id="7" name="Notizenplatzhalter 6"/>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418601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Alocação Incremental</a:t>
            </a:r>
          </a:p>
          <a:p>
            <a:endParaRPr lang="pt-PT" noProof="0" dirty="0"/>
          </a:p>
          <a:p>
            <a:r>
              <a:rPr lang="pt-PT" noProof="0" dirty="0"/>
              <a:t>Abrir ficheiro 01_03_08_Demand.ver</a:t>
            </a:r>
          </a:p>
          <a:p>
            <a:endParaRPr lang="pt-PT" noProof="0" dirty="0"/>
          </a:p>
          <a:p>
            <a:r>
              <a:rPr lang="pt-PT" noProof="0" dirty="0"/>
              <a:t>A alocação incremental modela o processo de enchimento contínuo da rede. No início, os automobilistas podem usar uma rede livremente, pelo que existe um caminho mais curto para todas os pares OD. O tráfego na rede é posteriormente carregado. E cada passo (iteração) a rede vai ficando cada vez mais carregada, pelo que a impedância vai aumentando nos arcos, viragens e conectores congestionados. Devido às alterações de impedância, caminhos mais curtos alternativos podem ser encontrados a cada iteração.</a:t>
            </a:r>
          </a:p>
          <a:p>
            <a:endParaRPr lang="pt-PT" noProof="0" dirty="0"/>
          </a:p>
          <a:p>
            <a:r>
              <a:rPr lang="pt-PT" noProof="0" dirty="0"/>
              <a:t>A matriz é alocada de forma incremental em várias partes. Neste processo, a totalidade da demanda é proporcionalmente distribuída pelas iterações definidas pelo utilizador (no máximo de 12). Por defeito, esta alocação considera 3 passos iterações - 33 %, 33 % e 34 %.</a:t>
            </a:r>
          </a:p>
          <a:p>
            <a:endParaRPr lang="pt-PT" noProof="0" dirty="0"/>
          </a:p>
          <a:p>
            <a:r>
              <a:rPr lang="pt-PT" noProof="0" dirty="0"/>
              <a:t>A primeira iteração determina o caminho de impedância mínima para todas as relações OD na rede modelada, seja para a rede livre ou com base em volumes concretos.</a:t>
            </a:r>
          </a:p>
        </p:txBody>
      </p:sp>
      <p:sp>
        <p:nvSpPr>
          <p:cNvPr id="4" name="Kopfzeilenplatzhalter 3"/>
          <p:cNvSpPr>
            <a:spLocks noGrp="1"/>
          </p:cNvSpPr>
          <p:nvPr>
            <p:ph type="hdr" sz="quarter" idx="10"/>
          </p:nvPr>
        </p:nvSpPr>
        <p:spPr/>
        <p:txBody>
          <a:bodyPr/>
          <a:lstStyle/>
          <a:p>
            <a:r>
              <a:rPr lang="de-DE"/>
              <a:t>PTV Group</a:t>
            </a:r>
            <a:endParaRPr lang="de-DE" dirty="0"/>
          </a:p>
        </p:txBody>
      </p:sp>
      <p:pic>
        <p:nvPicPr>
          <p:cNvPr id="2050" name="Picture 2"/>
          <p:cNvPicPr>
            <a:picLocks noChangeAspect="1" noChangeArrowheads="1"/>
          </p:cNvPicPr>
          <p:nvPr/>
        </p:nvPicPr>
        <p:blipFill>
          <a:blip r:embed="rId3"/>
          <a:srcRect/>
          <a:stretch>
            <a:fillRect/>
          </a:stretch>
        </p:blipFill>
        <p:spPr bwMode="auto">
          <a:xfrm>
            <a:off x="2794587" y="7465992"/>
            <a:ext cx="2704577" cy="1720041"/>
          </a:xfrm>
          <a:prstGeom prst="rect">
            <a:avLst/>
          </a:prstGeom>
          <a:noFill/>
          <a:ln w="9525">
            <a:noFill/>
            <a:miter lim="800000"/>
            <a:headEnd/>
            <a:tailEnd/>
          </a:ln>
        </p:spPr>
      </p:pic>
      <p:sp>
        <p:nvSpPr>
          <p:cNvPr id="8" name="Folienbildplatzhalter 7"/>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35233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Alocação Incremental</a:t>
            </a:r>
            <a:endParaRPr lang="pt-PT" noProof="0" dirty="0"/>
          </a:p>
          <a:p>
            <a:endParaRPr lang="pt-PT" noProof="0" dirty="0"/>
          </a:p>
          <a:p>
            <a:r>
              <a:rPr lang="pt-PT" noProof="0" dirty="0"/>
              <a:t>A percentagem de demanda definida para a primeira iteração é alocada à rede.</a:t>
            </a:r>
          </a:p>
          <a:p>
            <a:endParaRPr lang="pt-PT" noProof="0" dirty="0"/>
          </a:p>
          <a:p>
            <a:r>
              <a:rPr lang="pt-PT" noProof="0" dirty="0"/>
              <a:t>Em consequência, as novas impedâncias resultantes destes volumes são calculadas através das VD </a:t>
            </a:r>
            <a:r>
              <a:rPr lang="pt-PT" noProof="0" dirty="0" err="1"/>
              <a:t>functions</a:t>
            </a:r>
            <a:r>
              <a:rPr lang="pt-PT" noProof="0" dirty="0"/>
              <a:t>.</a:t>
            </a:r>
          </a:p>
          <a:p>
            <a:endParaRPr lang="pt-PT" noProof="0" dirty="0"/>
          </a:p>
          <a:p>
            <a:r>
              <a:rPr lang="pt-PT" noProof="0" dirty="0"/>
              <a:t>O volume a azul escuro representa o fluxo de viagens de e para a cidade A.</a:t>
            </a:r>
          </a:p>
          <a:p>
            <a:endParaRPr lang="en-US" dirty="0"/>
          </a:p>
        </p:txBody>
      </p:sp>
      <p:sp>
        <p:nvSpPr>
          <p:cNvPr id="4" name="Kopfzeilenplatzhalter 3"/>
          <p:cNvSpPr>
            <a:spLocks noGrp="1"/>
          </p:cNvSpPr>
          <p:nvPr>
            <p:ph type="hdr" sz="quarter" idx="10"/>
          </p:nvPr>
        </p:nvSpPr>
        <p:spPr/>
        <p:txBody>
          <a:bodyPr/>
          <a:lstStyle/>
          <a:p>
            <a:r>
              <a:rPr lang="de-DE"/>
              <a:t>PTV Group</a:t>
            </a:r>
            <a:endParaRPr lang="de-DE" dirty="0"/>
          </a:p>
        </p:txBody>
      </p:sp>
      <p:pic>
        <p:nvPicPr>
          <p:cNvPr id="9" name="Picture 2"/>
          <p:cNvPicPr>
            <a:picLocks noChangeAspect="1" noChangeArrowheads="1"/>
          </p:cNvPicPr>
          <p:nvPr/>
        </p:nvPicPr>
        <p:blipFill>
          <a:blip r:embed="rId3"/>
          <a:srcRect/>
          <a:stretch>
            <a:fillRect/>
          </a:stretch>
        </p:blipFill>
        <p:spPr bwMode="auto">
          <a:xfrm>
            <a:off x="1318320" y="7153256"/>
            <a:ext cx="2539454" cy="494271"/>
          </a:xfrm>
          <a:prstGeom prst="rect">
            <a:avLst/>
          </a:prstGeom>
          <a:noFill/>
          <a:ln w="9525">
            <a:noFill/>
            <a:miter lim="800000"/>
            <a:headEnd/>
            <a:tailEnd/>
          </a:ln>
        </p:spPr>
      </p:pic>
      <p:sp>
        <p:nvSpPr>
          <p:cNvPr id="8" name="Folienbildplatzhalter 7"/>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912643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Alocação Incremental</a:t>
            </a:r>
            <a:endParaRPr lang="pt-PT" noProof="0" dirty="0"/>
          </a:p>
          <a:p>
            <a:endParaRPr lang="pt-PT" dirty="0"/>
          </a:p>
          <a:p>
            <a:r>
              <a:rPr lang="pt-PT" dirty="0"/>
              <a:t>Com base nisto, a segunda iteração calcula os caminhos de impedância mais baixa.</a:t>
            </a:r>
          </a:p>
          <a:p>
            <a:r>
              <a:rPr lang="pt-PT" dirty="0"/>
              <a:t>Neste exemplo, o resultado da 2ª busca de caminho mais curto é igual ao da 1ª.</a:t>
            </a:r>
          </a:p>
          <a:p>
            <a:endParaRPr lang="en-US" dirty="0"/>
          </a:p>
          <a:p>
            <a:endParaRPr lang="en-US" dirty="0"/>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pic>
        <p:nvPicPr>
          <p:cNvPr id="8" name="Picture 3"/>
          <p:cNvPicPr>
            <a:picLocks noChangeAspect="1" noChangeArrowheads="1"/>
          </p:cNvPicPr>
          <p:nvPr/>
        </p:nvPicPr>
        <p:blipFill>
          <a:blip r:embed="rId3"/>
          <a:srcRect/>
          <a:stretch>
            <a:fillRect/>
          </a:stretch>
        </p:blipFill>
        <p:spPr bwMode="auto">
          <a:xfrm>
            <a:off x="1030288" y="6996890"/>
            <a:ext cx="2863284" cy="1918911"/>
          </a:xfrm>
          <a:prstGeom prst="rect">
            <a:avLst/>
          </a:prstGeom>
          <a:noFill/>
          <a:ln w="9525">
            <a:noFill/>
            <a:miter lim="800000"/>
            <a:headEnd/>
            <a:tailEnd/>
          </a:ln>
        </p:spPr>
      </p:pic>
      <p:sp>
        <p:nvSpPr>
          <p:cNvPr id="9" name="Folienbildplatzhalter 8"/>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62647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en-US" b="1" dirty="0" err="1"/>
              <a:t>Alocação</a:t>
            </a:r>
            <a:r>
              <a:rPr lang="en-US" b="1" dirty="0"/>
              <a:t> Incremental</a:t>
            </a:r>
          </a:p>
          <a:p>
            <a:endParaRPr lang="en-US" dirty="0"/>
          </a:p>
          <a:p>
            <a:r>
              <a:rPr lang="en-US" dirty="0"/>
              <a:t>O </a:t>
            </a:r>
            <a:r>
              <a:rPr lang="en-US" dirty="0" err="1"/>
              <a:t>procedimento</a:t>
            </a:r>
            <a:r>
              <a:rPr lang="en-US" dirty="0"/>
              <a:t> continua e </a:t>
            </a:r>
            <a:r>
              <a:rPr lang="en-US" dirty="0" err="1"/>
              <a:t>são</a:t>
            </a:r>
            <a:r>
              <a:rPr lang="en-US" dirty="0"/>
              <a:t> </a:t>
            </a:r>
            <a:r>
              <a:rPr lang="en-US" dirty="0" err="1"/>
              <a:t>alocados</a:t>
            </a:r>
            <a:r>
              <a:rPr lang="en-US" dirty="0"/>
              <a:t> à </a:t>
            </a:r>
            <a:r>
              <a:rPr lang="en-US" dirty="0" err="1"/>
              <a:t>rede</a:t>
            </a:r>
            <a:r>
              <a:rPr lang="en-US" dirty="0"/>
              <a:t> </a:t>
            </a:r>
            <a:r>
              <a:rPr lang="en-US" dirty="0" err="1"/>
              <a:t>os</a:t>
            </a:r>
            <a:r>
              <a:rPr lang="en-US" dirty="0"/>
              <a:t> 33% de </a:t>
            </a:r>
            <a:r>
              <a:rPr lang="en-US" dirty="0" err="1"/>
              <a:t>demanda</a:t>
            </a:r>
            <a:r>
              <a:rPr lang="en-US" dirty="0"/>
              <a:t> </a:t>
            </a:r>
            <a:r>
              <a:rPr lang="en-US" dirty="0" err="1"/>
              <a:t>seguintes</a:t>
            </a:r>
            <a:r>
              <a:rPr lang="en-US" dirty="0"/>
              <a:t>. </a:t>
            </a:r>
            <a:r>
              <a:rPr lang="en-US" dirty="0" err="1"/>
              <a:t>Temos</a:t>
            </a:r>
            <a:r>
              <a:rPr lang="en-US" dirty="0"/>
              <a:t> agora 66% da </a:t>
            </a:r>
            <a:r>
              <a:rPr lang="en-US" dirty="0" err="1"/>
              <a:t>demanda</a:t>
            </a:r>
            <a:r>
              <a:rPr lang="en-US" dirty="0"/>
              <a:t> </a:t>
            </a:r>
            <a:r>
              <a:rPr lang="en-US" dirty="0" err="1"/>
              <a:t>alocada</a:t>
            </a:r>
            <a:r>
              <a:rPr lang="en-US" dirty="0"/>
              <a:t>.</a:t>
            </a:r>
          </a:p>
          <a:p>
            <a:endParaRPr lang="en-US" dirty="0"/>
          </a:p>
          <a:p>
            <a:r>
              <a:rPr lang="pt-PT" noProof="0" dirty="0"/>
              <a:t>O volume a azul escuro representa o fluxo de viagens de e para a cidade A.</a:t>
            </a:r>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62190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Alocação Incremental</a:t>
            </a:r>
            <a:endParaRPr lang="pt-PT" noProof="0" dirty="0"/>
          </a:p>
          <a:p>
            <a:endParaRPr lang="pt-PT" dirty="0"/>
          </a:p>
          <a:p>
            <a:r>
              <a:rPr lang="pt-PT" dirty="0"/>
              <a:t>Com base nisto, a segunda iteração calcula os caminhos de impedância mais baixa.</a:t>
            </a:r>
          </a:p>
          <a:p>
            <a:r>
              <a:rPr lang="pt-PT" dirty="0"/>
              <a:t>Neste exemplo, o resultado da 3ª busca de caminho mais curto é diferente para uma das relações A para X.</a:t>
            </a:r>
          </a:p>
          <a:p>
            <a:endParaRPr lang="en-US" dirty="0"/>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pic>
        <p:nvPicPr>
          <p:cNvPr id="8" name="Picture 3"/>
          <p:cNvPicPr>
            <a:picLocks noChangeAspect="1" noChangeArrowheads="1"/>
          </p:cNvPicPr>
          <p:nvPr/>
        </p:nvPicPr>
        <p:blipFill>
          <a:blip r:embed="rId3"/>
          <a:srcRect/>
          <a:stretch>
            <a:fillRect/>
          </a:stretch>
        </p:blipFill>
        <p:spPr bwMode="auto">
          <a:xfrm>
            <a:off x="1030288" y="7309624"/>
            <a:ext cx="2863284" cy="1918911"/>
          </a:xfrm>
          <a:prstGeom prst="rect">
            <a:avLst/>
          </a:prstGeom>
          <a:noFill/>
          <a:ln w="9525">
            <a:noFill/>
            <a:miter lim="800000"/>
            <a:headEnd/>
            <a:tailEnd/>
          </a:ln>
        </p:spPr>
      </p:pic>
      <p:sp>
        <p:nvSpPr>
          <p:cNvPr id="9" name="Folienbildplatzhalter 8"/>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353469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dirty="0"/>
              <a:t>Alocação Incremental</a:t>
            </a:r>
          </a:p>
          <a:p>
            <a:endParaRPr lang="pt-PT" dirty="0"/>
          </a:p>
          <a:p>
            <a:r>
              <a:rPr lang="pt-PT" noProof="0" dirty="0"/>
              <a:t>O volume restante da demanda (34%) é alocado à rede.</a:t>
            </a:r>
          </a:p>
          <a:p>
            <a:r>
              <a:rPr lang="pt-PT" noProof="0" dirty="0"/>
              <a:t>No total temos 100% das viagens alocadas.</a:t>
            </a:r>
          </a:p>
          <a:p>
            <a:endParaRPr lang="pt-PT"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noProof="0" dirty="0"/>
              <a:t>O volume a azul escuro representa o fluxo total de viagens de e para a cidade A.</a:t>
            </a:r>
            <a:endParaRPr lang="pt-PT" dirty="0"/>
          </a:p>
          <a:p>
            <a:endParaRPr lang="pt-PT" noProof="0" dirty="0"/>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pic>
        <p:nvPicPr>
          <p:cNvPr id="8" name="Picture 2"/>
          <p:cNvPicPr>
            <a:picLocks noChangeAspect="1" noChangeArrowheads="1"/>
          </p:cNvPicPr>
          <p:nvPr/>
        </p:nvPicPr>
        <p:blipFill>
          <a:blip r:embed="rId3"/>
          <a:srcRect/>
          <a:stretch>
            <a:fillRect/>
          </a:stretch>
        </p:blipFill>
        <p:spPr bwMode="auto">
          <a:xfrm>
            <a:off x="1246313" y="7059012"/>
            <a:ext cx="2599105" cy="719715"/>
          </a:xfrm>
          <a:prstGeom prst="rect">
            <a:avLst/>
          </a:prstGeom>
          <a:noFill/>
          <a:ln w="9525">
            <a:noFill/>
            <a:miter lim="800000"/>
            <a:headEnd/>
            <a:tailEnd/>
          </a:ln>
        </p:spPr>
      </p:pic>
      <p:sp>
        <p:nvSpPr>
          <p:cNvPr id="9" name="Folienbildplatzhalter 8"/>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84445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de-DE" b="1" dirty="0"/>
              <a:t>Alocação Incremental</a:t>
            </a:r>
          </a:p>
          <a:p>
            <a:endParaRPr lang="de-DE" dirty="0"/>
          </a:p>
          <a:p>
            <a:r>
              <a:rPr lang="en-US" noProof="0" dirty="0" err="1"/>
              <a:t>Fluxograma</a:t>
            </a:r>
            <a:r>
              <a:rPr lang="en-US" noProof="0" dirty="0"/>
              <a:t> total da </a:t>
            </a:r>
            <a:r>
              <a:rPr lang="en-US" noProof="0" dirty="0" err="1"/>
              <a:t>alocação</a:t>
            </a:r>
            <a:r>
              <a:rPr lang="en-US" noProof="0" dirty="0"/>
              <a:t> incremental.</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532477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dirty="0"/>
              <a:t>Alocação Incremental</a:t>
            </a:r>
          </a:p>
          <a:p>
            <a:endParaRPr lang="pt-PT" dirty="0"/>
          </a:p>
          <a:p>
            <a:r>
              <a:rPr lang="pt-PT" dirty="0"/>
              <a:t>Abrir o ficheiro de parâmetros </a:t>
            </a:r>
            <a:r>
              <a:rPr lang="pt-PT" noProof="0" dirty="0"/>
              <a:t>01_06_Incremental.xml</a:t>
            </a:r>
            <a:r>
              <a:rPr lang="pt-PT" dirty="0"/>
              <a:t>.</a:t>
            </a:r>
          </a:p>
          <a:p>
            <a:endParaRPr lang="pt-PT" dirty="0"/>
          </a:p>
          <a:p>
            <a:r>
              <a:rPr lang="pt-PT" noProof="0" dirty="0"/>
              <a:t>Aqui são listados 3 exemplos de alocação incremental.</a:t>
            </a:r>
          </a:p>
          <a:p>
            <a:endParaRPr lang="pt-PT" dirty="0"/>
          </a:p>
          <a:p>
            <a:pPr lvl="1"/>
            <a:r>
              <a:rPr lang="pt-PT" dirty="0"/>
              <a:t>100</a:t>
            </a:r>
            <a:r>
              <a:rPr lang="pt-PT" noProof="0" dirty="0"/>
              <a:t>%, „Tudo ou nada “</a:t>
            </a:r>
          </a:p>
          <a:p>
            <a:pPr lvl="1"/>
            <a:r>
              <a:rPr lang="pt-PT" noProof="0" dirty="0"/>
              <a:t>Três iterações equivalentes </a:t>
            </a:r>
            <a:r>
              <a:rPr lang="pt-PT" dirty="0"/>
              <a:t>(33%, 33%, 34%)</a:t>
            </a:r>
          </a:p>
          <a:p>
            <a:pPr lvl="1"/>
            <a:r>
              <a:rPr lang="pt-PT" dirty="0"/>
              <a:t>Partições distintas em 12 iterações (1%, 3%, 7%, 16%, 32%, 16%, 9%, 5%, 4%, 3%, 2%, 2%)</a:t>
            </a:r>
          </a:p>
          <a:p>
            <a:endParaRPr lang="pt-PT" dirty="0"/>
          </a:p>
          <a:p>
            <a:r>
              <a:rPr lang="pt-PT" dirty="0"/>
              <a:t>Como opção adicional, foi criado um passo para </a:t>
            </a:r>
            <a:r>
              <a:rPr lang="pt-PT" dirty="0" err="1"/>
              <a:t>graver</a:t>
            </a:r>
            <a:r>
              <a:rPr lang="pt-PT" dirty="0"/>
              <a:t> automaticamente uma versão após cada cálculo.</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9564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7363" y="296863"/>
            <a:ext cx="6432550" cy="4824412"/>
          </a:xfrm>
        </p:spPr>
      </p:sp>
      <p:sp>
        <p:nvSpPr>
          <p:cNvPr id="3" name="Notizenplatzhalter 2"/>
          <p:cNvSpPr>
            <a:spLocks noGrp="1"/>
          </p:cNvSpPr>
          <p:nvPr>
            <p:ph type="body" idx="1"/>
          </p:nvPr>
        </p:nvSpPr>
        <p:spPr/>
        <p:txBody>
          <a:bodyPr>
            <a:normAutofit/>
          </a:bodyPr>
          <a:lstStyle/>
          <a:p>
            <a:pPr marL="238727" indent="-238727">
              <a:buFont typeface="+mj-lt"/>
              <a:buAutoNum type="arabicPeriod"/>
            </a:pPr>
            <a:r>
              <a:rPr lang="pt-PT" dirty="0"/>
              <a:t>Funções e métodos de alocação, como são modeladas as viagens de O para D num modelo macroscópico de </a:t>
            </a:r>
            <a:r>
              <a:rPr lang="pt-PT" dirty="0" err="1"/>
              <a:t>tansportes</a:t>
            </a:r>
            <a:r>
              <a:rPr lang="pt-PT" dirty="0"/>
              <a:t> num modelo?</a:t>
            </a:r>
          </a:p>
          <a:p>
            <a:pPr marL="238727" indent="-238727">
              <a:buFont typeface="+mj-lt"/>
              <a:buAutoNum type="arabicPeriod"/>
            </a:pPr>
            <a:r>
              <a:rPr lang="pt-PT" dirty="0"/>
              <a:t>Gestor de cenários, uma ajuda preciosa – um “</a:t>
            </a:r>
            <a:r>
              <a:rPr lang="pt-PT" dirty="0" err="1"/>
              <a:t>personal</a:t>
            </a:r>
            <a:r>
              <a:rPr lang="pt-PT" dirty="0"/>
              <a:t> </a:t>
            </a:r>
            <a:r>
              <a:rPr lang="pt-PT" dirty="0" err="1"/>
              <a:t>assistant</a:t>
            </a:r>
            <a:r>
              <a:rPr lang="pt-PT" dirty="0"/>
              <a:t>” para o utilizador. Vários aspetos são tratados de forma automática pelo que o utilizador se pode concentrar no essencial.</a:t>
            </a:r>
            <a:endParaRPr lang="pt-PT" noProof="0" dirty="0"/>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463029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Alocação por Equilíbrio</a:t>
            </a:r>
          </a:p>
          <a:p>
            <a:br>
              <a:rPr lang="pt-PT" noProof="0" dirty="0"/>
            </a:br>
            <a:r>
              <a:rPr lang="en-US" dirty="0"/>
              <a:t>The equilibrium assignment determines a user optimum which differs from a system optimum.</a:t>
            </a:r>
            <a:br>
              <a:rPr lang="en-US" dirty="0"/>
            </a:br>
            <a:br>
              <a:rPr lang="en-US" dirty="0"/>
            </a:br>
            <a:r>
              <a:rPr lang="en-US" dirty="0"/>
              <a:t>A user optimum means that the same impedance results for all routes of a traffic relation between zones </a:t>
            </a:r>
            <a:r>
              <a:rPr lang="en-US" dirty="0" err="1"/>
              <a:t>i</a:t>
            </a:r>
            <a:r>
              <a:rPr lang="en-US" dirty="0"/>
              <a:t> and j (within the scope of calculation accuracy). This results directly from the condition, that changing to another route is not profitable for any road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system optimum however means that the total impedance in the network, which is the product of route impedance and route volume is minimized for all OD p</a:t>
            </a:r>
            <a:r>
              <a:rPr lang="pt-PT" noProof="0" dirty="0"/>
              <a:t>Em média, este procedimento conduz a tempos de viagem mais curtos para o automobilista, embora existam alguns (poucos) que utilizam rotas com impedância acima da média.</a:t>
            </a:r>
          </a:p>
          <a:p>
            <a:r>
              <a:rPr lang="en-US" dirty="0"/>
              <a:t>airs.</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62716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Autofit/>
          </a:bodyPr>
          <a:lstStyle/>
          <a:p>
            <a:r>
              <a:rPr lang="pt-PT" b="1" noProof="0" dirty="0"/>
              <a:t>Alocação por Equilíbrio</a:t>
            </a:r>
          </a:p>
          <a:p>
            <a:endParaRPr lang="pt-PT" noProof="0"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84728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noProof="0" dirty="0"/>
              <a:t>Alocação por Equilíbrio</a:t>
            </a:r>
          </a:p>
          <a:p>
            <a:endParaRPr lang="pt-PT" dirty="0"/>
          </a:p>
          <a:p>
            <a:r>
              <a:rPr lang="pt-PT" noProof="0" dirty="0"/>
              <a:t>Abrir o ficheiro de procedimentos 01_06_Equilibrium.xml</a:t>
            </a:r>
          </a:p>
          <a:p>
            <a:endParaRPr lang="pt-PT" noProof="0" dirty="0"/>
          </a:p>
          <a:p>
            <a:r>
              <a:rPr lang="pt-PT" noProof="0" dirty="0"/>
              <a:t>Na janela de diálogo dos procedimentos estão duas alocações por equilíbrio com diferente Gap para calculara o estado de equilíbrio.</a:t>
            </a:r>
          </a:p>
          <a:p>
            <a:endParaRPr lang="pt-PT" noProof="0" dirty="0"/>
          </a:p>
          <a:p>
            <a:r>
              <a:rPr lang="pt-PT" noProof="0" dirty="0"/>
              <a:t>Gap = (</a:t>
            </a:r>
            <a:r>
              <a:rPr lang="pt-PT" noProof="0" dirty="0" err="1"/>
              <a:t>Veh.Imp</a:t>
            </a:r>
            <a:r>
              <a:rPr lang="pt-PT" noProof="0" dirty="0"/>
              <a:t>.- </a:t>
            </a:r>
            <a:r>
              <a:rPr lang="pt-PT" noProof="0" dirty="0" err="1"/>
              <a:t>hypothet</a:t>
            </a:r>
            <a:r>
              <a:rPr lang="pt-PT" noProof="0" dirty="0"/>
              <a:t>. </a:t>
            </a:r>
            <a:r>
              <a:rPr lang="pt-PT" noProof="0" dirty="0" err="1"/>
              <a:t>Veh</a:t>
            </a:r>
            <a:r>
              <a:rPr lang="pt-PT" noProof="0" dirty="0"/>
              <a:t>. </a:t>
            </a:r>
            <a:r>
              <a:rPr lang="pt-PT" noProof="0" dirty="0" err="1"/>
              <a:t>Imp</a:t>
            </a:r>
            <a:r>
              <a:rPr lang="pt-PT" noProof="0" dirty="0"/>
              <a:t>.) / </a:t>
            </a:r>
            <a:r>
              <a:rPr lang="pt-PT" noProof="0" dirty="0" err="1"/>
              <a:t>hypothet</a:t>
            </a:r>
            <a:r>
              <a:rPr lang="pt-PT" noProof="0" dirty="0"/>
              <a:t>. </a:t>
            </a:r>
            <a:r>
              <a:rPr lang="pt-PT" noProof="0" dirty="0" err="1"/>
              <a:t>Veh</a:t>
            </a:r>
            <a:r>
              <a:rPr lang="pt-PT" noProof="0" dirty="0"/>
              <a:t>. </a:t>
            </a:r>
            <a:r>
              <a:rPr lang="pt-PT" noProof="0" dirty="0" err="1"/>
              <a:t>Imp</a:t>
            </a:r>
            <a:r>
              <a:rPr lang="pt-PT" noProof="0" dirty="0"/>
              <a:t>.</a:t>
            </a:r>
          </a:p>
          <a:p>
            <a:r>
              <a:rPr lang="pt-PT" noProof="0" dirty="0"/>
              <a:t>Grau de convergência para a rede.</a:t>
            </a:r>
          </a:p>
          <a:p>
            <a:endParaRPr lang="pt-PT" noProof="0" dirty="0"/>
          </a:p>
          <a:p>
            <a:r>
              <a:rPr lang="pt-PT" noProof="0" dirty="0"/>
              <a:t>O valor é a ponderação das diferenças de volume entre a impedância dos veículos da rede da atual iteração e a impedância hipotética dos veículos.</a:t>
            </a:r>
            <a:endParaRPr lang="pt-PT" dirty="0"/>
          </a:p>
          <a:p>
            <a:endParaRPr lang="pt-PT" dirty="0"/>
          </a:p>
          <a:p>
            <a:r>
              <a:rPr lang="pt-PT" noProof="0" dirty="0"/>
              <a:t>Impedância hipotética dos veículos</a:t>
            </a:r>
            <a:endParaRPr lang="pt-PT" dirty="0"/>
          </a:p>
          <a:p>
            <a:endParaRPr lang="pt-PT" dirty="0"/>
          </a:p>
          <a:p>
            <a:r>
              <a:rPr lang="pt-PT" dirty="0"/>
              <a:t>Valor de impedância mínima calculado hipoteticamente para a próxima iteração no pressuposto que todos os veículos usam o melhor caminho (com base na impedância atual da rede.</a:t>
            </a:r>
          </a:p>
          <a:p>
            <a:endParaRPr lang="de-DE" dirty="0"/>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439579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Linear </a:t>
            </a:r>
            <a:r>
              <a:rPr lang="pt-PT" b="1" noProof="0" dirty="0" err="1"/>
              <a:t>User</a:t>
            </a:r>
            <a:r>
              <a:rPr lang="pt-PT" b="1" noProof="0" dirty="0"/>
              <a:t> </a:t>
            </a:r>
            <a:r>
              <a:rPr lang="pt-PT" b="1" noProof="0" dirty="0" err="1"/>
              <a:t>Cost</a:t>
            </a:r>
            <a:r>
              <a:rPr lang="pt-PT" b="1" noProof="0" dirty="0"/>
              <a:t> </a:t>
            </a:r>
            <a:r>
              <a:rPr lang="pt-PT" b="1" noProof="0" dirty="0" err="1"/>
              <a:t>Equilibrium</a:t>
            </a:r>
            <a:r>
              <a:rPr lang="pt-PT" b="1" noProof="0" dirty="0"/>
              <a:t> (LUCE) – Equilíbrio de Custo Linear do Utilizador</a:t>
            </a:r>
          </a:p>
          <a:p>
            <a:endParaRPr lang="pt-PT" noProof="0" dirty="0"/>
          </a:p>
          <a:p>
            <a:r>
              <a:rPr lang="pt-PT" noProof="0" dirty="0"/>
              <a:t>À semelhança do que acontece nos métodos baseados na origem, o problema é dividido por destinos neste procedimento. A ideia base é procurar, em cada nó, um equilíbrio para o utilizador efetuar as escolhas de rota locais em direção ao destino. As alternativas de caminho que constituem os conjuntos de escolha local, são os arcos que pertencem ao atual “arbusto”. Um “arbusto” é um </a:t>
            </a:r>
            <a:r>
              <a:rPr lang="pt-PT" noProof="0" dirty="0" err="1"/>
              <a:t>sub-grafo</a:t>
            </a:r>
            <a:r>
              <a:rPr lang="pt-PT" noProof="0" dirty="0"/>
              <a:t> que liga cada origem ao destino. As funções de custo associadas a estas alternativas expressam a impedância media para alcançar o destino linearizadas no atual padrão de fluxo.</a:t>
            </a:r>
          </a:p>
          <a:p>
            <a:endParaRPr lang="pt-PT" noProof="0" dirty="0"/>
          </a:p>
          <a:p>
            <a:r>
              <a:rPr lang="pt-PT" noProof="0" dirty="0"/>
              <a:t>As soluções únicas para estes equilíbrios locais em termos dos fluxos de destino, aplicados recursivamente para cada nó do arbusto em ordem topológica (por proximidade), fornecem uma direção descendente no que se refere à clássica função objetivo de soma-integral. O enchimento da rede é feito de acordo com as taxas de repartição.</a:t>
            </a:r>
          </a:p>
          <a:p>
            <a:endParaRPr lang="pt-PT" dirty="0"/>
          </a:p>
          <a:p>
            <a:r>
              <a:rPr lang="pt-PT" dirty="0"/>
              <a:t>De acordo com a condição de equilíbrio de </a:t>
            </a:r>
            <a:r>
              <a:rPr lang="pt-PT" dirty="0" err="1"/>
              <a:t>Wardrop's</a:t>
            </a:r>
            <a:r>
              <a:rPr lang="pt-PT" dirty="0"/>
              <a:t> os volumes nos arcos são determinados de forma explícita, mas os volumes nos caminhos não o são necessariamente. Isto é ilustrado no exemplo seguinte</a:t>
            </a:r>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291244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noProof="0" dirty="0"/>
              <a:t>As zonas 1 e 2 estão ligadas ao nó A, as zonas 3 e 4 estão ligadas ao nó B. A e B estão ligados por dois arcos x e y, os quais têm a mesma VDF.</a:t>
            </a:r>
          </a:p>
          <a:p>
            <a:endParaRPr lang="pt-PT" noProof="0" dirty="0"/>
          </a:p>
          <a:p>
            <a:r>
              <a:rPr lang="pt-PT" noProof="0" dirty="0"/>
              <a:t>A demanda é de 500 viagens para cada par OD 1-3, 1-4 2-3 e 2-4.</a:t>
            </a:r>
          </a:p>
          <a:p>
            <a:endParaRPr lang="pt-PT" noProof="0" dirty="0"/>
          </a:p>
          <a:p>
            <a:r>
              <a:rPr lang="pt-PT" noProof="0" dirty="0"/>
              <a:t>A imagem mostra os volumes nos arcos resultantes no estado balanceado. No entanto, os volumes nos arcos podem resultar de vários volumes de rotas que se sobrepõem nos arcos.</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632132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Linear </a:t>
            </a:r>
            <a:r>
              <a:rPr lang="pt-PT" b="1" noProof="0" dirty="0" err="1"/>
              <a:t>User</a:t>
            </a:r>
            <a:r>
              <a:rPr lang="pt-PT" b="1" noProof="0" dirty="0"/>
              <a:t> </a:t>
            </a:r>
            <a:r>
              <a:rPr lang="pt-PT" b="1" noProof="0" dirty="0" err="1"/>
              <a:t>Cost</a:t>
            </a:r>
            <a:r>
              <a:rPr lang="pt-PT" b="1" noProof="0" dirty="0"/>
              <a:t> </a:t>
            </a:r>
            <a:r>
              <a:rPr lang="pt-PT" b="1" noProof="0" dirty="0" err="1"/>
              <a:t>Equilibrium</a:t>
            </a:r>
            <a:r>
              <a:rPr lang="pt-PT" b="1" noProof="0" dirty="0"/>
              <a:t> (LUCE) – Equilíbrio de Custo Linear do Utilizador</a:t>
            </a:r>
          </a:p>
          <a:p>
            <a:endParaRPr lang="pt-PT" dirty="0"/>
          </a:p>
          <a:p>
            <a:r>
              <a:rPr lang="pt-PT" noProof="0" dirty="0"/>
              <a:t>Abrir o ficheiro de parâmetros de procedimento 01_06_LUCE.xml.</a:t>
            </a:r>
          </a:p>
          <a:p>
            <a:endParaRPr lang="pt-PT" noProof="0" dirty="0"/>
          </a:p>
          <a:p>
            <a:r>
              <a:rPr lang="pt-PT" noProof="0" dirty="0"/>
              <a:t>Os dois passos são diferentes na otimização da proporcionalidade dos volumes de rotas</a:t>
            </a:r>
            <a:endParaRPr lang="pt-PT"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301144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Autofit/>
          </a:bodyPr>
          <a:lstStyle/>
          <a:p>
            <a:r>
              <a:rPr lang="pt-PT" b="1" noProof="0" dirty="0"/>
              <a:t>Alocação por Equilíbrio </a:t>
            </a:r>
            <a:r>
              <a:rPr lang="pt-PT" b="1" noProof="0" dirty="0" err="1"/>
              <a:t>Lohse</a:t>
            </a:r>
            <a:endParaRPr lang="pt-PT" b="1" noProof="0" dirty="0"/>
          </a:p>
          <a:p>
            <a:endParaRPr lang="pt-PT" noProof="0" dirty="0"/>
          </a:p>
          <a:p>
            <a:r>
              <a:rPr lang="pt-PT" noProof="0" dirty="0"/>
              <a:t>Desenvolvida pelo Professor </a:t>
            </a:r>
            <a:r>
              <a:rPr lang="pt-PT" noProof="0" dirty="0" err="1"/>
              <a:t>Lohse</a:t>
            </a:r>
            <a:r>
              <a:rPr lang="pt-PT" noProof="0" dirty="0"/>
              <a:t>, este procedimento modela o processo de aprendizagem dos condutores que utilizam a rede. Com base numa alocação "tudo ou nada", os condutores utilizam as informações obtidas durante a sua viagem anterior para efetuar a nova pesquisa de rota. Pesquisam-se vários caminhos mais curtos num processo iterativo pelo que a impedância é obtida a partir da impedância do atual volume e da impedância previamente estimada. Para fazer isso, o fluxo de tráfego total é alocado aos caminhos mais curtos encontrados até ao momento em cada iteração.</a:t>
            </a:r>
          </a:p>
          <a:p>
            <a:r>
              <a:rPr lang="pt-PT" noProof="0" dirty="0"/>
              <a:t>Durante a primeira iteração apenas as impedâncias na rede livre são consideradas (como 100% de melhor rota).</a:t>
            </a:r>
          </a:p>
          <a:p>
            <a:r>
              <a:rPr lang="pt-PT" noProof="0" dirty="0"/>
              <a:t>O cálculo da impedância em cada iteração adicional é realizado usando as atuais impedâncias médias calculadas até ao momento e as impedâncias resultantes do volume atual, isto é, cada iteração n é baseada nas impedâncias calculadas em n-1.</a:t>
            </a:r>
          </a:p>
          <a:p>
            <a:r>
              <a:rPr lang="pt-PT" noProof="0" dirty="0"/>
              <a:t>A alocação da demanda à rede corresponde a quantas vezes a rota foi encontrada.</a:t>
            </a:r>
          </a:p>
          <a:p>
            <a:r>
              <a:rPr lang="pt-PT" noProof="0" dirty="0"/>
              <a:t>O procedimento só termina quando os tempos estimados subjacentes à escolha de caminhos e os tempos de viagem resultantes destes caminhos coincidem num grau suficiente; Há uma alta probabilidade de que este estado estável da rede corresponda ao comportamento de escolha de caminho dos condutores.</a:t>
            </a:r>
          </a:p>
          <a:p>
            <a:r>
              <a:rPr lang="pt-PT" noProof="0" dirty="0"/>
              <a:t>Para estimar o tempo de viagem para cada arco na iteração n + 1, o tempo de viagem estimado para n é adicionado à diferença entre o tempo de viagem real calculado de n (calculado a partir das funções VD) e o tempo de viagem estimado de n . Esta diferença é então multiplicada pelo valor DELTA (0.15 ... 0.5) que resulta numa onda senoidal atenuada.</a:t>
            </a:r>
          </a:p>
          <a:p>
            <a:r>
              <a:rPr lang="pt-PT" noProof="0" dirty="0"/>
              <a:t>A condição de terminação resulta da exigência de que os tempos de viagem estimados para as etapas de iteração n e n-1 e o tempo de viagem real calculado na iteração n, correspondam suficientemente entre si. Isto é definido pelo limiar de precisão EPSILON.</a:t>
            </a:r>
          </a:p>
          <a:p>
            <a:r>
              <a:rPr lang="pt-PT" noProof="0" dirty="0" err="1"/>
              <a:t>The</a:t>
            </a:r>
            <a:r>
              <a:rPr lang="pt-PT" noProof="0" dirty="0"/>
              <a:t> </a:t>
            </a:r>
            <a:r>
              <a:rPr lang="pt-PT" noProof="0" dirty="0" err="1"/>
              <a:t>termination</a:t>
            </a:r>
            <a:r>
              <a:rPr lang="pt-PT" noProof="0" dirty="0"/>
              <a:t> </a:t>
            </a:r>
            <a:r>
              <a:rPr lang="pt-PT" noProof="0" dirty="0" err="1"/>
              <a:t>condition</a:t>
            </a:r>
            <a:r>
              <a:rPr lang="pt-PT" noProof="0" dirty="0"/>
              <a:t> </a:t>
            </a:r>
            <a:r>
              <a:rPr lang="pt-PT" noProof="0" dirty="0" err="1"/>
              <a:t>arises</a:t>
            </a:r>
            <a:r>
              <a:rPr lang="pt-PT" noProof="0" dirty="0"/>
              <a:t> </a:t>
            </a:r>
            <a:r>
              <a:rPr lang="pt-PT" noProof="0" dirty="0" err="1"/>
              <a:t>from</a:t>
            </a:r>
            <a:r>
              <a:rPr lang="pt-PT" noProof="0" dirty="0"/>
              <a:t> </a:t>
            </a:r>
            <a:r>
              <a:rPr lang="pt-PT" noProof="0" dirty="0" err="1"/>
              <a:t>the</a:t>
            </a:r>
            <a:r>
              <a:rPr lang="pt-PT" noProof="0" dirty="0"/>
              <a:t> </a:t>
            </a:r>
            <a:r>
              <a:rPr lang="pt-PT" noProof="0" dirty="0" err="1"/>
              <a:t>requirement</a:t>
            </a:r>
            <a:r>
              <a:rPr lang="pt-PT" noProof="0" dirty="0"/>
              <a:t> </a:t>
            </a:r>
            <a:r>
              <a:rPr lang="pt-PT" noProof="0" dirty="0" err="1"/>
              <a:t>that</a:t>
            </a:r>
            <a:r>
              <a:rPr lang="pt-PT" noProof="0" dirty="0"/>
              <a:t> </a:t>
            </a:r>
            <a:r>
              <a:rPr lang="pt-PT" noProof="0" dirty="0" err="1"/>
              <a:t>the</a:t>
            </a:r>
            <a:r>
              <a:rPr lang="pt-PT" noProof="0" dirty="0"/>
              <a:t> </a:t>
            </a:r>
            <a:r>
              <a:rPr lang="pt-PT" noProof="0" dirty="0" err="1"/>
              <a:t>estimated</a:t>
            </a:r>
            <a:r>
              <a:rPr lang="pt-PT" noProof="0" dirty="0"/>
              <a:t> </a:t>
            </a:r>
            <a:r>
              <a:rPr lang="pt-PT" noProof="0" dirty="0" err="1"/>
              <a:t>travel</a:t>
            </a:r>
            <a:r>
              <a:rPr lang="pt-PT" noProof="0" dirty="0"/>
              <a:t> times for </a:t>
            </a:r>
            <a:r>
              <a:rPr lang="pt-PT" noProof="0" dirty="0" err="1"/>
              <a:t>iteration</a:t>
            </a:r>
            <a:r>
              <a:rPr lang="pt-PT" noProof="0" dirty="0"/>
              <a:t> steps n </a:t>
            </a:r>
            <a:r>
              <a:rPr lang="pt-PT" noProof="0" dirty="0" err="1"/>
              <a:t>and</a:t>
            </a:r>
            <a:r>
              <a:rPr lang="pt-PT" noProof="0" dirty="0"/>
              <a:t> n-1, </a:t>
            </a:r>
            <a:r>
              <a:rPr lang="pt-PT" noProof="0" dirty="0" err="1"/>
              <a:t>and</a:t>
            </a:r>
            <a:r>
              <a:rPr lang="pt-PT" noProof="0" dirty="0"/>
              <a:t> </a:t>
            </a:r>
            <a:r>
              <a:rPr lang="pt-PT" noProof="0" dirty="0" err="1"/>
              <a:t>the</a:t>
            </a:r>
            <a:r>
              <a:rPr lang="pt-PT" noProof="0" dirty="0"/>
              <a:t> </a:t>
            </a:r>
            <a:r>
              <a:rPr lang="pt-PT" noProof="0" dirty="0" err="1"/>
              <a:t>calculated</a:t>
            </a:r>
            <a:r>
              <a:rPr lang="pt-PT" noProof="0" dirty="0"/>
              <a:t> </a:t>
            </a:r>
            <a:r>
              <a:rPr lang="pt-PT" noProof="0" dirty="0" err="1"/>
              <a:t>actual</a:t>
            </a:r>
            <a:r>
              <a:rPr lang="pt-PT" noProof="0" dirty="0"/>
              <a:t> </a:t>
            </a:r>
            <a:r>
              <a:rPr lang="pt-PT" noProof="0" dirty="0" err="1"/>
              <a:t>travel</a:t>
            </a:r>
            <a:r>
              <a:rPr lang="pt-PT" noProof="0" dirty="0"/>
              <a:t> time </a:t>
            </a:r>
            <a:r>
              <a:rPr lang="pt-PT" noProof="0" dirty="0" err="1"/>
              <a:t>of</a:t>
            </a:r>
            <a:r>
              <a:rPr lang="pt-PT" noProof="0" dirty="0"/>
              <a:t> </a:t>
            </a:r>
            <a:r>
              <a:rPr lang="pt-PT" noProof="0" dirty="0" err="1"/>
              <a:t>iteration</a:t>
            </a:r>
            <a:r>
              <a:rPr lang="pt-PT" noProof="0" dirty="0"/>
              <a:t> step n, </a:t>
            </a:r>
            <a:r>
              <a:rPr lang="pt-PT" noProof="0" dirty="0" err="1"/>
              <a:t>sufficiently</a:t>
            </a:r>
            <a:r>
              <a:rPr lang="pt-PT" noProof="0" dirty="0"/>
              <a:t> </a:t>
            </a:r>
            <a:r>
              <a:rPr lang="pt-PT" noProof="0" dirty="0" err="1"/>
              <a:t>correspond</a:t>
            </a:r>
            <a:r>
              <a:rPr lang="pt-PT" noProof="0" dirty="0"/>
              <a:t> to </a:t>
            </a:r>
            <a:r>
              <a:rPr lang="pt-PT" noProof="0" dirty="0" err="1"/>
              <a:t>each</a:t>
            </a:r>
            <a:r>
              <a:rPr lang="pt-PT" noProof="0" dirty="0"/>
              <a:t> </a:t>
            </a:r>
            <a:r>
              <a:rPr lang="pt-PT" noProof="0" dirty="0" err="1"/>
              <a:t>other</a:t>
            </a:r>
            <a:r>
              <a:rPr lang="pt-PT" noProof="0" dirty="0"/>
              <a:t>. </a:t>
            </a:r>
            <a:r>
              <a:rPr lang="pt-PT" noProof="0" dirty="0" err="1"/>
              <a:t>This</a:t>
            </a:r>
            <a:r>
              <a:rPr lang="pt-PT" noProof="0" dirty="0"/>
              <a:t> </a:t>
            </a:r>
            <a:r>
              <a:rPr lang="pt-PT" noProof="0" dirty="0" err="1"/>
              <a:t>is</a:t>
            </a:r>
            <a:r>
              <a:rPr lang="pt-PT" noProof="0" dirty="0"/>
              <a:t> </a:t>
            </a:r>
            <a:r>
              <a:rPr lang="pt-PT" noProof="0" dirty="0" err="1"/>
              <a:t>defined</a:t>
            </a:r>
            <a:r>
              <a:rPr lang="pt-PT" noProof="0" dirty="0"/>
              <a:t> </a:t>
            </a:r>
            <a:r>
              <a:rPr lang="pt-PT" noProof="0" dirty="0" err="1"/>
              <a:t>by</a:t>
            </a:r>
            <a:r>
              <a:rPr lang="pt-PT" noProof="0" dirty="0"/>
              <a:t> </a:t>
            </a:r>
            <a:r>
              <a:rPr lang="pt-PT" noProof="0" dirty="0" err="1"/>
              <a:t>the</a:t>
            </a:r>
            <a:r>
              <a:rPr lang="pt-PT" noProof="0" dirty="0"/>
              <a:t> </a:t>
            </a:r>
            <a:r>
              <a:rPr lang="pt-PT" noProof="0" dirty="0" err="1"/>
              <a:t>precision</a:t>
            </a:r>
            <a:r>
              <a:rPr lang="pt-PT" noProof="0" dirty="0"/>
              <a:t> </a:t>
            </a:r>
            <a:r>
              <a:rPr lang="pt-PT" noProof="0" dirty="0" err="1"/>
              <a:t>threshold</a:t>
            </a:r>
            <a:r>
              <a:rPr lang="pt-PT" noProof="0" dirty="0"/>
              <a:t> EPSILON.</a:t>
            </a:r>
          </a:p>
          <a:p>
            <a:endParaRPr lang="pt-PT" noProof="0"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211399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dirty="0"/>
              <a:t>Alocação por Equilíbrio </a:t>
            </a:r>
            <a:r>
              <a:rPr lang="pt-PT" b="1" dirty="0" err="1"/>
              <a:t>Lohse</a:t>
            </a:r>
            <a:endParaRPr lang="pt-PT" b="1" dirty="0"/>
          </a:p>
          <a:p>
            <a:endParaRPr lang="pt-PT" dirty="0"/>
          </a:p>
          <a:p>
            <a:r>
              <a:rPr lang="pt-PT" noProof="0" dirty="0"/>
              <a:t>Abrir o ficheiro de parâmetros 01_06_Lohse.xml</a:t>
            </a:r>
          </a:p>
          <a:p>
            <a:endParaRPr lang="pt-PT" dirty="0"/>
          </a:p>
          <a:p>
            <a:r>
              <a:rPr lang="pt-PT" dirty="0"/>
              <a:t>Os dois métodos diferem no procedimento de estimativa para cada iteração.</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101520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Autofit/>
          </a:bodyPr>
          <a:lstStyle/>
          <a:p>
            <a:r>
              <a:rPr lang="pt-PT" b="1" noProof="0" dirty="0"/>
              <a:t>Alocação Estocástica</a:t>
            </a:r>
          </a:p>
          <a:p>
            <a:endParaRPr lang="pt-PT" noProof="0" dirty="0"/>
          </a:p>
          <a:p>
            <a:pPr marL="0" lvl="1" indent="0">
              <a:lnSpc>
                <a:spcPct val="110000"/>
              </a:lnSpc>
              <a:buNone/>
            </a:pPr>
            <a:r>
              <a:rPr lang="pt-PT" sz="1600" b="0" dirty="0">
                <a:solidFill>
                  <a:srgbClr val="000000"/>
                </a:solidFill>
                <a:latin typeface="Trebuchet MS" panose="020B0603020202020204" pitchFamily="34" charset="0"/>
              </a:rPr>
              <a:t>Esta alocação entra em consideração que aspetos relevantes para a escolha de caminho individual (tempo de viagem, distância e custos) são entendidos de forma subjetiva pelos automobilistas, por vezes com base em informação incompleta.</a:t>
            </a:r>
          </a:p>
          <a:p>
            <a:pPr marL="0" lvl="1" indent="0">
              <a:lnSpc>
                <a:spcPct val="110000"/>
              </a:lnSpc>
              <a:buNone/>
            </a:pPr>
            <a:endParaRPr lang="pt-PT" sz="1600" b="0" dirty="0">
              <a:solidFill>
                <a:srgbClr val="000000"/>
              </a:solidFill>
              <a:latin typeface="Trebuchet MS" panose="020B0603020202020204" pitchFamily="34" charset="0"/>
            </a:endParaRPr>
          </a:p>
          <a:p>
            <a:pPr marL="0" lvl="1" indent="0">
              <a:lnSpc>
                <a:spcPct val="110000"/>
              </a:lnSpc>
              <a:buNone/>
            </a:pPr>
            <a:r>
              <a:rPr lang="pt-PT" sz="1600" b="0" dirty="0">
                <a:solidFill>
                  <a:srgbClr val="000000"/>
                </a:solidFill>
                <a:latin typeface="Trebuchet MS" panose="020B0603020202020204" pitchFamily="34" charset="0"/>
              </a:rPr>
              <a:t>Por outro lado, a escolha de caminho depende das preferências individuais, as quais não são consideradas no modelo.</a:t>
            </a:r>
          </a:p>
          <a:p>
            <a:pPr marL="0" lvl="1" indent="0">
              <a:lnSpc>
                <a:spcPct val="110000"/>
              </a:lnSpc>
              <a:buNone/>
            </a:pPr>
            <a:endParaRPr lang="pt-PT" sz="1600" b="0" dirty="0">
              <a:solidFill>
                <a:srgbClr val="000000"/>
              </a:solidFill>
              <a:latin typeface="Trebuchet MS" panose="020B0603020202020204" pitchFamily="34" charset="0"/>
            </a:endParaRPr>
          </a:p>
          <a:p>
            <a:pPr marL="0" lvl="1" indent="0">
              <a:lnSpc>
                <a:spcPct val="110000"/>
              </a:lnSpc>
              <a:buNone/>
            </a:pPr>
            <a:r>
              <a:rPr lang="pt-PT" sz="1600" b="0" dirty="0">
                <a:solidFill>
                  <a:srgbClr val="000000"/>
                </a:solidFill>
                <a:latin typeface="Trebuchet MS" panose="020B0603020202020204" pitchFamily="34" charset="0"/>
              </a:rPr>
              <a:t>Na prática, os dois efeitos combinados conduzem à escolha de caminhos que, por aplicação direta do primeiro princípio de </a:t>
            </a:r>
            <a:r>
              <a:rPr lang="pt-PT" sz="1600" b="0" dirty="0" err="1">
                <a:solidFill>
                  <a:srgbClr val="000000"/>
                </a:solidFill>
                <a:latin typeface="Trebuchet MS" panose="020B0603020202020204" pitchFamily="34" charset="0"/>
              </a:rPr>
              <a:t>Wardrop</a:t>
            </a:r>
            <a:r>
              <a:rPr lang="pt-PT" sz="1600" b="0" dirty="0">
                <a:solidFill>
                  <a:srgbClr val="000000"/>
                </a:solidFill>
                <a:latin typeface="Trebuchet MS" panose="020B0603020202020204" pitchFamily="34" charset="0"/>
              </a:rPr>
              <a:t>, não seriam escolhidos pois representam soluções </a:t>
            </a:r>
            <a:r>
              <a:rPr lang="pt-PT" sz="1600" b="0" dirty="0" err="1">
                <a:solidFill>
                  <a:srgbClr val="000000"/>
                </a:solidFill>
                <a:latin typeface="Trebuchet MS" panose="020B0603020202020204" pitchFamily="34" charset="0"/>
              </a:rPr>
              <a:t>sub-ótimas</a:t>
            </a:r>
            <a:r>
              <a:rPr lang="pt-PT" sz="1600" b="0" dirty="0">
                <a:solidFill>
                  <a:srgbClr val="000000"/>
                </a:solidFill>
                <a:latin typeface="Trebuchet MS" panose="020B0603020202020204" pitchFamily="34" charset="0"/>
              </a:rPr>
              <a:t> em termos dos aspetos relevantes. Desta forma, na alocação estocástica, são inicialmente calculadas vários caminhos alternativos, sendo a demanda distribuída com base num modelo de distribuição (e.g., </a:t>
            </a:r>
            <a:r>
              <a:rPr lang="pt-PT" sz="1600" b="0" dirty="0" err="1">
                <a:solidFill>
                  <a:srgbClr val="000000"/>
                </a:solidFill>
                <a:latin typeface="Trebuchet MS" panose="020B0603020202020204" pitchFamily="34" charset="0"/>
              </a:rPr>
              <a:t>Logit</a:t>
            </a:r>
            <a:r>
              <a:rPr lang="pt-PT" sz="1600" b="0" dirty="0">
                <a:solidFill>
                  <a:srgbClr val="000000"/>
                </a:solidFill>
                <a:latin typeface="Trebuchet MS" panose="020B0603020202020204" pitchFamily="34" charset="0"/>
              </a:rPr>
              <a:t>).</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689050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„Bondade“ da alocação</a:t>
            </a:r>
          </a:p>
          <a:p>
            <a:endParaRPr lang="pt-PT" noProof="0" dirty="0"/>
          </a:p>
          <a:p>
            <a:r>
              <a:rPr lang="pt-PT" noProof="0" dirty="0"/>
              <a:t>Estão disponíveis dados estatísticos do resultado das alocações que podem consultar-se no menu </a:t>
            </a:r>
            <a:r>
              <a:rPr lang="pt-PT" noProof="0" dirty="0" err="1"/>
              <a:t>Lists</a:t>
            </a:r>
            <a:r>
              <a:rPr lang="pt-PT" noProof="0" dirty="0"/>
              <a:t> -&gt; </a:t>
            </a:r>
            <a:r>
              <a:rPr lang="pt-PT" noProof="0" dirty="0" err="1"/>
              <a:t>Statistics</a:t>
            </a:r>
            <a:r>
              <a:rPr lang="pt-PT" noProof="0" dirty="0"/>
              <a:t> -&gt; </a:t>
            </a:r>
            <a:r>
              <a:rPr lang="pt-PT" noProof="0" dirty="0" err="1"/>
              <a:t>PrT</a:t>
            </a:r>
            <a:r>
              <a:rPr lang="pt-PT" noProof="0" dirty="0"/>
              <a:t> </a:t>
            </a:r>
            <a:r>
              <a:rPr lang="pt-PT" noProof="0" dirty="0" err="1"/>
              <a:t>assignment</a:t>
            </a:r>
            <a:r>
              <a:rPr lang="pt-PT" noProof="0" dirty="0"/>
              <a:t> </a:t>
            </a:r>
            <a:r>
              <a:rPr lang="pt-PT" noProof="0" dirty="0" err="1"/>
              <a:t>quality</a:t>
            </a:r>
            <a:r>
              <a:rPr lang="pt-PT" noProof="0" dirty="0"/>
              <a:t> data.</a:t>
            </a:r>
            <a:br>
              <a:rPr lang="pt-PT" noProof="0" dirty="0"/>
            </a:br>
            <a:br>
              <a:rPr lang="pt-PT" noProof="0" dirty="0"/>
            </a:br>
            <a:r>
              <a:rPr lang="pt-PT" noProof="0" dirty="0"/>
              <a:t>Nesta lista, entre outros, estão listados os valores de impedância para os veículos, a impedância hipotética dos veículos e o gap.</a:t>
            </a:r>
            <a:br>
              <a:rPr lang="en-US" dirty="0"/>
            </a:br>
            <a:br>
              <a:rPr lang="en-US" dirty="0"/>
            </a:br>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75678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dirty="0"/>
              <a:t>1-6 Funções</a:t>
            </a:r>
          </a:p>
          <a:p>
            <a:endParaRPr lang="pt-PT" dirty="0"/>
          </a:p>
          <a:p>
            <a:r>
              <a:rPr lang="pt-PT" noProof="0" dirty="0"/>
              <a:t>Como são tratadas as viagens de O para D num modelo de rede macroscópico?</a:t>
            </a:r>
          </a:p>
          <a:p>
            <a:endParaRPr lang="pt-PT" noProof="0" dirty="0"/>
          </a:p>
          <a:p>
            <a:r>
              <a:rPr lang="pt-PT" noProof="0" dirty="0"/>
              <a:t>Descrição das funções volume atraso (Volume </a:t>
            </a:r>
            <a:r>
              <a:rPr lang="pt-PT" noProof="0" dirty="0" err="1"/>
              <a:t>delay</a:t>
            </a:r>
            <a:r>
              <a:rPr lang="pt-PT" noProof="0" dirty="0"/>
              <a:t> </a:t>
            </a:r>
            <a:r>
              <a:rPr lang="pt-PT" noProof="0" dirty="0" err="1"/>
              <a:t>functions</a:t>
            </a:r>
            <a:r>
              <a:rPr lang="pt-PT" noProof="0" dirty="0"/>
              <a:t> (VDF)) e descrição dos métodos de alocação e sua avaliação na rede com base na demanda atual.</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597589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Número de caminhos</a:t>
            </a:r>
          </a:p>
          <a:p>
            <a:endParaRPr lang="pt-PT" noProof="0" dirty="0"/>
          </a:p>
          <a:p>
            <a:r>
              <a:rPr lang="pt-PT" noProof="0" dirty="0"/>
              <a:t>Além disso, pode ser interessante saber qual é a distribuição de frequência de caminhos para uma reatribuição. Para abrir a lista de caminhos </a:t>
            </a:r>
            <a:r>
              <a:rPr lang="pt-PT" noProof="0" dirty="0" err="1"/>
              <a:t>PrT</a:t>
            </a:r>
            <a:r>
              <a:rPr lang="pt-PT" noProof="0" dirty="0"/>
              <a:t>  (</a:t>
            </a:r>
            <a:r>
              <a:rPr lang="pt-PT" noProof="0" dirty="0" err="1"/>
              <a:t>Lists</a:t>
            </a:r>
            <a:r>
              <a:rPr lang="pt-PT" noProof="0" dirty="0"/>
              <a:t> -&gt; </a:t>
            </a:r>
            <a:r>
              <a:rPr lang="pt-PT" noProof="0" dirty="0" err="1"/>
              <a:t>Paths</a:t>
            </a:r>
            <a:r>
              <a:rPr lang="pt-PT" noProof="0" dirty="0"/>
              <a:t> -&gt; </a:t>
            </a:r>
            <a:r>
              <a:rPr lang="pt-PT" noProof="0" dirty="0" err="1"/>
              <a:t>PrT-Paths</a:t>
            </a:r>
            <a:r>
              <a:rPr lang="pt-PT" noProof="0" dirty="0"/>
              <a:t>).</a:t>
            </a:r>
          </a:p>
          <a:p>
            <a:endParaRPr lang="pt-PT" noProof="0" dirty="0"/>
          </a:p>
          <a:p>
            <a:r>
              <a:rPr lang="pt-PT" noProof="0" dirty="0"/>
              <a:t>Esta lista tem o índice de atributo, quantos caminhos diferentes foram calculados de uma origem para um destino.</a:t>
            </a:r>
          </a:p>
          <a:p>
            <a:endParaRPr lang="pt-PT" noProof="0" dirty="0"/>
          </a:p>
          <a:p>
            <a:r>
              <a:rPr lang="pt-PT" noProof="0" dirty="0"/>
              <a:t>Esta lista pode ser salva com base de dados (veja o ícone Base de Dados na barra de menus da lista) e criar uma distribuição de frequências.</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248903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endParaRPr lang="de-DE" dirty="0"/>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293783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Autofit/>
          </a:bodyPr>
          <a:lstStyle/>
          <a:p>
            <a:r>
              <a:rPr lang="en-US" b="1" dirty="0"/>
              <a:t>Transport system-based assignment</a:t>
            </a:r>
          </a:p>
          <a:p>
            <a:endParaRPr lang="en-US" dirty="0"/>
          </a:p>
          <a:p>
            <a:r>
              <a:rPr lang="en-US" dirty="0"/>
              <a:t>The transport system-based assignment does not differentiate between individual </a:t>
            </a:r>
            <a:r>
              <a:rPr lang="en-US" dirty="0" err="1"/>
              <a:t>PuT</a:t>
            </a:r>
            <a:r>
              <a:rPr lang="en-US" dirty="0"/>
              <a:t> lines. Modeling the transport supply only considers the links of a basic network with their specific run times. The basic network can comprehend the following sets of links.</a:t>
            </a:r>
          </a:p>
          <a:p>
            <a:pPr lvl="1">
              <a:buClr>
                <a:srgbClr val="ED1B34"/>
              </a:buClr>
            </a:pPr>
            <a:r>
              <a:rPr lang="en-US" dirty="0"/>
              <a:t>All road and rail links of the link network</a:t>
            </a:r>
          </a:p>
          <a:p>
            <a:pPr lvl="1">
              <a:buClr>
                <a:srgbClr val="ED1B34"/>
              </a:buClr>
            </a:pPr>
            <a:r>
              <a:rPr lang="en-US" dirty="0"/>
              <a:t>Only those links which are traversed by PuT lines</a:t>
            </a:r>
          </a:p>
          <a:p>
            <a:pPr lvl="1">
              <a:buClr>
                <a:srgbClr val="ED1B34"/>
              </a:buClr>
            </a:pPr>
            <a:r>
              <a:rPr lang="en-US" dirty="0"/>
              <a:t>Only those links which are traversed by active PuT lines</a:t>
            </a:r>
          </a:p>
          <a:p>
            <a:r>
              <a:rPr lang="en-US" dirty="0"/>
              <a:t>From the links of this basic network a graph is constructed which is the basis for a best-route search. </a:t>
            </a:r>
          </a:p>
          <a:p>
            <a:r>
              <a:rPr lang="en-US" dirty="0"/>
              <a:t>Because individual lines are not distinguished, transfer stops with their respective transfer times cannot be included in the search. It is possible, however, to include transition times between different transport systems (transfer penalties for transport system changes, for example between bus and train).</a:t>
            </a:r>
          </a:p>
          <a:p>
            <a:r>
              <a:rPr lang="en-US" dirty="0"/>
              <a:t>The transport system-based assignment calculates exactly one route for each pair of origin zone and destination zone, which consists of one origin connector and one destination connector for the </a:t>
            </a:r>
            <a:r>
              <a:rPr lang="en-US" dirty="0" err="1"/>
              <a:t>PuT</a:t>
            </a:r>
            <a:r>
              <a:rPr lang="en-US" dirty="0"/>
              <a:t> as well as of links and turns, which are permitted for a public transport system. Transfers are changes of the transport system which are considered in the form of a time penalty in the route search.</a:t>
            </a:r>
          </a:p>
          <a:p>
            <a:r>
              <a:rPr lang="en-US" dirty="0"/>
              <a:t>For links, t-</a:t>
            </a:r>
            <a:r>
              <a:rPr lang="en-US" dirty="0" err="1"/>
              <a:t>PuTSys</a:t>
            </a:r>
            <a:r>
              <a:rPr lang="en-US" dirty="0"/>
              <a:t> is considered</a:t>
            </a:r>
          </a:p>
          <a:p>
            <a:r>
              <a:rPr lang="en-US" dirty="0"/>
              <a:t>A transport system change can only take place at selected nodes</a:t>
            </a:r>
          </a:p>
          <a:p>
            <a:r>
              <a:rPr lang="en-US" dirty="0"/>
              <a:t>At nodes, where a transport system change is necessary, a transfer time penalty TP is assigned</a:t>
            </a:r>
          </a:p>
          <a:p>
            <a:r>
              <a:rPr lang="en-US" dirty="0"/>
              <a:t>TP = node type-specific time penalty + penalty per transfer</a:t>
            </a:r>
          </a:p>
          <a:p>
            <a:r>
              <a:rPr lang="en-US" dirty="0"/>
              <a:t>At nodes, at which no turn for the public transport system is permitted between the links, the time penalty TP is also added if option Consider prohibited turns is active.</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39245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en-US" b="1" dirty="0"/>
              <a:t>Transport system-based assignment</a:t>
            </a:r>
          </a:p>
          <a:p>
            <a:endParaRPr lang="de-DE" dirty="0"/>
          </a:p>
          <a:p>
            <a:r>
              <a:rPr lang="en-US" dirty="0"/>
              <a:t>Open the parameter file 01_06_PuT_TSys.par</a:t>
            </a:r>
          </a:p>
          <a:p>
            <a:endParaRPr lang="de-DE" dirty="0"/>
          </a:p>
          <a:p>
            <a:r>
              <a:rPr lang="en-US" dirty="0"/>
              <a:t>In the Search tab, the following values ​​should be used:</a:t>
            </a:r>
          </a:p>
          <a:p>
            <a:pPr lvl="1"/>
            <a:r>
              <a:rPr lang="en-US" dirty="0"/>
              <a:t>Permissibility at node: from allocated stop points</a:t>
            </a:r>
          </a:p>
          <a:p>
            <a:pPr lvl="1"/>
            <a:r>
              <a:rPr lang="en-US" dirty="0"/>
              <a:t>consider prohibited turns</a:t>
            </a:r>
          </a:p>
          <a:p>
            <a:pPr lvl="1"/>
            <a:r>
              <a:rPr lang="en-US" dirty="0"/>
              <a:t>Network for the path search: links used by line routes</a:t>
            </a:r>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p:sp>
    </p:spTree>
    <p:extLst>
      <p:ext uri="{BB962C8B-B14F-4D97-AF65-F5344CB8AC3E}">
        <p14:creationId xmlns:p14="http://schemas.microsoft.com/office/powerpoint/2010/main" val="2542326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pfzeilenplatzhalter 3"/>
          <p:cNvSpPr>
            <a:spLocks noGrp="1"/>
          </p:cNvSpPr>
          <p:nvPr>
            <p:ph type="hdr" sz="quarter" idx="10"/>
          </p:nvPr>
        </p:nvSpPr>
        <p:spPr/>
        <p:txBody>
          <a:bodyPr/>
          <a:lstStyle/>
          <a:p>
            <a:r>
              <a:rPr lang="de-DE"/>
              <a:t>PTV Group</a:t>
            </a:r>
            <a:endParaRPr lang="de-DE" dirty="0"/>
          </a:p>
        </p:txBody>
      </p:sp>
      <p:sp>
        <p:nvSpPr>
          <p:cNvPr id="6" name="Folienbildplatzhalter 5"/>
          <p:cNvSpPr>
            <a:spLocks noGrp="1" noRot="1" noChangeAspect="1"/>
          </p:cNvSpPr>
          <p:nvPr>
            <p:ph type="sldImg"/>
          </p:nvPr>
        </p:nvSpPr>
        <p:spPr>
          <a:xfrm>
            <a:off x="381000" y="292100"/>
            <a:ext cx="6338888" cy="4752975"/>
          </a:xfrm>
        </p:spPr>
      </p:sp>
      <p:sp>
        <p:nvSpPr>
          <p:cNvPr id="7" name="Notizenplatzhalter 6"/>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1625433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dirty="0"/>
              <a:t>Definição da versão base</a:t>
            </a:r>
          </a:p>
          <a:p>
            <a:endParaRPr lang="pt-PT" dirty="0"/>
          </a:p>
          <a:p>
            <a:r>
              <a:rPr lang="pt-PT" noProof="0" dirty="0"/>
              <a:t>Antes de iniciar a gestão de cenários, vamos mudar a sequência de procedimentos e os parâmetros gráficos como na imagem (em alternativa, podem carregar a versão </a:t>
            </a:r>
            <a:r>
              <a:rPr lang="pt-PT" baseline="0" noProof="0" dirty="0"/>
              <a:t>01_07_01_StartScenarioManagement.ver.</a:t>
            </a:r>
            <a:endParaRPr lang="pt-PT" noProof="0" dirty="0"/>
          </a:p>
          <a:p>
            <a:endParaRPr lang="pt-PT" dirty="0"/>
          </a:p>
          <a:p>
            <a:r>
              <a:rPr lang="pt-PT" dirty="0"/>
              <a:t>Em seguida vamos criar um novo projeto como indicado na imagem.</a:t>
            </a:r>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47663" y="287338"/>
            <a:ext cx="5946775" cy="4460875"/>
          </a:xfrm>
        </p:spPr>
      </p:sp>
    </p:spTree>
    <p:extLst>
      <p:ext uri="{BB962C8B-B14F-4D97-AF65-F5344CB8AC3E}">
        <p14:creationId xmlns:p14="http://schemas.microsoft.com/office/powerpoint/2010/main" val="1225513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noProof="0" dirty="0"/>
              <a:t>O projeto deve ser salvo com o nome Treino_2030. Escrever o nome do ficheiro e selecionar a diretoria base.</a:t>
            </a:r>
          </a:p>
          <a:p>
            <a:endParaRPr lang="en-US" noProof="0" dirty="0"/>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47663" y="287338"/>
            <a:ext cx="5946775" cy="4460875"/>
          </a:xfrm>
        </p:spPr>
      </p:sp>
    </p:spTree>
    <p:extLst>
      <p:ext uri="{BB962C8B-B14F-4D97-AF65-F5344CB8AC3E}">
        <p14:creationId xmlns:p14="http://schemas.microsoft.com/office/powerpoint/2010/main" val="179435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sz="1100" b="1" noProof="0" dirty="0">
                <a:solidFill>
                  <a:srgbClr val="000000"/>
                </a:solidFill>
              </a:rPr>
              <a:t>Configurações básicas</a:t>
            </a:r>
          </a:p>
          <a:p>
            <a:endParaRPr lang="pt-PT" noProof="0" dirty="0"/>
          </a:p>
          <a:p>
            <a:r>
              <a:rPr lang="pt-PT" noProof="0" dirty="0"/>
              <a:t>Escrever no Log alguma informação para editar posteriormente.</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517374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Modificações</a:t>
            </a:r>
          </a:p>
          <a:p>
            <a:endParaRPr lang="pt-PT" noProof="0" dirty="0"/>
          </a:p>
          <a:p>
            <a:r>
              <a:rPr lang="pt-PT" noProof="0" dirty="0"/>
              <a:t>Criar duas alternativas de variante à cidade C-Hamlet.</a:t>
            </a:r>
          </a:p>
          <a:p>
            <a:endParaRPr lang="pt-PT" noProof="0" dirty="0"/>
          </a:p>
          <a:p>
            <a:r>
              <a:rPr lang="pt-PT" noProof="0" dirty="0"/>
              <a:t>As modificações podem ser selecionadas de modo independente ou assumidas como dependentes de outra(s).</a:t>
            </a:r>
          </a:p>
          <a:p>
            <a:endParaRPr lang="pt-PT" noProof="0" dirty="0"/>
          </a:p>
          <a:p>
            <a:r>
              <a:rPr lang="pt-PT" noProof="0" dirty="0"/>
              <a:t>Neste exemplo, criamos primeiro um nó a norte de C-Hamlet. Neste nó vamos ligar três arcos. A Estrada de ligação ao centro de C-Hamlet e os ramos oeste e este da Variante Norte.</a:t>
            </a:r>
          </a:p>
          <a:p>
            <a:endParaRPr lang="pt-PT" noProof="0" dirty="0"/>
          </a:p>
          <a:p>
            <a:r>
              <a:rPr lang="pt-PT" noProof="0" dirty="0"/>
              <a:t>As modificações podem ser tratadas mais tarde selecionando as linhas correspondentes e clicando no </a:t>
            </a:r>
            <a:r>
              <a:rPr lang="pt-PT" noProof="0" dirty="0" err="1"/>
              <a:t>icon</a:t>
            </a:r>
            <a:r>
              <a:rPr lang="pt-PT" noProof="0" dirty="0"/>
              <a:t> "</a:t>
            </a:r>
            <a:r>
              <a:rPr lang="pt-PT" noProof="0" dirty="0" err="1"/>
              <a:t>Edit</a:t>
            </a:r>
            <a:r>
              <a:rPr lang="pt-PT" noProof="0" dirty="0"/>
              <a:t> </a:t>
            </a:r>
            <a:r>
              <a:rPr lang="pt-PT" noProof="0" dirty="0" err="1"/>
              <a:t>Modification</a:t>
            </a:r>
            <a:r>
              <a:rPr lang="pt-PT" noProof="0" dirty="0"/>
              <a:t>”.</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47663" y="287338"/>
            <a:ext cx="5946775" cy="4460875"/>
          </a:xfrm>
        </p:spPr>
      </p:sp>
    </p:spTree>
    <p:extLst>
      <p:ext uri="{BB962C8B-B14F-4D97-AF65-F5344CB8AC3E}">
        <p14:creationId xmlns:p14="http://schemas.microsoft.com/office/powerpoint/2010/main" val="2524968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Definir Cenários</a:t>
            </a:r>
          </a:p>
          <a:p>
            <a:endParaRPr lang="pt-PT" noProof="0" dirty="0"/>
          </a:p>
          <a:p>
            <a:r>
              <a:rPr lang="pt-PT" noProof="0" dirty="0"/>
              <a:t>Podemos agora criar as modificações dos cenários.</a:t>
            </a:r>
            <a:br>
              <a:rPr lang="pt-PT" noProof="0" dirty="0"/>
            </a:br>
            <a:r>
              <a:rPr lang="pt-PT" noProof="0" dirty="0"/>
              <a:t>Como primeiro cenário, vamos definir a situação de base para comparação, também chamada Caso 0. Esta situação de comparação inclui apenas a versão base.</a:t>
            </a:r>
          </a:p>
          <a:p>
            <a:endParaRPr lang="pt-PT" noProof="0" dirty="0"/>
          </a:p>
          <a:p>
            <a:r>
              <a:rPr lang="pt-PT" noProof="0" dirty="0"/>
              <a:t>Cada cenário poderá agora ser definido.</a:t>
            </a:r>
          </a:p>
          <a:p>
            <a:endParaRPr lang="pt-PT" noProof="0" dirty="0"/>
          </a:p>
          <a:p>
            <a:r>
              <a:rPr lang="pt-PT" noProof="0" dirty="0"/>
              <a:t>O projeto pode ser fechado a qualquer momento. O Gestor de Cenários guarda automaticamente todos os dados.</a:t>
            </a:r>
          </a:p>
          <a:p>
            <a:endParaRPr lang="pt-PT" noProof="0" dirty="0"/>
          </a:p>
          <a:p>
            <a:r>
              <a:rPr lang="pt-PT" noProof="0" dirty="0"/>
              <a:t>Para calcular os cenários quaisquer linhas podem ser selecionadas (todas ao mesmo tempo). Em seguida clicar no </a:t>
            </a:r>
            <a:r>
              <a:rPr lang="pt-PT" noProof="0" dirty="0" err="1"/>
              <a:t>icon</a:t>
            </a:r>
            <a:r>
              <a:rPr lang="pt-PT" noProof="0" dirty="0"/>
              <a:t> "</a:t>
            </a:r>
            <a:r>
              <a:rPr lang="pt-PT" noProof="0" dirty="0" err="1"/>
              <a:t>calculate</a:t>
            </a:r>
            <a:r>
              <a:rPr lang="pt-PT" noProof="0" dirty="0"/>
              <a:t> </a:t>
            </a:r>
            <a:r>
              <a:rPr lang="pt-PT" noProof="0" dirty="0" err="1"/>
              <a:t>scenarios</a:t>
            </a:r>
            <a:r>
              <a:rPr lang="pt-PT" noProof="0" dirty="0"/>
              <a:t>”.</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76134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Diagrama volume-velocidade</a:t>
            </a:r>
          </a:p>
          <a:p>
            <a:endParaRPr lang="pt-PT" noProof="0" dirty="0"/>
          </a:p>
          <a:p>
            <a:r>
              <a:rPr lang="pt-PT" noProof="0" dirty="0"/>
              <a:t>É a base para a definição da função de degradação de velocidade.</a:t>
            </a:r>
          </a:p>
          <a:p>
            <a:r>
              <a:rPr lang="pt-PT" noProof="0" dirty="0"/>
              <a:t>Em geral, pretendemos compreender o comportamento do tráfego, isto é, as escolhas de caminho feitas pelos utilizadores a partir do conhecimento da situação do tráfego geral na rede, em especial quando esta está perto do limite (</a:t>
            </a:r>
            <a:r>
              <a:rPr lang="pt-PT" noProof="0" dirty="0" err="1"/>
              <a:t>qmax</a:t>
            </a:r>
            <a:r>
              <a:rPr lang="pt-PT" noProof="0" dirty="0"/>
              <a:t>).</a:t>
            </a:r>
          </a:p>
          <a:p>
            <a:endParaRPr lang="pt-PT" noProof="0" dirty="0"/>
          </a:p>
          <a:p>
            <a:r>
              <a:rPr lang="pt-PT" noProof="0" dirty="0"/>
              <a:t>A partir destes diagramas não é evidente que haja uma função óbvia ao longo de toda a curva – pelo contrário, diferentes curvas de regressão podem ser assumidas para diferentes condições de tráfego.</a:t>
            </a:r>
          </a:p>
          <a:p>
            <a:endParaRPr lang="pt-PT" noProof="0" dirty="0"/>
          </a:p>
          <a:p>
            <a:r>
              <a:rPr lang="pt-PT" noProof="0" dirty="0" err="1"/>
              <a:t>Akcelik</a:t>
            </a:r>
            <a:r>
              <a:rPr lang="pt-PT" noProof="0" dirty="0"/>
              <a:t> desenvolveu em 1964 a função BPR cuja formula é </a:t>
            </a:r>
            <a:r>
              <a:rPr lang="pt-PT" noProof="0" dirty="0" err="1"/>
              <a:t>tcur</a:t>
            </a:r>
            <a:r>
              <a:rPr lang="pt-PT" noProof="0" dirty="0"/>
              <a:t> = t0 • (1 + α • (q/</a:t>
            </a:r>
            <a:r>
              <a:rPr lang="pt-PT" noProof="0" dirty="0" err="1"/>
              <a:t>qmax</a:t>
            </a:r>
            <a:r>
              <a:rPr lang="pt-PT" noProof="0" dirty="0"/>
              <a:t>)β). Nesta função ele escolheu para as variáveis os valores α = 0.15 e β = 4.00</a:t>
            </a:r>
          </a:p>
          <a:p>
            <a:endParaRPr lang="pt-PT" noProof="0" dirty="0"/>
          </a:p>
          <a:p>
            <a:r>
              <a:rPr lang="pt-PT" noProof="0" dirty="0"/>
              <a:t>No entanto, esta função resulta de contagens. O nosso objetivo é suposto ser as condições de tráfego e o comportamento na escolha de caminho em resultado do modelo de observação. Isto quer dizer a função input deverá conduzir ao resultado “correto” mais tarde. </a:t>
            </a:r>
          </a:p>
          <a:p>
            <a:r>
              <a:rPr lang="de-DE" dirty="0"/>
              <a:t> </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692817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de-DE" b="1" dirty="0"/>
              <a:t>Display </a:t>
            </a:r>
            <a:r>
              <a:rPr lang="de-DE" b="1" dirty="0" err="1"/>
              <a:t>volumes</a:t>
            </a:r>
            <a:r>
              <a:rPr lang="de-DE" b="1" dirty="0"/>
              <a:t> </a:t>
            </a:r>
            <a:r>
              <a:rPr lang="de-DE" b="1" dirty="0" err="1"/>
              <a:t>for</a:t>
            </a:r>
            <a:r>
              <a:rPr lang="de-DE" b="1" dirty="0"/>
              <a:t> a </a:t>
            </a:r>
            <a:r>
              <a:rPr lang="de-DE" b="1" dirty="0" err="1"/>
              <a:t>scenario</a:t>
            </a:r>
            <a:endParaRPr lang="de-DE" b="1" dirty="0"/>
          </a:p>
          <a:p>
            <a:endParaRPr lang="de-DE" dirty="0"/>
          </a:p>
          <a:p>
            <a:r>
              <a:rPr lang="en-US" dirty="0"/>
              <a:t>Click the scenario North Bypass an then click the button „load marked scenario“</a:t>
            </a:r>
          </a:p>
          <a:p>
            <a:endParaRPr lang="en-US" dirty="0"/>
          </a:p>
          <a:p>
            <a:r>
              <a:rPr lang="en-US" dirty="0"/>
              <a:t>In this way you can create all evaluations and print outs. The scenario manager is organizing everything inside your project for you</a:t>
            </a:r>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012723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Criar um padrão de comparação</a:t>
            </a:r>
          </a:p>
          <a:p>
            <a:endParaRPr lang="pt-PT" noProof="0" dirty="0"/>
          </a:p>
          <a:p>
            <a:r>
              <a:rPr lang="pt-PT" noProof="0" dirty="0"/>
              <a:t>Na janela </a:t>
            </a:r>
            <a:r>
              <a:rPr lang="pt-PT" b="1" noProof="0" dirty="0" err="1"/>
              <a:t>Comparison</a:t>
            </a:r>
            <a:r>
              <a:rPr lang="pt-PT" b="1" noProof="0" dirty="0"/>
              <a:t> </a:t>
            </a:r>
            <a:r>
              <a:rPr lang="pt-PT" b="1" noProof="0" dirty="0" err="1"/>
              <a:t>patterns</a:t>
            </a:r>
            <a:r>
              <a:rPr lang="pt-PT" noProof="0" dirty="0"/>
              <a:t> podem criar-se vários parâmetros gráficos para comparar diferentes cenários. Aqui pode criar-se um único padrão baseado em dois cenários. Mais tarde pode usá-lo para realizar todas as comparações pretendidas.</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339853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de-DE" b="1" dirty="0" err="1"/>
              <a:t>Comparison</a:t>
            </a:r>
            <a:r>
              <a:rPr lang="de-DE" b="1" dirty="0"/>
              <a:t> </a:t>
            </a:r>
            <a:r>
              <a:rPr lang="de-DE" b="1" dirty="0" err="1"/>
              <a:t>of</a:t>
            </a:r>
            <a:r>
              <a:rPr lang="de-DE" b="1" dirty="0"/>
              <a:t> </a:t>
            </a:r>
            <a:r>
              <a:rPr lang="de-DE" b="1" dirty="0" err="1"/>
              <a:t>two</a:t>
            </a:r>
            <a:r>
              <a:rPr lang="de-DE" b="1" dirty="0"/>
              <a:t> </a:t>
            </a:r>
            <a:r>
              <a:rPr lang="de-DE" b="1" dirty="0" err="1"/>
              <a:t>scenarios</a:t>
            </a:r>
            <a:endParaRPr lang="de-DE" b="1" dirty="0"/>
          </a:p>
          <a:p>
            <a:endParaRPr lang="de-DE" dirty="0"/>
          </a:p>
          <a:p>
            <a:r>
              <a:rPr lang="en-US" dirty="0"/>
              <a:t>Set the graphics parameters so that you represent traffic increases and decreases traffic with corresponding colors. The pattern shows what it looks like later in the application.</a:t>
            </a:r>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24323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Comparação de dois cenários</a:t>
            </a:r>
          </a:p>
          <a:p>
            <a:endParaRPr lang="pt-PT" noProof="0" dirty="0"/>
          </a:p>
          <a:p>
            <a:r>
              <a:rPr lang="pt-PT" noProof="0" dirty="0"/>
              <a:t>Selecionar na janela </a:t>
            </a:r>
            <a:r>
              <a:rPr lang="pt-PT" b="1" noProof="0" dirty="0" err="1"/>
              <a:t>scenarios</a:t>
            </a:r>
            <a:r>
              <a:rPr lang="pt-PT" noProof="0" dirty="0"/>
              <a:t> o 0 Case e o </a:t>
            </a:r>
            <a:r>
              <a:rPr lang="pt-PT" noProof="0" dirty="0" err="1"/>
              <a:t>North</a:t>
            </a:r>
            <a:r>
              <a:rPr lang="pt-PT" noProof="0" dirty="0"/>
              <a:t> Bypass. Clicar no botão „</a:t>
            </a:r>
            <a:r>
              <a:rPr lang="pt-PT" b="1" noProof="0" dirty="0"/>
              <a:t>compare </a:t>
            </a:r>
            <a:r>
              <a:rPr lang="pt-PT" b="1" noProof="0" dirty="0" err="1"/>
              <a:t>scenarios</a:t>
            </a:r>
            <a:r>
              <a:rPr lang="pt-PT" noProof="0" dirty="0"/>
              <a:t>“ </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195455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Comparação de dois cenários</a:t>
            </a:r>
          </a:p>
          <a:p>
            <a:endParaRPr lang="en-US" dirty="0"/>
          </a:p>
          <a:p>
            <a:r>
              <a:rPr lang="en-US" dirty="0"/>
              <a:t>Select as Leading scenario which includes all required network objects. In our case we use the North Bypass.</a:t>
            </a:r>
          </a:p>
          <a:p>
            <a:r>
              <a:rPr lang="en-US" dirty="0"/>
              <a:t>Confirm your inputs with a click on the push-button „Compare</a:t>
            </a:r>
            <a:r>
              <a:rPr lang="de-DE" dirty="0"/>
              <a:t>“</a:t>
            </a:r>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431094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noProof="0" dirty="0"/>
              <a:t>Comparação de dois cenários</a:t>
            </a:r>
          </a:p>
          <a:p>
            <a:endParaRPr lang="en-US" noProof="0" dirty="0"/>
          </a:p>
          <a:p>
            <a:r>
              <a:rPr lang="en-US" noProof="0" dirty="0"/>
              <a:t>Layout of the result of this comparison.</a:t>
            </a:r>
          </a:p>
          <a:p>
            <a:endParaRPr lang="en-US" noProof="0" dirty="0"/>
          </a:p>
          <a:p>
            <a:r>
              <a:rPr lang="en-US" noProof="0" dirty="0"/>
              <a:t>Now you can select any scenario and compare it in the same way. If you need further comparison patterns, go back to the register Comparison Patterns and define a new one.</a:t>
            </a:r>
          </a:p>
          <a:p>
            <a:endParaRPr lang="en-US" noProof="0" dirty="0"/>
          </a:p>
          <a:p>
            <a:r>
              <a:rPr lang="en-US" noProof="0" dirty="0"/>
              <a:t>Finally click close project. All required data are already saved.</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214569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Diagrama velocidade-saturação</a:t>
            </a:r>
          </a:p>
          <a:p>
            <a:endParaRPr lang="pt-PT" noProof="0" dirty="0"/>
          </a:p>
          <a:p>
            <a:r>
              <a:rPr lang="pt-PT" noProof="0" dirty="0"/>
              <a:t>Este diagrama mostra a relação entre o grau de saturação e a velocidade em analogia ao anterior gráfico (volume-velocidade). Há medida que o volume aumenta é expectável que a velocidade </a:t>
            </a:r>
            <a:r>
              <a:rPr lang="pt-PT" noProof="0" dirty="0" err="1"/>
              <a:t>decresca</a:t>
            </a:r>
            <a:r>
              <a:rPr lang="pt-PT" noProof="0" dirty="0"/>
              <a:t>.</a:t>
            </a:r>
          </a:p>
          <a:p>
            <a:endParaRPr lang="pt-PT" noProof="0" dirty="0"/>
          </a:p>
          <a:p>
            <a:r>
              <a:rPr lang="pt-PT" noProof="0" dirty="0"/>
              <a:t>O Grau de saturação descreve a relação entre q e </a:t>
            </a:r>
            <a:r>
              <a:rPr lang="pt-PT" noProof="0" dirty="0" err="1"/>
              <a:t>qmax</a:t>
            </a:r>
            <a:r>
              <a:rPr lang="pt-PT" noProof="0" dirty="0"/>
              <a:t>.</a:t>
            </a:r>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47663" y="287338"/>
            <a:ext cx="5946775" cy="4460875"/>
          </a:xfrm>
        </p:spPr>
      </p:sp>
    </p:spTree>
    <p:extLst>
      <p:ext uri="{BB962C8B-B14F-4D97-AF65-F5344CB8AC3E}">
        <p14:creationId xmlns:p14="http://schemas.microsoft.com/office/powerpoint/2010/main" val="422478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Funções de degradação de velocidade (Volume </a:t>
            </a:r>
            <a:r>
              <a:rPr lang="pt-PT" b="1" noProof="0" dirty="0" err="1"/>
              <a:t>delay</a:t>
            </a:r>
            <a:r>
              <a:rPr lang="pt-PT" b="1" noProof="0" dirty="0"/>
              <a:t> </a:t>
            </a:r>
            <a:r>
              <a:rPr lang="pt-PT" b="1" noProof="0" dirty="0" err="1"/>
              <a:t>function</a:t>
            </a:r>
            <a:r>
              <a:rPr lang="pt-PT" b="1" noProof="0" dirty="0"/>
              <a:t>)</a:t>
            </a:r>
          </a:p>
          <a:p>
            <a:endParaRPr lang="pt-PT" noProof="0" dirty="0"/>
          </a:p>
          <a:p>
            <a:r>
              <a:rPr lang="pt-PT" noProof="0" dirty="0"/>
              <a:t>A base para os procedimentos de alocação no transporte privado é a seleção da função de degradação da velocidade (volume </a:t>
            </a:r>
            <a:r>
              <a:rPr lang="pt-PT" noProof="0" dirty="0" err="1"/>
              <a:t>delay</a:t>
            </a:r>
            <a:r>
              <a:rPr lang="pt-PT" noProof="0" dirty="0"/>
              <a:t> </a:t>
            </a:r>
            <a:r>
              <a:rPr lang="pt-PT" noProof="0" dirty="0" err="1"/>
              <a:t>function</a:t>
            </a:r>
            <a:r>
              <a:rPr lang="pt-PT" noProof="0" dirty="0"/>
              <a:t> - VDF), as quais podem ser definidas para cada elemento da rede.</a:t>
            </a:r>
          </a:p>
          <a:p>
            <a:endParaRPr lang="pt-PT" noProof="0" dirty="0"/>
          </a:p>
          <a:p>
            <a:r>
              <a:rPr lang="pt-PT" noProof="0" dirty="0"/>
              <a:t>As VDF podem ser definidas para:</a:t>
            </a:r>
          </a:p>
          <a:p>
            <a:endParaRPr lang="pt-PT" noProof="0" dirty="0"/>
          </a:p>
          <a:p>
            <a:pPr lvl="1"/>
            <a:r>
              <a:rPr lang="pt-PT" noProof="0" dirty="0"/>
              <a:t>Arcos</a:t>
            </a:r>
          </a:p>
          <a:p>
            <a:pPr lvl="1"/>
            <a:r>
              <a:rPr lang="pt-PT" noProof="0" dirty="0"/>
              <a:t>Nós</a:t>
            </a:r>
          </a:p>
          <a:p>
            <a:pPr lvl="1"/>
            <a:r>
              <a:rPr lang="pt-PT" noProof="0" dirty="0"/>
              <a:t>Viragens</a:t>
            </a:r>
          </a:p>
          <a:p>
            <a:pPr lvl="1"/>
            <a:r>
              <a:rPr lang="pt-PT" noProof="0" dirty="0"/>
              <a:t>Conectores</a:t>
            </a:r>
          </a:p>
          <a:p>
            <a:pPr lvl="1"/>
            <a:r>
              <a:rPr lang="pt-PT" noProof="0" dirty="0"/>
              <a:t>Nós Principais</a:t>
            </a:r>
          </a:p>
          <a:p>
            <a:pPr lvl="1"/>
            <a:r>
              <a:rPr lang="pt-PT" noProof="0" dirty="0"/>
              <a:t>Viragens principais</a:t>
            </a:r>
          </a:p>
          <a:p>
            <a:endParaRPr lang="pt-PT" noProof="0" dirty="0"/>
          </a:p>
          <a:p>
            <a:r>
              <a:rPr lang="pt-PT" noProof="0" dirty="0"/>
              <a:t>A descrição matemática da primeira função é :</a:t>
            </a:r>
          </a:p>
          <a:p>
            <a:br>
              <a:rPr lang="pt-PT" noProof="0" dirty="0"/>
            </a:br>
            <a:r>
              <a:rPr lang="pt-PT" noProof="0" dirty="0" err="1"/>
              <a:t>tcur</a:t>
            </a:r>
            <a:r>
              <a:rPr lang="pt-PT" noProof="0" dirty="0"/>
              <a:t>=t0 •  {1 + a •  [q/(c • </a:t>
            </a:r>
            <a:r>
              <a:rPr lang="pt-PT" noProof="0" dirty="0" err="1"/>
              <a:t>qmax</a:t>
            </a:r>
            <a:r>
              <a:rPr lang="pt-PT" noProof="0" dirty="0"/>
              <a:t>)]b}</a:t>
            </a:r>
          </a:p>
          <a:p>
            <a:endParaRPr lang="pt-PT" noProof="0" dirty="0"/>
          </a:p>
          <a:p>
            <a:r>
              <a:rPr lang="pt-PT" noProof="0" dirty="0"/>
              <a:t>Esta função é chamada BPR (Bureau </a:t>
            </a:r>
            <a:r>
              <a:rPr lang="pt-PT" noProof="0" dirty="0" err="1"/>
              <a:t>of</a:t>
            </a:r>
            <a:r>
              <a:rPr lang="pt-PT" noProof="0" dirty="0"/>
              <a:t> </a:t>
            </a:r>
            <a:r>
              <a:rPr lang="pt-PT" noProof="0" dirty="0" err="1"/>
              <a:t>Public</a:t>
            </a:r>
            <a:r>
              <a:rPr lang="pt-PT" noProof="0" dirty="0"/>
              <a:t> </a:t>
            </a:r>
            <a:r>
              <a:rPr lang="pt-PT" noProof="0" dirty="0" err="1"/>
              <a:t>Roads</a:t>
            </a:r>
            <a:r>
              <a:rPr lang="pt-PT" noProof="0" dirty="0"/>
              <a:t>) e foi a primeira curva de regressão publicada no HCM (</a:t>
            </a:r>
            <a:r>
              <a:rPr lang="pt-PT" noProof="0" dirty="0" err="1"/>
              <a:t>Highway</a:t>
            </a:r>
            <a:r>
              <a:rPr lang="pt-PT" noProof="0" dirty="0"/>
              <a:t> </a:t>
            </a:r>
            <a:r>
              <a:rPr lang="pt-PT" noProof="0" dirty="0" err="1"/>
              <a:t>Capacity</a:t>
            </a:r>
            <a:r>
              <a:rPr lang="pt-PT" noProof="0" dirty="0"/>
              <a:t> Manual) de 1964.</a:t>
            </a:r>
          </a:p>
          <a:p>
            <a:endParaRPr lang="pt-PT" noProof="0" dirty="0"/>
          </a:p>
          <a:p>
            <a:endParaRPr lang="pt-PT" noProof="0"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47663" y="287338"/>
            <a:ext cx="5946775" cy="4460875"/>
          </a:xfrm>
        </p:spPr>
      </p:sp>
    </p:spTree>
    <p:extLst>
      <p:ext uri="{BB962C8B-B14F-4D97-AF65-F5344CB8AC3E}">
        <p14:creationId xmlns:p14="http://schemas.microsoft.com/office/powerpoint/2010/main" val="52293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VDF no Visum</a:t>
            </a:r>
          </a:p>
          <a:p>
            <a:endParaRPr lang="pt-PT" noProof="0" dirty="0"/>
          </a:p>
          <a:p>
            <a:r>
              <a:rPr lang="pt-PT" noProof="0" dirty="0"/>
              <a:t>Funções VDF pré-definidas podem ser utilizadas no Visum. Para além das várias funções BPR, existem também outros exemplos, como as funções do Instituto Francês de Pesquisa sobre Transportes e Segurança (INRETS).</a:t>
            </a:r>
          </a:p>
          <a:p>
            <a:r>
              <a:rPr lang="pt-PT" noProof="0" dirty="0"/>
              <a:t>Estas funções têm inclinações mais pronunciadas da função, ou seja, o processo de degradação da velocidade é mais rápido.</a:t>
            </a:r>
          </a:p>
          <a:p>
            <a:endParaRPr lang="pt-PT" noProof="0" dirty="0"/>
          </a:p>
          <a:p>
            <a:r>
              <a:rPr lang="pt-PT" noProof="0" dirty="0"/>
              <a:t>No </a:t>
            </a:r>
            <a:r>
              <a:rPr lang="pt-PT" noProof="0" dirty="0" err="1"/>
              <a:t>diagram</a:t>
            </a:r>
            <a:r>
              <a:rPr lang="pt-PT" noProof="0" dirty="0"/>
              <a:t> estão representadas três curvas diferentes do INRETS.</a:t>
            </a:r>
          </a:p>
          <a:p>
            <a:endParaRPr lang="pt-PT" noProof="0" dirty="0"/>
          </a:p>
          <a:p>
            <a:r>
              <a:rPr lang="pt-PT" b="1" noProof="0" dirty="0">
                <a:solidFill>
                  <a:srgbClr val="000080"/>
                </a:solidFill>
              </a:rPr>
              <a:t>—</a:t>
            </a:r>
            <a:r>
              <a:rPr lang="pt-PT" noProof="0" dirty="0"/>
              <a:t> a = 0,25</a:t>
            </a:r>
          </a:p>
          <a:p>
            <a:pPr defTabSz="990478">
              <a:defRPr/>
            </a:pPr>
            <a:r>
              <a:rPr lang="pt-PT" b="1" noProof="0" dirty="0">
                <a:solidFill>
                  <a:srgbClr val="FF00FF"/>
                </a:solidFill>
              </a:rPr>
              <a:t>—</a:t>
            </a:r>
            <a:r>
              <a:rPr lang="pt-PT" noProof="0" dirty="0"/>
              <a:t> a = 0,50</a:t>
            </a:r>
          </a:p>
          <a:p>
            <a:pPr defTabSz="990478">
              <a:defRPr/>
            </a:pPr>
            <a:r>
              <a:rPr lang="pt-PT" b="1" noProof="0" dirty="0">
                <a:solidFill>
                  <a:srgbClr val="FFFF00"/>
                </a:solidFill>
              </a:rPr>
              <a:t>—</a:t>
            </a:r>
            <a:r>
              <a:rPr lang="pt-PT" noProof="0" dirty="0"/>
              <a:t> a = 0,90</a:t>
            </a:r>
          </a:p>
          <a:p>
            <a:endParaRPr lang="pt-PT" noProof="0" dirty="0"/>
          </a:p>
          <a:p>
            <a:r>
              <a:rPr lang="pt-PT" noProof="0" dirty="0"/>
              <a:t>Para comparar as diferentes VDF, abram por favor o ficheiro: PTV_Visum_VD_FUNCTION_Distribution.XLS</a:t>
            </a:r>
          </a:p>
          <a:p>
            <a:endParaRPr lang="de-DE"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47663" y="287338"/>
            <a:ext cx="5946775" cy="4460875"/>
          </a:xfrm>
        </p:spPr>
      </p:sp>
    </p:spTree>
    <p:extLst>
      <p:ext uri="{BB962C8B-B14F-4D97-AF65-F5344CB8AC3E}">
        <p14:creationId xmlns:p14="http://schemas.microsoft.com/office/powerpoint/2010/main" val="288273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Função de Impedância</a:t>
            </a:r>
          </a:p>
          <a:p>
            <a:endParaRPr lang="pt-PT" noProof="0" dirty="0"/>
          </a:p>
          <a:p>
            <a:r>
              <a:rPr lang="pt-PT" noProof="0" dirty="0"/>
              <a:t>A pesquisa de caminhos mais curtos é sempre a base da impedância, e pode resultar de vários atributos do modelo de rede.</a:t>
            </a:r>
          </a:p>
          <a:p>
            <a:endParaRPr lang="pt-PT" noProof="0" dirty="0"/>
          </a:p>
          <a:p>
            <a:r>
              <a:rPr lang="pt-PT" noProof="0" dirty="0"/>
              <a:t>Sem alterar os parâmetros de ajuste das funções de impedância, esta corresponde à soma da impedância de todos os elementos de rede.</a:t>
            </a:r>
          </a:p>
          <a:p>
            <a:r>
              <a:rPr lang="pt-PT" noProof="0" dirty="0"/>
              <a:t>Como os valores da impedância são dados em valor inteiro, o valor do </a:t>
            </a:r>
            <a:r>
              <a:rPr lang="pt-PT" noProof="0" dirty="0" err="1"/>
              <a:t>tcur</a:t>
            </a:r>
            <a:r>
              <a:rPr lang="pt-PT" noProof="0" dirty="0"/>
              <a:t> é multiplicado por um fator de 100</a:t>
            </a:r>
            <a:r>
              <a:rPr lang="en-US" dirty="0"/>
              <a:t>.</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88567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noProof="0" dirty="0"/>
              <a:t>Função de Impedância</a:t>
            </a:r>
          </a:p>
          <a:p>
            <a:endParaRPr lang="pt-PT" dirty="0"/>
          </a:p>
          <a:p>
            <a:r>
              <a:rPr lang="pt-PT" dirty="0"/>
              <a:t>Esta função pode também ser mais detalhada. Basta ativar a opção “In </a:t>
            </a:r>
            <a:r>
              <a:rPr lang="pt-PT" dirty="0" err="1"/>
              <a:t>detail</a:t>
            </a:r>
            <a:r>
              <a:rPr lang="pt-PT" dirty="0"/>
              <a:t>".</a:t>
            </a:r>
          </a:p>
          <a:p>
            <a:endParaRPr lang="pt-PT" dirty="0"/>
          </a:p>
          <a:p>
            <a:r>
              <a:rPr lang="pt-PT" dirty="0"/>
              <a:t>Podemos utilizar atributos definidos pelo utilizador (</a:t>
            </a:r>
            <a:r>
              <a:rPr lang="pt-PT" dirty="0" err="1"/>
              <a:t>user</a:t>
            </a:r>
            <a:r>
              <a:rPr lang="pt-PT" dirty="0"/>
              <a:t> </a:t>
            </a:r>
            <a:r>
              <a:rPr lang="pt-PT" dirty="0" err="1"/>
              <a:t>defined</a:t>
            </a:r>
            <a:r>
              <a:rPr lang="pt-PT" dirty="0"/>
              <a:t> </a:t>
            </a:r>
            <a:r>
              <a:rPr lang="pt-PT" dirty="0" err="1"/>
              <a:t>attribute</a:t>
            </a:r>
            <a:r>
              <a:rPr lang="pt-PT" dirty="0"/>
              <a:t> - UDA) como a atratividade dos arcos na formula da impedância, tal como se vê em cima. Esta possibilidade pode ser importante para a calibração da alocação.</a:t>
            </a:r>
          </a:p>
          <a:p>
            <a:r>
              <a:rPr lang="pt-PT" dirty="0"/>
              <a:t>Por exemplo, aumentando o UDA do arco e, desta forma, reduzindo a sua impedância, isso irá atrair mais tráfego durante a alocação. Neste exemplo, o UDA tem um valor por defeito de 1 para todos os arcos, o que quer dizer que não terá nenhum efeito no resultado da alocação .</a:t>
            </a:r>
          </a:p>
          <a:p>
            <a:endParaRPr lang="en-US"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3163756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6464401"/>
          </a:xfrm>
          <a:prstGeom prst="rect">
            <a:avLst/>
          </a:prstGeom>
        </p:spPr>
      </p:pic>
      <p:sp>
        <p:nvSpPr>
          <p:cNvPr id="11" name="Marcador de Posição de Conteúdo 10"/>
          <p:cNvSpPr>
            <a:spLocks noGrp="1"/>
          </p:cNvSpPr>
          <p:nvPr>
            <p:ph sz="quarter" idx="14"/>
          </p:nvPr>
        </p:nvSpPr>
        <p:spPr>
          <a:xfrm>
            <a:off x="2195736" y="980728"/>
            <a:ext cx="6479952" cy="5211960"/>
          </a:xfrm>
        </p:spPr>
        <p:txBody>
          <a:bodyPr>
            <a:normAutofit/>
          </a:bodyPr>
          <a:lstStyle>
            <a:lvl1pPr marL="0" indent="0">
              <a:buNone/>
              <a:defRPr sz="2000"/>
            </a:lvl1pPr>
            <a:lvl2pPr marL="742950" indent="-285750">
              <a:buClr>
                <a:srgbClr val="8CC63F"/>
              </a:buClr>
              <a:buFont typeface="Arial" panose="020B0604020202020204" pitchFamily="34" charset="0"/>
              <a:buChar char="•"/>
              <a:defRPr sz="2000"/>
            </a:lvl2pPr>
            <a:lvl3pPr marL="1143000" indent="-228600">
              <a:buClr>
                <a:srgbClr val="8CC63F"/>
              </a:buClr>
              <a:buFont typeface="Arial" panose="020B0604020202020204" pitchFamily="34" charset="0"/>
              <a:buChar char="•"/>
              <a:defRPr sz="2000"/>
            </a:lvl3pPr>
            <a:lvl4pPr marL="1600200" indent="-228600">
              <a:buClr>
                <a:srgbClr val="8CC63F"/>
              </a:buClr>
              <a:buFont typeface="Arial" panose="020B0604020202020204" pitchFamily="34" charset="0"/>
              <a:buChar cha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Rectângulo 13"/>
          <p:cNvSpPr/>
          <p:nvPr userDrawn="1"/>
        </p:nvSpPr>
        <p:spPr>
          <a:xfrm>
            <a:off x="1088722" y="6192688"/>
            <a:ext cx="576064" cy="6926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p:cNvSpPr txBox="1"/>
          <p:nvPr userDrawn="1"/>
        </p:nvSpPr>
        <p:spPr>
          <a:xfrm>
            <a:off x="1088722" y="6192688"/>
            <a:ext cx="584738" cy="246221"/>
          </a:xfrm>
          <a:prstGeom prst="rect">
            <a:avLst/>
          </a:prstGeom>
          <a:noFill/>
        </p:spPr>
        <p:txBody>
          <a:bodyPr wrap="square" lIns="36000" rIns="36000" rtlCol="0">
            <a:spAutoFit/>
          </a:bodyPr>
          <a:lstStyle/>
          <a:p>
            <a:pPr algn="ctr"/>
            <a:r>
              <a:rPr lang="pt-PT" sz="1000" b="1" dirty="0">
                <a:solidFill>
                  <a:schemeClr val="bg1"/>
                </a:solidFill>
              </a:rPr>
              <a:t>Página</a:t>
            </a:r>
          </a:p>
        </p:txBody>
      </p:sp>
      <p:sp>
        <p:nvSpPr>
          <p:cNvPr id="6" name="Slide Number Placeholder 5"/>
          <p:cNvSpPr>
            <a:spLocks noGrp="1"/>
          </p:cNvSpPr>
          <p:nvPr>
            <p:ph type="sldNum" sz="quarter" idx="12"/>
          </p:nvPr>
        </p:nvSpPr>
        <p:spPr>
          <a:xfrm>
            <a:off x="1075274" y="6421357"/>
            <a:ext cx="598185" cy="365125"/>
          </a:xfrm>
        </p:spPr>
        <p:txBody>
          <a:bodyPr/>
          <a:lstStyle>
            <a:lvl1pPr algn="ctr">
              <a:defRPr sz="1800" b="1">
                <a:solidFill>
                  <a:srgbClr val="8CC63F"/>
                </a:solidFill>
              </a:defRPr>
            </a:lvl1pPr>
          </a:lstStyle>
          <a:p>
            <a:fld id="{4A9BF986-757E-49B9-B212-46AAE0438FD1}" type="slidenum">
              <a:rPr lang="en-US" smtClean="0"/>
              <a:pPr/>
              <a:t>‹#›</a:t>
            </a:fld>
            <a:endParaRPr lang="en-US" dirty="0"/>
          </a:p>
        </p:txBody>
      </p:sp>
      <p:sp>
        <p:nvSpPr>
          <p:cNvPr id="12" name="Marcador de Posição de Conteúdo 8"/>
          <p:cNvSpPr>
            <a:spLocks noGrp="1"/>
          </p:cNvSpPr>
          <p:nvPr>
            <p:ph sz="quarter" idx="15" hasCustomPrompt="1"/>
          </p:nvPr>
        </p:nvSpPr>
        <p:spPr>
          <a:xfrm>
            <a:off x="-2404" y="1797956"/>
            <a:ext cx="1800000" cy="3240000"/>
          </a:xfrm>
          <a:solidFill>
            <a:srgbClr val="8CC63F"/>
          </a:solidFill>
        </p:spPr>
        <p:txBody>
          <a:bodyPr anchor="ctr">
            <a:normAutofit/>
          </a:bodyPr>
          <a:lstStyle>
            <a:lvl1pPr marL="0" indent="0">
              <a:buNone/>
              <a:defRPr sz="2400" b="1">
                <a:solidFill>
                  <a:schemeClr val="bg1"/>
                </a:solidFill>
              </a:defRPr>
            </a:lvl1pPr>
          </a:lstStyle>
          <a:p>
            <a:pPr lvl="0"/>
            <a:r>
              <a:rPr lang="pt-PT" dirty="0"/>
              <a:t>CLIQUE PARA EDITAR OS ESTILOS</a:t>
            </a:r>
          </a:p>
        </p:txBody>
      </p:sp>
      <p:sp>
        <p:nvSpPr>
          <p:cNvPr id="16" name="Footer Placeholder 9"/>
          <p:cNvSpPr>
            <a:spLocks noGrp="1"/>
          </p:cNvSpPr>
          <p:nvPr>
            <p:ph type="ftr" sz="quarter" idx="11"/>
          </p:nvPr>
        </p:nvSpPr>
        <p:spPr>
          <a:xfrm rot="16200000">
            <a:off x="7953834" y="5613993"/>
            <a:ext cx="1944215" cy="365125"/>
          </a:xfrm>
        </p:spPr>
        <p:txBody>
          <a:bodyPr/>
          <a:lstStyle>
            <a:lvl1pPr>
              <a:defRPr sz="1050">
                <a:solidFill>
                  <a:schemeClr val="tx1"/>
                </a:solidFill>
              </a:defRPr>
            </a:lvl1pPr>
          </a:lstStyle>
          <a:p>
            <a:r>
              <a:rPr lang="en-US"/>
              <a:t>Copyright TIS 2013</a:t>
            </a:r>
            <a:endParaRPr lang="en-US" dirty="0"/>
          </a:p>
        </p:txBody>
      </p:sp>
      <p:sp>
        <p:nvSpPr>
          <p:cNvPr id="10" name="Text Placeholder 9"/>
          <p:cNvSpPr>
            <a:spLocks noGrp="1"/>
          </p:cNvSpPr>
          <p:nvPr>
            <p:ph type="body" sz="quarter" idx="16" hasCustomPrompt="1"/>
          </p:nvPr>
        </p:nvSpPr>
        <p:spPr>
          <a:xfrm>
            <a:off x="2195513" y="0"/>
            <a:ext cx="1728415" cy="765175"/>
          </a:xfrm>
        </p:spPr>
        <p:txBody>
          <a:bodyPr anchor="ctr" anchorCtr="0"/>
          <a:lstStyle>
            <a:lvl1pPr marL="0" indent="0">
              <a:buNone/>
              <a:defRPr/>
            </a:lvl1pPr>
          </a:lstStyle>
          <a:p>
            <a:r>
              <a:rPr lang="pt-PT" b="1" dirty="0"/>
              <a:t>TITULO |</a:t>
            </a:r>
            <a:endParaRPr lang="pt-PT" dirty="0"/>
          </a:p>
        </p:txBody>
      </p:sp>
      <p:sp>
        <p:nvSpPr>
          <p:cNvPr id="22" name="Text Placeholder 9"/>
          <p:cNvSpPr>
            <a:spLocks noGrp="1"/>
          </p:cNvSpPr>
          <p:nvPr>
            <p:ph type="body" sz="quarter" idx="17" hasCustomPrompt="1"/>
          </p:nvPr>
        </p:nvSpPr>
        <p:spPr>
          <a:xfrm>
            <a:off x="4193370" y="-471"/>
            <a:ext cx="1656407" cy="765175"/>
          </a:xfrm>
        </p:spPr>
        <p:txBody>
          <a:bodyPr anchor="ctr" anchorCtr="0"/>
          <a:lstStyle>
            <a:lvl1pPr marL="0" indent="0">
              <a:buNone/>
              <a:defRPr>
                <a:solidFill>
                  <a:srgbClr val="8CC63F"/>
                </a:solidFill>
              </a:defRPr>
            </a:lvl1pPr>
          </a:lstStyle>
          <a:p>
            <a:r>
              <a:rPr lang="pt-PT" b="1" dirty="0"/>
              <a:t>Capitulo</a:t>
            </a:r>
            <a:endParaRPr lang="pt-PT" dirty="0"/>
          </a:p>
        </p:txBody>
      </p:sp>
    </p:spTree>
    <p:extLst>
      <p:ext uri="{BB962C8B-B14F-4D97-AF65-F5344CB8AC3E}">
        <p14:creationId xmlns:p14="http://schemas.microsoft.com/office/powerpoint/2010/main" val="127075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6464401"/>
          </a:xfrm>
          <a:prstGeom prst="rect">
            <a:avLst/>
          </a:prstGeom>
        </p:spPr>
      </p:pic>
      <p:pic>
        <p:nvPicPr>
          <p:cNvPr id="3" name="Bild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704000" y="-27384"/>
            <a:ext cx="1440000" cy="580840"/>
          </a:xfrm>
          <a:prstGeom prst="rect">
            <a:avLst/>
          </a:prstGeom>
        </p:spPr>
      </p:pic>
      <p:pic>
        <p:nvPicPr>
          <p:cNvPr id="4" name="Picture 3"/>
          <p:cNvPicPr>
            <a:picLocks noChangeAspect="1"/>
          </p:cNvPicPr>
          <p:nvPr userDrawn="1"/>
        </p:nvPicPr>
        <p:blipFill>
          <a:blip r:embed="rId4"/>
          <a:stretch>
            <a:fillRect/>
          </a:stretch>
        </p:blipFill>
        <p:spPr>
          <a:xfrm>
            <a:off x="7344000" y="6200610"/>
            <a:ext cx="1800000" cy="657390"/>
          </a:xfrm>
          <a:prstGeom prst="rect">
            <a:avLst/>
          </a:prstGeom>
        </p:spPr>
      </p:pic>
    </p:spTree>
    <p:extLst>
      <p:ext uri="{BB962C8B-B14F-4D97-AF65-F5344CB8AC3E}">
        <p14:creationId xmlns:p14="http://schemas.microsoft.com/office/powerpoint/2010/main" val="33456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2" name="Picture 2" descr="W:\Projekte\Red Pepper\PTV\Grafiken\PPT_Moebiusba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03548" y="515144"/>
            <a:ext cx="1511300" cy="609600"/>
          </a:xfrm>
          <a:prstGeom prst="rect">
            <a:avLst/>
          </a:prstGeom>
        </p:spPr>
      </p:pic>
      <p:sp>
        <p:nvSpPr>
          <p:cNvPr id="2" name="Titel 1"/>
          <p:cNvSpPr>
            <a:spLocks noGrp="1"/>
          </p:cNvSpPr>
          <p:nvPr userDrawn="1">
            <p:ph type="ctrTitle"/>
          </p:nvPr>
        </p:nvSpPr>
        <p:spPr bwMode="gray">
          <a:xfrm>
            <a:off x="539750" y="3104965"/>
            <a:ext cx="6300788" cy="1260140"/>
          </a:xfrm>
        </p:spPr>
        <p:txBody>
          <a:bodyPr/>
          <a:lstStyle>
            <a:lvl1pPr>
              <a:defRPr sz="2500"/>
            </a:lvl1pPr>
          </a:lstStyle>
          <a:p>
            <a:r>
              <a:rPr lang="de-DE" noProof="0"/>
              <a:t>Titelmasterformat durch Klicken bearbeiten</a:t>
            </a:r>
          </a:p>
        </p:txBody>
      </p:sp>
    </p:spTree>
    <p:extLst>
      <p:ext uri="{BB962C8B-B14F-4D97-AF65-F5344CB8AC3E}">
        <p14:creationId xmlns:p14="http://schemas.microsoft.com/office/powerpoint/2010/main" val="220766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Tree>
    <p:extLst>
      <p:ext uri="{BB962C8B-B14F-4D97-AF65-F5344CB8AC3E}">
        <p14:creationId xmlns:p14="http://schemas.microsoft.com/office/powerpoint/2010/main" val="361226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288795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4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a:xfrm>
            <a:off x="8797925" y="6535740"/>
            <a:ext cx="179388" cy="179387"/>
          </a:xfrm>
          <a:prstGeom prst="rect">
            <a:avLst/>
          </a:prstGeom>
        </p:spPr>
        <p:txBody>
          <a:bodyPr/>
          <a:lstStyle>
            <a:lvl1pPr>
              <a:defRPr/>
            </a:lvl1pPr>
          </a:lstStyle>
          <a:p>
            <a:fld id="{BE1D7E40-699F-47D2-B9C4-D92B449726A3}" type="slidenum">
              <a:rPr lang="en-US"/>
              <a:pPr/>
              <a:t>‹#›</a:t>
            </a:fld>
            <a:endParaRPr lang="en-US"/>
          </a:p>
        </p:txBody>
      </p:sp>
    </p:spTree>
    <p:extLst>
      <p:ext uri="{BB962C8B-B14F-4D97-AF65-F5344CB8AC3E}">
        <p14:creationId xmlns:p14="http://schemas.microsoft.com/office/powerpoint/2010/main" val="134776217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a:t>Titelmasterformat durch Klicken bearbeiten</a:t>
            </a:r>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9937516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49" r:id="rId3"/>
    <p:sldLayoutId id="2147483663" r:id="rId4"/>
    <p:sldLayoutId id="2147483657" r:id="rId5"/>
    <p:sldLayoutId id="2147483655" r:id="rId6"/>
    <p:sldLayoutId id="2147483684" r:id="rId7"/>
  </p:sldLayoutIdLst>
  <p:hf hdr="0" ft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5496" y="980728"/>
            <a:ext cx="4500000" cy="5256584"/>
          </a:xfrm>
          <a:prstGeom prst="rect">
            <a:avLst/>
          </a:prstGeom>
        </p:spPr>
        <p:txBody>
          <a:bodyPr>
            <a:no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Introdução aos fundamentos do planeamento de transportes e ao Visum</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Modelo de rede em Visum – estrutura e processamento. Explicação dos objetos de rede e correlação entre os elementos básicos.</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Verificação da rede e validação</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Importar dados de rede a partir de outras aplicações (importar </a:t>
            </a:r>
            <a:r>
              <a:rPr lang="pt-PT" sz="1400" b="1" dirty="0" err="1">
                <a:solidFill>
                  <a:schemeClr val="bg2"/>
                </a:solidFill>
                <a:latin typeface="Trebuchet MS" panose="020B0603020202020204" pitchFamily="34" charset="0"/>
                <a:cs typeface="Arial" panose="020B0604020202020204" pitchFamily="34" charset="0"/>
              </a:rPr>
              <a:t>shape</a:t>
            </a:r>
            <a:r>
              <a:rPr lang="pt-PT" sz="1400" b="1" dirty="0">
                <a:solidFill>
                  <a:schemeClr val="bg2"/>
                </a:solidFill>
                <a:latin typeface="Trebuchet MS" panose="020B0603020202020204" pitchFamily="34" charset="0"/>
                <a:cs typeface="Arial" panose="020B0604020202020204" pitchFamily="34" charset="0"/>
              </a:rPr>
              <a:t> files)</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Parâmetros gráficos do Visum – introdução.</a:t>
            </a:r>
          </a:p>
          <a:p>
            <a:pPr marL="342900" indent="-342900">
              <a:spcBef>
                <a:spcPts val="300"/>
              </a:spcBef>
              <a:spcAft>
                <a:spcPts val="300"/>
              </a:spcAft>
              <a:buFont typeface="+mj-lt"/>
              <a:buAutoNum type="arabicPeriod"/>
            </a:pPr>
            <a:r>
              <a:rPr lang="pt-PT" sz="1400" b="1" dirty="0">
                <a:solidFill>
                  <a:srgbClr val="000000"/>
                </a:solidFill>
                <a:latin typeface="Trebuchet MS" panose="020B0603020202020204" pitchFamily="34" charset="0"/>
                <a:cs typeface="Arial" panose="020B0604020202020204" pitchFamily="34" charset="0"/>
              </a:rPr>
              <a:t>Procedimentos de alocação – modelação da decisão na escolha de caminhos para o transporte privado</a:t>
            </a:r>
          </a:p>
          <a:p>
            <a:pPr marL="552450" lvl="1" indent="-285750">
              <a:spcBef>
                <a:spcPts val="300"/>
              </a:spcBef>
              <a:spcAft>
                <a:spcPts val="300"/>
              </a:spcAft>
              <a:buFont typeface="Arial" panose="020B0604020202020204" pitchFamily="34" charset="0"/>
              <a:buChar char="•"/>
            </a:pPr>
            <a:r>
              <a:rPr lang="pt-PT" sz="1400" b="1" dirty="0">
                <a:solidFill>
                  <a:srgbClr val="000000"/>
                </a:solidFill>
                <a:latin typeface="Trebuchet MS" panose="020B0603020202020204" pitchFamily="34" charset="0"/>
                <a:cs typeface="Arial" panose="020B0604020202020204" pitchFamily="34" charset="0"/>
              </a:rPr>
              <a:t>Funções de degradação da velocidade</a:t>
            </a:r>
          </a:p>
          <a:p>
            <a:pPr marL="552450" lvl="1" indent="-285750">
              <a:spcBef>
                <a:spcPts val="300"/>
              </a:spcBef>
              <a:spcAft>
                <a:spcPts val="300"/>
              </a:spcAft>
              <a:buFont typeface="Arial" panose="020B0604020202020204" pitchFamily="34" charset="0"/>
              <a:buChar char="•"/>
            </a:pPr>
            <a:r>
              <a:rPr lang="pt-PT" sz="1400" b="1" dirty="0">
                <a:solidFill>
                  <a:srgbClr val="000000"/>
                </a:solidFill>
                <a:latin typeface="Trebuchet MS" panose="020B0603020202020204" pitchFamily="34" charset="0"/>
                <a:cs typeface="Arial" panose="020B0604020202020204" pitchFamily="34" charset="0"/>
              </a:rPr>
              <a:t>Funções de impedância</a:t>
            </a:r>
          </a:p>
          <a:p>
            <a:pPr marL="552450" lvl="1" indent="-285750">
              <a:spcBef>
                <a:spcPts val="300"/>
              </a:spcBef>
              <a:spcAft>
                <a:spcPts val="300"/>
              </a:spcAft>
              <a:buFont typeface="Arial" panose="020B0604020202020204" pitchFamily="34" charset="0"/>
              <a:buChar char="•"/>
            </a:pPr>
            <a:r>
              <a:rPr lang="pt-PT" sz="1400" b="1" dirty="0">
                <a:solidFill>
                  <a:srgbClr val="000000"/>
                </a:solidFill>
                <a:latin typeface="Trebuchet MS" panose="020B0603020202020204" pitchFamily="34" charset="0"/>
                <a:cs typeface="Arial" panose="020B0604020202020204" pitchFamily="34" charset="0"/>
              </a:rPr>
              <a:t>Procedimentos de alocação em detalhe: Incremental, Equilíbrio, Equilíbrio LUCE, Equilíbrio </a:t>
            </a:r>
            <a:r>
              <a:rPr lang="pt-PT" sz="1400" b="1" dirty="0" err="1">
                <a:solidFill>
                  <a:srgbClr val="000000"/>
                </a:solidFill>
                <a:latin typeface="Trebuchet MS" panose="020B0603020202020204" pitchFamily="34" charset="0"/>
                <a:cs typeface="Arial" panose="020B0604020202020204" pitchFamily="34" charset="0"/>
              </a:rPr>
              <a:t>Lohse</a:t>
            </a:r>
            <a:endParaRPr lang="pt-PT" sz="1400" b="1" dirty="0">
              <a:solidFill>
                <a:srgbClr val="000000"/>
              </a:solidFill>
              <a:latin typeface="Trebuchet MS" panose="020B0603020202020204" pitchFamily="34" charset="0"/>
              <a:cs typeface="Arial" panose="020B0604020202020204" pitchFamily="34" charset="0"/>
            </a:endParaRPr>
          </a:p>
          <a:p>
            <a:pPr marL="552450" lvl="1" indent="-285750">
              <a:spcBef>
                <a:spcPts val="300"/>
              </a:spcBef>
              <a:spcAft>
                <a:spcPts val="300"/>
              </a:spcAft>
              <a:buFont typeface="Arial" panose="020B0604020202020204" pitchFamily="34" charset="0"/>
              <a:buChar char="•"/>
            </a:pPr>
            <a:r>
              <a:rPr lang="pt-PT" sz="1400" b="1" dirty="0">
                <a:solidFill>
                  <a:srgbClr val="000000"/>
                </a:solidFill>
                <a:latin typeface="Trebuchet MS" panose="020B0603020202020204" pitchFamily="34" charset="0"/>
                <a:cs typeface="Arial" panose="020B0604020202020204" pitchFamily="34" charset="0"/>
              </a:rPr>
              <a:t>Vista genérica dos outros procedimentos: Estocástica, Equilíbrio Dinâmico do Utilizador, Estocástica Dinâmica</a:t>
            </a:r>
          </a:p>
          <a:p>
            <a:pPr marL="342900" indent="-342900">
              <a:spcBef>
                <a:spcPts val="300"/>
              </a:spcBef>
              <a:spcAft>
                <a:spcPts val="300"/>
              </a:spcAft>
              <a:buFont typeface="+mj-lt"/>
              <a:buAutoNum type="arabicPeriod"/>
            </a:pPr>
            <a:r>
              <a:rPr lang="pt-PT" sz="1400" b="1" dirty="0">
                <a:solidFill>
                  <a:srgbClr val="000000"/>
                </a:solidFill>
                <a:latin typeface="Trebuchet MS" panose="020B0603020202020204" pitchFamily="34" charset="0"/>
                <a:cs typeface="Arial" panose="020B0604020202020204" pitchFamily="34" charset="0"/>
              </a:rPr>
              <a:t>Procedimentos simples de alocação de transporte coletivo</a:t>
            </a:r>
            <a:endParaRPr lang="pt-PT" sz="1400" b="1" dirty="0">
              <a:solidFill>
                <a:srgbClr val="000000"/>
              </a:solidFill>
              <a:latin typeface="Trebuchet MS" panose="020B0603020202020204" pitchFamily="34" charset="0"/>
              <a:cs typeface="Arial" panose="020B0604020202020204" pitchFamily="34" charset="0"/>
            </a:endParaRPr>
          </a:p>
          <a:p>
            <a:pPr marL="552450" lvl="1" indent="-285750">
              <a:spcBef>
                <a:spcPts val="300"/>
              </a:spcBef>
              <a:spcAft>
                <a:spcPts val="300"/>
              </a:spcAft>
              <a:buFont typeface="Arial" panose="020B0604020202020204" pitchFamily="34" charset="0"/>
              <a:buChar char="•"/>
            </a:pPr>
            <a:endParaRPr lang="pt-PT" sz="1400" b="1" dirty="0">
              <a:solidFill>
                <a:srgbClr val="000000"/>
              </a:solidFill>
              <a:latin typeface="Trebuchet MS" panose="020B0603020202020204" pitchFamily="34" charset="0"/>
              <a:cs typeface="Arial" panose="020B0604020202020204" pitchFamily="34" charset="0"/>
            </a:endParaRPr>
          </a:p>
        </p:txBody>
      </p:sp>
      <p:sp>
        <p:nvSpPr>
          <p:cNvPr id="3" name="Subtitle 2"/>
          <p:cNvSpPr txBox="1">
            <a:spLocks/>
          </p:cNvSpPr>
          <p:nvPr/>
        </p:nvSpPr>
        <p:spPr>
          <a:xfrm>
            <a:off x="4570907" y="980728"/>
            <a:ext cx="4500000" cy="52565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300"/>
              </a:spcBef>
              <a:spcAft>
                <a:spcPts val="300"/>
              </a:spcAft>
              <a:buFont typeface="+mj-lt"/>
              <a:buAutoNum type="arabicPeriod" startAt="8"/>
            </a:pPr>
            <a:r>
              <a:rPr lang="pt-PT" sz="1400" b="1" dirty="0">
                <a:solidFill>
                  <a:srgbClr val="000000"/>
                </a:solidFill>
                <a:latin typeface="Trebuchet MS" panose="020B0603020202020204" pitchFamily="34" charset="0"/>
                <a:cs typeface="Arial" panose="020B0604020202020204" pitchFamily="34" charset="0"/>
              </a:rPr>
              <a:t>Gestão de Cenários (definição de projeto)</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rgbClr val="000000"/>
                </a:solidFill>
                <a:latin typeface="Trebuchet MS" panose="020B0603020202020204" pitchFamily="34" charset="0"/>
                <a:cs typeface="Arial" panose="020B0604020202020204" pitchFamily="34" charset="0"/>
              </a:rPr>
              <a:t>Definição de caso de aplicação básica</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rgbClr val="000000"/>
                </a:solidFill>
                <a:latin typeface="Trebuchet MS" panose="020B0603020202020204" pitchFamily="34" charset="0"/>
                <a:cs typeface="Arial" panose="020B0604020202020204" pitchFamily="34" charset="0"/>
              </a:rPr>
              <a:t>Geração de cenários e descrição de dependências</a:t>
            </a:r>
          </a:p>
          <a:p>
            <a:pPr marL="342900" indent="-342900" algn="l">
              <a:spcBef>
                <a:spcPts val="300"/>
              </a:spcBef>
              <a:spcAft>
                <a:spcPts val="300"/>
              </a:spcAft>
              <a:buFont typeface="+mj-lt"/>
              <a:buAutoNum type="arabicPeriod" startAt="8"/>
            </a:pPr>
            <a:r>
              <a:rPr lang="pt-PT" sz="1400" b="1" dirty="0">
                <a:solidFill>
                  <a:schemeClr val="bg2"/>
                </a:solidFill>
                <a:latin typeface="Trebuchet MS" panose="020B0603020202020204" pitchFamily="34" charset="0"/>
                <a:cs typeface="Arial" panose="020B0604020202020204" pitchFamily="34" charset="0"/>
              </a:rPr>
              <a:t>Apresentação de resultados em Visum</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chemeClr val="bg2"/>
                </a:solidFill>
                <a:latin typeface="Trebuchet MS" panose="020B0603020202020204" pitchFamily="34" charset="0"/>
                <a:cs typeface="Arial" panose="020B0604020202020204" pitchFamily="34" charset="0"/>
              </a:rPr>
              <a:t>Visualizações gráficas das alocações (</a:t>
            </a:r>
            <a:r>
              <a:rPr lang="pt-PT" sz="1400" b="1" dirty="0" err="1">
                <a:solidFill>
                  <a:schemeClr val="bg2"/>
                </a:solidFill>
                <a:latin typeface="Trebuchet MS" panose="020B0603020202020204" pitchFamily="34" charset="0"/>
                <a:cs typeface="Arial" panose="020B0604020202020204" pitchFamily="34" charset="0"/>
              </a:rPr>
              <a:t>flow</a:t>
            </a:r>
            <a:r>
              <a:rPr lang="pt-PT" sz="1400" b="1" dirty="0">
                <a:solidFill>
                  <a:schemeClr val="bg2"/>
                </a:solidFill>
                <a:latin typeface="Trebuchet MS" panose="020B0603020202020204" pitchFamily="34" charset="0"/>
                <a:cs typeface="Arial" panose="020B0604020202020204" pitchFamily="34" charset="0"/>
              </a:rPr>
              <a:t> </a:t>
            </a:r>
            <a:r>
              <a:rPr lang="pt-PT" sz="1400" b="1" dirty="0" err="1">
                <a:solidFill>
                  <a:schemeClr val="bg2"/>
                </a:solidFill>
                <a:latin typeface="Trebuchet MS" panose="020B0603020202020204" pitchFamily="34" charset="0"/>
                <a:cs typeface="Arial" panose="020B0604020202020204" pitchFamily="34" charset="0"/>
              </a:rPr>
              <a:t>bundles</a:t>
            </a:r>
            <a:r>
              <a:rPr lang="pt-PT" sz="1400" b="1" dirty="0">
                <a:solidFill>
                  <a:schemeClr val="bg2"/>
                </a:solidFill>
                <a:latin typeface="Trebuchet MS" panose="020B0603020202020204" pitchFamily="34" charset="0"/>
                <a:cs typeface="Arial" panose="020B0604020202020204" pitchFamily="34" charset="0"/>
              </a:rPr>
              <a:t>, isócronas, volumes de viragem e visualização de diferenças)</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chemeClr val="bg2"/>
                </a:solidFill>
                <a:latin typeface="Trebuchet MS" panose="020B0603020202020204" pitchFamily="34" charset="0"/>
                <a:cs typeface="Arial" panose="020B0604020202020204" pitchFamily="34" charset="0"/>
              </a:rPr>
              <a:t>Layout de mapas e planos</a:t>
            </a:r>
          </a:p>
          <a:p>
            <a:pPr marL="342900" indent="-342900" algn="l">
              <a:spcBef>
                <a:spcPts val="300"/>
              </a:spcBef>
              <a:spcAft>
                <a:spcPts val="300"/>
              </a:spcAft>
              <a:buFont typeface="+mj-lt"/>
              <a:buAutoNum type="arabicPeriod" startAt="8"/>
              <a:tabLst>
                <a:tab pos="266700" algn="l"/>
              </a:tabLst>
            </a:pPr>
            <a:r>
              <a:rPr lang="pt-PT" sz="1400" b="1" dirty="0">
                <a:solidFill>
                  <a:schemeClr val="bg2"/>
                </a:solidFill>
                <a:latin typeface="Trebuchet MS" panose="020B0603020202020204" pitchFamily="34" charset="0"/>
                <a:cs typeface="Arial" panose="020B0604020202020204" pitchFamily="34" charset="0"/>
              </a:rPr>
              <a:t>Matrizes </a:t>
            </a:r>
            <a:r>
              <a:rPr lang="pt-PT" sz="1400" b="1" dirty="0" err="1">
                <a:solidFill>
                  <a:schemeClr val="bg2"/>
                </a:solidFill>
                <a:latin typeface="Trebuchet MS" panose="020B0603020202020204" pitchFamily="34" charset="0"/>
                <a:cs typeface="Arial" panose="020B0604020202020204" pitchFamily="34" charset="0"/>
              </a:rPr>
              <a:t>skim</a:t>
            </a:r>
            <a:r>
              <a:rPr lang="pt-PT" sz="1400" b="1" dirty="0">
                <a:solidFill>
                  <a:schemeClr val="bg2"/>
                </a:solidFill>
                <a:latin typeface="Trebuchet MS" panose="020B0603020202020204" pitchFamily="34" charset="0"/>
                <a:cs typeface="Arial" panose="020B0604020202020204" pitchFamily="34" charset="0"/>
              </a:rPr>
              <a:t> – tempo de viagem, distância de viagem, tempos de acesso e egresso</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chemeClr val="bg2"/>
                </a:solidFill>
                <a:latin typeface="Trebuchet MS" panose="020B0603020202020204" pitchFamily="34" charset="0"/>
                <a:cs typeface="Arial" panose="020B0604020202020204" pitchFamily="34" charset="0"/>
              </a:rPr>
              <a:t>Classificação de matrizes - Distribuições de tempos de viagem e de distâncias de viagem</a:t>
            </a:r>
          </a:p>
          <a:p>
            <a:pPr marL="342900" indent="-342900" algn="l">
              <a:spcBef>
                <a:spcPts val="300"/>
              </a:spcBef>
              <a:spcAft>
                <a:spcPts val="300"/>
              </a:spcAft>
              <a:buFont typeface="+mj-lt"/>
              <a:buAutoNum type="arabicPeriod" startAt="8"/>
            </a:pPr>
            <a:r>
              <a:rPr lang="pt-PT" sz="1400" b="1" dirty="0">
                <a:solidFill>
                  <a:schemeClr val="bg2"/>
                </a:solidFill>
                <a:latin typeface="Trebuchet MS" panose="020B0603020202020204" pitchFamily="34" charset="0"/>
                <a:cs typeface="Arial" panose="020B0604020202020204" pitchFamily="34" charset="0"/>
              </a:rPr>
              <a:t>Correção de matrizes com o </a:t>
            </a:r>
            <a:r>
              <a:rPr lang="pt-PT" sz="1400" b="1" dirty="0" err="1">
                <a:solidFill>
                  <a:schemeClr val="bg2"/>
                </a:solidFill>
                <a:latin typeface="Trebuchet MS" panose="020B0603020202020204" pitchFamily="34" charset="0"/>
                <a:cs typeface="Arial" panose="020B0604020202020204" pitchFamily="34" charset="0"/>
              </a:rPr>
              <a:t>TFlowFuzzy</a:t>
            </a:r>
            <a:endParaRPr lang="pt-PT" sz="1400" b="1" dirty="0">
              <a:solidFill>
                <a:schemeClr val="bg2"/>
              </a:solidFill>
              <a:latin typeface="Trebuchet MS" panose="020B0603020202020204" pitchFamily="34" charset="0"/>
              <a:cs typeface="Arial" panose="020B0604020202020204" pitchFamily="34" charset="0"/>
            </a:endParaRPr>
          </a:p>
          <a:p>
            <a:pPr marL="342900" indent="-342900" algn="l">
              <a:spcBef>
                <a:spcPts val="300"/>
              </a:spcBef>
              <a:spcAft>
                <a:spcPts val="300"/>
              </a:spcAft>
              <a:buFont typeface="+mj-lt"/>
              <a:buAutoNum type="arabicPeriod" startAt="8"/>
            </a:pPr>
            <a:r>
              <a:rPr lang="pt-PT" sz="1400" b="1" dirty="0">
                <a:solidFill>
                  <a:schemeClr val="bg2"/>
                </a:solidFill>
                <a:latin typeface="Trebuchet MS" panose="020B0603020202020204" pitchFamily="34" charset="0"/>
                <a:cs typeface="Arial" panose="020B0604020202020204" pitchFamily="34" charset="0"/>
              </a:rPr>
              <a:t>Avaliação de cenários</a:t>
            </a:r>
          </a:p>
          <a:p>
            <a:pPr marL="342900" indent="-342900" algn="l">
              <a:spcBef>
                <a:spcPts val="300"/>
              </a:spcBef>
              <a:spcAft>
                <a:spcPts val="300"/>
              </a:spcAft>
              <a:buFont typeface="+mj-lt"/>
              <a:buAutoNum type="arabicPeriod" startAt="8"/>
            </a:pPr>
            <a:r>
              <a:rPr lang="pt-PT" sz="1400" b="1" dirty="0">
                <a:solidFill>
                  <a:schemeClr val="bg2"/>
                </a:solidFill>
                <a:latin typeface="Trebuchet MS" panose="020B0603020202020204" pitchFamily="34" charset="0"/>
                <a:cs typeface="Arial" panose="020B0604020202020204" pitchFamily="34" charset="0"/>
              </a:rPr>
              <a:t>Impressão de resultados</a:t>
            </a:r>
          </a:p>
        </p:txBody>
      </p:sp>
      <p:sp>
        <p:nvSpPr>
          <p:cNvPr id="4" name="Titel 1"/>
          <p:cNvSpPr txBox="1">
            <a:spLocks/>
          </p:cNvSpPr>
          <p:nvPr/>
        </p:nvSpPr>
        <p:spPr bwMode="gray">
          <a:xfrm>
            <a:off x="2843808" y="188640"/>
            <a:ext cx="3024336" cy="431800"/>
          </a:xfrm>
          <a:prstGeom prst="rect">
            <a:avLst/>
          </a:prstGeom>
        </p:spPr>
        <p:txBody>
          <a:bodyPr vert="horz" lIns="0" tIns="0" rIns="0" bIns="0" rtlCol="0" anchor="t" anchorCtr="0">
            <a:noAutofit/>
          </a:bodyPr>
          <a:lst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a:lstStyle>
          <a:p>
            <a:pPr algn="ctr"/>
            <a:r>
              <a:rPr lang="de-DE" sz="2800">
                <a:solidFill>
                  <a:srgbClr val="000000"/>
                </a:solidFill>
                <a:cs typeface="Arial" pitchFamily="34" charset="0"/>
              </a:rPr>
              <a:t>Índice</a:t>
            </a:r>
            <a:endParaRPr lang="de-DE" sz="2800" dirty="0">
              <a:solidFill>
                <a:srgbClr val="000000"/>
              </a:solidFill>
              <a:cs typeface="Arial" pitchFamily="34" charset="0"/>
            </a:endParaRPr>
          </a:p>
        </p:txBody>
      </p:sp>
    </p:spTree>
    <p:extLst>
      <p:ext uri="{BB962C8B-B14F-4D97-AF65-F5344CB8AC3E}">
        <p14:creationId xmlns:p14="http://schemas.microsoft.com/office/powerpoint/2010/main" val="54669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547886" y="836712"/>
            <a:ext cx="6696075" cy="5235412"/>
          </a:xfrm>
          <a:prstGeom prst="rect">
            <a:avLst/>
          </a:prstGeom>
          <a:noFill/>
          <a:ln w="9525">
            <a:noFill/>
            <a:miter lim="800000"/>
            <a:headEnd/>
            <a:tailEnd/>
          </a:ln>
        </p:spPr>
      </p:pic>
      <p:sp>
        <p:nvSpPr>
          <p:cNvPr id="6"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Função de Impedância</a:t>
            </a:r>
          </a:p>
        </p:txBody>
      </p:sp>
    </p:spTree>
    <p:extLst>
      <p:ext uri="{BB962C8B-B14F-4D97-AF65-F5344CB8AC3E}">
        <p14:creationId xmlns:p14="http://schemas.microsoft.com/office/powerpoint/2010/main" val="27371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3830198"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Métodos de Alocação</a:t>
            </a:r>
          </a:p>
        </p:txBody>
      </p:sp>
    </p:spTree>
    <p:extLst>
      <p:ext uri="{BB962C8B-B14F-4D97-AF65-F5344CB8AC3E}">
        <p14:creationId xmlns:p14="http://schemas.microsoft.com/office/powerpoint/2010/main" val="207091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39750" y="1412876"/>
            <a:ext cx="8064500" cy="4608512"/>
            <a:chOff x="204" y="980"/>
            <a:chExt cx="5352" cy="2254"/>
          </a:xfrm>
        </p:grpSpPr>
        <p:sp>
          <p:nvSpPr>
            <p:cNvPr id="5" name="AutoShape 7"/>
            <p:cNvSpPr>
              <a:spLocks noChangeArrowheads="1"/>
            </p:cNvSpPr>
            <p:nvPr/>
          </p:nvSpPr>
          <p:spPr bwMode="gray">
            <a:xfrm>
              <a:off x="204" y="980"/>
              <a:ext cx="5352" cy="711"/>
            </a:xfrm>
            <a:prstGeom prst="triangle">
              <a:avLst>
                <a:gd name="adj" fmla="val 50000"/>
              </a:avLst>
            </a:prstGeom>
            <a:solidFill>
              <a:srgbClr val="C00000"/>
            </a:solidFill>
            <a:ln w="9525" algn="ctr">
              <a:solidFill>
                <a:srgbClr val="DDDDDD"/>
              </a:solidFill>
              <a:miter lim="800000"/>
              <a:headEnd/>
              <a:tailEnd/>
            </a:ln>
            <a:effectLst>
              <a:outerShdw blurRad="50800" dist="38100" dir="2700000" algn="tl" rotWithShape="0">
                <a:prstClr val="black">
                  <a:alpha val="40000"/>
                </a:prstClr>
              </a:outerShdw>
            </a:effectLst>
          </p:spPr>
          <p:txBody>
            <a:bodyPr wrap="none" anchor="ctr"/>
            <a:lstStyle/>
            <a:p>
              <a:pPr algn="ctr"/>
              <a:endParaRPr lang="de-DE" sz="1400" noProof="1">
                <a:solidFill>
                  <a:schemeClr val="bg1"/>
                </a:solidFill>
                <a:cs typeface="Arial" pitchFamily="34" charset="0"/>
              </a:endParaRPr>
            </a:p>
          </p:txBody>
        </p:sp>
        <p:sp>
          <p:nvSpPr>
            <p:cNvPr id="7" name="Rectangle 9"/>
            <p:cNvSpPr>
              <a:spLocks noChangeArrowheads="1"/>
            </p:cNvSpPr>
            <p:nvPr/>
          </p:nvSpPr>
          <p:spPr bwMode="gray">
            <a:xfrm>
              <a:off x="204" y="1251"/>
              <a:ext cx="5352" cy="440"/>
            </a:xfrm>
            <a:prstGeom prst="rect">
              <a:avLst/>
            </a:prstGeom>
            <a:noFill/>
            <a:ln w="9525">
              <a:noFill/>
              <a:miter lim="800000"/>
              <a:headEnd/>
              <a:tailEnd/>
            </a:ln>
            <a:effectLst/>
          </p:spPr>
          <p:txBody>
            <a:bodyPr anchor="ctr"/>
            <a:lstStyle/>
            <a:p>
              <a:pPr algn="ctr"/>
              <a:r>
                <a:rPr lang="pt-PT" sz="2000" b="1" dirty="0">
                  <a:solidFill>
                    <a:schemeClr val="bg1"/>
                  </a:solidFill>
                  <a:cs typeface="Arial" pitchFamily="34" charset="0"/>
                </a:rPr>
                <a:t>Métodos de alocação modo </a:t>
              </a:r>
              <a:r>
                <a:rPr lang="pt-PT" sz="2000" b="1" dirty="0" err="1">
                  <a:solidFill>
                    <a:schemeClr val="bg1"/>
                  </a:solidFill>
                  <a:cs typeface="Arial" pitchFamily="34" charset="0"/>
                </a:rPr>
                <a:t>PrT</a:t>
              </a:r>
              <a:endParaRPr lang="pt-PT" sz="2000" b="1" dirty="0">
                <a:solidFill>
                  <a:schemeClr val="bg1"/>
                </a:solidFill>
                <a:cs typeface="Arial" pitchFamily="34" charset="0"/>
              </a:endParaRPr>
            </a:p>
          </p:txBody>
        </p:sp>
        <p:sp>
          <p:nvSpPr>
            <p:cNvPr id="8" name="Rectangle 5"/>
            <p:cNvSpPr>
              <a:spLocks noChangeArrowheads="1"/>
            </p:cNvSpPr>
            <p:nvPr/>
          </p:nvSpPr>
          <p:spPr bwMode="gray">
            <a:xfrm>
              <a:off x="204" y="1783"/>
              <a:ext cx="1723" cy="145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50800" dist="38100" dir="2700000" algn="tl" rotWithShape="0">
                <a:prstClr val="black">
                  <a:alpha val="40000"/>
                </a:prstClr>
              </a:outerShdw>
            </a:effectLst>
          </p:spPr>
          <p:txBody>
            <a:bodyPr lIns="108000" tIns="108000" rIns="144000" bIns="72000"/>
            <a:lstStyle/>
            <a:p>
              <a:pPr algn="r">
                <a:spcBef>
                  <a:spcPct val="20000"/>
                </a:spcBef>
              </a:pPr>
              <a:r>
                <a:rPr lang="de-DE" sz="1600" noProof="1"/>
                <a:t>Métodos Standard de alocação estática</a:t>
              </a:r>
            </a:p>
            <a:p>
              <a:pPr algn="ctr">
                <a:spcBef>
                  <a:spcPct val="20000"/>
                </a:spcBef>
              </a:pPr>
              <a:endParaRPr lang="de-DE" sz="1600" noProof="1"/>
            </a:p>
            <a:p>
              <a:pPr algn="ctr">
                <a:spcBef>
                  <a:spcPct val="20000"/>
                </a:spcBef>
              </a:pPr>
              <a:endParaRPr lang="de-DE" sz="1600" noProof="1"/>
            </a:p>
            <a:p>
              <a:pPr algn="ctr">
                <a:spcBef>
                  <a:spcPct val="20000"/>
                </a:spcBef>
              </a:pPr>
              <a:r>
                <a:rPr lang="de-DE" sz="1600" noProof="1"/>
                <a:t>Procedimentos de alocação sem dinâmica temporal e sem especificidades na escolha de caminho</a:t>
              </a:r>
            </a:p>
          </p:txBody>
        </p:sp>
        <p:sp>
          <p:nvSpPr>
            <p:cNvPr id="9" name="Rectangle 5"/>
            <p:cNvSpPr>
              <a:spLocks noChangeArrowheads="1"/>
            </p:cNvSpPr>
            <p:nvPr/>
          </p:nvSpPr>
          <p:spPr bwMode="gray">
            <a:xfrm>
              <a:off x="2018" y="1783"/>
              <a:ext cx="1723" cy="145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50800" dist="38100" dir="2700000" algn="tl" rotWithShape="0">
                <a:prstClr val="black">
                  <a:alpha val="40000"/>
                </a:prstClr>
              </a:outerShdw>
            </a:effectLst>
          </p:spPr>
          <p:txBody>
            <a:bodyPr lIns="108000" tIns="108000" rIns="144000" bIns="72000"/>
            <a:lstStyle/>
            <a:p>
              <a:pPr marL="627063" algn="r">
                <a:spcBef>
                  <a:spcPct val="20000"/>
                </a:spcBef>
              </a:pPr>
              <a:r>
                <a:rPr lang="de-DE" sz="1600" noProof="1"/>
                <a:t>Alocação estática com necessidades específicas</a:t>
              </a:r>
            </a:p>
            <a:p>
              <a:pPr algn="r">
                <a:spcBef>
                  <a:spcPct val="20000"/>
                </a:spcBef>
              </a:pPr>
              <a:endParaRPr lang="de-DE" sz="1600" noProof="1"/>
            </a:p>
            <a:p>
              <a:pPr algn="ctr">
                <a:spcBef>
                  <a:spcPct val="20000"/>
                </a:spcBef>
              </a:pPr>
              <a:r>
                <a:rPr lang="de-DE" sz="1600" noProof="1"/>
                <a:t>Procedimentos de alocação sem dinâmica temporal e sem especificidades na escolha de caminho</a:t>
              </a:r>
            </a:p>
          </p:txBody>
        </p:sp>
        <p:sp>
          <p:nvSpPr>
            <p:cNvPr id="10" name="Rectangle 5"/>
            <p:cNvSpPr>
              <a:spLocks noChangeArrowheads="1"/>
            </p:cNvSpPr>
            <p:nvPr/>
          </p:nvSpPr>
          <p:spPr bwMode="gray">
            <a:xfrm>
              <a:off x="3832" y="1783"/>
              <a:ext cx="1723" cy="1451"/>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50800" dist="38100" dir="2700000" algn="tl" rotWithShape="0">
                <a:prstClr val="black">
                  <a:alpha val="40000"/>
                </a:prstClr>
              </a:outerShdw>
            </a:effectLst>
          </p:spPr>
          <p:txBody>
            <a:bodyPr lIns="108000" tIns="108000" rIns="144000" bIns="72000"/>
            <a:lstStyle/>
            <a:p>
              <a:pPr marL="804863" algn="r">
                <a:spcBef>
                  <a:spcPct val="20000"/>
                </a:spcBef>
              </a:pPr>
              <a:r>
                <a:rPr lang="de-DE" sz="1600" noProof="1"/>
                <a:t>Alocações dinâmicas</a:t>
              </a:r>
            </a:p>
            <a:p>
              <a:pPr algn="ctr">
                <a:spcBef>
                  <a:spcPct val="20000"/>
                </a:spcBef>
              </a:pPr>
              <a:endParaRPr lang="de-DE" sz="1600" noProof="1"/>
            </a:p>
            <a:p>
              <a:pPr algn="ctr">
                <a:spcBef>
                  <a:spcPct val="20000"/>
                </a:spcBef>
              </a:pPr>
              <a:endParaRPr lang="de-DE" sz="1600" noProof="1"/>
            </a:p>
            <a:p>
              <a:pPr algn="ctr">
                <a:spcBef>
                  <a:spcPct val="20000"/>
                </a:spcBef>
              </a:pPr>
              <a:r>
                <a:rPr lang="de-DE" sz="1600" noProof="1"/>
                <a:t>Procedimentos de alocação dom dinâmica temporal e sem especificidades na escolha de caminho</a:t>
              </a:r>
            </a:p>
          </p:txBody>
        </p:sp>
      </p:grpSp>
      <p:sp>
        <p:nvSpPr>
          <p:cNvPr id="11" name="Textfeld 10"/>
          <p:cNvSpPr txBox="1"/>
          <p:nvPr/>
        </p:nvSpPr>
        <p:spPr>
          <a:xfrm>
            <a:off x="573203" y="2907744"/>
            <a:ext cx="503858" cy="923330"/>
          </a:xfrm>
          <a:prstGeom prst="rect">
            <a:avLst/>
          </a:prstGeom>
          <a:noFill/>
        </p:spPr>
        <p:txBody>
          <a:bodyPr wrap="square" lIns="0" tIns="0" rIns="0" bIns="0" rtlCol="0">
            <a:spAutoFit/>
          </a:bodyPr>
          <a:lstStyle/>
          <a:p>
            <a:r>
              <a:rPr lang="de-DE" sz="6000" b="1" dirty="0"/>
              <a:t>A</a:t>
            </a:r>
          </a:p>
        </p:txBody>
      </p:sp>
      <p:sp>
        <p:nvSpPr>
          <p:cNvPr id="12" name="Textfeld 11"/>
          <p:cNvSpPr txBox="1"/>
          <p:nvPr/>
        </p:nvSpPr>
        <p:spPr>
          <a:xfrm>
            <a:off x="3309309" y="2937470"/>
            <a:ext cx="503858" cy="923330"/>
          </a:xfrm>
          <a:prstGeom prst="rect">
            <a:avLst/>
          </a:prstGeom>
          <a:noFill/>
        </p:spPr>
        <p:txBody>
          <a:bodyPr wrap="square" lIns="0" tIns="0" rIns="0" bIns="0" rtlCol="0">
            <a:spAutoFit/>
          </a:bodyPr>
          <a:lstStyle/>
          <a:p>
            <a:r>
              <a:rPr lang="de-DE" sz="6000" b="1" dirty="0"/>
              <a:t>B</a:t>
            </a:r>
          </a:p>
        </p:txBody>
      </p:sp>
      <p:sp>
        <p:nvSpPr>
          <p:cNvPr id="13" name="Textfeld 12"/>
          <p:cNvSpPr txBox="1"/>
          <p:nvPr/>
        </p:nvSpPr>
        <p:spPr>
          <a:xfrm>
            <a:off x="6045613" y="2937470"/>
            <a:ext cx="503858" cy="923330"/>
          </a:xfrm>
          <a:prstGeom prst="rect">
            <a:avLst/>
          </a:prstGeom>
          <a:noFill/>
        </p:spPr>
        <p:txBody>
          <a:bodyPr wrap="square" lIns="0" tIns="0" rIns="0" bIns="0" rtlCol="0">
            <a:spAutoFit/>
          </a:bodyPr>
          <a:lstStyle/>
          <a:p>
            <a:r>
              <a:rPr lang="de-DE" sz="6000" b="1" dirty="0"/>
              <a:t>C</a:t>
            </a:r>
          </a:p>
        </p:txBody>
      </p:sp>
      <p:sp>
        <p:nvSpPr>
          <p:cNvPr id="1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Métodos de Alocação - Classificação</a:t>
            </a:r>
          </a:p>
        </p:txBody>
      </p:sp>
    </p:spTree>
    <p:extLst>
      <p:ext uri="{BB962C8B-B14F-4D97-AF65-F5344CB8AC3E}">
        <p14:creationId xmlns:p14="http://schemas.microsoft.com/office/powerpoint/2010/main" val="8823991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hortest-Path_1_2.jpg"/>
          <p:cNvPicPr>
            <a:picLocks noChangeAspect="1"/>
          </p:cNvPicPr>
          <p:nvPr/>
        </p:nvPicPr>
        <p:blipFill>
          <a:blip r:embed="rId3" cstate="print"/>
          <a:stretch>
            <a:fillRect/>
          </a:stretch>
        </p:blipFill>
        <p:spPr>
          <a:xfrm>
            <a:off x="0" y="981075"/>
            <a:ext cx="9144000" cy="5241614"/>
          </a:xfrm>
          <a:prstGeom prst="rect">
            <a:avLst/>
          </a:prstGeom>
        </p:spPr>
      </p:pic>
      <p:sp>
        <p:nvSpPr>
          <p:cNvPr id="4"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INCREMENTAL</a:t>
            </a:r>
          </a:p>
          <a:p>
            <a:r>
              <a:rPr lang="pt-PT" sz="2000" b="1" dirty="0">
                <a:solidFill>
                  <a:srgbClr val="000000"/>
                </a:solidFill>
              </a:rPr>
              <a:t>Passo 1 (caminho mais curto)</a:t>
            </a:r>
          </a:p>
        </p:txBody>
      </p:sp>
    </p:spTree>
    <p:extLst>
      <p:ext uri="{BB962C8B-B14F-4D97-AF65-F5344CB8AC3E}">
        <p14:creationId xmlns:p14="http://schemas.microsoft.com/office/powerpoint/2010/main" val="11848692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Incremental_Step_one.jpg"/>
          <p:cNvPicPr>
            <a:picLocks noChangeAspect="1"/>
          </p:cNvPicPr>
          <p:nvPr/>
        </p:nvPicPr>
        <p:blipFill>
          <a:blip r:embed="rId3" cstate="print"/>
          <a:stretch>
            <a:fillRect/>
          </a:stretch>
        </p:blipFill>
        <p:spPr>
          <a:xfrm>
            <a:off x="0" y="981075"/>
            <a:ext cx="9144000" cy="5241614"/>
          </a:xfrm>
          <a:prstGeom prst="rect">
            <a:avLst/>
          </a:prstGeom>
        </p:spPr>
      </p:pic>
      <p:sp>
        <p:nvSpPr>
          <p:cNvPr id="7"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INCREMENTAL</a:t>
            </a:r>
          </a:p>
          <a:p>
            <a:r>
              <a:rPr lang="pt-PT" sz="2000" b="1" dirty="0">
                <a:solidFill>
                  <a:srgbClr val="000000"/>
                </a:solidFill>
              </a:rPr>
              <a:t>Resultado com 33% da demanda</a:t>
            </a:r>
          </a:p>
        </p:txBody>
      </p:sp>
    </p:spTree>
    <p:extLst>
      <p:ext uri="{BB962C8B-B14F-4D97-AF65-F5344CB8AC3E}">
        <p14:creationId xmlns:p14="http://schemas.microsoft.com/office/powerpoint/2010/main" val="40692540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hortest-Path_1_2.jpg"/>
          <p:cNvPicPr>
            <a:picLocks noChangeAspect="1"/>
          </p:cNvPicPr>
          <p:nvPr/>
        </p:nvPicPr>
        <p:blipFill>
          <a:blip r:embed="rId3" cstate="print"/>
          <a:stretch>
            <a:fillRect/>
          </a:stretch>
        </p:blipFill>
        <p:spPr>
          <a:xfrm>
            <a:off x="0" y="981075"/>
            <a:ext cx="9144000" cy="5241614"/>
          </a:xfrm>
          <a:prstGeom prst="rect">
            <a:avLst/>
          </a:prstGeom>
        </p:spPr>
      </p:pic>
      <p:sp>
        <p:nvSpPr>
          <p:cNvPr id="7"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INCREMENTAL</a:t>
            </a:r>
          </a:p>
          <a:p>
            <a:r>
              <a:rPr lang="pt-PT" sz="2000" b="1" dirty="0">
                <a:solidFill>
                  <a:srgbClr val="000000"/>
                </a:solidFill>
              </a:rPr>
              <a:t>Passo 2 (caminho mais curto)</a:t>
            </a:r>
          </a:p>
        </p:txBody>
      </p:sp>
    </p:spTree>
    <p:extLst>
      <p:ext uri="{BB962C8B-B14F-4D97-AF65-F5344CB8AC3E}">
        <p14:creationId xmlns:p14="http://schemas.microsoft.com/office/powerpoint/2010/main" val="27185044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ncremental_Step_two.jpg"/>
          <p:cNvPicPr>
            <a:picLocks noChangeAspect="1"/>
          </p:cNvPicPr>
          <p:nvPr/>
        </p:nvPicPr>
        <p:blipFill>
          <a:blip r:embed="rId3" cstate="print"/>
          <a:stretch>
            <a:fillRect/>
          </a:stretch>
        </p:blipFill>
        <p:spPr>
          <a:xfrm>
            <a:off x="0" y="981075"/>
            <a:ext cx="9144000" cy="5241614"/>
          </a:xfrm>
          <a:prstGeom prst="rect">
            <a:avLst/>
          </a:prstGeom>
        </p:spPr>
      </p:pic>
      <p:sp>
        <p:nvSpPr>
          <p:cNvPr id="6"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INCREMENTAL</a:t>
            </a:r>
          </a:p>
          <a:p>
            <a:r>
              <a:rPr lang="pt-PT" sz="2000" b="1" dirty="0">
                <a:solidFill>
                  <a:srgbClr val="000000"/>
                </a:solidFill>
              </a:rPr>
              <a:t>Resultado com 66% da demanda</a:t>
            </a:r>
          </a:p>
        </p:txBody>
      </p:sp>
    </p:spTree>
    <p:extLst>
      <p:ext uri="{BB962C8B-B14F-4D97-AF65-F5344CB8AC3E}">
        <p14:creationId xmlns:p14="http://schemas.microsoft.com/office/powerpoint/2010/main" val="18665529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hortest-Path_3.jpg"/>
          <p:cNvPicPr>
            <a:picLocks noChangeAspect="1"/>
          </p:cNvPicPr>
          <p:nvPr/>
        </p:nvPicPr>
        <p:blipFill>
          <a:blip r:embed="rId3" cstate="print"/>
          <a:stretch>
            <a:fillRect/>
          </a:stretch>
        </p:blipFill>
        <p:spPr>
          <a:xfrm>
            <a:off x="0" y="981075"/>
            <a:ext cx="9144000" cy="5241614"/>
          </a:xfrm>
          <a:prstGeom prst="rect">
            <a:avLst/>
          </a:prstGeom>
        </p:spPr>
      </p:pic>
      <p:sp>
        <p:nvSpPr>
          <p:cNvPr id="6"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INCREMENTAL</a:t>
            </a:r>
          </a:p>
          <a:p>
            <a:r>
              <a:rPr lang="pt-PT" sz="2000" b="1" dirty="0">
                <a:solidFill>
                  <a:srgbClr val="000000"/>
                </a:solidFill>
              </a:rPr>
              <a:t>Passo 3 (caminho mais curto)</a:t>
            </a:r>
          </a:p>
        </p:txBody>
      </p:sp>
    </p:spTree>
    <p:extLst>
      <p:ext uri="{BB962C8B-B14F-4D97-AF65-F5344CB8AC3E}">
        <p14:creationId xmlns:p14="http://schemas.microsoft.com/office/powerpoint/2010/main" val="6966674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ncremental_Step_three.jpg"/>
          <p:cNvPicPr>
            <a:picLocks noChangeAspect="1"/>
          </p:cNvPicPr>
          <p:nvPr/>
        </p:nvPicPr>
        <p:blipFill>
          <a:blip r:embed="rId3" cstate="print"/>
          <a:stretch>
            <a:fillRect/>
          </a:stretch>
        </p:blipFill>
        <p:spPr>
          <a:xfrm>
            <a:off x="0" y="981075"/>
            <a:ext cx="9144000" cy="5241614"/>
          </a:xfrm>
          <a:prstGeom prst="rect">
            <a:avLst/>
          </a:prstGeom>
        </p:spPr>
      </p:pic>
      <p:sp>
        <p:nvSpPr>
          <p:cNvPr id="6"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INCREMENTAL</a:t>
            </a:r>
          </a:p>
          <a:p>
            <a:r>
              <a:rPr lang="pt-PT" sz="2000" b="1" dirty="0">
                <a:solidFill>
                  <a:srgbClr val="000000"/>
                </a:solidFill>
              </a:rPr>
              <a:t>Resultado com 100% da demanda</a:t>
            </a:r>
          </a:p>
        </p:txBody>
      </p:sp>
    </p:spTree>
    <p:extLst>
      <p:ext uri="{BB962C8B-B14F-4D97-AF65-F5344CB8AC3E}">
        <p14:creationId xmlns:p14="http://schemas.microsoft.com/office/powerpoint/2010/main" val="1653084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35696" y="764704"/>
            <a:ext cx="5544418" cy="5740797"/>
          </a:xfrm>
          <a:prstGeom prst="rect">
            <a:avLst/>
          </a:prstGeom>
          <a:noFill/>
          <a:ln w="9525">
            <a:noFill/>
            <a:miter lim="800000"/>
            <a:headEnd/>
            <a:tailEnd/>
          </a:ln>
        </p:spPr>
      </p:pic>
      <p:sp>
        <p:nvSpPr>
          <p:cNvPr id="5" name="Text Placeholder 15"/>
          <p:cNvSpPr txBox="1">
            <a:spLocks/>
          </p:cNvSpPr>
          <p:nvPr/>
        </p:nvSpPr>
        <p:spPr>
          <a:xfrm>
            <a:off x="2195513" y="188639"/>
            <a:ext cx="6696967"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Incremental</a:t>
            </a:r>
          </a:p>
        </p:txBody>
      </p:sp>
    </p:spTree>
    <p:extLst>
      <p:ext uri="{BB962C8B-B14F-4D97-AF65-F5344CB8AC3E}">
        <p14:creationId xmlns:p14="http://schemas.microsoft.com/office/powerpoint/2010/main" val="351567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pic>
        <p:nvPicPr>
          <p:cNvPr id="5" name="Grafik 2" descr="Halle-Volumebars.jpg"/>
          <p:cNvPicPr>
            <a:picLocks noChangeAspect="1"/>
          </p:cNvPicPr>
          <p:nvPr/>
        </p:nvPicPr>
        <p:blipFill>
          <a:blip r:embed="rId3" cstate="print"/>
          <a:srcRect l="3557"/>
          <a:stretch>
            <a:fillRect/>
          </a:stretch>
        </p:blipFill>
        <p:spPr>
          <a:xfrm>
            <a:off x="0" y="0"/>
            <a:ext cx="9144000" cy="6858000"/>
          </a:xfrm>
          <a:prstGeom prst="rect">
            <a:avLst/>
          </a:prstGeom>
        </p:spPr>
      </p:pic>
    </p:spTree>
    <p:extLst>
      <p:ext uri="{BB962C8B-B14F-4D97-AF65-F5344CB8AC3E}">
        <p14:creationId xmlns:p14="http://schemas.microsoft.com/office/powerpoint/2010/main" val="85412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
            <a:ext cx="9144000" cy="6869195"/>
          </a:xfrm>
          <a:prstGeom prst="rect">
            <a:avLst/>
          </a:prstGeom>
          <a:noFill/>
          <a:ln w="9525">
            <a:noFill/>
            <a:miter lim="800000"/>
            <a:headEnd/>
            <a:tailEnd/>
          </a:ln>
        </p:spPr>
      </p:pic>
    </p:spTree>
    <p:extLst>
      <p:ext uri="{BB962C8B-B14F-4D97-AF65-F5344CB8AC3E}">
        <p14:creationId xmlns:p14="http://schemas.microsoft.com/office/powerpoint/2010/main" val="4078213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763688" y="981075"/>
            <a:ext cx="5550759" cy="5543550"/>
          </a:xfrm>
          <a:prstGeom prst="rect">
            <a:avLst/>
          </a:prstGeom>
          <a:noFill/>
          <a:ln w="9525">
            <a:noFill/>
            <a:miter lim="800000"/>
            <a:headEnd/>
            <a:tailEnd/>
          </a:ln>
        </p:spPr>
      </p:pic>
      <p:sp>
        <p:nvSpPr>
          <p:cNvPr id="5"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POR EQUILÍBRIO</a:t>
            </a:r>
          </a:p>
        </p:txBody>
      </p:sp>
    </p:spTree>
    <p:extLst>
      <p:ext uri="{BB962C8B-B14F-4D97-AF65-F5344CB8AC3E}">
        <p14:creationId xmlns:p14="http://schemas.microsoft.com/office/powerpoint/2010/main" val="68660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por Equilíbrio</a:t>
            </a:r>
          </a:p>
        </p:txBody>
      </p:sp>
      <p:sp>
        <p:nvSpPr>
          <p:cNvPr id="5" name="Rectangle 4"/>
          <p:cNvSpPr/>
          <p:nvPr/>
        </p:nvSpPr>
        <p:spPr>
          <a:xfrm>
            <a:off x="672472" y="3212976"/>
            <a:ext cx="7787960" cy="3139321"/>
          </a:xfrm>
          <a:prstGeom prst="rect">
            <a:avLst/>
          </a:prstGeom>
          <a:noFill/>
          <a:ln w="19050">
            <a:solidFill>
              <a:srgbClr val="FF0000"/>
            </a:solidFill>
          </a:ln>
        </p:spPr>
        <p:txBody>
          <a:bodyPr wrap="square" lIns="36000" rIns="36000">
            <a:spAutoFit/>
          </a:bodyPr>
          <a:lstStyle/>
          <a:p>
            <a:pPr marL="1588" lvl="1">
              <a:lnSpc>
                <a:spcPct val="110000"/>
              </a:lnSpc>
            </a:pPr>
            <a:r>
              <a:rPr lang="pt-PT" dirty="0">
                <a:solidFill>
                  <a:srgbClr val="000000"/>
                </a:solidFill>
              </a:rPr>
              <a:t>Esta assunção demonstra-se por redução ao absurdo:</a:t>
            </a:r>
          </a:p>
          <a:p>
            <a:pPr marL="287338" lvl="1" indent="-285750">
              <a:lnSpc>
                <a:spcPct val="110000"/>
              </a:lnSpc>
              <a:buFont typeface="Arial" panose="020B0604020202020204" pitchFamily="34" charset="0"/>
              <a:buChar char="•"/>
            </a:pPr>
            <a:r>
              <a:rPr lang="pt-PT" dirty="0">
                <a:solidFill>
                  <a:srgbClr val="000000"/>
                </a:solidFill>
              </a:rPr>
              <a:t>Se houvesse um caminho de custo menor que os outros, algum dos condutores de um desses outros caminhos viria experimentá-lo e passaria a adotá-lo;</a:t>
            </a:r>
          </a:p>
          <a:p>
            <a:pPr marL="287338" lvl="1" indent="-285750">
              <a:lnSpc>
                <a:spcPct val="110000"/>
              </a:lnSpc>
              <a:buFont typeface="Arial" panose="020B0604020202020204" pitchFamily="34" charset="0"/>
              <a:buChar char="•"/>
            </a:pPr>
            <a:r>
              <a:rPr lang="pt-PT" dirty="0">
                <a:solidFill>
                  <a:srgbClr val="000000"/>
                </a:solidFill>
              </a:rPr>
              <a:t>Com isso, a velocidade nesse (seu novo) caminho baixaria um pouco e a velocidade no outro (o seu antigo) caminho aumentaria um pouco;</a:t>
            </a:r>
          </a:p>
          <a:p>
            <a:pPr marL="287338" lvl="1" indent="-285750">
              <a:lnSpc>
                <a:spcPct val="110000"/>
              </a:lnSpc>
              <a:buFont typeface="Arial" panose="020B0604020202020204" pitchFamily="34" charset="0"/>
              <a:buChar char="•"/>
            </a:pPr>
            <a:r>
              <a:rPr lang="pt-PT" dirty="0">
                <a:solidFill>
                  <a:srgbClr val="000000"/>
                </a:solidFill>
              </a:rPr>
              <a:t>Enquanto ainda não estiverem iguais, haverá outro condutor que irá experimentar e assim sucessivamente até que quem experimente conclua que, afinal, não valia a pena alterar o percurso porque os tempos de percurso eram idênticos nos dois caminhos.</a:t>
            </a:r>
          </a:p>
        </p:txBody>
      </p:sp>
      <p:sp>
        <p:nvSpPr>
          <p:cNvPr id="2" name="Rectangle 1"/>
          <p:cNvSpPr/>
          <p:nvPr/>
        </p:nvSpPr>
        <p:spPr>
          <a:xfrm>
            <a:off x="334624" y="981075"/>
            <a:ext cx="8474752" cy="2031325"/>
          </a:xfrm>
          <a:prstGeom prst="rect">
            <a:avLst/>
          </a:prstGeom>
          <a:noFill/>
          <a:ln w="19050">
            <a:noFill/>
          </a:ln>
        </p:spPr>
        <p:txBody>
          <a:bodyPr wrap="square" lIns="36000" rIns="36000">
            <a:spAutoFit/>
          </a:bodyPr>
          <a:lstStyle/>
          <a:p>
            <a:r>
              <a:rPr lang="pt-PT" dirty="0">
                <a:solidFill>
                  <a:srgbClr val="000000"/>
                </a:solidFill>
              </a:rPr>
              <a:t>A alocação por Equilíbrio distribui a demanda segundo o primeiro princípio de </a:t>
            </a:r>
            <a:r>
              <a:rPr lang="pt-PT" dirty="0" err="1">
                <a:solidFill>
                  <a:srgbClr val="000000"/>
                </a:solidFill>
              </a:rPr>
              <a:t>Wardrop</a:t>
            </a:r>
            <a:r>
              <a:rPr lang="pt-PT" dirty="0">
                <a:solidFill>
                  <a:srgbClr val="000000"/>
                </a:solidFill>
              </a:rPr>
              <a:t>:</a:t>
            </a:r>
          </a:p>
          <a:p>
            <a:r>
              <a:rPr lang="pt-PT" dirty="0">
                <a:solidFill>
                  <a:srgbClr val="000000"/>
                </a:solidFill>
              </a:rPr>
              <a:t>“</a:t>
            </a:r>
            <a:r>
              <a:rPr lang="pt-PT" i="1" dirty="0">
                <a:solidFill>
                  <a:srgbClr val="000000"/>
                </a:solidFill>
              </a:rPr>
              <a:t>Cada condutor escolhe a sua rota de tal forma que a impedância de todas as rotas alternativas é a mesma, pelo que a mudança para uma rota diferente aumentará o seu tempo de viagem (ótimo do utilizador)</a:t>
            </a:r>
            <a:r>
              <a:rPr lang="pt-PT" dirty="0">
                <a:solidFill>
                  <a:srgbClr val="000000"/>
                </a:solidFill>
              </a:rPr>
              <a:t>”.</a:t>
            </a:r>
          </a:p>
          <a:p>
            <a:r>
              <a:rPr lang="pt-PT" b="1" u="sng" dirty="0">
                <a:solidFill>
                  <a:srgbClr val="000000"/>
                </a:solidFill>
              </a:rPr>
              <a:t>Esta hipótese de comportamento baseia-se na assunção irrealista de que cada condutor tem um conhecimento perfeito do estado da rede.</a:t>
            </a:r>
          </a:p>
        </p:txBody>
      </p:sp>
    </p:spTree>
    <p:extLst>
      <p:ext uri="{BB962C8B-B14F-4D97-AF65-F5344CB8AC3E}">
        <p14:creationId xmlns:p14="http://schemas.microsoft.com/office/powerpoint/2010/main" val="18410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083124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539751" y="2092052"/>
            <a:ext cx="8029575" cy="2705100"/>
          </a:xfrm>
          <a:prstGeom prst="rect">
            <a:avLst/>
          </a:prstGeom>
          <a:noFill/>
          <a:ln w="9525">
            <a:noFill/>
            <a:miter lim="800000"/>
            <a:headEnd/>
            <a:tailEnd/>
          </a:ln>
        </p:spPr>
      </p:pic>
      <p:sp>
        <p:nvSpPr>
          <p:cNvPr id="4"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POR EQUILÍBRIO LUCE</a:t>
            </a:r>
          </a:p>
        </p:txBody>
      </p:sp>
    </p:spTree>
    <p:extLst>
      <p:ext uri="{BB962C8B-B14F-4D97-AF65-F5344CB8AC3E}">
        <p14:creationId xmlns:p14="http://schemas.microsoft.com/office/powerpoint/2010/main" val="297858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539751" y="2077194"/>
            <a:ext cx="7934325" cy="2647950"/>
          </a:xfrm>
          <a:prstGeom prst="rect">
            <a:avLst/>
          </a:prstGeom>
          <a:noFill/>
          <a:ln w="9525">
            <a:noFill/>
            <a:miter lim="800000"/>
            <a:headEnd/>
            <a:tailEnd/>
          </a:ln>
        </p:spPr>
      </p:pic>
      <p:sp>
        <p:nvSpPr>
          <p:cNvPr id="4"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POR EQUILÍBRIO LUCE</a:t>
            </a:r>
          </a:p>
        </p:txBody>
      </p:sp>
    </p:spTree>
    <p:extLst>
      <p:ext uri="{BB962C8B-B14F-4D97-AF65-F5344CB8AC3E}">
        <p14:creationId xmlns:p14="http://schemas.microsoft.com/office/powerpoint/2010/main" val="349359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39750" y="2116789"/>
            <a:ext cx="6135688" cy="4741213"/>
          </a:xfrm>
          <a:prstGeom prst="rect">
            <a:avLst/>
          </a:prstGeom>
          <a:noFill/>
          <a:ln w="9525">
            <a:noFill/>
            <a:miter lim="800000"/>
            <a:headEnd/>
            <a:tailEnd/>
          </a:ln>
        </p:spPr>
      </p:pic>
    </p:spTree>
    <p:extLst>
      <p:ext uri="{BB962C8B-B14F-4D97-AF65-F5344CB8AC3E}">
        <p14:creationId xmlns:p14="http://schemas.microsoft.com/office/powerpoint/2010/main" val="424899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39752" y="476672"/>
            <a:ext cx="4933950" cy="6143625"/>
          </a:xfrm>
          <a:prstGeom prst="rect">
            <a:avLst/>
          </a:prstGeom>
          <a:noFill/>
          <a:ln w="9525">
            <a:noFill/>
            <a:miter lim="800000"/>
            <a:headEnd/>
            <a:tailEnd/>
          </a:ln>
        </p:spPr>
      </p:pic>
      <p:sp>
        <p:nvSpPr>
          <p:cNvPr id="4"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POR EQUILÍBRIO LOHSE</a:t>
            </a:r>
          </a:p>
        </p:txBody>
      </p:sp>
    </p:spTree>
    <p:extLst>
      <p:ext uri="{BB962C8B-B14F-4D97-AF65-F5344CB8AC3E}">
        <p14:creationId xmlns:p14="http://schemas.microsoft.com/office/powerpoint/2010/main" val="3648128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0420" name="Picture 4"/>
          <p:cNvPicPr>
            <a:picLocks noChangeAspect="1" noChangeArrowheads="1"/>
          </p:cNvPicPr>
          <p:nvPr/>
        </p:nvPicPr>
        <p:blipFill>
          <a:blip r:embed="rId4" cstate="print"/>
          <a:srcRect/>
          <a:stretch>
            <a:fillRect/>
          </a:stretch>
        </p:blipFill>
        <p:spPr bwMode="auto">
          <a:xfrm>
            <a:off x="539751" y="657227"/>
            <a:ext cx="5724525" cy="6200775"/>
          </a:xfrm>
          <a:prstGeom prst="rect">
            <a:avLst/>
          </a:prstGeom>
          <a:noFill/>
          <a:ln w="9525">
            <a:noFill/>
            <a:miter lim="800000"/>
            <a:headEnd/>
            <a:tailEnd/>
          </a:ln>
        </p:spPr>
      </p:pic>
    </p:spTree>
    <p:extLst>
      <p:ext uri="{BB962C8B-B14F-4D97-AF65-F5344CB8AC3E}">
        <p14:creationId xmlns:p14="http://schemas.microsoft.com/office/powerpoint/2010/main" val="94250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5"/>
          <p:cNvSpPr txBox="1">
            <a:spLocks/>
          </p:cNvSpPr>
          <p:nvPr/>
        </p:nvSpPr>
        <p:spPr>
          <a:xfrm>
            <a:off x="2195513" y="188639"/>
            <a:ext cx="6696967"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Estocástica</a:t>
            </a:r>
          </a:p>
        </p:txBody>
      </p:sp>
      <p:sp>
        <p:nvSpPr>
          <p:cNvPr id="5" name="Rectangle 4"/>
          <p:cNvSpPr/>
          <p:nvPr/>
        </p:nvSpPr>
        <p:spPr>
          <a:xfrm>
            <a:off x="323528" y="1196752"/>
            <a:ext cx="8485848" cy="2225225"/>
          </a:xfrm>
          <a:prstGeom prst="rect">
            <a:avLst/>
          </a:prstGeom>
          <a:noFill/>
          <a:ln w="19050">
            <a:noFill/>
          </a:ln>
        </p:spPr>
        <p:txBody>
          <a:bodyPr wrap="square" lIns="36000" rIns="36000">
            <a:spAutoFit/>
          </a:bodyPr>
          <a:lstStyle/>
          <a:p>
            <a:pPr marL="1588" lvl="1">
              <a:lnSpc>
                <a:spcPct val="110000"/>
              </a:lnSpc>
            </a:pPr>
            <a:r>
              <a:rPr lang="pt-PT" dirty="0">
                <a:solidFill>
                  <a:srgbClr val="000000"/>
                </a:solidFill>
                <a:ea typeface="Segoe UI Emoji" panose="020B0502040204020203" pitchFamily="34" charset="0"/>
              </a:rPr>
              <a:t>Este procedimento é dividido em duas iterações: externa e interna.</a:t>
            </a:r>
          </a:p>
          <a:p>
            <a:pPr marL="1588" lvl="1">
              <a:lnSpc>
                <a:spcPct val="110000"/>
              </a:lnSpc>
            </a:pPr>
            <a:r>
              <a:rPr lang="pt-PT" dirty="0">
                <a:solidFill>
                  <a:srgbClr val="000000"/>
                </a:solidFill>
                <a:ea typeface="Segoe UI Emoji" panose="020B0502040204020203" pitchFamily="34" charset="0"/>
              </a:rPr>
              <a:t>Na </a:t>
            </a:r>
            <a:r>
              <a:rPr lang="pt-PT" b="1" dirty="0">
                <a:solidFill>
                  <a:srgbClr val="000000"/>
                </a:solidFill>
                <a:ea typeface="Segoe UI Emoji" panose="020B0502040204020203" pitchFamily="34" charset="0"/>
              </a:rPr>
              <a:t>iteração externa</a:t>
            </a:r>
            <a:r>
              <a:rPr lang="pt-PT" dirty="0">
                <a:solidFill>
                  <a:srgbClr val="000000"/>
                </a:solidFill>
                <a:ea typeface="Segoe UI Emoji" panose="020B0502040204020203" pitchFamily="34" charset="0"/>
              </a:rPr>
              <a:t>, global, é feito um ciclo (</a:t>
            </a:r>
            <a:r>
              <a:rPr lang="pt-PT" dirty="0" err="1">
                <a:solidFill>
                  <a:srgbClr val="000000"/>
                </a:solidFill>
                <a:ea typeface="Segoe UI Emoji" panose="020B0502040204020203" pitchFamily="34" charset="0"/>
              </a:rPr>
              <a:t>loop</a:t>
            </a:r>
            <a:r>
              <a:rPr lang="pt-PT" dirty="0">
                <a:solidFill>
                  <a:srgbClr val="000000"/>
                </a:solidFill>
                <a:ea typeface="Segoe UI Emoji" panose="020B0502040204020203" pitchFamily="34" charset="0"/>
              </a:rPr>
              <a:t>) até que não surjam novos caminhos alternativos.</a:t>
            </a:r>
          </a:p>
          <a:p>
            <a:pPr marL="1588" lvl="1">
              <a:lnSpc>
                <a:spcPct val="110000"/>
              </a:lnSpc>
            </a:pPr>
            <a:r>
              <a:rPr lang="pt-PT" dirty="0">
                <a:solidFill>
                  <a:srgbClr val="000000"/>
                </a:solidFill>
                <a:ea typeface="Segoe UI Emoji" panose="020B0502040204020203" pitchFamily="34" charset="0"/>
              </a:rPr>
              <a:t>A </a:t>
            </a:r>
            <a:r>
              <a:rPr lang="pt-PT" b="1" dirty="0">
                <a:solidFill>
                  <a:srgbClr val="000000"/>
                </a:solidFill>
                <a:ea typeface="Segoe UI Emoji" panose="020B0502040204020203" pitchFamily="34" charset="0"/>
              </a:rPr>
              <a:t>iteração interna </a:t>
            </a:r>
            <a:r>
              <a:rPr lang="pt-PT" dirty="0">
                <a:solidFill>
                  <a:srgbClr val="000000"/>
                </a:solidFill>
                <a:ea typeface="Segoe UI Emoji" panose="020B0502040204020203" pitchFamily="34" charset="0"/>
              </a:rPr>
              <a:t>é utilizada para alocar volumes aos caminhos encontrados. Este ciclo é repetido até ao nº máximo de iterações definidas ou até que os desvios de impedância entre os elementos da rede e os volumes nos caminhos entre duas iterações consecutivas seja muito pequenos.</a:t>
            </a:r>
          </a:p>
        </p:txBody>
      </p:sp>
      <p:sp>
        <p:nvSpPr>
          <p:cNvPr id="3" name="Rectangle 2"/>
          <p:cNvSpPr/>
          <p:nvPr/>
        </p:nvSpPr>
        <p:spPr>
          <a:xfrm>
            <a:off x="827584" y="3661442"/>
            <a:ext cx="7488832" cy="1988237"/>
          </a:xfrm>
          <a:prstGeom prst="rect">
            <a:avLst/>
          </a:prstGeom>
          <a:ln>
            <a:solidFill>
              <a:schemeClr val="accent1"/>
            </a:solidFill>
          </a:ln>
        </p:spPr>
        <p:txBody>
          <a:bodyPr wrap="square">
            <a:spAutoFit/>
          </a:bodyPr>
          <a:lstStyle/>
          <a:p>
            <a:pPr marL="1588" lvl="1">
              <a:lnSpc>
                <a:spcPct val="110000"/>
              </a:lnSpc>
            </a:pPr>
            <a:r>
              <a:rPr lang="pt-PT" sz="1600" dirty="0">
                <a:solidFill>
                  <a:srgbClr val="000000"/>
                </a:solidFill>
                <a:ea typeface="Segoe UI Emoji" panose="020B0502040204020203" pitchFamily="34" charset="0"/>
              </a:rPr>
              <a:t>Por outras palavras…</a:t>
            </a:r>
          </a:p>
          <a:p>
            <a:pPr marL="1588" lvl="1">
              <a:lnSpc>
                <a:spcPct val="110000"/>
              </a:lnSpc>
            </a:pPr>
            <a:r>
              <a:rPr lang="pt-PT" sz="1600" dirty="0">
                <a:solidFill>
                  <a:srgbClr val="000000"/>
                </a:solidFill>
                <a:ea typeface="Segoe UI Emoji" panose="020B0502040204020203" pitchFamily="34" charset="0"/>
              </a:rPr>
              <a:t>Há uma divisão do fluxo de cada par OD por vários caminhos. Para cada par OD, é calculado um pequeno conjunto de caminhos bons (o mínimo e alguns mais de custo próximo), com base no tempo médio de percurso de cada arco.</a:t>
            </a:r>
          </a:p>
          <a:p>
            <a:pPr marL="1588" lvl="1">
              <a:lnSpc>
                <a:spcPct val="110000"/>
              </a:lnSpc>
            </a:pPr>
            <a:r>
              <a:rPr lang="pt-PT" sz="1600" dirty="0">
                <a:solidFill>
                  <a:srgbClr val="000000"/>
                </a:solidFill>
                <a:ea typeface="Segoe UI Emoji" panose="020B0502040204020203" pitchFamily="34" charset="0"/>
              </a:rPr>
              <a:t>Depois, aplica-se o modelo LOGIT para repartir o fluxo pelos caminhos encontrados, tomando os custos antes estimados como utilidade/impedância de cada um deles.</a:t>
            </a:r>
          </a:p>
        </p:txBody>
      </p:sp>
    </p:spTree>
    <p:extLst>
      <p:ext uri="{BB962C8B-B14F-4D97-AF65-F5344CB8AC3E}">
        <p14:creationId xmlns:p14="http://schemas.microsoft.com/office/powerpoint/2010/main" val="271236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sz="quarter" idx="4294967295"/>
          </p:nvPr>
        </p:nvSpPr>
        <p:spPr>
          <a:xfrm>
            <a:off x="2663825" y="1798638"/>
            <a:ext cx="6480175" cy="4394200"/>
          </a:xfrm>
        </p:spPr>
        <p:txBody>
          <a:bodyPr>
            <a:normAutofit/>
          </a:bodyPr>
          <a:lstStyle/>
          <a:p>
            <a:pPr marL="342900" indent="-342900">
              <a:buFont typeface="Arial" panose="020B0604020202020204" pitchFamily="34" charset="0"/>
              <a:buChar char="•"/>
            </a:pPr>
            <a:r>
              <a:rPr lang="pt-PT" sz="2800" b="1" dirty="0">
                <a:solidFill>
                  <a:srgbClr val="000000"/>
                </a:solidFill>
                <a:cs typeface="Arial" pitchFamily="34" charset="0"/>
              </a:rPr>
              <a:t>Funções e alocações</a:t>
            </a:r>
          </a:p>
          <a:p>
            <a:pPr marL="342900" indent="-342900">
              <a:buFont typeface="Arial" panose="020B0604020202020204" pitchFamily="34" charset="0"/>
              <a:buChar char="•"/>
            </a:pPr>
            <a:r>
              <a:rPr lang="pt-PT" sz="2800" b="1" dirty="0">
                <a:solidFill>
                  <a:srgbClr val="000000"/>
                </a:solidFill>
                <a:cs typeface="Arial" pitchFamily="34" charset="0"/>
              </a:rPr>
              <a:t>Gestor de cenários</a:t>
            </a:r>
          </a:p>
        </p:txBody>
      </p:sp>
      <p:sp>
        <p:nvSpPr>
          <p:cNvPr id="2" name="Titel 1"/>
          <p:cNvSpPr>
            <a:spLocks noGrp="1"/>
          </p:cNvSpPr>
          <p:nvPr>
            <p:ph type="ctrTitle" idx="4294967295"/>
          </p:nvPr>
        </p:nvSpPr>
        <p:spPr>
          <a:xfrm>
            <a:off x="3959225" y="1052513"/>
            <a:ext cx="5184775" cy="431800"/>
          </a:xfrm>
        </p:spPr>
        <p:txBody>
          <a:bodyPr/>
          <a:lstStyle/>
          <a:p>
            <a:r>
              <a:rPr lang="de-DE" sz="2800" dirty="0">
                <a:solidFill>
                  <a:srgbClr val="000000"/>
                </a:solidFill>
                <a:cs typeface="Arial" pitchFamily="34" charset="0"/>
              </a:rPr>
              <a:t>Índice</a:t>
            </a:r>
          </a:p>
        </p:txBody>
      </p:sp>
      <p:sp>
        <p:nvSpPr>
          <p:cNvPr id="7" name="Slide Number Placeholder 6"/>
          <p:cNvSpPr>
            <a:spLocks noGrp="1"/>
          </p:cNvSpPr>
          <p:nvPr>
            <p:ph type="sldNum" sz="quarter" idx="4294967295"/>
          </p:nvPr>
        </p:nvSpPr>
        <p:spPr>
          <a:xfrm>
            <a:off x="0" y="6421438"/>
            <a:ext cx="598488" cy="365125"/>
          </a:xfrm>
        </p:spPr>
        <p:txBody>
          <a:bodyPr/>
          <a:lstStyle/>
          <a:p>
            <a:fld id="{4A9BF986-757E-49B9-B212-46AAE0438FD1}" type="slidenum">
              <a:rPr lang="en-US" smtClean="0"/>
              <a:pPr/>
              <a:t>3</a:t>
            </a:fld>
            <a:endParaRPr lang="en-US" dirty="0"/>
          </a:p>
        </p:txBody>
      </p:sp>
    </p:spTree>
    <p:extLst>
      <p:ext uri="{BB962C8B-B14F-4D97-AF65-F5344CB8AC3E}">
        <p14:creationId xmlns:p14="http://schemas.microsoft.com/office/powerpoint/2010/main" val="1230311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8430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0" y="2332"/>
            <a:ext cx="9144000" cy="6858000"/>
          </a:xfrm>
          <a:prstGeom prst="rect">
            <a:avLst/>
          </a:prstGeom>
          <a:noFill/>
          <a:ln w="9525">
            <a:noFill/>
            <a:miter lim="800000"/>
            <a:headEnd/>
            <a:tailEnd/>
          </a:ln>
        </p:spPr>
      </p:pic>
    </p:spTree>
    <p:extLst>
      <p:ext uri="{BB962C8B-B14F-4D97-AF65-F5344CB8AC3E}">
        <p14:creationId xmlns:p14="http://schemas.microsoft.com/office/powerpoint/2010/main" val="1146062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7"/>
          <p:cNvGraphicFramePr>
            <a:graphicFrameLocks/>
          </p:cNvGraphicFramePr>
          <p:nvPr>
            <p:extLst>
              <p:ext uri="{D42A27DB-BD31-4B8C-83A1-F6EECF244321}">
                <p14:modId xmlns:p14="http://schemas.microsoft.com/office/powerpoint/2010/main" val="939627336"/>
              </p:ext>
            </p:extLst>
          </p:nvPr>
        </p:nvGraphicFramePr>
        <p:xfrm>
          <a:off x="337556" y="1133789"/>
          <a:ext cx="8496745" cy="4064400"/>
        </p:xfrm>
        <a:graphic>
          <a:graphicData uri="http://schemas.openxmlformats.org/drawingml/2006/table">
            <a:tbl>
              <a:tblPr/>
              <a:tblGrid>
                <a:gridCol w="1365406">
                  <a:extLst>
                    <a:ext uri="{9D8B030D-6E8A-4147-A177-3AD203B41FA5}">
                      <a16:colId xmlns:a16="http://schemas.microsoft.com/office/drawing/2014/main" val="20000"/>
                    </a:ext>
                  </a:extLst>
                </a:gridCol>
                <a:gridCol w="3338170">
                  <a:extLst>
                    <a:ext uri="{9D8B030D-6E8A-4147-A177-3AD203B41FA5}">
                      <a16:colId xmlns:a16="http://schemas.microsoft.com/office/drawing/2014/main" val="20001"/>
                    </a:ext>
                  </a:extLst>
                </a:gridCol>
                <a:gridCol w="3793169">
                  <a:extLst>
                    <a:ext uri="{9D8B030D-6E8A-4147-A177-3AD203B41FA5}">
                      <a16:colId xmlns:a16="http://schemas.microsoft.com/office/drawing/2014/main" val="20002"/>
                    </a:ext>
                  </a:extLst>
                </a:gridCol>
              </a:tblGrid>
              <a:tr h="369630">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a:ln>
                            <a:noFill/>
                          </a:ln>
                          <a:solidFill>
                            <a:srgbClr val="000000"/>
                          </a:solidFill>
                          <a:effectLst/>
                          <a:latin typeface="+mn-lt"/>
                        </a:rPr>
                        <a:t>Método</a:t>
                      </a:r>
                    </a:p>
                  </a:txBody>
                  <a:tcPr marL="72000" marR="72000" marT="72000" marB="72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a:ln>
                            <a:noFill/>
                          </a:ln>
                          <a:solidFill>
                            <a:srgbClr val="000000"/>
                          </a:solidFill>
                          <a:effectLst/>
                          <a:latin typeface="+mn-lt"/>
                        </a:rPr>
                        <a:t>Prós</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a:ln>
                            <a:noFill/>
                          </a:ln>
                          <a:solidFill>
                            <a:srgbClr val="000000"/>
                          </a:solidFill>
                          <a:effectLst/>
                          <a:latin typeface="+mn-lt"/>
                        </a:rPr>
                        <a:t>Contras</a:t>
                      </a:r>
                    </a:p>
                  </a:txBody>
                  <a:tcPr marL="72000" marR="72000" marT="72000" marB="72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6407">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dirty="0">
                          <a:ln>
                            <a:noFill/>
                          </a:ln>
                          <a:solidFill>
                            <a:srgbClr val="000000"/>
                          </a:solidFill>
                          <a:effectLst/>
                          <a:latin typeface="+mn-lt"/>
                        </a:rPr>
                        <a:t>Incremental</a:t>
                      </a:r>
                    </a:p>
                  </a:txBody>
                  <a:tcPr marL="72000" marR="72000" marT="72000" marB="72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cap="none" normalizeH="0" baseline="0" noProof="0" dirty="0">
                          <a:ln>
                            <a:noFill/>
                          </a:ln>
                          <a:solidFill>
                            <a:srgbClr val="000000"/>
                          </a:solidFill>
                          <a:effectLst/>
                          <a:latin typeface="+mn-lt"/>
                        </a:rPr>
                        <a:t>Rápida</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cap="none" normalizeH="0" baseline="0" noProof="0" dirty="0">
                          <a:ln>
                            <a:noFill/>
                          </a:ln>
                          <a:solidFill>
                            <a:srgbClr val="000000"/>
                          </a:solidFill>
                          <a:effectLst/>
                          <a:latin typeface="+mn-lt"/>
                        </a:rPr>
                        <a:t>Fraca justificação, resultados dependentes da discretização</a:t>
                      </a:r>
                    </a:p>
                  </a:txBody>
                  <a:tcPr marL="72000" marR="72000" marT="72000" marB="72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3185">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dirty="0">
                          <a:ln>
                            <a:noFill/>
                          </a:ln>
                          <a:solidFill>
                            <a:srgbClr val="000000"/>
                          </a:solidFill>
                          <a:effectLst/>
                          <a:latin typeface="+mn-lt"/>
                        </a:rPr>
                        <a:t>Equilíbrio</a:t>
                      </a:r>
                    </a:p>
                  </a:txBody>
                  <a:tcPr marL="72000" marR="72000" marT="72000" marB="72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cap="none" normalizeH="0" baseline="0" noProof="0" dirty="0">
                          <a:ln>
                            <a:noFill/>
                          </a:ln>
                          <a:solidFill>
                            <a:srgbClr val="000000"/>
                          </a:solidFill>
                          <a:effectLst/>
                          <a:latin typeface="+mn-lt"/>
                        </a:rPr>
                        <a:t>Base teórica sólida, medida de qualidade, velocidade de cálculo melhorada recentemente</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cap="none" normalizeH="0" baseline="0" noProof="0" dirty="0">
                          <a:ln>
                            <a:noFill/>
                          </a:ln>
                          <a:solidFill>
                            <a:srgbClr val="000000"/>
                          </a:solidFill>
                          <a:effectLst/>
                          <a:latin typeface="+mn-lt"/>
                        </a:rPr>
                        <a:t>As bases teóricas das assunções criticadas como irrealistas</a:t>
                      </a:r>
                    </a:p>
                  </a:txBody>
                  <a:tcPr marL="72000" marR="72000" marT="72000" marB="72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185">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dirty="0">
                          <a:ln>
                            <a:noFill/>
                          </a:ln>
                          <a:solidFill>
                            <a:srgbClr val="000000"/>
                          </a:solidFill>
                          <a:effectLst/>
                          <a:latin typeface="+mn-lt"/>
                        </a:rPr>
                        <a:t>Estocástica</a:t>
                      </a:r>
                    </a:p>
                  </a:txBody>
                  <a:tcPr marL="72000" marR="72000" marT="72000" marB="72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kern="1200" cap="none" normalizeH="0" baseline="0" noProof="0" dirty="0">
                          <a:ln>
                            <a:noFill/>
                          </a:ln>
                          <a:solidFill>
                            <a:srgbClr val="000000"/>
                          </a:solidFill>
                          <a:effectLst/>
                          <a:latin typeface="+mn-lt"/>
                          <a:ea typeface="+mn-ea"/>
                          <a:cs typeface="+mn-cs"/>
                        </a:rPr>
                        <a:t>Base teórica sólida</a:t>
                      </a:r>
                      <a:endParaRPr kumimoji="0" lang="pt-PT" sz="1500" b="0" i="0" u="none" strike="noStrike" cap="none" normalizeH="0" baseline="0" noProof="0" dirty="0">
                        <a:ln>
                          <a:noFill/>
                        </a:ln>
                        <a:solidFill>
                          <a:srgbClr val="000000"/>
                        </a:solidFill>
                        <a:effectLst/>
                        <a:latin typeface="+mn-lt"/>
                      </a:endParaRP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lang="pt-PT" sz="1500" b="0" noProof="0" dirty="0">
                          <a:solidFill>
                            <a:srgbClr val="000000"/>
                          </a:solidFill>
                          <a:latin typeface="+mn-lt"/>
                        </a:rPr>
                        <a:t>+ lento (embora possa ser repartido), difícil de estimar, problema IIA (independência de alternativas irrelevantes)</a:t>
                      </a:r>
                    </a:p>
                  </a:txBody>
                  <a:tcPr marL="72000" marR="72000" marT="72000" marB="72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185">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dirty="0">
                          <a:ln>
                            <a:noFill/>
                          </a:ln>
                          <a:solidFill>
                            <a:srgbClr val="000000"/>
                          </a:solidFill>
                          <a:effectLst/>
                          <a:latin typeface="+mn-lt"/>
                        </a:rPr>
                        <a:t>Dinâmica</a:t>
                      </a:r>
                    </a:p>
                  </a:txBody>
                  <a:tcPr marL="72000" marR="72000" marT="72000" marB="72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lang="pt-PT" sz="1500" b="0" noProof="0" dirty="0">
                          <a:solidFill>
                            <a:srgbClr val="000000"/>
                          </a:solidFill>
                          <a:latin typeface="+mn-lt"/>
                        </a:rPr>
                        <a:t>Teoria de fluxos de tráfego congestionado (filas)</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cap="none" normalizeH="0" baseline="0" noProof="0" dirty="0">
                          <a:ln>
                            <a:noFill/>
                          </a:ln>
                          <a:solidFill>
                            <a:srgbClr val="000000"/>
                          </a:solidFill>
                          <a:effectLst/>
                          <a:latin typeface="+mn-lt"/>
                        </a:rPr>
                        <a:t>Muito mais lenta que as estáticas, ainda não contempla a totalidade do fenómeno do dinamismo do tráfego</a:t>
                      </a:r>
                    </a:p>
                  </a:txBody>
                  <a:tcPr marL="72000" marR="72000" marT="72000" marB="72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6407">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1" i="0" u="none" strike="noStrike" cap="none" normalizeH="0" baseline="0" noProof="0" dirty="0" err="1">
                          <a:ln>
                            <a:noFill/>
                          </a:ln>
                          <a:solidFill>
                            <a:srgbClr val="000000"/>
                          </a:solidFill>
                          <a:effectLst/>
                          <a:latin typeface="+mn-lt"/>
                        </a:rPr>
                        <a:t>Tribut</a:t>
                      </a:r>
                      <a:endParaRPr kumimoji="0" lang="pt-PT" sz="1500" b="1" i="0" u="none" strike="noStrike" cap="none" normalizeH="0" baseline="0" noProof="0" dirty="0">
                        <a:ln>
                          <a:noFill/>
                        </a:ln>
                        <a:solidFill>
                          <a:srgbClr val="000000"/>
                        </a:solidFill>
                        <a:effectLst/>
                        <a:latin typeface="+mn-lt"/>
                      </a:endParaRPr>
                    </a:p>
                  </a:txBody>
                  <a:tcPr marL="72000" marR="72000" marT="72000" marB="72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cap="none" normalizeH="0" baseline="0" noProof="0" dirty="0" err="1">
                          <a:ln>
                            <a:noFill/>
                          </a:ln>
                          <a:solidFill>
                            <a:srgbClr val="000000"/>
                          </a:solidFill>
                          <a:effectLst/>
                          <a:latin typeface="+mn-lt"/>
                        </a:rPr>
                        <a:t>VoT</a:t>
                      </a:r>
                      <a:r>
                        <a:rPr kumimoji="0" lang="pt-PT" sz="1500" b="0" i="0" u="none" strike="noStrike" cap="none" normalizeH="0" baseline="0" noProof="0" dirty="0">
                          <a:ln>
                            <a:noFill/>
                          </a:ln>
                          <a:solidFill>
                            <a:srgbClr val="000000"/>
                          </a:solidFill>
                          <a:effectLst/>
                          <a:latin typeface="+mn-lt"/>
                        </a:rPr>
                        <a:t> estocástico separado do termo de erro</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1000"/>
                        </a:spcBef>
                        <a:spcAft>
                          <a:spcPct val="0"/>
                        </a:spcAft>
                        <a:buClrTx/>
                        <a:buSzTx/>
                        <a:buFontTx/>
                        <a:buNone/>
                        <a:tabLst>
                          <a:tab pos="193675" algn="l"/>
                          <a:tab pos="581025" algn="l"/>
                        </a:tabLst>
                      </a:pPr>
                      <a:r>
                        <a:rPr kumimoji="0" lang="pt-PT" sz="1500" b="0" i="0" u="none" strike="noStrike" cap="none" normalizeH="0" baseline="0" noProof="0" dirty="0">
                          <a:ln>
                            <a:noFill/>
                          </a:ln>
                          <a:solidFill>
                            <a:srgbClr val="000000"/>
                          </a:solidFill>
                          <a:effectLst/>
                          <a:latin typeface="+mn-lt"/>
                        </a:rPr>
                        <a:t>Similar ao estocástico</a:t>
                      </a:r>
                    </a:p>
                  </a:txBody>
                  <a:tcPr marL="72000" marR="72000" marT="72000" marB="72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 Placeholder 15"/>
          <p:cNvSpPr txBox="1">
            <a:spLocks/>
          </p:cNvSpPr>
          <p:nvPr/>
        </p:nvSpPr>
        <p:spPr>
          <a:xfrm>
            <a:off x="2195513" y="188639"/>
            <a:ext cx="5328815"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Comparação de diferentes métodos de alocação</a:t>
            </a:r>
          </a:p>
        </p:txBody>
      </p:sp>
      <p:sp>
        <p:nvSpPr>
          <p:cNvPr id="3" name="Rectangle 2"/>
          <p:cNvSpPr/>
          <p:nvPr/>
        </p:nvSpPr>
        <p:spPr>
          <a:xfrm>
            <a:off x="337556" y="5350903"/>
            <a:ext cx="8784976" cy="803297"/>
          </a:xfrm>
          <a:prstGeom prst="rect">
            <a:avLst/>
          </a:prstGeom>
        </p:spPr>
        <p:txBody>
          <a:bodyPr wrap="square">
            <a:spAutoFit/>
          </a:bodyPr>
          <a:lstStyle/>
          <a:p>
            <a:pPr marL="1588" lvl="1">
              <a:lnSpc>
                <a:spcPct val="110000"/>
              </a:lnSpc>
              <a:buClr>
                <a:srgbClr val="FF0000"/>
              </a:buClr>
            </a:pPr>
            <a:r>
              <a:rPr lang="pt-PT" sz="1400" b="1" dirty="0">
                <a:solidFill>
                  <a:srgbClr val="000000"/>
                </a:solidFill>
              </a:rPr>
              <a:t>Os métodos </a:t>
            </a:r>
            <a:r>
              <a:rPr lang="pt-PT" sz="1400" b="1" i="1" dirty="0">
                <a:solidFill>
                  <a:srgbClr val="000000"/>
                </a:solidFill>
              </a:rPr>
              <a:t>incremental e </a:t>
            </a:r>
            <a:r>
              <a:rPr lang="pt-PT" sz="1400" b="1" dirty="0">
                <a:solidFill>
                  <a:srgbClr val="000000"/>
                </a:solidFill>
              </a:rPr>
              <a:t>por </a:t>
            </a:r>
            <a:r>
              <a:rPr lang="pt-PT" sz="1400" b="1" i="1" dirty="0">
                <a:solidFill>
                  <a:srgbClr val="000000"/>
                </a:solidFill>
              </a:rPr>
              <a:t>equilíbrio</a:t>
            </a:r>
            <a:r>
              <a:rPr lang="pt-PT" sz="1400" b="1" dirty="0">
                <a:solidFill>
                  <a:srgbClr val="000000"/>
                </a:solidFill>
              </a:rPr>
              <a:t> reconhecem e integram o problema do congestionamento, tirando partido do “diagrama fundamental da engenharia de tráfego”, que relaciona a velocidade a que se pode circular num troço de estrada com a quantidade de fluxo que o demanda.</a:t>
            </a:r>
          </a:p>
        </p:txBody>
      </p:sp>
    </p:spTree>
    <p:extLst>
      <p:ext uri="{BB962C8B-B14F-4D97-AF65-F5344CB8AC3E}">
        <p14:creationId xmlns:p14="http://schemas.microsoft.com/office/powerpoint/2010/main" val="402087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uT_Shortest_Path.jpg"/>
          <p:cNvPicPr>
            <a:picLocks noChangeAspect="1"/>
          </p:cNvPicPr>
          <p:nvPr/>
        </p:nvPicPr>
        <p:blipFill>
          <a:blip r:embed="rId3" cstate="print"/>
          <a:srcRect l="4262" r="2841" b="2754"/>
          <a:stretch>
            <a:fillRect/>
          </a:stretch>
        </p:blipFill>
        <p:spPr>
          <a:xfrm>
            <a:off x="1043609" y="1110732"/>
            <a:ext cx="6840760" cy="5165135"/>
          </a:xfrm>
          <a:prstGeom prst="rect">
            <a:avLst/>
          </a:prstGeom>
        </p:spPr>
      </p:pic>
      <p:sp>
        <p:nvSpPr>
          <p:cNvPr id="5" name="Text Placeholder 15"/>
          <p:cNvSpPr txBox="1">
            <a:spLocks/>
          </p:cNvSpPr>
          <p:nvPr/>
        </p:nvSpPr>
        <p:spPr>
          <a:xfrm>
            <a:off x="2195513" y="188639"/>
            <a:ext cx="5112791" cy="792436"/>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Alocação baseada no Sistema de Transporte – transporte público</a:t>
            </a:r>
          </a:p>
        </p:txBody>
      </p:sp>
    </p:spTree>
    <p:extLst>
      <p:ext uri="{BB962C8B-B14F-4D97-AF65-F5344CB8AC3E}">
        <p14:creationId xmlns:p14="http://schemas.microsoft.com/office/powerpoint/2010/main" val="2172041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3492" name="Picture 4"/>
          <p:cNvPicPr>
            <a:picLocks noChangeAspect="1" noChangeArrowheads="1"/>
          </p:cNvPicPr>
          <p:nvPr/>
        </p:nvPicPr>
        <p:blipFill>
          <a:blip r:embed="rId4" cstate="print"/>
          <a:srcRect/>
          <a:stretch>
            <a:fillRect/>
          </a:stretch>
        </p:blipFill>
        <p:spPr bwMode="auto">
          <a:xfrm>
            <a:off x="179388" y="247650"/>
            <a:ext cx="5791200" cy="6610350"/>
          </a:xfrm>
          <a:prstGeom prst="rect">
            <a:avLst/>
          </a:prstGeom>
          <a:noFill/>
          <a:ln w="9525">
            <a:noFill/>
            <a:miter lim="800000"/>
            <a:headEnd/>
            <a:tailEnd/>
          </a:ln>
        </p:spPr>
      </p:pic>
    </p:spTree>
    <p:extLst>
      <p:ext uri="{BB962C8B-B14F-4D97-AF65-F5344CB8AC3E}">
        <p14:creationId xmlns:p14="http://schemas.microsoft.com/office/powerpoint/2010/main" val="784499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3522934"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Gestão de Cenários</a:t>
            </a:r>
          </a:p>
        </p:txBody>
      </p:sp>
    </p:spTree>
    <p:extLst>
      <p:ext uri="{BB962C8B-B14F-4D97-AF65-F5344CB8AC3E}">
        <p14:creationId xmlns:p14="http://schemas.microsoft.com/office/powerpoint/2010/main" val="567203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3594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589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2224088"/>
            <a:ext cx="57721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Novo projeto</a:t>
            </a:r>
          </a:p>
        </p:txBody>
      </p:sp>
    </p:spTree>
    <p:extLst>
      <p:ext uri="{BB962C8B-B14F-4D97-AF65-F5344CB8AC3E}">
        <p14:creationId xmlns:p14="http://schemas.microsoft.com/office/powerpoint/2010/main" val="3196766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9750" y="2168890"/>
            <a:ext cx="8064500" cy="2974611"/>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Configurações básicas</a:t>
            </a:r>
          </a:p>
        </p:txBody>
      </p:sp>
    </p:spTree>
    <p:extLst>
      <p:ext uri="{BB962C8B-B14F-4D97-AF65-F5344CB8AC3E}">
        <p14:creationId xmlns:p14="http://schemas.microsoft.com/office/powerpoint/2010/main" val="3638761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34524" y="1196752"/>
            <a:ext cx="8064500" cy="3172918"/>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Modificações</a:t>
            </a:r>
          </a:p>
        </p:txBody>
      </p:sp>
    </p:spTree>
    <p:extLst>
      <p:ext uri="{BB962C8B-B14F-4D97-AF65-F5344CB8AC3E}">
        <p14:creationId xmlns:p14="http://schemas.microsoft.com/office/powerpoint/2010/main" val="91402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1624978"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Funções</a:t>
            </a:r>
          </a:p>
        </p:txBody>
      </p:sp>
    </p:spTree>
    <p:extLst>
      <p:ext uri="{BB962C8B-B14F-4D97-AF65-F5344CB8AC3E}">
        <p14:creationId xmlns:p14="http://schemas.microsoft.com/office/powerpoint/2010/main" val="3597384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9750" y="2084881"/>
            <a:ext cx="8064500" cy="3172918"/>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Definir Cenários</a:t>
            </a:r>
          </a:p>
        </p:txBody>
      </p:sp>
    </p:spTree>
    <p:extLst>
      <p:ext uri="{BB962C8B-B14F-4D97-AF65-F5344CB8AC3E}">
        <p14:creationId xmlns:p14="http://schemas.microsoft.com/office/powerpoint/2010/main" val="633109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656930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39750" y="1843501"/>
            <a:ext cx="8064500" cy="3414298"/>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Padrão de Comparação</a:t>
            </a:r>
          </a:p>
        </p:txBody>
      </p:sp>
    </p:spTree>
    <p:extLst>
      <p:ext uri="{BB962C8B-B14F-4D97-AF65-F5344CB8AC3E}">
        <p14:creationId xmlns:p14="http://schemas.microsoft.com/office/powerpoint/2010/main" val="662192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984815" y="1263659"/>
            <a:ext cx="2947226" cy="2330576"/>
          </a:xfrm>
          <a:prstGeom prst="rect">
            <a:avLst/>
          </a:prstGeom>
          <a:noFill/>
          <a:ln w="9525">
            <a:noFill/>
            <a:miter lim="800000"/>
            <a:headEnd/>
            <a:tailEnd/>
          </a:ln>
        </p:spPr>
      </p:pic>
    </p:spTree>
    <p:extLst>
      <p:ext uri="{BB962C8B-B14F-4D97-AF65-F5344CB8AC3E}">
        <p14:creationId xmlns:p14="http://schemas.microsoft.com/office/powerpoint/2010/main" val="252480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539750" y="1913590"/>
            <a:ext cx="8064500" cy="2974611"/>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Comparar Cenários</a:t>
            </a:r>
          </a:p>
        </p:txBody>
      </p:sp>
    </p:spTree>
    <p:extLst>
      <p:ext uri="{BB962C8B-B14F-4D97-AF65-F5344CB8AC3E}">
        <p14:creationId xmlns:p14="http://schemas.microsoft.com/office/powerpoint/2010/main" val="2116519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209800" y="1676400"/>
            <a:ext cx="4724400" cy="3505200"/>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Comparar Cenários</a:t>
            </a:r>
          </a:p>
        </p:txBody>
      </p:sp>
    </p:spTree>
    <p:extLst>
      <p:ext uri="{BB962C8B-B14F-4D97-AF65-F5344CB8AC3E}">
        <p14:creationId xmlns:p14="http://schemas.microsoft.com/office/powerpoint/2010/main" val="2851854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03244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539750" y="992188"/>
            <a:ext cx="8155770" cy="5245124"/>
          </a:xfrm>
          <a:prstGeom prst="rect">
            <a:avLst/>
          </a:prstGeom>
          <a:noFill/>
          <a:ln w="9525">
            <a:noFill/>
            <a:miter lim="800000"/>
            <a:headEnd/>
            <a:tailEnd/>
          </a:ln>
        </p:spPr>
      </p:pic>
      <p:sp>
        <p:nvSpPr>
          <p:cNvPr id="4" name="Textfeld 3"/>
          <p:cNvSpPr txBox="1"/>
          <p:nvPr/>
        </p:nvSpPr>
        <p:spPr>
          <a:xfrm>
            <a:off x="3370166" y="5723651"/>
            <a:ext cx="3888432" cy="461665"/>
          </a:xfrm>
          <a:prstGeom prst="rect">
            <a:avLst/>
          </a:prstGeom>
          <a:solidFill>
            <a:schemeClr val="bg1"/>
          </a:solidFill>
        </p:spPr>
        <p:txBody>
          <a:bodyPr wrap="square" rtlCol="0">
            <a:spAutoFit/>
          </a:bodyPr>
          <a:lstStyle/>
          <a:p>
            <a:r>
              <a:rPr lang="de-DE" sz="2400" b="1" dirty="0">
                <a:solidFill>
                  <a:srgbClr val="000000"/>
                </a:solidFill>
                <a:latin typeface="Arial" pitchFamily="34" charset="0"/>
                <a:cs typeface="Arial" pitchFamily="34" charset="0"/>
              </a:rPr>
              <a:t>Volume q [</a:t>
            </a:r>
            <a:r>
              <a:rPr lang="de-DE" sz="2400" b="1" dirty="0" err="1">
                <a:solidFill>
                  <a:srgbClr val="000000"/>
                </a:solidFill>
                <a:latin typeface="Arial" pitchFamily="34" charset="0"/>
                <a:cs typeface="Arial" pitchFamily="34" charset="0"/>
              </a:rPr>
              <a:t>veh</a:t>
            </a:r>
            <a:r>
              <a:rPr lang="de-DE" sz="2400" b="1" dirty="0">
                <a:solidFill>
                  <a:srgbClr val="000000"/>
                </a:solidFill>
                <a:latin typeface="Arial" pitchFamily="34" charset="0"/>
                <a:cs typeface="Arial" pitchFamily="34" charset="0"/>
              </a:rPr>
              <a:t>/h]</a:t>
            </a:r>
          </a:p>
        </p:txBody>
      </p:sp>
      <p:sp>
        <p:nvSpPr>
          <p:cNvPr id="5" name="Textfeld 4"/>
          <p:cNvSpPr txBox="1"/>
          <p:nvPr/>
        </p:nvSpPr>
        <p:spPr>
          <a:xfrm rot="16200000">
            <a:off x="-1137579" y="3090206"/>
            <a:ext cx="3816325" cy="461665"/>
          </a:xfrm>
          <a:prstGeom prst="rect">
            <a:avLst/>
          </a:prstGeom>
          <a:solidFill>
            <a:schemeClr val="bg1"/>
          </a:solidFill>
        </p:spPr>
        <p:txBody>
          <a:bodyPr wrap="square" rtlCol="0">
            <a:spAutoFit/>
          </a:bodyPr>
          <a:lstStyle/>
          <a:p>
            <a:pPr algn="ctr"/>
            <a:r>
              <a:rPr lang="de-DE" sz="2400" b="1" dirty="0">
                <a:solidFill>
                  <a:srgbClr val="000000"/>
                </a:solidFill>
                <a:latin typeface="Arial" pitchFamily="34" charset="0"/>
                <a:cs typeface="Arial" pitchFamily="34" charset="0"/>
              </a:rPr>
              <a:t>Velocidade v [km/h]</a:t>
            </a:r>
          </a:p>
        </p:txBody>
      </p:sp>
      <p:sp>
        <p:nvSpPr>
          <p:cNvPr id="6" name="Text Placeholder 15"/>
          <p:cNvSpPr txBox="1">
            <a:spLocks/>
          </p:cNvSpPr>
          <p:nvPr/>
        </p:nvSpPr>
        <p:spPr>
          <a:xfrm>
            <a:off x="2195513" y="188640"/>
            <a:ext cx="5400823" cy="751552"/>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Diagrama volume-velocidade – relação fundamental</a:t>
            </a:r>
          </a:p>
        </p:txBody>
      </p:sp>
    </p:spTree>
    <p:extLst>
      <p:ext uri="{BB962C8B-B14F-4D97-AF65-F5344CB8AC3E}">
        <p14:creationId xmlns:p14="http://schemas.microsoft.com/office/powerpoint/2010/main" val="360709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a:graphicFrameLocks noGrp="1"/>
          </p:cNvGraphicFramePr>
          <p:nvPr>
            <p:extLst>
              <p:ext uri="{D42A27DB-BD31-4B8C-83A1-F6EECF244321}">
                <p14:modId xmlns:p14="http://schemas.microsoft.com/office/powerpoint/2010/main" val="2668405335"/>
              </p:ext>
            </p:extLst>
          </p:nvPr>
        </p:nvGraphicFramePr>
        <p:xfrm>
          <a:off x="179388" y="981076"/>
          <a:ext cx="8856662" cy="518477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Gerade Verbindung 4"/>
          <p:cNvCxnSpPr/>
          <p:nvPr/>
        </p:nvCxnSpPr>
        <p:spPr>
          <a:xfrm flipV="1">
            <a:off x="6084168" y="1412875"/>
            <a:ext cx="0" cy="4104357"/>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6" name="Text Placeholder 15"/>
          <p:cNvSpPr txBox="1">
            <a:spLocks/>
          </p:cNvSpPr>
          <p:nvPr/>
        </p:nvSpPr>
        <p:spPr>
          <a:xfrm>
            <a:off x="2195513" y="188640"/>
            <a:ext cx="6624959" cy="476672"/>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Diagrama velocidade-saturação</a:t>
            </a:r>
          </a:p>
        </p:txBody>
      </p:sp>
    </p:spTree>
    <p:extLst>
      <p:ext uri="{BB962C8B-B14F-4D97-AF65-F5344CB8AC3E}">
        <p14:creationId xmlns:p14="http://schemas.microsoft.com/office/powerpoint/2010/main" val="266534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a:graphicFrameLocks noGrp="1"/>
          </p:cNvGraphicFramePr>
          <p:nvPr>
            <p:extLst>
              <p:ext uri="{D42A27DB-BD31-4B8C-83A1-F6EECF244321}">
                <p14:modId xmlns:p14="http://schemas.microsoft.com/office/powerpoint/2010/main" val="178079839"/>
              </p:ext>
            </p:extLst>
          </p:nvPr>
        </p:nvGraphicFramePr>
        <p:xfrm>
          <a:off x="179388" y="981076"/>
          <a:ext cx="8856662" cy="51847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p:cNvSpPr txBox="1"/>
          <p:nvPr/>
        </p:nvSpPr>
        <p:spPr>
          <a:xfrm>
            <a:off x="1619672" y="4309349"/>
            <a:ext cx="3024336" cy="369332"/>
          </a:xfrm>
          <a:prstGeom prst="rect">
            <a:avLst/>
          </a:prstGeom>
          <a:noFill/>
        </p:spPr>
        <p:txBody>
          <a:bodyPr wrap="square" rtlCol="0">
            <a:spAutoFit/>
          </a:bodyPr>
          <a:lstStyle/>
          <a:p>
            <a:r>
              <a:rPr lang="de-DE" dirty="0">
                <a:solidFill>
                  <a:schemeClr val="tx1">
                    <a:lumMod val="50000"/>
                  </a:schemeClr>
                </a:solidFill>
              </a:rPr>
              <a:t>Efeito de</a:t>
            </a:r>
            <a:r>
              <a:rPr lang="de-DE" b="1" dirty="0">
                <a:solidFill>
                  <a:schemeClr val="tx1">
                    <a:lumMod val="50000"/>
                  </a:schemeClr>
                </a:solidFill>
              </a:rPr>
              <a:t> </a:t>
            </a:r>
            <a:r>
              <a:rPr lang="de-DE" b="1" dirty="0">
                <a:solidFill>
                  <a:schemeClr val="accent1">
                    <a:lumMod val="75000"/>
                  </a:schemeClr>
                </a:solidFill>
              </a:rPr>
              <a:t>a </a:t>
            </a:r>
            <a:r>
              <a:rPr lang="de-DE" b="1" dirty="0">
                <a:solidFill>
                  <a:schemeClr val="accent1">
                    <a:lumMod val="75000"/>
                  </a:schemeClr>
                </a:solidFill>
                <a:sym typeface="Wingdings"/>
              </a:rPr>
              <a:t></a:t>
            </a:r>
            <a:endParaRPr lang="de-DE" b="1" dirty="0">
              <a:solidFill>
                <a:schemeClr val="accent1">
                  <a:lumMod val="75000"/>
                </a:schemeClr>
              </a:solidFill>
            </a:endParaRPr>
          </a:p>
        </p:txBody>
      </p:sp>
      <p:sp>
        <p:nvSpPr>
          <p:cNvPr id="7" name="Textfeld 6"/>
          <p:cNvSpPr txBox="1"/>
          <p:nvPr/>
        </p:nvSpPr>
        <p:spPr>
          <a:xfrm>
            <a:off x="4499992" y="3883102"/>
            <a:ext cx="1863898" cy="369332"/>
          </a:xfrm>
          <a:prstGeom prst="rect">
            <a:avLst/>
          </a:prstGeom>
          <a:noFill/>
        </p:spPr>
        <p:txBody>
          <a:bodyPr wrap="square" rtlCol="0">
            <a:spAutoFit/>
          </a:bodyPr>
          <a:lstStyle/>
          <a:p>
            <a:r>
              <a:rPr lang="de-DE" dirty="0">
                <a:solidFill>
                  <a:schemeClr val="tx1">
                    <a:lumMod val="50000"/>
                  </a:schemeClr>
                </a:solidFill>
              </a:rPr>
              <a:t>Efeito de</a:t>
            </a:r>
            <a:r>
              <a:rPr lang="de-DE" b="1" dirty="0">
                <a:solidFill>
                  <a:schemeClr val="tx1">
                    <a:lumMod val="50000"/>
                  </a:schemeClr>
                </a:solidFill>
              </a:rPr>
              <a:t> </a:t>
            </a:r>
            <a:r>
              <a:rPr lang="de-DE" b="1" dirty="0">
                <a:solidFill>
                  <a:schemeClr val="accent3">
                    <a:lumMod val="75000"/>
                  </a:schemeClr>
                </a:solidFill>
              </a:rPr>
              <a:t>c </a:t>
            </a:r>
            <a:r>
              <a:rPr lang="de-DE" b="1" dirty="0">
                <a:solidFill>
                  <a:schemeClr val="accent3">
                    <a:lumMod val="75000"/>
                  </a:schemeClr>
                </a:solidFill>
                <a:sym typeface="Wingdings"/>
              </a:rPr>
              <a:t></a:t>
            </a:r>
            <a:endParaRPr lang="de-DE" b="1" dirty="0">
              <a:solidFill>
                <a:schemeClr val="accent3">
                  <a:lumMod val="75000"/>
                </a:schemeClr>
              </a:solidFill>
            </a:endParaRPr>
          </a:p>
        </p:txBody>
      </p:sp>
      <p:sp>
        <p:nvSpPr>
          <p:cNvPr id="8" name="Textfeld 7"/>
          <p:cNvSpPr txBox="1"/>
          <p:nvPr/>
        </p:nvSpPr>
        <p:spPr>
          <a:xfrm>
            <a:off x="6228186" y="1861077"/>
            <a:ext cx="1803040" cy="369332"/>
          </a:xfrm>
          <a:prstGeom prst="rect">
            <a:avLst/>
          </a:prstGeom>
          <a:noFill/>
        </p:spPr>
        <p:txBody>
          <a:bodyPr wrap="square" rtlCol="0">
            <a:spAutoFit/>
          </a:bodyPr>
          <a:lstStyle/>
          <a:p>
            <a:r>
              <a:rPr lang="de-DE" dirty="0">
                <a:solidFill>
                  <a:schemeClr val="tx1">
                    <a:lumMod val="50000"/>
                  </a:schemeClr>
                </a:solidFill>
              </a:rPr>
              <a:t>Efeito de</a:t>
            </a:r>
            <a:r>
              <a:rPr lang="de-DE" b="1" dirty="0">
                <a:solidFill>
                  <a:schemeClr val="tx1">
                    <a:lumMod val="50000"/>
                  </a:schemeClr>
                </a:solidFill>
              </a:rPr>
              <a:t> </a:t>
            </a:r>
            <a:r>
              <a:rPr lang="de-DE" b="1" dirty="0">
                <a:solidFill>
                  <a:schemeClr val="accent5">
                    <a:lumMod val="75000"/>
                  </a:schemeClr>
                </a:solidFill>
              </a:rPr>
              <a:t>b </a:t>
            </a:r>
            <a:r>
              <a:rPr lang="de-DE" b="1" dirty="0">
                <a:solidFill>
                  <a:schemeClr val="accent5">
                    <a:lumMod val="75000"/>
                  </a:schemeClr>
                </a:solidFill>
                <a:sym typeface="Wingdings 3"/>
              </a:rPr>
              <a:t></a:t>
            </a:r>
            <a:endParaRPr lang="de-DE" b="1" dirty="0">
              <a:solidFill>
                <a:schemeClr val="accent5">
                  <a:lumMod val="75000"/>
                </a:schemeClr>
              </a:solidFill>
            </a:endParaRPr>
          </a:p>
        </p:txBody>
      </p:sp>
      <p:sp>
        <p:nvSpPr>
          <p:cNvPr id="9" name="Text Placeholder 15"/>
          <p:cNvSpPr txBox="1">
            <a:spLocks/>
          </p:cNvSpPr>
          <p:nvPr/>
        </p:nvSpPr>
        <p:spPr>
          <a:xfrm>
            <a:off x="2195513" y="188639"/>
            <a:ext cx="5256807" cy="735521"/>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Funções de degradação de velocidade (volume </a:t>
            </a:r>
            <a:r>
              <a:rPr lang="pt-PT" sz="2000" b="1" dirty="0" err="1">
                <a:solidFill>
                  <a:srgbClr val="000000"/>
                </a:solidFill>
              </a:rPr>
              <a:t>delay</a:t>
            </a:r>
            <a:r>
              <a:rPr lang="pt-PT" sz="2000" b="1" dirty="0">
                <a:solidFill>
                  <a:srgbClr val="000000"/>
                </a:solidFill>
              </a:rPr>
              <a:t> </a:t>
            </a:r>
            <a:r>
              <a:rPr lang="pt-PT" sz="2000" b="1" dirty="0" err="1">
                <a:solidFill>
                  <a:srgbClr val="000000"/>
                </a:solidFill>
              </a:rPr>
              <a:t>function</a:t>
            </a:r>
            <a:r>
              <a:rPr lang="pt-PT" sz="2000" b="1" dirty="0">
                <a:solidFill>
                  <a:srgbClr val="000000"/>
                </a:solidFill>
              </a:rPr>
              <a:t>)</a:t>
            </a:r>
          </a:p>
        </p:txBody>
      </p:sp>
    </p:spTree>
    <p:extLst>
      <p:ext uri="{BB962C8B-B14F-4D97-AF65-F5344CB8AC3E}">
        <p14:creationId xmlns:p14="http://schemas.microsoft.com/office/powerpoint/2010/main" val="428817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a:graphicFrameLocks noGrp="1"/>
          </p:cNvGraphicFramePr>
          <p:nvPr>
            <p:extLst>
              <p:ext uri="{D42A27DB-BD31-4B8C-83A1-F6EECF244321}">
                <p14:modId xmlns:p14="http://schemas.microsoft.com/office/powerpoint/2010/main" val="176224132"/>
              </p:ext>
            </p:extLst>
          </p:nvPr>
        </p:nvGraphicFramePr>
        <p:xfrm>
          <a:off x="179388" y="981076"/>
          <a:ext cx="8856662" cy="51847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15"/>
          <p:cNvSpPr txBox="1">
            <a:spLocks/>
          </p:cNvSpPr>
          <p:nvPr/>
        </p:nvSpPr>
        <p:spPr>
          <a:xfrm>
            <a:off x="2195513" y="188639"/>
            <a:ext cx="5256807" cy="735521"/>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Exemplo de diferentes funções usadas pelo INRETS (França)</a:t>
            </a:r>
          </a:p>
        </p:txBody>
      </p:sp>
    </p:spTree>
    <p:extLst>
      <p:ext uri="{BB962C8B-B14F-4D97-AF65-F5344CB8AC3E}">
        <p14:creationId xmlns:p14="http://schemas.microsoft.com/office/powerpoint/2010/main" val="291109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91680" y="908720"/>
            <a:ext cx="6696075" cy="5248938"/>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Função de Impedância</a:t>
            </a:r>
          </a:p>
        </p:txBody>
      </p:sp>
    </p:spTree>
    <p:extLst>
      <p:ext uri="{BB962C8B-B14F-4D97-AF65-F5344CB8AC3E}">
        <p14:creationId xmlns:p14="http://schemas.microsoft.com/office/powerpoint/2010/main" val="3956709005"/>
      </p:ext>
    </p:extLst>
  </p:cSld>
  <p:clrMapOvr>
    <a:masterClrMapping/>
  </p:clrMapOvr>
</p:sld>
</file>

<file path=ppt/theme/theme1.xml><?xml version="1.0" encoding="utf-8"?>
<a:theme xmlns:a="http://schemas.openxmlformats.org/drawingml/2006/main" name="PTV_PowerPoint_Master_20120511">
  <a:themeElements>
    <a:clrScheme name="PTV PPT 2012-05-01">
      <a:dk1>
        <a:srgbClr val="636467"/>
      </a:dk1>
      <a:lt1>
        <a:sysClr val="window" lastClr="FFFFFF"/>
      </a:lt1>
      <a:dk2>
        <a:srgbClr val="A0A1A1"/>
      </a:dk2>
      <a:lt2>
        <a:srgbClr val="BCBDC0"/>
      </a:lt2>
      <a:accent1>
        <a:srgbClr val="ED1B34"/>
      </a:accent1>
      <a:accent2>
        <a:srgbClr val="636467"/>
      </a:accent2>
      <a:accent3>
        <a:srgbClr val="00ACCD"/>
      </a:accent3>
      <a:accent4>
        <a:srgbClr val="BFEAF3"/>
      </a:accent4>
      <a:accent5>
        <a:srgbClr val="8DCB47"/>
      </a:accent5>
      <a:accent6>
        <a:srgbClr val="AFDB7F"/>
      </a:accent6>
      <a:hlink>
        <a:srgbClr val="636467"/>
      </a:hlink>
      <a:folHlink>
        <a:srgbClr val="63646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PTV PPT 2012-05-01">
      <a:dk1>
        <a:srgbClr val="636467"/>
      </a:dk1>
      <a:lt1>
        <a:sysClr val="window" lastClr="FFFFFF"/>
      </a:lt1>
      <a:dk2>
        <a:srgbClr val="A0A1A1"/>
      </a:dk2>
      <a:lt2>
        <a:srgbClr val="BCBDC0"/>
      </a:lt2>
      <a:accent1>
        <a:srgbClr val="ED1B34"/>
      </a:accent1>
      <a:accent2>
        <a:srgbClr val="636467"/>
      </a:accent2>
      <a:accent3>
        <a:srgbClr val="00ACCD"/>
      </a:accent3>
      <a:accent4>
        <a:srgbClr val="BFEAF3"/>
      </a:accent4>
      <a:accent5>
        <a:srgbClr val="8DCB47"/>
      </a:accent5>
      <a:accent6>
        <a:srgbClr val="AFDB7F"/>
      </a:accent6>
      <a:hlink>
        <a:srgbClr val="636467"/>
      </a:hlink>
      <a:folHlink>
        <a:srgbClr val="63646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PTV PPT 2012-05-01">
      <a:dk1>
        <a:srgbClr val="636467"/>
      </a:dk1>
      <a:lt1>
        <a:sysClr val="window" lastClr="FFFFFF"/>
      </a:lt1>
      <a:dk2>
        <a:srgbClr val="A0A1A1"/>
      </a:dk2>
      <a:lt2>
        <a:srgbClr val="BCBDC0"/>
      </a:lt2>
      <a:accent1>
        <a:srgbClr val="ED1B34"/>
      </a:accent1>
      <a:accent2>
        <a:srgbClr val="636467"/>
      </a:accent2>
      <a:accent3>
        <a:srgbClr val="00ACCD"/>
      </a:accent3>
      <a:accent4>
        <a:srgbClr val="BFEAF3"/>
      </a:accent4>
      <a:accent5>
        <a:srgbClr val="8DCB47"/>
      </a:accent5>
      <a:accent6>
        <a:srgbClr val="AFDB7F"/>
      </a:accent6>
      <a:hlink>
        <a:srgbClr val="636467"/>
      </a:hlink>
      <a:folHlink>
        <a:srgbClr val="636467"/>
      </a:folHlink>
    </a:clrScheme>
    <a:fontScheme name="PTV Word">
      <a:majorFont>
        <a:latin typeface="AvenirNext LT Pro Medium"/>
        <a:ea typeface=""/>
        <a:cs typeface=""/>
      </a:majorFont>
      <a:minorFont>
        <a:latin typeface="AvenirNext LT Pro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PTV_PowerPoint_Master_20120511</Template>
  <TotalTime>1362</TotalTime>
  <Words>4175</Words>
  <Application>Microsoft Office PowerPoint</Application>
  <PresentationFormat>On-screen Show (4:3)</PresentationFormat>
  <Paragraphs>431</Paragraphs>
  <Slides>46</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AvenirNext LT Pro Regular</vt:lpstr>
      <vt:lpstr>Segoe UI Emoji</vt:lpstr>
      <vt:lpstr>Trebuchet MS</vt:lpstr>
      <vt:lpstr>Wingdings</vt:lpstr>
      <vt:lpstr>Wingdings 3</vt:lpstr>
      <vt:lpstr>PTV_PowerPoint_Master_20120511</vt:lpstr>
      <vt:lpstr>PowerPoint Presentation</vt:lpstr>
      <vt:lpstr>PowerPoint Presentation</vt:lpstr>
      <vt:lpstr>Índice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ptvag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Eugen Hilbertz</dc:creator>
  <cp:lastModifiedBy>Pedro Santos</cp:lastModifiedBy>
  <cp:revision>756</cp:revision>
  <dcterms:created xsi:type="dcterms:W3CDTF">2012-05-29T14:16:54Z</dcterms:created>
  <dcterms:modified xsi:type="dcterms:W3CDTF">2017-01-27T16:25:14Z</dcterms:modified>
</cp:coreProperties>
</file>