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8.xml" ContentType="application/inkml+xml"/>
  <Override PartName="/ppt/ink/ink1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397" r:id="rId2"/>
    <p:sldId id="396" r:id="rId3"/>
    <p:sldId id="483" r:id="rId4"/>
    <p:sldId id="313" r:id="rId5"/>
    <p:sldId id="316" r:id="rId6"/>
    <p:sldId id="466" r:id="rId7"/>
    <p:sldId id="467" r:id="rId8"/>
    <p:sldId id="468" r:id="rId9"/>
    <p:sldId id="470" r:id="rId10"/>
    <p:sldId id="471" r:id="rId11"/>
    <p:sldId id="472" r:id="rId12"/>
    <p:sldId id="473" r:id="rId13"/>
    <p:sldId id="474" r:id="rId14"/>
    <p:sldId id="475" r:id="rId15"/>
    <p:sldId id="479" r:id="rId16"/>
    <p:sldId id="480" r:id="rId17"/>
    <p:sldId id="481" r:id="rId18"/>
    <p:sldId id="482" r:id="rId19"/>
    <p:sldId id="476" r:id="rId20"/>
    <p:sldId id="477" r:id="rId21"/>
    <p:sldId id="478" r:id="rId22"/>
    <p:sldId id="399" r:id="rId23"/>
    <p:sldId id="400" r:id="rId24"/>
    <p:sldId id="401" r:id="rId25"/>
    <p:sldId id="402" r:id="rId26"/>
    <p:sldId id="403" r:id="rId27"/>
    <p:sldId id="404" r:id="rId28"/>
    <p:sldId id="405" r:id="rId29"/>
    <p:sldId id="406" r:id="rId30"/>
    <p:sldId id="407" r:id="rId31"/>
    <p:sldId id="408" r:id="rId32"/>
    <p:sldId id="409" r:id="rId33"/>
    <p:sldId id="410" r:id="rId34"/>
    <p:sldId id="411" r:id="rId35"/>
    <p:sldId id="412" r:id="rId36"/>
    <p:sldId id="413" r:id="rId37"/>
    <p:sldId id="414" r:id="rId38"/>
    <p:sldId id="435" r:id="rId39"/>
    <p:sldId id="469" r:id="rId40"/>
    <p:sldId id="415" r:id="rId41"/>
    <p:sldId id="427" r:id="rId42"/>
    <p:sldId id="436" r:id="rId43"/>
    <p:sldId id="460" r:id="rId44"/>
    <p:sldId id="418" r:id="rId45"/>
    <p:sldId id="438" r:id="rId46"/>
    <p:sldId id="439" r:id="rId47"/>
    <p:sldId id="456" r:id="rId48"/>
    <p:sldId id="420" r:id="rId49"/>
    <p:sldId id="432" r:id="rId50"/>
    <p:sldId id="437" r:id="rId51"/>
    <p:sldId id="440" r:id="rId52"/>
    <p:sldId id="428" r:id="rId53"/>
    <p:sldId id="422" r:id="rId54"/>
    <p:sldId id="421" r:id="rId55"/>
    <p:sldId id="441" r:id="rId56"/>
    <p:sldId id="442" r:id="rId57"/>
    <p:sldId id="443" r:id="rId58"/>
    <p:sldId id="444" r:id="rId59"/>
    <p:sldId id="445" r:id="rId60"/>
    <p:sldId id="446" r:id="rId61"/>
    <p:sldId id="447" r:id="rId62"/>
    <p:sldId id="448" r:id="rId63"/>
    <p:sldId id="449" r:id="rId64"/>
    <p:sldId id="450" r:id="rId65"/>
    <p:sldId id="465" r:id="rId66"/>
    <p:sldId id="452" r:id="rId67"/>
    <p:sldId id="453" r:id="rId68"/>
    <p:sldId id="454" r:id="rId69"/>
    <p:sldId id="455" r:id="rId70"/>
    <p:sldId id="459" r:id="rId71"/>
    <p:sldId id="461" r:id="rId72"/>
    <p:sldId id="457" r:id="rId73"/>
    <p:sldId id="463" r:id="rId74"/>
    <p:sldId id="464" r:id="rId75"/>
    <p:sldId id="462" r:id="rId76"/>
    <p:sldId id="458" r:id="rId77"/>
  </p:sldIdLst>
  <p:sldSz cx="9144000" cy="6858000" type="screen4x3"/>
  <p:notesSz cx="7099300" cy="10234613"/>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ólogo" id="{D1C87E53-04D3-46BE-AC58-BE8F18F5C332}">
          <p14:sldIdLst>
            <p14:sldId id="397"/>
            <p14:sldId id="396"/>
            <p14:sldId id="483"/>
            <p14:sldId id="313"/>
          </p14:sldIdLst>
        </p14:section>
        <p14:section name="Introdução" id="{54A1CCF4-FB18-4740-8BFE-CC225072900F}">
          <p14:sldIdLst>
            <p14:sldId id="316"/>
            <p14:sldId id="466"/>
            <p14:sldId id="467"/>
            <p14:sldId id="468"/>
            <p14:sldId id="470"/>
            <p14:sldId id="471"/>
            <p14:sldId id="472"/>
            <p14:sldId id="473"/>
            <p14:sldId id="474"/>
            <p14:sldId id="475"/>
            <p14:sldId id="479"/>
            <p14:sldId id="480"/>
            <p14:sldId id="481"/>
            <p14:sldId id="482"/>
            <p14:sldId id="476"/>
            <p14:sldId id="477"/>
          </p14:sldIdLst>
        </p14:section>
        <p14:section name="Exercício 1" id="{E53D2078-5767-4E08-8903-1E9B74B24E06}">
          <p14:sldIdLst>
            <p14:sldId id="478"/>
            <p14:sldId id="399"/>
            <p14:sldId id="400"/>
            <p14:sldId id="401"/>
            <p14:sldId id="402"/>
            <p14:sldId id="403"/>
            <p14:sldId id="404"/>
            <p14:sldId id="405"/>
            <p14:sldId id="406"/>
            <p14:sldId id="407"/>
            <p14:sldId id="408"/>
            <p14:sldId id="409"/>
            <p14:sldId id="410"/>
            <p14:sldId id="411"/>
          </p14:sldIdLst>
        </p14:section>
        <p14:section name="Elementos Básicos" id="{BD12C5C1-EF4E-4722-B7AE-830A5E56727D}">
          <p14:sldIdLst>
            <p14:sldId id="412"/>
            <p14:sldId id="413"/>
            <p14:sldId id="414"/>
            <p14:sldId id="435"/>
            <p14:sldId id="469"/>
            <p14:sldId id="415"/>
            <p14:sldId id="427"/>
            <p14:sldId id="436"/>
          </p14:sldIdLst>
        </p14:section>
        <p14:section name="Exercicio" id="{4E6BC84A-B2C0-43F8-9ABF-05EA8673C8B5}">
          <p14:sldIdLst>
            <p14:sldId id="460"/>
            <p14:sldId id="418"/>
            <p14:sldId id="438"/>
            <p14:sldId id="439"/>
            <p14:sldId id="456"/>
            <p14:sldId id="420"/>
            <p14:sldId id="432"/>
            <p14:sldId id="437"/>
            <p14:sldId id="440"/>
            <p14:sldId id="428"/>
            <p14:sldId id="422"/>
            <p14:sldId id="421"/>
            <p14:sldId id="441"/>
            <p14:sldId id="442"/>
            <p14:sldId id="443"/>
            <p14:sldId id="444"/>
            <p14:sldId id="445"/>
            <p14:sldId id="446"/>
            <p14:sldId id="447"/>
            <p14:sldId id="448"/>
            <p14:sldId id="449"/>
            <p14:sldId id="450"/>
            <p14:sldId id="465"/>
            <p14:sldId id="452"/>
            <p14:sldId id="453"/>
            <p14:sldId id="454"/>
            <p14:sldId id="455"/>
            <p14:sldId id="459"/>
          </p14:sldIdLst>
        </p14:section>
        <p14:section name="Validação e verificação" id="{F86202B1-E42F-46BB-A6A3-3F141316F079}">
          <p14:sldIdLst>
            <p14:sldId id="461"/>
            <p14:sldId id="457"/>
            <p14:sldId id="463"/>
            <p14:sldId id="464"/>
          </p14:sldIdLst>
        </p14:section>
        <p14:section name="Parâmetros gráficos" id="{48BADEE1-B7EC-4470-A7FB-79CA9BE4ED46}">
          <p14:sldIdLst>
            <p14:sldId id="462"/>
            <p14:sldId id="458"/>
          </p14:sldIdLst>
        </p14:section>
      </p14:sectionLst>
    </p:ext>
    <p:ext uri="{EFAFB233-063F-42B5-8137-9DF3F51BA10A}">
      <p15:sldGuideLst xmlns:p15="http://schemas.microsoft.com/office/powerpoint/2012/main">
        <p15:guide id="1" orient="horz" pos="890">
          <p15:clr>
            <a:srgbClr val="A4A3A4"/>
          </p15:clr>
        </p15:guide>
        <p15:guide id="2" orient="horz" pos="3793">
          <p15:clr>
            <a:srgbClr val="A4A3A4"/>
          </p15:clr>
        </p15:guide>
        <p15:guide id="3" orient="horz" pos="2341">
          <p15:clr>
            <a:srgbClr val="A4A3A4"/>
          </p15:clr>
        </p15:guide>
        <p15:guide id="4" pos="340">
          <p15:clr>
            <a:srgbClr val="A4A3A4"/>
          </p15:clr>
        </p15:guide>
        <p15:guide id="5" pos="5420">
          <p15:clr>
            <a:srgbClr val="A4A3A4"/>
          </p15:clr>
        </p15:guide>
      </p15:sldGuideLst>
    </p:ext>
    <p:ext uri="{2D200454-40CA-4A62-9FC3-DE9A4176ACB9}">
      <p15:notesGuideLst xmlns:p15="http://schemas.microsoft.com/office/powerpoint/2012/main">
        <p15:guide id="1" orient="horz" pos="3128">
          <p15:clr>
            <a:srgbClr val="A4A3A4"/>
          </p15:clr>
        </p15:guide>
        <p15:guide id="2" pos="2101">
          <p15:clr>
            <a:srgbClr val="A4A3A4"/>
          </p15:clr>
        </p15:guide>
        <p15:guide id="3" orient="horz" pos="3225">
          <p15:clr>
            <a:srgbClr val="A4A3A4"/>
          </p15:clr>
        </p15:guide>
        <p15:guide id="4"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0000"/>
    <a:srgbClr val="498AE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3" autoAdjust="0"/>
    <p:restoredTop sz="64576" autoAdjust="0"/>
  </p:normalViewPr>
  <p:slideViewPr>
    <p:cSldViewPr showGuides="1">
      <p:cViewPr varScale="1">
        <p:scale>
          <a:sx n="40" d="100"/>
          <a:sy n="40" d="100"/>
        </p:scale>
        <p:origin x="2418" y="60"/>
      </p:cViewPr>
      <p:guideLst>
        <p:guide orient="horz" pos="890"/>
        <p:guide orient="horz" pos="3793"/>
        <p:guide orient="horz" pos="2341"/>
        <p:guide pos="340"/>
        <p:guide pos="5420"/>
      </p:guideLst>
    </p:cSldViewPr>
  </p:slideViewPr>
  <p:outlineViewPr>
    <p:cViewPr>
      <p:scale>
        <a:sx n="33" d="100"/>
        <a:sy n="33" d="100"/>
      </p:scale>
      <p:origin x="0" y="3564"/>
    </p:cViewPr>
  </p:outlineViewPr>
  <p:notesTextViewPr>
    <p:cViewPr>
      <p:scale>
        <a:sx n="1" d="1"/>
        <a:sy n="1" d="1"/>
      </p:scale>
      <p:origin x="0" y="0"/>
    </p:cViewPr>
  </p:notesTextViewPr>
  <p:sorterViewPr>
    <p:cViewPr>
      <p:scale>
        <a:sx n="100" d="100"/>
        <a:sy n="100" d="100"/>
      </p:scale>
      <p:origin x="0" y="15672"/>
    </p:cViewPr>
  </p:sorterViewPr>
  <p:notesViewPr>
    <p:cSldViewPr showGuides="1">
      <p:cViewPr>
        <p:scale>
          <a:sx n="66" d="100"/>
          <a:sy n="66" d="100"/>
        </p:scale>
        <p:origin x="4164" y="384"/>
      </p:cViewPr>
      <p:guideLst>
        <p:guide orient="horz" pos="3128"/>
        <p:guide pos="2101"/>
        <p:guide orient="horz" pos="3225"/>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076363" cy="511730"/>
          </a:xfrm>
          <a:prstGeom prst="rect">
            <a:avLst/>
          </a:prstGeom>
        </p:spPr>
        <p:txBody>
          <a:bodyPr vert="horz" lIns="95491" tIns="47745" rIns="95491" bIns="47745" rtlCol="0"/>
          <a:lstStyle>
            <a:lvl1pPr algn="l">
              <a:defRPr sz="1300"/>
            </a:lvl1pPr>
          </a:lstStyle>
          <a:p>
            <a:endParaRPr lang="de-DE"/>
          </a:p>
        </p:txBody>
      </p:sp>
      <p:sp>
        <p:nvSpPr>
          <p:cNvPr id="3" name="Datumsplatzhalter 2"/>
          <p:cNvSpPr>
            <a:spLocks noGrp="1"/>
          </p:cNvSpPr>
          <p:nvPr>
            <p:ph type="dt" sz="quarter" idx="1"/>
          </p:nvPr>
        </p:nvSpPr>
        <p:spPr>
          <a:xfrm>
            <a:off x="4021294" y="1"/>
            <a:ext cx="3076363" cy="511730"/>
          </a:xfrm>
          <a:prstGeom prst="rect">
            <a:avLst/>
          </a:prstGeom>
        </p:spPr>
        <p:txBody>
          <a:bodyPr vert="horz" lIns="95491" tIns="47745" rIns="95491" bIns="47745" rtlCol="0"/>
          <a:lstStyle>
            <a:lvl1pPr algn="r">
              <a:defRPr sz="1300"/>
            </a:lvl1pPr>
          </a:lstStyle>
          <a:p>
            <a:fld id="{7916BDDE-E85E-4FC7-BB44-5DD5F278B166}" type="datetime1">
              <a:rPr lang="de-DE" smtClean="0"/>
              <a:pPr/>
              <a:t>30.01.2017</a:t>
            </a:fld>
            <a:endParaRPr lang="de-DE"/>
          </a:p>
        </p:txBody>
      </p:sp>
      <p:sp>
        <p:nvSpPr>
          <p:cNvPr id="4" name="Fußzeilenplatzhalter 3"/>
          <p:cNvSpPr>
            <a:spLocks noGrp="1"/>
          </p:cNvSpPr>
          <p:nvPr>
            <p:ph type="ftr" sz="quarter" idx="2"/>
          </p:nvPr>
        </p:nvSpPr>
        <p:spPr>
          <a:xfrm>
            <a:off x="0" y="9721108"/>
            <a:ext cx="3076363" cy="511730"/>
          </a:xfrm>
          <a:prstGeom prst="rect">
            <a:avLst/>
          </a:prstGeom>
        </p:spPr>
        <p:txBody>
          <a:bodyPr vert="horz" lIns="95491" tIns="47745" rIns="95491" bIns="47745" rtlCol="0" anchor="b"/>
          <a:lstStyle>
            <a:lvl1pPr algn="l">
              <a:defRPr sz="1300"/>
            </a:lvl1pPr>
          </a:lstStyle>
          <a:p>
            <a:r>
              <a:rPr lang="de-DE"/>
              <a:t>PTV Visum, Basic course</a:t>
            </a:r>
          </a:p>
        </p:txBody>
      </p:sp>
      <p:sp>
        <p:nvSpPr>
          <p:cNvPr id="5" name="Foliennummernplatzhalter 4"/>
          <p:cNvSpPr>
            <a:spLocks noGrp="1"/>
          </p:cNvSpPr>
          <p:nvPr>
            <p:ph type="sldNum" sz="quarter" idx="3"/>
          </p:nvPr>
        </p:nvSpPr>
        <p:spPr>
          <a:xfrm>
            <a:off x="4021294" y="9721108"/>
            <a:ext cx="3076363" cy="511730"/>
          </a:xfrm>
          <a:prstGeom prst="rect">
            <a:avLst/>
          </a:prstGeom>
        </p:spPr>
        <p:txBody>
          <a:bodyPr vert="horz" lIns="95491" tIns="47745" rIns="95491" bIns="47745" rtlCol="0" anchor="b"/>
          <a:lstStyle>
            <a:lvl1pPr algn="r">
              <a:defRPr sz="1300"/>
            </a:lvl1pPr>
          </a:lstStyle>
          <a:p>
            <a:fld id="{53613F73-2CBE-441B-8158-8990D17B1AA6}" type="slidenum">
              <a:rPr lang="de-DE" smtClean="0"/>
              <a:pPr/>
              <a:t>‹#›</a:t>
            </a:fld>
            <a:endParaRPr lang="de-DE"/>
          </a:p>
        </p:txBody>
      </p:sp>
    </p:spTree>
    <p:extLst>
      <p:ext uri="{BB962C8B-B14F-4D97-AF65-F5344CB8AC3E}">
        <p14:creationId xmlns:p14="http://schemas.microsoft.com/office/powerpoint/2010/main" val="249830629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7:26.6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13312 2507 22,'0'0'27,"0"0"-6,0 0-3,0 0-2,-20 6-2,20-6-2,-18 0-3,18 0-2,-23 1 0,10 1-1,-9-4-1,0 3 1,-7-4-2,1 2 0,-8-4-1,1 3 0,-4-3-1,1 2 0,-5-2 0,6 4 0,-6-3-1,5 1 0,-5-2 0,3-1 0,-1 2 0,-2-2 0,2-3 0,1-2-1,0 2 1,0 0-1,2 0 0,0-1 0,0 3 0,2 2 0,-1-1 0,0 0 1,-3 4-1,-3-3 0,-5-1 0,0-1 0,-3 2 1,0-3-1,-2 1 1,6 0-1,2-1 0,3 5 0,8 0 1,2-1-1,4 3 0,0 0 1,-1 0-1,2-3-1,-1 1 1,-4-1 0,1-1 0,-4-2 0,1 2 0,-3 0-1,-1 0 1,1-1 0,-1-1 0,-1 2 1,0 2-1,1-1 0,-2-3 0,-1 3 0,3-1 0,2 3 0,0-2 1,-1-1-1,1 1 0,2-2-1,2 1 1,-1-2 0,3 0-1,1-1 1,0 2 0,3-3-1,-1-1 2,-1 2-1,0 1 0,0-1 0,-5 0 0,-1 0 0,1-2 0,-1 0 0,2 2 0,-2 0 0,5 0 1,1 1-1,4 1 0,0-1 0,1 2 0,-2-1 0,1 0 0,0-2 0,-8-1 0,1-1-1,-3 0 1,0-1 0,-2 1 0,-1 0 0,0 1-1,2-3 1,-5 5 0,3 0 0,0-2 1,-1 2-1,-1 0 0,-1 0 0,0-1 0,-1 2 0,3-2 1,1 1-1,-4 0 2,4 1-3,0 0 3,3 0-3,2 0 2,1-1-1,-3 1 0,5-1 0,-1 0 0,0-1 0,-4-1-3,-3 1 3,2-1-3,-2 1 3,0 0-2,1-1 2,-1 0-3,4 2 3,0-1 1,2 0-1,2 0 0,1 0 0,1-1 0,2 0 0,2 3 0,1 0 1,3 2-1,2 0 0,1 0-1,-2-2 0,4 2-3,-8-15-11,-1 10-22,-8-8-1,-4 3-2,-12-6 1</inkml:trace>
  <inkml:trace contextRef="#ctx0" brushRef="#br0" timeOffset="2157">8752 1717 25,'0'0'18,"0"0"-1,-13 4-2,2-8-3,11 4-2,-19-8-2,19 8 0,-24-11-1,10 9-1,-9-3-1,4 5 0,-10-5 0,0 4-1,-9-5 0,1 4 0,-7-5-1,-1 1 0,-5-1 0,2 1-1,-6-1 1,-1 3 0,0-3-1,0 2 0,-6-2 0,4-2 0,-2 0-1,-2-4 0,-1 0 0,0-3-1,1-1 1,5 1-1,1-3 0,1 3 0,6 0 0,1 2 0,-1-1 0,4 3 0,0 2 0,-2 2 1,1-3-1,-5 2 1,3 0-1,0 0 0,-2-2 1,2 3-1,-1-1 1,4 0-1,4 1 0,-1 2 0,2 0-1,0 1 1,1 1 0,1-2 0,-2-2 0,0 2 0,-3-2 0,-1 0 0,0 1 1,0-1-1,3-4 0,-1 6 1,3-1-1,-1 1 0,0-1 1,-2 1-1,-2 0 0,1-1 0,-7 0 0,0-2 0,-2-1 0,-3-1 0,-1 0 0,1-2 0,-1 3 2,4-2-2,0 3 1,5 1-1,0 1 1,3 2-1,0 1 1,2 1-2,2-1 1,-4 0 0,0-2 0,-1-1 0,0-1-3,1 0 3,-3 1-3,3 0 3,-1 4-3,6-3 2,-2 3-2,3 0 3,1 0 0,2-1 0,-2 1 0,1-1 0,-3 0 0,-3-2 0,3 0 0,1-2 0,0 1 0,1 1 0,2 0 0,1 0 0,1 0 0,4 0 0,-1 0 0,-3 1 1,1-2-1,-2 3 0,3-2 0,1 2 0,0-1 0,-2 1 0,2-2 0,-3 1-1,3-1 2,-2 2-1,-1-2-1,-3 0 1,-2 0 0,0 2 0,-1-4 0,-2-2 0,1 3 0,-3-3 0,3 0 0,-1-2 0,3 3-1,-3-6-3,9 9-12,-7-11-20,3 0-1,-6 1-3,2-1 0</inkml:trace>
  <inkml:trace contextRef="#ctx0" brushRef="#br0" timeOffset="3894">3601 863 9,'0'0'28,"0"0"1,0 0-12,0 0-2,-12 7-5,-3-13-2,4 7 0,-11-8-1,2 1-1,-10-4 0,0 2-2,-11-2 0,0-2-1,-7-1 1,1 1-2,-10-2 0,0 2 0,0-2 1,0 5-2,-2-3 2,-1 3-2,1-4 1,-4 2-1,3 1 0,1-2 0,-6 0-1,4 1 1,-5-2 0,2-1-1,1-1 1,4 1-1,-1 0 0,3-3 0,3 3 0,2 0 0,1 4 1,5-3 0,0 3-1,-1-1 1,-1 3-1,0-2 0,-1 1 1,-5 1-1,6-2 0,-3 0 0,1-4 0,1 4 0,4-2 0,1 3 0,5-2 0,0 2 0,0 0 0,4 3 1,2 1-1,-2 2 1,2-2-1,1 2 1,1-1-1,-3 1 1,5 1-2,-5-4 2,2 1-2,-4-2 2,-2-1-2,0-3 2,0 1-2,3 1 1,0 1 0,6 1 0,4 2 0,5 1 0,2 2 1,3-2-2,-1 2 2,1-2-1,0 1 0,-1-1-1,-2 0 1,2-3 0,-3 2 0,2 1 1,-1-1 0,1 0 0,2 1 0,0 0 0,0 2 0,1-2 0,1 2-1,0-1 0,-3-1 0,3 2 0,-1-2 0,0 1-1,1-3 1,0 3 0,-1-2 0,3-1-1,-3 2 1,-1-1-1,1 0 0,-3 0 0,-2 2 0,-2 0 0,-1 2 0,4-3-2,5 5-2,-7-8-8,20 7-23,-20-7 0,20 7-2,0 0 0</inkml:trace>
  <inkml:trace contextRef="#ctx0" brushRef="#br0" timeOffset="4826">62 0 21,'-22'4'33,"10"2"1,-3 4-1,4-4-21,13 11-3,-8-5-3,17 6-1,-1-2-3,9 0 0,0-2-1,8-3-1,-7-5 0,1-5 1,-8-7-1,-6-4 1,-10-7 0,-10 3 0,-8-2 0,-3 2 1,-3 6 0,8 8 1,8 7-2,17 13 0,14 5 0,12-3-3,20 3-25,-4-10-8,4-8-2,-12-19-1</inkml:trace>
</inkml:ink>
</file>

<file path=ppt/ink/ink1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7:01.1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1187 1021 28,'0'0'26,"6"-14"-3,-6 14-3,-15-3-7,1 0-2,4 15-4,-5-4-2,5 7-1,-4-2-1,5 4 0,0-3-2,5-2 1,4-12-1,-3 16 0,3-16 0,0 0 1,0 0-1,0 0 0,8-12 1,-8 12-1,0 0-1,0 0-6,-5 18-28,4-3-3,-1-1 0,5-4-1</inkml:trace>
  <inkml:trace contextRef="#ctx0" brushRef="#br0" timeOffset="957">300 898 21,'0'0'21,"-12"15"-3,12-15-4,-11 12-1,11-12-5,-12 1-2,12-1-3,-13-7-1,13 7-1,-12-13 0,12 13-1,-12-15 0,12 15 1,-10-16 0,10 16 0,-7-14 1,7 14 0,0 0 1,0 0-1,0 0 1,0 0-1,14 21 0,-2-6 0,2 3 0,6 7 0,2-1-1,7 6 0,1 3 1,7-1-2,0 6 2,2 0-2,3-1 1,2-2-1,2 1 0,-2-1 1,3-4 0,3-1 0,-2-3-1,-2-5 1,2-3 0,-1-2 0,-4-4-1,0-1 1,-1-3-1,-3 0 0,2-1 0,-4 2-1,-2 0 1,-3 1 0,-3 2-1,-1-1 1,-4-1 0,-5-4-2,0 2-3,-6-11-3,8 9-7,-11-11-19,3-4-1,-1-3 1</inkml:trace>
  <inkml:trace contextRef="#ctx0" brushRef="#br0" timeOffset="1469">1438 1461 4,'-16'-3'24,"16"3"-8,-15-9-4,15 9-5,-15-15-2,6 5-1,9 10 0,-12-19-1,12 19 1,-13-17 1,13 17-1,-15-16 1,15 16-1,-19-14 0,19 14 1,-23-7 0,23 7 0,-18 2-1,18-2 0,-7 17-1,8-6 0,1 1-2,3-2 0,-5-10 0,16 14-1,-16-14 0,14-2 0,-14 2 1,6-19-1,-11 6 1,5 13 0,-14-20 0,14 20 0,-13-11 0,13 11 0,-12 7-1,12-7 1,-3 20-1,3-20 0,4 20 0,-4-20 0,0 0 0,0 0 0,0 0 1,0 0-1,0-16 0,0 16 0,-9-18 1,9 18-1,-9-15 1,9 15 0,0 0-1,0 0 1,0 0 0,-10 10-1,10-10-1,0 0-5,10 22-12,-10-22-16,0 0-3,0 0 2</inkml:trace>
  <inkml:trace contextRef="#ctx0" brushRef="#br0" timeOffset="2245">1197 1107 4,'4'12'32,"-4"-12"2,-8 13-6,1 5-11,-11-10-4,8 10-5,-11-5-1,5 4-2,-8-3 0,2 5-2,-7-4-1,4 7 1,-3 0-1,5 3 0,-2-2-1,3 3 0,2-3 0,5-2-1,6-3-1,9-18-4,4 15-22,-4-15-9,26-25-3,-8 1 1</inkml:trace>
  <inkml:trace contextRef="#ctx0" brushRef="#br0" timeOffset="2913">1279 1373 0,'-12'-10'28,"12"10"-3,-11-11-10,0 2-1,11 9-2,-14-10-3,14 10-1,-15-2 0,15 2-2,-16 19 0,11-3-1,-4 4-1,6 5-1,-1 0-1,6 2 0,0 0-1,5-5 1,3-6-2,1-7 1,0-9-1,4-6 0,-4-7 1,0-7-1,-3-3 1,-2 0-1,-5-2 1,-2 5 0,-4 0 0,-1 6 0,-7 4 1,3 3-1,-4 1 0,-4 6 0,2 0 0,0 2-1,4 4 1,1 3-1,4 3 0,6 3 0,4 3 0,9 1 0,2 2-1,4-3 1,8-3 0,1-8-7,0-4 0,-7-8 1,-1-7 0,-5-4 0,-4-3 0,-10-3 0,-6 1 0,-7 4 7,-4 5-1,0 1 1,-5 4-1,-3 5 0,0 3 1,-3 4 12,5-1-7,6 2 1,0-1 0,6 3 0,11-8-1,-12 8 2,12-8-2,0 0-15,14 7 3,1-2-30,-4-4-1,0-1-2,0-7 1</inkml:trace>
  <inkml:trace contextRef="#ctx0" brushRef="#br0" timeOffset="5033">1496 1595 12,'0'0'31,"-20"-20"0,15 8-14,5 12-9,-7-13-1,7 13-1,0 0-1,20 4-1,-3-1 0,10 5-1,5 0 1,9 6-1,7-2-1,7 3 1,5-1-2,4 5 1,1 2-2,4 2 1,1-3-1,0 3 0,2 0 0,-2 0 1,-4-1-1,2-5 0,-4-6 1,-5 1-1,-3-2 1,-5-3-1,-8-1 1,-2-1-1,-2-2 1,-2 2-1,-6 1 1,5-2-1,-3 1 0,2 0 0,-1 0 0,3 1 0,-4 0-1,6 0 0,-2 0-2,-7-4-8,11 5-22,-2-1-3,-4-3 1</inkml:trace>
  <inkml:trace contextRef="#ctx0" brushRef="#br0" timeOffset="5922">3685 1956 1,'-19'0'26,"-5"-7"2,1 0-14,12 5-2,-6-3-2,17 5-1,-10-6-1,10 6-2,16-1-1,6 3 0,7-1-1,12 5-1,7-3 1,11 6-1,6-5-1,8 7 2,3-7-2,8 6 1,-2-4-1,2 3 0,3 1-1,-2-2 1,-1 0-2,-4 1 1,-1 1 0,-5-2 0,1 0 1,-8-1-1,1 1 1,-6-3-1,1-1 2,3-3-3,-4 1 2,4-2-2,0 4 0,0 0 0,-2-3 0,2 2 1,-6-2-2,2 5 2,-7-1-1,1 1 0,-5-5 0,-2 1 0,-5-1-1,-1 0 1,-1 2 0,-3-1-2,-3 0 2,-3 2 0,-1 2-1,-3-3 1,-1 1 0,3 0 1,-4 0-1,2-2 3,-5-2-3,0 0 2,1-1-1,-3 0 0,1 0 0,-6-2 0,-2 2-1,0 0 0,-1 1 0,0 1 0,-5 0 0,-9-1 0,15 4 0,-15-4 0,0 0-1,0 0 1,5 12-1,-5-12 0,0 0 0,-10 7 0,10-7-1,0 0-1,-12 9 1,12-9-1,0 0 1,0 0 0,0 0 0,-11 2 1,11-2 0,0 0 1,0 0 0,0 0 0,0 0 0,0 0 0,0 0 0,0 0 0,0 0 1,11-8-1,-11 8 0,0 0 0,0 0 0,0 0 0,0 0 0,0 0 0,0 0 0,0 0 0,0 0 0,0 0 0,0 0 0,-13 1 0,13-1 1,-10 3 0,10-3 1,0 0-1,-12-1 1,12 1-1,0 0 0,0 0 0,0 0-1,14-7 0,-14 7 1,0 0-1,13-2 0,-13 2 1,0 0 0,0 0 1,-22-4-1,10 4 0,-3 2-1,-10-5-6,16 8-28,-6-2-1,1-1-3,1 0 0</inkml:trace>
  <inkml:trace contextRef="#ctx0" brushRef="#br0" timeOffset="8919">229 850 6,'0'0'17,"0"0"-1,0 0-2,0 0-4,0 0 0,0 0-1,0 0 2,0 0-2,-10-10-2,10 10-1,-12-5-1,12 5 0,-16-7-1,16 7-1,-20-7-1,20 7 1,-17-7-2,17 7 0,-14-7 1,14 7-2,0 0 1,-12-14 0,12 14 0,-11-15-1,11 15 1,-14-20 0,6 10 0,-1-3 0,-1 0 0,2 1 0,0-5 0,0 3 0,-1-4 0,2 2-1,1-4 0,-1-1 0,2 2-1,-2-2 0,3 1 0,1 3 1,-1-3-1,4 3 1,0 3 0,4-1 0,1 1 0,2-1 0,2 0 1,2 1-1,3-3 0,0 4 0,1-1 1,2-1-1,-2 3 1,0 2-1,-2-2 0,2 6 0,-6-1 0,-9 7 1,19-10-1,-19 10 0,0 0 1,0 0-1,7-9 1,-7 9 0,0 0-1,0 0 1,-5-11-1,5 11 1,0 0-1,0 0 0,0 0 0,0-11 0,0 11 0,0 0 0,0 0-1,-7 11-2,7 0-1,0-11-9,-2 12-23,4 0-2,-2-12 0</inkml:trace>
  <inkml:trace contextRef="#ctx0" brushRef="#br0" timeOffset="10819">177 257 21,'0'0'12,"0"0"0,0 0 1,0 0-2,0 0-1,0 0-3,0 0-2,0 0-1,0 0-2,0 0-1,0 0-1,0 0 0,0 0 0,0 0 1,0 0-1,0 0 1,12 1 1,-1-6-1,-11 5 1,22-14-1,-9 5 1,4-1 0,-4-1 0,0 4 0,-13 7 0,17-11 0,-17 11 0,0 0 0,0 0 0,12-11-1,-12 11 1,0 0-1,0 0-1,6-11 0,-6 11 0,0 0 0,9-11 1,-9 11-1,0 0 1,0 0 0,0 0 1,0 0-1,0 0 1,0 0 0,0 0 0,0 0-1,0 0 0,0 0-1,0 0 0,0 0 0,0 0 0,7-11 0,-7 11 1,0 0-1,6-11 1,-6 11 0,3-10 0,-3 10 0,0 0 0,1-13 0,-1 13 0,0 0 0,0 0-1,0 0 0,0 0 0,0 0 0,0 0-1,1 14 1,-1-14 0,0 0 0,14-5 0,-14 5 0,11-13 0,-11 13 0,12-12 1,-12 12-1,11-14 0,-11 14 0,0 0 1,0 0-1,7-10 0,-7 10 0,0 0 0,0 0 1,0 0-1,0 0 0,0 0-1,0 0 1,0 0 0,12-11 0,-12 11 0,18-9 0,-18 9-1,18-16 1,-18 16 0,17-19 0,-17 19 1,7-16-1,-7 16 0,0 0 0,0 0 1,-13-6-1,2 12 1,-1 2-1,-1 3 0,-1 1 1,1 3-1,3-2 0,1 0 0,5-2 0,4-11 0,1 15 0,-1-15 0,18 2 0,-6-5 0,1-2 0,1-2 0,-4 0 0,-10 7 0,14-12 0,-14 12 0,0 0 0,0 0-2,-18 14-6,18-14-28,-3 18-2,3-18 0</inkml:trace>
</inkml:ink>
</file>

<file path=ppt/ink/ink1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5:14.457"/>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5C83B4"/>
      <inkml:brushProperty name="fitToCurve" value="1"/>
    </inkml:brush>
  </inkml:definitions>
  <inkml:trace contextRef="#ctx0" brushRef="#br0">2448 2676 11,'13'-7'32,"-13"7"0,0 0 0,0 0-14,-17-11-4,17 11-4,-20-3-2,8 6-1,-8-4-1,-3 7-3,-1-2 0,0 9-2,-5 4 0,2 4-1,1 2 1,0 1-1,6 1 0,5 0 0,2-5 0,8 1 0,5-11 0,0-10 0,18 6 0,-3-11 0,5-5 1,2-8-1,1-3 0,-2-3 1,-4 1-1,-3 4 1,-7-1-1,-3 5 1,-9 3-1,5 12 1,-24 0-1,6 6 0,-2 7 0,2 0 0,-1 6 1,4-2-2,1 1 1,5 1 0,4-3 1,5-3-1,0-13 0,24 8 0,-6-9 1,6-6-1,4-9 1,1-7-1,-1 0 0,-2 2 1,-4-2-1,-8 3 1,-9 3-1,-8 3 0,3 14 0,-26-6 0,4 8 0,2 2 0,-4 2 0,6 1-1,4 1 1,3 0-1,11-8 1,-4 16 0,4-16 0,19 6 0,0-11 0,9-3 1,1-6 0,5-5 0,-1-7 0,2-3 0,-5-5 0,-7 0 0,-8-2 0,-10 7 0,-14 3-1,-7 11 0,-12 9 0,-8 11 0,2 12-2,-8 5-1,10 13-6,-3-4-30,20 4 1,6-12-2,14-9 1</inkml:trace>
  <inkml:trace contextRef="#ctx0" brushRef="#br0" timeOffset="1703">2421 2709 16,'0'0'31,"18"-20"0,-18 20-6,10-29-7,-10 29-5,5-20-3,-5 20-3,-14-8-1,14 8-2,-28 12-1,13 2-1,-5 2-1,2 11-1,0-1 1,8 4-1,0-5 2,5-1-2,4-2 1,5-6-1,-4-16 2,22 8-1,-4-20 1,6-5 0,-4-6-1,3-4 1,-5 2 0,-2-1 0,-7 2-2,-8 5 1,-5 7-1,-8 9 0,-2 4 0,-5 5 0,1 4 0,-1 10 0,0 1 1,5 5-1,3-2 1,7 2-1,0-3 0,8-4 1,1-7 0,9-7-1,5-8 0,6-10 0,-1-8 0,2-2 0,-1-6 0,-7 1 0,-3-1 0,-9 4 1,-6 0-1,-6 12 0,-8 2 1,-4 7-1,-3 5 0,-2 6 0,2 1-1,0 2 1,6 2-1,1-2 0,14-10 0,-9 17 1,9-17-1,0 0 1,17 4 0,-3-11 0,2-4 0,3-1 0,-2-3 1,-1-2-1,-3-3 0,-3 4 0,-8-1 1,-7 3-1,-2 1 0,-8 3 0,-2 3-1,1 1 0,2 7-3,-5-4-6,19 3-27,-17 18 0,15-7-2,7 0 0</inkml:trace>
  <inkml:trace contextRef="#ctx0" brushRef="#br1" timeOffset="200613">3063 3307 27,'13'-18'34,"-1"3"3,-7 3-3,-10-4-18,5 16-3,0 0-3,-18 9-3,2-3-2,-3 12 0,-4 0-3,0 6 1,-1-1-1,-1 3 0,-4-1-1,0 1 0,-4 0 0,-3 1 0,-2 3 0,-2 3 0,-7 2-1,-5 3 1,1-1 0,-3-1-1,-1 4 1,3-1 0,3 0 0,1-6 1,9-2-1,3 1 1,6-2-1,3-3 1,-3 0 0,1 2-2,0 1 2,-4 4-2,0 2 0,-4 1 1,-2 0-1,-2 1 1,41-38-1,-76 70 1,76-70-1,-79 57 1,79-57-1,-74 47 0,74-47 1,-70 40-1,70-40 1,-66 50-1,66-50 0,-60 54 1,60-54 0,-60 64 0,60-64-1,-50 67 0,50-67 0,-50 53 1,50-53 0,0 0-1,-63 64 0,63-64 0,0 0 0,-57 44 1,57-44-1,0 0 0,-53 59-1,53-59 1,0 0-1,-59 57 2,59-57-1,0 0-1,-61 65 0,61-65 1,0 0 0,-55 47 1,55-47-1,0 0-1,-65 59 0,65-59 2,-53 57 0,53-57-2,-61 75 2,61-75-1,-64 93 0,33-45 0,-2 7 1,3-6-1,2-26 0,0-23 1,28 0-1,-44 0-2,44 0 1,-31 0-1,31 0-6,0 0-17,0 0-18,0 0 0,0 0-2,52 0 4</inkml:trace>
  <inkml:trace contextRef="#ctx0" brushRef="#br1" timeOffset="201996">2961 3459 12,'-16'9'31,"5"0"0,0-5 2,-3-9-18,14 5-2,2-14-2,12 4-4,-3-13-1,7 6-1,-2-6 1,8 1-2,-6-3 0,5 4-1,-6-4 0,1 0-1,-3-3 1,6-3 0,4-3 0,2-4-1,6 3 0,1-1-2,0 2 1,0 8-1,1 8-1,-7 3-3,-3 15-3,-12-2-29,2 6-2,-15-4 0,19 2 1</inkml:trace>
  <inkml:trace contextRef="#ctx0" brushRef="#br1" timeOffset="202485">3702 2736 28,'0'0'32,"-4"-12"3,9-5-1,12 4-18,-6-23-3,21 7-4,-2-18-1,20-1-2,2-9 0,11-6-2,3-8 0,10-2-2,2-3-1,8-4 0,-1-2 0,3 1-1,0 0 0,2 1 0,-4 0-1,-2 3 1,-4 1 2,-6 3-2,-2 4-2,-9 5 2,-2 0-2,-4 2 2,-2 2-2,2 2 2,-2 2-2,-1 2 2,0 5 1,-4 0-1,-5 5 0,-3 6 0,-1 1 0,-7 3 1,-5 4 0,0 3 0,-3 2-2,-4 3 1,-4 6-1,-3 3 2,-15 13-3,14-9 1,-14 9-2,-9 12-2,2 6 0,-8-10-5,10 11-4,-11-13-9,15 10-6,1-16-7,0 0 2,0 0 3</inkml:trace>
  <inkml:trace contextRef="#ctx0" brushRef="#br1" timeOffset="202950">5823 596 26,'12'-13'27,"-6"-3"-3,8 9-2,-10-13-7,9 14-4,-11-8-2,-2 14-2,8-16 0,-8 16-2,0 0-1,-22 5 0,-1 7-2,-3 9 0,-6 4 0,-4 7-2,1 4 3,3-2-3,6 0 1,9-9-1,7-5 2,10-20-2,14 5 1,7-17 0,6-13 1,5 0-1,-4-5 0,-2 5 0,-12 2-1,-11 13 1,-3 10-1,-32 8-1,-2 15-2,-7 1-6,11 11-26,-5-3-3,6 3-1,6-5 0</inkml:trace>
  <inkml:trace contextRef="#ctx0" brushRef="#br1" timeOffset="205509">2922 3031 3,'14'-12'18,"-10"-4"-9,6-1 1,-4 5-5,-1 0-1,-1 0-1,-4 12-5,4-15-4,-4 15 1,0-11-2,0 11 2,4-12 2,-4 12 5,6-10 5,-8 0 6,2 10 4,0-13 2,0 13 2,0 0 0,0 0-3,-21-7-4,21 7-4,-18 6-1,18-6-2,-23 11-1,11-4-3,-2-1 1,4 2-1,-5 4-1,0 0 1,-2 0-2,1 3 1,-1-2-1,-1 2 1,3-2-2,-5 2 1,6-1-1,-3 1 1,2 0-1,0 0 0,0 2 0,-4 4 0,3-3-1,0 3 1,-2 0 0,0-1 1,-1 1-2,-3 2 1,1-2 0,-3-4 0,-2 3 0,-1-2 1,-1-1-1,0 1 0,3-1 0,-2-3 0,3 1 0,1-3 0,0 1 0,2-2-1,3 2 1,-5 0 0,4 2 0,-2 0 0,-5 1-1,1 4 1,-4-1 0,-1 2 0,-2 2 0,0 1 0,-1 3 1,-2-1-1,3 0 0,4 2 1,-2-1-1,-3-1 0,4 1 0,0-1 1,-3-1 0,-1 3 1,-1-3-1,-2 5 0,-1-4 1,-4 1-1,3 3 1,2-2-2,-5 0 0,3 1 0,-1 0 1,3-2-1,2 2 0,-1 0 0,1-4 0,34-25 1,-66 61-1,66-61 1,-68 63-1,68-63 1,-76 71-1,76-71 2,-74 79-2,74-79 0,-74 83 1,74-83 0,-65 82-1,65-82 0,-58 73 1,58-73-3,-49 65 3,49-65 0,-44 56-1,44-56-1,-48 50 1,48-50 0,-50 51 1,50-51-2,-49 54 1,49-54-1,-51 57 1,51-57 0,-46 56 1,46-56-1,-36 55-1,36-55 2,-37 51 0,37-51-1,0 0-1,-53 53 0,53-53 0,0 0 1,-61 53 1,61-53-2,0 0 1,-66 61-1,66-61 1,0 0 0,-64 74 1,64-74-1,-38 33-1,38-33 0,-28 0-1,28 0-4,0 0-20,-6 0-15,6 0 0,47 0-3,-2-31 1</inkml:trace>
  <inkml:trace contextRef="#ctx0" brushRef="#br1" timeOffset="207154">3298 2561 0,'-5'14'26,"-10"-6"1,4 3-2,-6 6-9,-1-8-4,1 8-2,-5-9-1,11 7-1,-11-7 0,11 10 0,-7-11-2,8 5 0,-5-5-2,6 5 1,-5-3-2,4 6-1,-8-1 2,7-2-2,-7 0 2,6 3-2,-5-5 1,8 2-2,0-3 2,9-9-2,-18 10-1,18-10 1,-15 15-1,15-15 1,-15 15-1,15-15 0,-15 21 0,15-21 1,-13 11-1,13-11 0,-9 12 0,9-12 1,0 0-1,0 0 1,18-12-1,0 0 1,8-11 0,6-6-1,6-3 1,13-4 0,1-6-1,3-1 1,4-7-1,-2 1 1,2 2-1,-1-3 0,-1 1 1,-5-2-1,2-2 1,-1 1-2,-2-1 2,2 5-2,2 0-1,-3 0 2,0 5-1,2-2 0,-3 0-1,0 2 3,-1-4-3,1 3 2,-2-2 0,-3 2 0,-1-2 1,-2 2-1,-1 2 0,-1 3 0,-3 5 0,-3 0 0,-3 4 1,-2 2-1,-1 0 1,-1 3-2,-1-2 0,0 1 0,3 0-1,-6-1 2,5 1-2,1-1 2,1 2-3,-7-1 3,4 1 1,-4-2-1,4-1 0,-4-2 0,3 0 0,-1 0 0,3-1 1,2-5-1,3 0-1,-1 1 1,0 0 0,2 0 0,-2 2 0,0-1 0,-2 6 1,-2-2-1,-3 5-1,0 0 1,-1 3-1,-2 0 1,-2 1-1,1 3 1,-2 1-2,-2 2 2,0 2 0,-3 0 0,1 3 0,-3 1-1,2 1 0,-5 2 0,1 4-1,-11 2-2,14 3-3,-14-3-9,0 0-21,9 12-2,-9-12 1,9 11 0</inkml:trace>
  <inkml:trace contextRef="#ctx0" brushRef="#br1" timeOffset="208141">5679 447 0,'0'0'29,"0"0"2,10-18-4,-10 18-12,10-15-4,-10 15-1,4-13-3,-4 13-1,0 0-1,-15 6-2,0 4-1,-2 9 0,-4 0-2,-1 7 1,1-3-1,4-3 1,3-1-1,4-5 0,10-14 1,0 0 1,15 0-1,4-12 0,0-5 0,5-1 0,-5-2 1,-1 3-1,-4-4 1,-4 8-1,-10 13 0,0 0 1,0 0-1,-19 6 0,5 11-1,-5-2-5,15 4-29,-6-1-3,9-7-1,1-11-1</inkml:trace>
  <inkml:trace contextRef="#ctx0" brushRef="#br1" timeOffset="210501">5605 645 14,'-18'13'30,"7"-5"1,11-8-11,0 0-3,9-22-5,4-10-5,12 0 0,7-16-2,6 0 1,0-10-4,10 4 1,-8 0-2,3 6 1,-7 1 0,-1 10-1,-10 1 0,-5 10 0,-2 3 0,-3 1-1,-5 1 1,3 4-1,-2 2-1,-2 0-3,9 13-21,-7-4-11,2 4-2,2 1 1</inkml:trace>
</inkml:ink>
</file>

<file path=ppt/ink/ink1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7:18.0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3266 2835 18,'-13'15'33,"13"-15"-1,-14 19 3,5-1-21,-9-9-4,10 10-1,-14-7-2,8 6-1,-6-6 0,0 5-1,-3-3-2,3 8 0,-3-1 1,-1 1-2,-5-1 1,1 3-1,-1-2 0,-2 2-1,2 1 1,1-6 0,-2 0-1,2 0 0,-3 1-1,5-2 1,-4 0-1,1 3 2,-2-2-3,-7 2 2,2-1-1,-1 5 0,-4 1 0,0 1 0,2 1 0,0 0 0,1 1 0,6-4 0,1 3 0,-1-4 0,4 0-1,-3-1 1,0 1 0,-1 0 0,-4 3 0,2-3 0,-5 3-1,-2 7 2,2-4-1,-2 0 1,4 0 0,2-4-1,0-1 1,3-4-1,4 3 1,-1-7-1,1 1 1,-1 2-1,-2 2 0,0 2 1,-3 7 1,-1 0 0,-5 0 0,-1 2-1,-1-1 1,-1 0-1,1 1 1,-1-2-2,2 0 0,2 0 1,3 1-2,2-4 2,4-2-1,1 0 1,5-3-1,3-5 0,0-1 0,21-17 0,0 0 0,-50 54 0,50-54 1,-38 50-1,38-50 0,-41 61 1,41-61 0,-44 57 0,44-57 0,-43 52-1,43-52 0,0 0 0,-59 71 1,59-71-1,0 0-1,-52 69 2,52-69-3,-35 56 2,35-56 0,-42 60 1,42-60-2,-43 63 2,43-63-1,-42 64 0,42-64 1,-40 53-1,40-53 0,0 0 0,-46 63 1,46-63-2,0 0 0,-41 60 1,41-60 0,0 0 0,-44 55 1,44-55 0,0 0-2,-43 64 1,43-64 1,0 0-1,-49 48 0,49-48 0,0 0 0,-49 45-1,49-45 1,0 0 1,0 0-1,-57 47 1,57-47 0,0 0-3,0 0 2,-59 49 0,59-49 1,0 0-3,-49 32 1,49-32 0,0 0 0,0 0 3,0 0-2,-54 30-1,54-30 1,0 0 0,0 0-3,0 0-14,0 0-25,0 0 1,0 0-3,-2-96 2</inkml:trace>
  <inkml:trace contextRef="#ctx0" brushRef="#br0" timeOffset="1858">3396 2862 9,'0'0'32,"0"0"-1,0 0 4,0 0-16,0 0-4,0 0-4,0 0-2,-6-13 0,6 13-3,8-15 0,-8 15-1,13-19-1,-4 10-1,0-8-1,7 4 0,0-7 0,3 2-1,-1-4 1,3 1-1,-2 0 1,0-2-1,-2 2 0,3 2 0,-1 1-1,-1-3 1,1 3 0,2 0-1,0-3 1,4 0-2,-1 0 2,1-4-2,0 2 3,3-1-3,3-1 0,-4 1 0,1-1 0,1 1 1,-1 2-1,1 0 1,-1 3-1,0-1 1,-2 1 0,3-1 1,2 0-1,-1 0 1,0-5-1,-1 2 0,-2-3 1,1 1-1,0 1 1,0-1-1,-2 1 0,1 1 0,1 0 0,-4-1 0,3 3 0,-2-2 0,0-1 0,-2 3 0,0 2 0,-1 2 0,-1 2 0,0 0 0,2 3 1,-1-1-1,0 0 0,4-2 0,1-1 1,2-2-2,0-1-1,-1-2 1,1-3-1,-1 2 2,-3 0-3,-1 0 3,-2 4-3,-5 0 2,1 0 2,-4 2-1,3-1 0,-2-2 0,0-1 0,-2-2 0,6 0 0,-1 1 0,2-4 0,0 2 0,0 0 0,0 0 0,-2 2 0,1-3 0,-1 3 0,0 0 0,-1 0 0,1-1 0,1 1 0,3 2 0,-2-5 0,0 2 0,2 0 1,3 1-1,-4-1 0,3 1 0,-2 0-1,-1-1 2,2 3-2,-2-3 1,2 2-1,-1-1 1,-1 3-2,0-6 2,-1 2 0,0 2 0,-1-5 0,1 1 0,-2 0 0,1 1 0,-3-2 0,1 3 0,0 0 0,-2 0 0,0 0 0,3 1 0,1 1 0,0 0 0,0 2 0,0 0 0,2-2 0,-2 2 0,0 4 0,-1-3 0,-2 0 0,1 2 0,-1 1 0,1 1 0,-1-2 0,-1 2 0,-1 1 0,1 2 0,4-3 0,-5 0 0,3 2 0,3-4-1,1 1 2,0-3-2,-1 5 2,0-5-1,-1 4 0,-2 2 0,0-1 0,-2 3 0,-4 2-1,1 0 1,0 1-1,-2-1 1,2 2-1,-4-1 1,5 1 0,-13 5 0,23-13 0,-23 13 0,18-11 0,-18 11 0,18-9-1,-18 9 1,14-9 0,-14 9 0,0 0 0,14-13 0,-14 13 0,0 0 0,16-11 0,-16 11-1,9-4 0,-9 4-1,11 3-6,-11-3-30,0 0-1,-6 13-3,6-13 1</inkml:trace>
</inkml:ink>
</file>

<file path=ppt/ink/ink1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7:51.8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25 2,'0'0'11,"-11"-16"-3,11 16 0,-10-9-7,10 9-19</inkml:trace>
</inkml:ink>
</file>

<file path=ppt/ink/ink1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7:52.1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 47 14,'-14'-13'24,"0"-3"-9,14 16-1,-15-19 0,15 19 0,0 0-4,0 0-2,6 12 0,3 2-2,-9-14 0,18 29-1,-9-11-1,4 5 0,-2 3-1,4 4 0,1 1-1,4 6 0,1-1 0,5 4-1,-1-5 0,8 2 0,-4-2-1,3-3 1,-3-3-1,0 3-1,-1-3 0,0-1 0,-4 2 1,-2-1-2,-1 2 2,-3-4-2,2 1 2,-1-1 1,0-2-1,0-1 0,-1-3 0,3 1 1,0-3-1,-1 2 0,-1 0 0,1 2 0,-1 2 1,2 0-1,-2 0 0,1-1 0,-2 2 0,3-1 1,-1-2-1,-1-3 0,0-1 0,0 0 1,-3-3-1,0 0 0,0 1 0,-4-3 0,0 0 0,-2-1 1,0-1-1,0 0 0,-10-12 0,15 14-1,-15-14 1,0 0-1,0 0 0,0-18 0,-7 2 0,-6-3 0,-1-2 0,-2 1 1,2 1-1,1 6 1,13 13 0,-15-14 0,15 14 0,0 0 1,13 15-2,-13-15 2,16 15-1,-16-15 0,19 14-1,-19-14 1,11 6 0,-11-6 0,0 0 1,0 0-1,0 0 0,0-15 0,0 15 0,-7-11 0,7 11 1,0 0-1,0 0 0,0 0 0,0 0 1,0 0-1,0 0 0,0 0-1,6 15-2,-6-15-14,0 0-21,16-17-1,-10 3 0</inkml:trace>
  <inkml:trace contextRef="#ctx0" brushRef="#br0" timeOffset="1968">852 1091 23,'-12'-4'19,"12"4"1,-11 8-4,11 3-4,0-11-3,-5 13-3,5-13-2,0 0 0,-4 13-1,4-13 0,0 0 0,0 0-1,0 0 1,0 9-1,0-9 1,9 13-1,-9-13 0,21 16-1,-3-6 0,4 3 0,5 0 0,7 2 0,3 0-1,5 7 1,1-3 0,0 3 0,-2-1 0,-3-2-1,-7-4 1,-3 0 0,-7-3 0,-3-3-1,-6-3 0,1 0 1,4-1-1,1 2 0,4 3 1,2-3-1,1 4 0,5 2 0,1-2 1,-2 2-1,-2-2 0,0 2 1,-4-1-1,0-1 1,-4 1-1,-1-1 0,1 4 0,4-3 1,3 2-1,7 2 0,2-1 0,2 1 0,2-3 0,3 2 0,-2 0-1,-2-6-1,-6 2-2,-7-8-3,5 7-9,-13-5-20,-3-2-2,-14-3 1</inkml:trace>
  <inkml:trace contextRef="#ctx0" brushRef="#br0" timeOffset="2790">1806 1706 15,'3'15'29,"-3"-15"-13,19 12-4,0-1-1,-1-10-2,11 10-3,-5-9 0,8 8-1,-3-4 0,5 6-1,-2-3 0,5 7-1,-3-2 0,4 3-1,-3-2 1,3 1-1,3-3-1,2 2 1,-5-3-1,4 0 0,2-1 0,0 1 0,-2-1 0,0 0 0,0 0 0,-3 0-1,1-3 1,-2 3 0,1-3-1,0 0 1,1 0 0,-2-1-1,1 4 0,1-2-1,-1 0 2,0 1-1,-3-1 1,-5 0-2,3-2 1,-1 0 0,-3 1 0,5-1 1,-1 0-2,1 0 1,-1 1 0,3 0 1,-1 0-1,-2 1 0,2 0 0,-6-3 0,2 0 0,1 0 0,-2 0 0,0-1 0,2 1 0,-3 0 0,1-1 0,3 0 0,-4 0 0,1 1 0,0 1 0,1 0 0,-1 3 0,2-2 1,1-1-1,1 3 0,0-2 0,-2 2 0,5 0 0,-1-1 0,-3-2 0,3 4 0,0-2 0,-2 1 0,0-1 1,-1 2-1,-2-3 0,0 1 0,-2-1 0,-1 1 0,-1-5 0,-2 2 0,-1-2 1,2 0-1,-3-1 0,-1 3 0,3 0 0,-3-1 0,2 2 0,-1-1 0,-6 0 0,4 0 0,-1-2 0,1 2 1,1-1-3,-2 2-4,3-4-1,-1 3 1,-1-2 0,0 0-1,-3-1 1,3-2-1,-6 2 3,4-2 4,-4 1 0,0 2 0,-1-2 0,-1 3 0,0-2 1,-14-3-1,16 9 0,-16-9 0,13 7 0,-13-7 0,19 12 0,-10-6 0,5-1 0,3 1-1,-3-4-1,5 6-8,-9-6-23,-10-2-1</inkml:trace>
  <inkml:trace contextRef="#ctx0" brushRef="#br0" timeOffset="4572">4997 2546 26,'8'11'30,"0"8"-15,-8-19-1,28 20-1,-14-14-2,14 6-2,-4-8-1,11 9-1,-1-8-1,9 6-1,-2-2-1,9 4-1,0-1-1,2-1 0,0-1-1,4 1 1,-1-3-1,-1-1 0,-1-4-1,5 0 1,-3-2-1,-1 0 1,52 2 0,-56 0-1,-1-1 0,-2 3 1,-4-2-1,-1 3 0,-4 2 0,0-1 0,-3-3-1,0 1 2,-2 1-1,1-2 0,-3 0 0,1 0 0,1 2 1,1-2 0,1 0-1,-2 1 0,-4-2 0,1 2 0,-5 0 1,-3-3-1,-6 1 0,-1 1 0,-4 0 0,3 0 0,-14-4 0,21 10 0,-7-5 0,-1-1 0,-2 1 0,5 1 0,-4-4 0,-1 3 0,1-2 1,-12-3-1,19 7 2,-19-7-2,14 7 0,-14-7 1,13 7-1,-13-7 0,0 0 1,12 12-1,-12-12 0,0 0-1,0 0 1,14 3 0,-14-3 0,0 0 0,0 0 0,0 0 0,0 0 0,0 0 0,0 0 0,0 0 0,0 0 0,0 0 0,0 0 0,0 0 1,11 5-1,-11-5 0,0 0 0,0 0 1,9 8-1,-9-8 0,0 0 0,0 0 0,0 0 0,0 0 0,0 0-6,0 0-2,0 0-8,0 0-20,0 0-3,9-13 2</inkml:trace>
  <inkml:trace contextRef="#ctx0" brushRef="#br0" timeOffset="5456">6999 2849 45,'4'-14'23,"-4"14"0,0 0-1,0 24-8,0-24-3,1 29-3,8 3 0,0-20-7,5-1 1,0-5-2,0-3 1,-3-5 0,-11 2-1,13-15 1,-13 2 0,-9-4 0,0 4 0,-6 0 1,1 6 0,0 2-1,14 5 2,-19 6-2,16 4 0,5 3 0,4 0 0,3-2-1,1-3 0,-1-5 0,-9-3-3,20-4-10,-22-14-26,-2-4 0,-10-6-1,-5-2-1</inkml:trace>
  <inkml:trace contextRef="#ctx0" brushRef="#br0" timeOffset="6659">7273 2923 15,'-18'14'36,"7"-6"0,-7-1-1,7 8-21,-12-13-2,4 16-3,-12-9-3,4 12-1,-8-2 0,1 7-2,-6 0-1,-2 10 0,0 4-1,0 7-1,0 5 0,2-1 1,5-1-1,5-1 0,5-10 0,5-4 0,7-15 0,7-9 0,6-11 0,10-11-1,4-6 1,10-8 0,6-6-1,3-3 1,7-2-1,1 3 0,1 1 1,-3 3-1,-1 3 1,-10 4 0,-3 6 0,-11 5 0,-14 11 1,7-14-1,-7 14 0,-26 3 0,10 6 1,-6 2-1,0 3 0,1 0 0,1 0 0,6 3 0,8-6-1,6-11 2,0 17-1,0-17 0,20-2-1,-5-3 1,4-1 0,0-6 0,-4 1 1,-2-1-2,-2 9-3,-11 3-33,0 0 0,-11 1-4,11-1 1</inkml:trace>
  <inkml:trace contextRef="#ctx0" brushRef="#br0" timeOffset="8649">7127 2887 6,'-14'-5'33,"3"2"-1,11 3 3,-18-12-22,18 12-3,10 1-3,8 4-2,-1-3-1,12 5 0,-1-2 0,11 4-1,2-1 1,5 3-2,4-3 0,3 6-1,3-1 1,4 2-1,3-1-1,-3 1 2,0-1-2,-1-1 0,-3-1 1,-4-2-1,-7-2 1,1-1 0,-7-3 0,-3 0-1,-4-1 1,-1 1 0,-1-3 0,-1 3 0,3-2 0,-2 0-1,-1 0 0,3 0 0,-1 1 0,0 2 0,0-1 0,-3 1 0,-3 0 0,-2 2 0,-1 1 0,-2-1 0,1-3 0,-1 0 1,2 0-2,-2-2 2,4-1-1,-1-1-1,0 0 1,1 0 0,-4 0 1,0 1-2,-3 2 2,-3-1-2,0 4 1,-3-2 0,1 1 1,-12-5-1,20 9 0,-5-4-1,0-2 1,2 1 0,-1-1 1,3 2-1,-3-3 0,-1 3-1,-1-3 1,-14-2 0,17 5 0,-17-5 0,14 4 0,-14-4 0,14 1 0,-14-1 0,20-1 0,-7 0 0,2-2 0,0 2 0,0-2 0,2 2 0,-3-1 0,-3 2 0,0-1 0,-11 1 0,18 0 0,-18 0 0,13 0 0,-13 0 0,17 1 0,-17-1 0,17 2 0,-17-2 0,19 2 0,-19-2 0,18 3 0,-18-3 0,15 1 0,-15-1 0,16 1 0,-16-1-1,17 2 1,-17-2 0,19 4 0,-19-4-1,19 1 1,-19-1 0,16 2-1,-16-2 0,13 1 0,-13-1-3,16 6-9,-16-6-23,14 4-3,-14-4 2,16-6-2</inkml:trace>
</inkml:ink>
</file>

<file path=ppt/ink/ink1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5:25.58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5C83B4"/>
      <inkml:brushProperty name="fitToCurve" value="1"/>
    </inkml:brush>
  </inkml:definitions>
  <inkml:trace contextRef="#ctx0" brushRef="#br0">1650 5288 18,'0'0'9,"0"0"0,0 0-1,0 0-1,0 0-2,0 0-3,0 0-1,0 0-1,10 4 2,-10-4 1,0 0 1,0 0 0,8 13 0,-8-13 0,0 0 2,0 0-2,0 0 0,0 0-2,6 13 0,-6-13 0,0 0 1,0 0 1,0 0-1,0 0 1,0 0-1,0 0 1,0 0-1,0 0 0,0 0-2,0 0 0,0 0 0,0 0-1,0 0 1,0 0-1,0 0 0,0 0 0,0 0 0,0 0 0,0 0 0,0 0 1,0 0-1,-2 10 0,2-10 0,0 0 1,0 0 1,0 0-1,0 0 1,4-10-1,-4 10 1,0 0-1,-3-11 0,3 11 0,0 0-1,-11 5 0,11-5 1,-9 19-2,3-8 1,4-1 0,1 2 0,1-12 0,3 12 0,-3-12 0,14-1 0,-14 1 0,19-11 0,-9 3 1,-10 8-1,18-15 0,-18 15 0,9-12 0,-9 12 0,0 0 1,0 0-1,-8 13 0,8-13 0,-10 19-1,5-7 1,1 2 0,2-4 0,2-10 0,2 14 0,-2-14 0,15-4-1,-3-5 2,2-2-1,3-5 0,-1 1 0,2 1 0,-3-1 0,-5 2 1,-10 13-1,18-16 0,-18 16 0,0 0 0,0 0 0,-15-4 0,15 4 0,-21 11 0,10-4 0,1 2 0,1 1 0,2 2-1,7-12 1,-6 15 0,6-15 1,0 0-1,16 6 0,-16-6 0,20-14 1,-11 5 0,0-4 0,-4 1 0,-3 2 0,-2-2 0,0 12 0,-15-8-1,2 10 1,0 1-1,-4 4 0,0 4-1,2 1-1,6 5-3,-3-3-28,11-1-2,7-3 0,-6-10 0</inkml:trace>
  <inkml:trace contextRef="#ctx0" brushRef="#br1" timeOffset="200470">3373 5723 10,'0'0'13,"0"0"-1,0 0-1,0 0-3,0 0-3,0 0 0,0 0 0,0 0 1,0 0 1,0 0 1,-12-1 0,12 1 0,0 0 0,-11-6-2,11 6 0,-10-7 0,10 7-1,0 0 1,-15-12-1,15 12-1,0 0 0,-9-7 0,9 7-1,-12-4 0,12 4-1,-12-4 1,12 4-2,-14-4 1,14 4-1,-10-4 0,10 4 0,0 0 0,0 0 0,0 0 0,0 0 0,-9-4 0,9 4 0,0 0 0,0 0 0,0 0-1,0 0 0,0 0 0,0 0 1,14 18-1,-9-7 0,4 3 0,4 3 0,-2 5 0,3 2 0,0 2 1,1 2-1,1 4 0,2 2 0,0 1 0,2 3 1,0 1-1,2 1 0,1 2 1,-1 0-1,1 2 0,2-2 1,0 3-1,2-2 2,-3 1-3,3 0 3,-2 2-3,1 0 3,-1-2-2,1 0 0,2 0 0,-2-4 0,0 0 0,0 0 0,-1-5 0,0 3 0,0-2 1,-3 2 1,-1 0-2,-3 2 1,0 2 0,0 2 0,1 3 0,-1 4 0,1-2 0,0 2-1,0 3 0,0-1 0,-1 3 1,0-2-1,-5-1 0,4 0 2,-2-3-1,-1 1 0,1 0-1,2-3 1,-2 1 0,3 0 0,-2 4-1,2-2-1,-1 1 2,-1 3-1,-1-2 0,-1 3 0,0-2 1,-1 0 0,-3-3-1,-1-4 2,0-3-1,0-4 0,0-2 0,-1-4-1,4-7 0,-2 0-1,-1-1 1,-1 1-1,2 2 1,-3-2-1,0 3 1,-2-1 0,1 6 1,-2-2-1,1 2 0,-2-4 0,4-4 1,-3 2-2,2-3 2,-1-1-1,-4-4 0,4-2 0,-2 2 0,-2 1 1,2-1-1,-3 1 0,-3 3 0,2 0 1,1 1 0,-3-3 0,1 0-1,2-4 1,0 0-1,0-2 2,5-5-2,-4-1 0,3 1 0,0-1 0,-1-1 0,0 4 0,1-2 0,-4 1 0,1 2-1,-2-4 2,-3 3-1,1 1 0,-2-2 0,-1 5 1,0-2-1,-2-2 1,4 4-1,-3 1 1,1 3-1,-2-2 1,1 2-1,5 0-1,-7 1 1,4 2 0,-2 0 1,2 3-1,-3-5 0,2 4 0,-3-4 0,1 0-2,-3-6-2,7-1-8,-8-17-28,7-12-2,-6-22 1,2-17-1</inkml:trace>
  <inkml:trace contextRef="#ctx0" brushRef="#br1" timeOffset="202462">3402 5667 8,'0'0'9,"-14"4"-3,14-4-3,0 0-2,0 0 2,0 0 2,0 0 3,0 0 2,0 0 2,0 0 0,0 0 2,0 0-2,0 0-1,0 0-1,0 0-3,0 0-1,0 15-1,0-15-1,3 14 0,-3-14 0,5 24 0,-4-9 0,8 10-1,-1-4 0,8 8 0,2-1 0,3 7-2,6 0 1,-1 1-1,4 2-1,1 1 1,-2-1 0,0 5-1,-4-3 1,2 4-1,-3-1 2,0-1-2,0 3 2,5 1-2,-4 1 2,5 1-1,-2 3 0,1 1 0,1 1-1,-2 0 1,-1 1-1,-6 2 1,1 1 1,-5-1-1,2 3 0,-3-1 0,-2 0 1,2 6-2,1-3 2,2-1-1,2 0-2,0-1 2,1-2-2,1-3 2,0-4-2,0-2 2,0 1 1,-3 0-2,-1-1 2,-2 0-2,-1-1 1,-2 2-1,3 0 2,-4 2-2,0-5-1,1 0 1,1 0 0,-2-4 0,-3-2 0,5-2 0,-3-1 0,-3 0 1,3 0 0,0 1 0,-3-2 0,1 2 0,-2 0 0,0 2 0,1-3-1,0 1 1,-2 0-2,0-1 1,2-2-1,-2 2 2,0 3-3,2-2 2,-1 1 0,0-1 0,1-1 0,-5-2 0,2 1 0,-1-5 1,-1-4-2,1-2 2,0-3-1,-1-2 0,1-2 0,-1-2 0,2-2 0,-2 6 0,0-2 2,-1 2-2,-1-4 1,-2 5-1,0-2 1,0 4-1,0-1 1,1-2-1,-2 0 0,1 0 0,0 1 0,-2 0 0,1 0 0,-1 0 0,2 3 1,0-2 0,0 0-1,0 1 1,2 0-1,-1-2 1,0 1-1,0-4 0,-1 0 0,1-2 0,-2 1 1,0-3-1,0 1 0,-2-4-1,3 2-1,0-13-6,4 12-30,-4-12-2,-1-14-1,0-2-1</inkml:trace>
  <inkml:trace contextRef="#ctx0" brushRef="#br1" timeOffset="204332">4451 10270 45,'0'0'34,"0"0"1,0 0-9,-32 60-11,32-60-2,0 0-2,-29 78-2,29-78 1,-39 77-3,39-77-1,-56 93-1,22-40-1,-3 9-2,-6 6 2,-1 3-3,-1 4 1,-3 0 0,-3 1-2,1 1 0,-3 1 2,0-57-1,3-21-2,-1 0 1,3 0-1,46 0 0,-72 0 1,74 0-1,-49 0-4,49 0-8,0 0-26,0 0-3,0 0 3,65 0-3</inkml:trace>
  <inkml:trace contextRef="#ctx0" brushRef="#br1" timeOffset="205580">4860 10456 33,'0'0'34,"0"0"4,0 0-3,-31 61-18,31-61-3,0 0-4,-23 70-2,23-70-3,-29 66 0,29-66-2,-38 92 0,17-32-1,-1 4 1,-3 4-1,0 4-1,-1 8 0,-1-9-1,2 1 2,1-70-2,0-2 1,0 0-1,24 0-1,-37 0-4,36 0-7,1 0-28,0 0 2,0 0-2,-15 0 0</inkml:trace>
  <inkml:trace contextRef="#ctx0" brushRef="#br1" timeOffset="207103">4927 9562 27,'4'25'31,"7"1"-1,3 2-12,-6-4-3,7 10-3,-10-4-2,8 9-1,-12-2-1,8 5-1,-13-2-1,12 2 0,-8-42-2,-3 83 0,3-83-2,-10 86 2,10-86-4,-12 84 2,12-84-2,-11 86 2,11-86-1,-14 87 0,14-87-1,-16 81 1,16-81 1,-18 81-1,18-81 0,-20 85 0,6-36 0,1-2 0,-5 6 0,0 0 0,0 5-1,-2-2 0,-2 3 1,2-4-1,3-9 0,17-46 0,-35 88 0,35-88-3,-24 62-3,24-62-14,0 0-20,0 0 2,0 0-1,0 0 2</inkml:trace>
  <inkml:trace contextRef="#ctx0" brushRef="#br1" timeOffset="207872">4655 9604 20,'6'26'30,"-7"2"2,2 3-8,2 10-5,-7-7-6,6 21-1,-10-5-4,5 11 1,-11 6-3,1 9 1,-13 4-3,3 9 2,-8 2-4,1 1 2,-5 5-1,0-1-1,-2 0 0,-2-2-1,2-5 0,-5-7-1,3-6 0,1-12-5,13-10-11,25-54-22,-44 61 1,44-61-3,0 0 3</inkml:trace>
  <inkml:trace contextRef="#ctx0" brushRef="#br1" timeOffset="208759">4936 9671 38,'-4'71'31,"17"21"-8,-6 29-28,-7 9-15,6 29-2,-17 6-7</inkml:trace>
  <inkml:trace contextRef="#ctx0" brushRef="#br1" timeOffset="210798">1807 6225 18,'0'0'29,"0"0"-1,17-16-16,-4-4-8,14-2 1,2-11 0,9-4-1,5-7 0,8-11-1,-1-11 2,9-3-1,-1-14 1,6 0 0,-7-7 0,3 7 0,-10 0 0,1 15-1,-10 9-1,-4 13 0,-12 9-1,0 12-1,-5 4 0,-2 7 0,-1 1 0,2-3-1,2-2 1,1-4-1,0 1 0,0 2 0,-5-1 0,2 3 0,-8 5-1,-11 12-1,19-6-3,-19 6-9,0 11-22,-1 2-1,-4 3 0</inkml:trace>
  <inkml:trace contextRef="#ctx0" brushRef="#br1" timeOffset="211716">1666 6469 5,'-19'14'30,"10"-1"1,9-13 1,0 0-20,15-22-2,7-11-1,16-4-2,2-22 0,20-5 0,-3-22-1,15-9 0,2-14-2,12 0 2,-4-5-3,7 7-1,-2 8 0,-5 12-1,-4 14-1,-10 18 0,-3 12 0,-17 15 0,-9 6-1,-8 8 0,-6 5 0,-6 0-3,0 5-3,-9-9-5,10 1-24,-3-2-3,6 3 1,2-5 0</inkml:trace>
  <inkml:trace contextRef="#ctx0" brushRef="#br1" timeOffset="212184">3410 5664 18,'0'14'30,"1"-3"-6,-1-11-2,0 11-6,0-11-4,0 0-3,-5-27 0,3 12-3,-10-12 0,2-3-1,-11-9 0,-1-4-2,-5-11 0,2-1 0,-6-10-3,-1-7 1,-3-4-2,0-1 1,3 1-1,2 5-1,1 11 1,0 12 0,6 14-1,2 16 0,7 17 1,0 10-2,10 15 1,-1 6-1,6 13 0,3-4 0,4 6-1,-4-1 2,6 4-1,-5-8 2,4-5 0,-4-10 0,-2-9 1,-3-16 0,0 0 0,-8-20 2,-2-10 0,2-5-1,-2-10 2,-4 2-2,0-2 2,-1 3-2,-3 1 1,3 9-1,1 9-1,4 5-1,10 18-1,-19-6-4,22 20-19,-4 3-10,-1 7 0,-1 3 0</inkml:trace>
  <inkml:trace contextRef="#ctx0" brushRef="#br1" timeOffset="212727">2753 5316 13,'11'-8'34,"-4"-12"2,-2-13 1,6 0-24,-7-18-3,10 5-3,-9-6-3,3 3-6,3 11-8,-2 2-25,-1 8-2,-2 5 0</inkml:trace>
  <inkml:trace contextRef="#ctx0" brushRef="#br1" timeOffset="213618">2766 4901 8,'0'0'16,"0"0"-1,-13 4-2,13-4-3,0 0-1,0 0-4,0 0-1,11-10-2,-4-2 2,3-1 0,-5-6 1,9-4 1,-11-12 1,8 6 0,-10-9-1,8 5 0,-5-8-1,2 3-1,-3-4-1,0 3-1,-1-4-1,2-2 1,-4-5 0,1 0 0,-5-4 0,3 2 0,-7-1 0,2 3 0,-2-2-1,1 8 0,-6 4 0,6 5 0,-4 4-1,3 3 1,-1 2-1,-1 3 1,-3 1-1,1 1 0,0-3 0,-4-2 0,0-1 0,-2 1-1,0-4 2,0 0-2,2 2 2,-3 2-1,2 4 0,3-1 0,-1 3 0,5 2 0,-1 0 1,-1-1-1,2-1 0,-4-5 0,2 1 0,-3-4-1,-2 1 1,-2 3 0,1 1 0,1 5-1,1 3 0,1 3-2,15 12-4,-19-7-16,19 7-14,9 13-1,-4-3 0</inkml:trace>
  <inkml:trace contextRef="#ctx0" brushRef="#br1" timeOffset="214398">2574 3601 2,'0'0'30,"0"0"2,0 0-14,-8-17-7,8 5-1,-15-19 0,5 1-2,-11-13-1,-3-7 0,-10-17-2,-2 0-1,-8-15-1,-5 2 0,-8-6-2,-2 3-1,-2 7 0,6 7 0,1 10 0,4 15 0,9 8-1,5 9-2,13 15-1,5 2-2,18 10-3,0 0-10,9 19-18,9 2 1,7 7 0</inkml:trace>
  <inkml:trace contextRef="#ctx0" brushRef="#br1" timeOffset="214702">2219 2973 1,'-17'-30'35,"-5"1"0,-12-5-4,-10-18-19,4 0-2,-11-10-2,3 3-3,-5-3-3,7 5-1,4 12-4,4-3-5,8 9-26,-1 3-1,-1 1-1</inkml:trace>
  <inkml:trace contextRef="#ctx0" brushRef="#br1" timeOffset="215736">1832 2408 22,'0'0'12,"0"0"1,0 15 0,0-15-3,0 0-1,-14-6-1,14 6-1,-23-26-1,5 5-1,-14-17 0,-3-4 0,-13-22-1,-4-5 0,-13-9 0,-4-7-2,-7-3 1,0 2-2,4 7-1,5 9 1,9 10-1,5 12 0,14 10 0,8 13-1,9 4 1,4 7-1,7 6-1,-2-1 0,13 9-2,-14-11-2,14 11-3,0 0-12,-7-12-12,7 12 0</inkml:trace>
  <inkml:trace contextRef="#ctx0" brushRef="#br1" timeOffset="216123">1036 1527 2,'0'0'29,"-22"-18"3,-1-6-18,4 8 0,-11-18-1,7 6-3,-14-14-1,4 2-3,-9-10 0,2 4-2,-13-9 0,-1-4-2,-2-3-1,-3 1-1,-3 1 1,4 3-1,4 4 0,1 7 0,8 6 0,7 10 0,8 8 0,7 5-2,5 6-1,3 3-2,15 8-3,-10-6-3,10 6-5,9 11-16,0 0-2,5 9-1</inkml:trace>
  <inkml:trace contextRef="#ctx0" brushRef="#br1" timeOffset="216506">561 1152 3,'0'0'29,"-23"-20"-1,1 0-15,2-2-3,-11-13-1,2-1-1,-12-16-1,5 1-2,-9-13 0,0 2-2,0-5 0,6 6-1,0-1 0,6 13-1,3 8 0,8 7 0,2 13-1,10 9-1,10 12 0,0 0-1,0 0-1,0 23-2,9-2-2,3 2-3,7 11-3,-7-8-2,10 11 2,-9-8 1,5 2 3,-6-9 3,0-5 4,-8-6 5,-4-11 3,0 0 4,-9-13 0,4 0 1,-11-15 0,7 3 0,-10-13-1,8 4-2,-8-7-2,6 6 0,-4-2-2,8 10-1,-2-1-2,3 7 0,1 5 0,4 5-1,3 11 0,-3-14-1,3 14 1,0 0-1,4-15 1,-4 15-1,6-11 1,-6 11 0,7-13 0,-7 13-1,0-20 2,0 5-1,0-3-1,-4 0 2,1-1-1,-1-2 0,2-2 0,-2 2 0,2-1 0,0 3 0,1 5 1,-1 0-1,2 14 0,2-17 0,-2 17-1,0 0 1,0 0 0,0 0 0,11 17-1,-11-17 0,8 15 0,-8-15 0,0 0 0,0 0 0,0 0-1,8-10 2,-6-3-1,0 0 0,-1 1 1,0-1 0,1 1 1,-2 12-1,0-15 0,0 15 0,0 0 0,0 0 1,0 0-1,0 0 0,-12 11 0,8 4 1,2 2-1,0 8 0,2 8 0,2 8-1,0 5 1,5 5-1,2 10-2,1-4-1,8 3-4,-7-12-6,10-4-13,-5-10-6,-2-19 1</inkml:trace>
  <inkml:trace contextRef="#ctx0" brushRef="#br1" timeOffset="217463">26 3 4,'0'0'30,"0"0"1,0 0-13,0 32-8,1-5-2,12 12-1,-4 6-2,13 11 0,-1 6-1,9 10 0,1 4-1,6 6-1,3-2 0,7 9-1,5 5 1,7 1-1,4 5 0,5 4 1,3 0-2,3 0 1,2 1 0,3-4-1,3-3 0,-6-5 0,2-5-1,-2-6 1,-4-4 0,-1-4-1,-4-4 0,-5-4-1,-4 0 0,-6-8-2,0 5-2,-8-8-2,6 7-2,-11-14-6,11 5-18,-2 3 0</inkml:trace>
</inkml:ink>
</file>

<file path=ppt/ink/ink1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7:35.4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10938 1560 3,'-14'0'33,"14"0"1,-15 12-12,15-12-12,0 0-2,0 0-4,22 17-1,-4-13-2,3 2 0,1-1-1,0-2 0,-5-1 0,0-1 0,-17-1 2,11 3 0,-11-3 0,-17 6 1,4-1 0,-1 2 0,0-2 0,0 2-2,-1-3 0,4-4-4,11 0-3,-19-10-17,19 10-14,-16-18 0</inkml:trace>
  <inkml:trace contextRef="#ctx0" brushRef="#br0" timeOffset="381">10990 1558 0,'-15'-6'32,"-9"-5"1,-10-2-16,5 11 0,-21-11-6,5 11-2,-12-7-1,8 8-2,-10-7-1,4 3-1,-6-3-1,4 2 0,-4-3-1,3 0 0,-1-4 0,-2-1-1,0 1 0,-1 1 0,0-3 0,0 0-1,0-3 1,1 4-1,1-2 1,7 3-1,1 0 0,3-1 0,2 1 0,2 3 1,2-1-1,-3 1 0,2-1 0,-3 4 0,-3 2 0,5-1 0,0 2 0,1 1 0,1-1 0,1 2 0,4 0 0,0-3 0,3 2 1,-1-3-1,1 3 0,-1-3 0,-2-1 0,0 0 0,1-1 0,-1 1 0,-4-2 0,2 1 0,-2-1 0,0 1 0,3 3 0,-1 0 0,0 1 0,0 2 0,2 1 0,0 0 0,1 0 0,-6 0 0,5-4 0,-5 1 0,0-3 1,-3 2 1,3-3-2,2-2 2,4 5-2,0-1 3,0 1-3,4 2 2,0 0-2,1 0 0,-3 2 0,0-4 0,-3-1 0,-4-1 0,2 1 1,-3 0-1,1 0 0,4 1 0,2 2 0,2 2 0,7 3 1,2-1-1,2 3-2,0-4-2,7 2-3,-14-7-31,9-2 0,-5-3-2,3 0 1</inkml:trace>
  <inkml:trace contextRef="#ctx0" brushRef="#br0" timeOffset="1966">7334 969 22,'0'0'25,"0"0"-6,-27-2 0,12 4-6,-10-7-4,-3 5-2,-10-5 0,-1 0-2,-12-2 0,4 2-1,-6-4 0,3 5 0,-5-5-2,2 3 1,-5-5-2,8 5 1,-3-3-1,-3 1 0,-1-4 0,0 3 0,-2 0 0,1 2 0,0-2 0,4 3-1,-3 3 1,0-2-1,3 1 0,-1 1 0,-3-3 1,1-1-1,-7 0 0,-1-3 0,-5 1 0,1-2 0,3 2 0,2 2 0,4-1 0,4 5 0,5-1 0,1 2-1,4-3 1,-5-1 1,0-3-1,-2-1 0,-4-3 1,4-1-1,-4-1 0,2-2 0,1-1 0,3 6 0,5-3-1,1 3 1,2 3 0,-2 2 0,4 1 1,-1 2-2,-1 0 2,-5 1-1,2-2 0,-2 2 0,2-1 0,2-3 0,-1 1 1,3 1-1,2 1 0,3 1 0,2 0 0,7 2 0,-6 0 0,8 0 0,-2-1 0,1-1 0,0-3 0,-2 2 1,-3-3-1,0 1 0,1-2 0,0 2-1,3 3 2,1 0-1,6 2-1,2 1 1,1 1 1,2 1-1,-2-1 0,3-1 0,0 0 0,-2-3 0,-2 2-1,0 0 0,5 0-4,-5-8-9,4 6-23,-2 0-1,2 2-1</inkml:trace>
  <inkml:trace contextRef="#ctx0" brushRef="#br0" timeOffset="3381">3543 444 7,'-24'-2'29,"0"0"-5,5 4-8,-14-9 1,8 10-6,-11-9-2,5 4-2,-10-2-1,2-2-1,-12-3-2,-5 2 0,-10-4 0,-3-1-1,-10 0 0,1 3-1,-5-3 0,2 5 0,0 2 1,9 0-1,1 2 0,4 1 1,3 1-1,6 0 0,1-6 0,0 1 0,2-2 0,-1 0 0,0-1-1,-1-1 1,5 0-1,0 2 1,0 4-1,3-1 1,-2 0-1,4 2 1,-5-2-1,3 3-1,-2-4 1,2 1 0,2-1-1,3 2 1,6-2 0,1 3 0,8-1 0,5 2 0,5 2 0,4 0 0,-3 0 0,1-1 0,-5 1 1,-2-5-1,-4 1 1,-1-4 0,-2 1-1,-2 0 0,0 1 1,2 0-1,0 3 0,3 0 0,-3 2 0,-5 1 0,-1-1 0,-1 1 0,-4 1-1,2-3 1,-2-2 0,-3-2 0,4-1 0,1-3-1,-2 2 2,4-1 0,0 0 0,5 2 0,1 1 0,5 1-1,0 1 3,0 0-3,2-1 0,0-4 0,-3-1 0,1 0 0,2 0 0,1 0 0,3 2 0,3 2 0,4 4 0,14 2 0,-12 4 1,12-4-1,0 0 1,-1 13-1,1-13 0,0 0 0,13 11-2,-13-11-8,28-4-26,-10 5-3,6 2-1,-1 2-1</inkml:trace>
  <inkml:trace contextRef="#ctx0" brushRef="#br0" timeOffset="7845">4755 2602 16,'-15'-2'17,"-2"-2"-1,7 3-1,-5-6-2,15 7-2,-19-8-1,19 8-1,-12-9-2,12 9 0,0 0-2,0 0 1,-11-10-1,11 10 0,0 0 0,17-7-1,-5-4 0,12 2 0,2-10 0,10 1-1,1-10-1,10-2 1,3-4-1,6-2-1,1 0 1,-1 5-1,2-1 0,-3 4-1,-2 2 1,0 4-1,-6 5 1,-2 2 0,1 0 0,-4-1-1,-1 2 1,2 2-1,0-2 1,1-1-1,4 3 1,0-1-1,2 0 0,2 0 0,-1 2 0,0-3 1,-1-1-1,-1-2 0,0 2 0,1-2 0,-3 0 0,-1 1 0,0 1-1,2 0 1,-2 2 0,2 0 0,1 2 0,0-1 0,0 0 1,-2 0-1,-1 0 0,0 2 0,-4 0 0,0-1 0,-1 0 0,-7 1 0,1 1 0,-5 0 0,-1 0 0,1-2 0,-3 0 0,-4 2 0,0-3 0,-4-2 0,-2 0 0,0 1 0,-2 0 1,-4-2-1,1 0 0,0 0 0,4 3 0,-3-2 0,4 3 0,0 2 0,2 4 0,-2-1-1,0 4 1,-3-2 0,1 3 0,-3-2 0,1 1 0,-3-1 0,4-3 0,1-1 0,3-3 0,2 1 1,3-3-1,2-1 0,2-3 0,5 1 0,-3 2 0,1-1 0,-2 2 0,-3-3 0,1 3 0,-4 2 0,-4 2-1,-2 0 1,1 1 1,-4 0-2,0 1 1,2-1 0,-1 1 0,0-2 0,1 4 0,-1-2 0,2 1 0,0 2 0,-2-1 0,-1 2 0,0 1 0,-13 1 0,18-1 0,-18 1 0,17-2 0,-17 2 0,13-1 0,-13 1 0,17 0 0,-7-1 0,1 0 0,2 1 0,3-1 0,-3 0 0,4-2-1,0 1 1,-2 2-1,2-1-1,0 1-1,-3-2-1,4 4-3,-5-6 0,7 9-2,-20-5-1,27 1 0,-27-1 1,23 0 0,-23 0 2,18-2 2,-18 2 2,17-5 2,-17 5 1,11-7 1,-11 7 0,14-11 1,-14 11 0,13-10 0,-13 10 0,14-9 1,-14 9 1,14-10-2,-14 10 3,6-11 0,-6 11 0,-1-12 0,1 12 1,-8-15-3,8 15 1,-19-12 0,9 10-2,-9-2 0,0 7-1,-7-2 0,-2 3 0,-1 1-1,0 4 1,3 2 0,3 0-2,4 0 3,5-2-3,14-9 3,-4 21-3,4-21 2,18 10-2,2-8 2,5-3 0,5-5-2,4-2 2,2-3-2,-1-3 2,-3-3-1,-6-1 1,-3 1-2,-5 0 1,-9 4 0,-7 1 0,-2 12 1,-11-15-1,-3 14 0,-5 5 0,-9 3 1,-1 4-1,-6 2 0,3 1 0,3 4 0,7-2 0,10-1 0,9-3-1,3-12 1,23 17-1,2-16 1,3 2 0,6-8 1,-5-2 0,-4-1-1,-4-1 2,-7-3-2,-8 1 1,-6 11-1,-14-20 0,-1 14 0,-4 1 0,-5 3 0,2 4 1,2-1-2,9 1 2,11-2-1,0 0 0,0 0 0,13 9-1,4-10 0,-2-1-1,2 1-1,-6-3-1,0 8-1,-11-4-5,0 0-16,0 0-12,0 0 2,0 0 0</inkml:trace>
  <inkml:trace contextRef="#ctx0" brushRef="#br0" timeOffset="10103">8956 1073 19,'0'0'30,"-16"-6"0,2-1-13,14 7-7,-25-7-1,25 7-2,-29-9 0,13 8 0,-12-5 0,4 4-1,-8-4 0,-1 4-2,-4-2-1,-1 3 0,1 2-2,3 3 0,3-1-1,4 5 0,8 0 0,4 2 1,6 1-1,9 1 0,9-1 0,2-1 0,9-3 0,-1-2 0,5 0 0,1-4 0,-2-3 0,0-2 2,-1-1-2,-6-4-2,-3 1 2,-13 8 2,15-19-2,-15 19 0,-1-16 0,1 16 0,-21-9 0,5 9 0,-3 3 0,0 3 0,-4 2 0,5 1 0,1 1 0,8 1 0,9-11 0,1 16 1,-1-16-1,23 9 0,-3-7 0,2 0 0,0-4 0,0 0 0,-2-1 1,-7-2-2,1 2 2,-14 3-1,11-7 0,-11 7 0,0 0 0,-19 0 0,4 2-1,-2 1 1,-3 0 0,-4 0 0,3-1 0,1 2 0,-1-2 0,11-2 0,10 0 0,0 0 0,0 0-1,14-2 2,3-2-1,0 3-1,1-2 2,-3 1-2,-4 2 1,-11 0-5,0 15-9,-16-6-22,-3 4-1,-6 2-2,-2-2 0</inkml:trace>
</inkml:ink>
</file>

<file path=ppt/ink/ink1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8:12.4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17 61,'0'0'40,"0"0"-3,0 0 2,0 0-33,0 0-4,0 0-19,0 0-19,0 0-2,0 0-1,39-17 0</inkml:trace>
</inkml:ink>
</file>

<file path=ppt/ink/ink1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3-02-04T08:30:35.3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986 146 12,'5'-13'27,"-5"13"3,3-24-1,-4 12-11,2 1-4,-5-7-2,-4 9-3,8 9 1,0 0-3,-51-41 2,51 41-4,-56-14 1,56 14-2,-68-3-1,68 3-2,-68 4 0,68-4-1,-66 9 1,66-9-1,-63 23 0,63-23 1,-62 38-1,62-38 0,-66 48 0,66-48 1,-63 54-2,63-54 2,-61 53-2,61-53 1,-57 64 0,57-64 1,-47 74-1,47-74 1,-43 77 0,43-77 0,-35 83 0,35-83 0,-32 75 0,32-75-3,-29 67 2,29-67-2,-27 61 1,27-61-1,-21 55 2,21-55-2,-17 62 1,17-62 3,-13 65-2,13-65 1,-14 69-1,14-69 2,-11 71-2,11-71 2,-8 68-2,8-68 0,-4 63 0,4-63 0,0 66 0,0-66 0,6 59 0,-6-59 1,5 56-1,-5-56 0,8 47 1,-8-47-1,0 0 0,20 52-1,-20-52 2,0 0-2,39 35 1,-39-35-1,0 0 2,52 21-2,-52-21 3,0 0-1,65 1 1,-65-1-1,47-6 1,-47 6-1,48-9-1,-48 9 0,49-16-1,-49 16 1,49-15-1,-49 15 1,52-19 0,-52 19 0,50-24 1,-50 24 1,50-32-1,-50 32 1,48-37-1,-48 37 1,46-37-2,-46 37 2,46-44-2,-46 44 0,51-56 1,-51 56-1,55-66 1,-55 66-1,57-74-1,-28 36 0,-1-2-1,-1 2 1,-3-5 0,0-1 0,-3 1-1,-1-2 1,-1 1 2,-2-3-1,2 3 2,-5-2-2,-1 6 2,-1 1-2,-2-6 2,-2 1-2,-1 3 1,-2-1 0,-2 0-1,-3 1 0,-4 2 0,-3 2 0,-2 2 0,-10 3 0,-4 4 0,23 28 0,-71-44 2,23 37-2,-5 5 1,-5 6-1,-3 13 0,0 4-1,7 6-2,7-3-23,4 13-15,43-37 1,-54 57-2,54-57-1</inkml:trace>
</inkml:ink>
</file>

<file path=ppt/ink/ink1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3-02-04T08:31:31.0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242 152 13,'9'-5'29,"-9"5"0,11-6-9,3 10-6,-2-6-4,8 7-2,0-11-1,9 8-2,-1-5 0,8 2-1,-2-5-1,7 0-1,-2 0 0,4 2-1,-4 0 0,2-1-1,0 2 1,2 2-1,2 0 0,4 1 0,1-1 0,1-2 0,2-1 1,0-2-1,1 0 1,2 2-1,-5-3 1,1 1 0,-2-1 0,-2 0 0,-1 3 0,2 0 0,-4 2 0,1 1 0,-1-2 0,-1 2-1,-5 0 1,1 1 0,0-1 0,-1 0 1,-2-3-1,0 2 0,-3-3 0,1 2-1,-2 1 1,1-1 0,-4 3-1,-3 0 0,1 4-2,-8-3-1,2 10-7,-12-8-26,1 4-1,-11-7-1,0 0 0</inkml:trace>
  <inkml:trace contextRef="#ctx0" brushRef="#br0" timeOffset="810">427 51 14,'10'-16'32,"-10"16"0,1-20-7,-1 20-6,0 0-6,0 0-3,-15-14-3,15 14-2,-16-2-1,4 4-1,-5-1-1,1 3-1,-6 2 0,-1 1-1,-1 2 2,-3 5-2,-1 0-2,1 2 2,-1 0 0,3 3 0,2 0 0,-1-3-1,1 0 1,4-1 1,2-2-1,2-4 0,3-2 0,1-1 0,11-6 0,-14 7 2,14-7-2,0 0 0,0 0 1,0 0-1,0 0 1,15 3-1,-1-3 1,-2 0-1,4 0 1,3 1-1,0 3 0,2 0 0,1 2 1,1 1-1,1 1 0,0 2 0,0 2 1,1 0-1,1-1 0,1 1 0,0 0 0,-2 1 0,-2-1 0,-1-2 0,-4-1 0,-2-2 0,-3-2 0,-3-1 0,-10-4 1,13 5-1,-13-5 1,0 0 0,0 0 0,5-16 0,-9 3 1,1-2-1,-4-3 0,-1-4 1,0-1-1,0 2 0,-1-2 0,2 1 0,0 3 0,2 3-1,1 6 0,4 10-2,0 0-6,0 0-31,0 0 0,0 0-2,11 13 1</inkml:trace>
</inkml:ink>
</file>

<file path=ppt/ink/ink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7:47.1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4898 0 5,'-27'9'29,"5"4"0,0 1-12,-6-9-3,6 10-3,-8-11-2,6 8-2,-4-7 0,4 8-2,-6-4 0,3 5-1,-5-2-1,3 2-1,-5-1 0,-2 5-1,-2-4 0,-3 2 0,-3-1 0,-3-1 0,-1 4 0,1-1-1,-4-2 1,5-1-1,-2 2 1,-1 0-1,2-2 1,5-1-1,-3-2 0,0 4 0,-3-2 0,4 2 1,-4 1-1,0-1 0,-2 3 1,3-1-1,-1 0 0,4 0 1,4 1-1,0 0 1,6-1-1,0 1 0,2 0 1,0 1-1,1 0 0,0 2 0,0 0 0,0 0 0,-2-1 0,4 3 0,-4-2 1,1 0-1,-3-3 0,-2 0 0,2-1 0,-3 0 0,1 2 0,0-3 0,-1 0 0,2 1 0,2-1 0,2 1 1,-2-2-1,-2-2 0,3 4 0,-1-5 0,-1 3 0,-2 1 0,-2-1 1,-2 3-1,-1-1 1,-5 3-2,-4-2 2,1 4-1,-2 0 1,0-1-1,1 2 0,1 0 0,3 1 0,6-2 0,2 1 0,0-5 0,5 3 2,0-2-2,3 0 1,-1 0-1,2 0 0,-3 0 1,4 1-1,-3 2 0,3 0 0,-5 1 0,1-3-1,-3 1 1,2-4 0,1-1 0,1-1 0,0-1 0,-1-3 0,2 0 0,0-1 0,0 1 0,-1 1 0,0-1 1,1-1-1,0-1 1,1 2-1,0 0 1,2-2 0,-1 3 0,-2-1 0,0 4 0,-3-3-1,-3 3 0,-1 1 1,0-1-1,0-1 0,-1 1 0,2-1 0,4-4 0,3 1-1,2-1 1,5-3 0,3 1 0,-1-1 0,2 2 0,0-1 0,0 0 0,2 0 0,0 3-1,-4-3 2,1-1 0,0 0 1,2-2-2,4 1 1,0-1 0,0-2 0,4 2 0,10-5-2,-12 6 1,12-6-1,-10 9 1,10-9-1,-19 10 0,9-4 0,-5 0 0,2 1 0,-3-1 0,3 1-1,2-3-2,11-4-4,-12 7-20,12-7-7,12-6-2,1-2 1</inkml:trace>
  <inkml:trace contextRef="#ctx0" brushRef="#br0" timeOffset="1279">270 1950 24,'-27'6'31,"4"4"2,-2-2-3,0 0-23,11 3-3,-3-2 0,7 4-2,-4 1 1,5 4 0,-1-3-1,3 1 1,-1-2 0,5 2-1,3-16 0,-1 17 0,1-17 0,12-4 0,-2-8-1,1-3 0,-2-3 0,3-2 0,-7-3 1,-1 1-1,-5 3 0,-2 4-1,3 15 1,-22-13 1,4 16-2,2 9 1,-3 4 0,1 7 0,1 1 0,3 1-1,6-3 1,3-2 0,7-2-1,8-8-2,7 8-20,-1-12-14,5 1-1,-4-3-1,-3-3 0</inkml:trace>
</inkml:ink>
</file>

<file path=ppt/ink/ink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5:01.0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15480 448 9,'-4'-13'15,"0"3"-2,4 10-2,-9-21-1,9 21 0,-12-16-2,12 16 1,-16-5-2,16 5 0,-20-1-3,20 1-1,-21 4 0,21-4-2,-20 11 0,20-11 0,-20 9 1,20-9-1,-19 9 1,19-9 0,-14 7-1,14-7 1,0 0 0,-3 11-1,3-11 0,0 0-1,18 15 0,-18-15 1,22 14-1,-10-9 0,1 1 0,0 0 0,-1-3 1,0-2-1,-12-1 0,18-6 0,-18 6 1,14-20 0,-10 6 0,-1 0 1,-3 0-1,0 14 0,-3-18 0,3 18-1,-13-2 0,13 2 1,-18 12-2,18-12 1,-17 18 0,17-18 0,-11 15 0,11-15 0,0 0 0,0 0 0,11 3 0,-11-3 0,14-7 0,-14 7 0,11-9 0,-11 9 0,0 0-1,0-13-1,0 13-7,0 0-24,-4 11-2,4-11 1</inkml:trace>
  <inkml:trace contextRef="#ctx0" brushRef="#br0" timeOffset="29905">27 6765 21,'0'0'28,"0"0"-6,0 0-5,0 0-6,-17-7-2,17 7-2,0 0-2,0 0 0,-11-6-2,11 6 0,0 0-2,0 0 2,5 12-2,-5-12 1,0 0-1,17 3 1,-17-3 0,15-9 0,-5 4-1,1-6 1,4 3 0,-3-2 0,2 1-1,0-2 1,2 5-1,-3 0 0,1 1 0,2-2 0,-2 1-1,2-1 1,0-2 0,3-1 0,0-1 0,-1-4 0,1-1-1,1 0 1,-1-3 0,3 2-1,1 0 1,2 1-1,-1-1 0,0 2 1,1-3-1,-2 1 2,1-1-2,-1 1 0,-1-1 0,-1 1 1,-1 2-1,-1 2 0,0 3 0,-3 1 1,3 1-1,0 2 0,0 3 0,4-4 0,1 2 0,-1 1 0,0-2 0,0 0 0,1-3 0,0 1 0,-4-4 0,1 1 0,-2-1 0,1-1 0,-1 0 0,1 0 0,1 0 0,0-1 1,-1 3-2,2 0 2,-2 2-1,-1-1-1,4 5 1,-5-4-1,-3 5 1,3 2 1,-3 1-1,-5 0-1,5 0 2,-15 1-1,18 1 0,-18-1 0,11 1 0,-11-1-1,0 0 1,0 0 0,10 0 0,-10 0 0,0 0 0,0 0-1,-5-10-1,5 10 0,0 0-2,0 0-7,0 0-25,0 0-3,12-3 1,-2 0 1</inkml:trace>
  <inkml:trace contextRef="#ctx0" brushRef="#br0" timeOffset="31168">1700 5992 19,'0'0'19,"0"0"-4,0 0-5,17-7 0,-17 7-1,23-14 1,-12 1-2,8 4 0,-5-8-1,12 3-1,-7-7 0,9 3-1,-2-5-1,3 2-1,0-3 0,2 2 0,-2-4-1,1 6 0,1-3 0,-5 4-1,1 2 0,2 4 0,2 4 0,1-3-1,0 4 0,2 1 1,3-2-1,0-1 0,0-3 0,4-6 0,-3-1 0,3-1 0,-2 0 1,0-2-1,0 3 1,-2 1-1,1 0 1,-3 4-1,1 4 1,0 0-1,-2 2 0,1-1 0,4-3-1,1 3 1,2-4-1,0-1 0,-1 0 0,1-1 0,-4 0 0,-1 3 1,-2 1-1,-3 1 1,-3 3 0,-1 1 0,-1 2 0,-4-1 0,5 1 0,-5-1 0,-1 0 0,-4 0 0,-3 0 0,-3 1 0,-12 5 0,15-8 0,-15 8 0,0 0 0,0 0 0,0 0 0,0 0 0,0 0 0,0 0-2,0 0-1,5 13-7,-5-13-25,0 0-2,3 13-1</inkml:trace>
  <inkml:trace contextRef="#ctx0" brushRef="#br0" timeOffset="32503">4030 5014 18,'0'0'25,"0"0"-3,-7-11-5,7 11-3,7-14-4,-7 14-3,13-16-1,1 15-1,-1-5-1,2 6-2,0 0 0,7 3 0,-2 0 0,5-1-1,3-2 1,1-8-1,6-4 1,5-4 0,2-4 0,8-3 0,2-6 0,10-2 0,1-2 0,2 3 0,0 1-1,2-1 0,-2 1 1,-6 3-1,-3-1-2,-5 5 1,-1-1-1,-5 2 0,0 0 0,1 3 1,1-4-1,-2 6 0,2-1 2,-1-2-1,-2 2 0,1 3 0,-5-2 0,-1 1 0,-4 0 0,1 0 0,0-4 0,-2 3 0,-3-4 0,-1 1 0,2-2 0,0-3 0,-1 1 0,-2 3 0,4-1 1,-1 2-1,4-1 0,2 2 0,2 1 0,0 4 0,1 0 0,1-2 0,-2-1 1,-1-2-1,0 2 0,-2-1 0,-1 0 0,2-5 0,-3 3 0,1 2 0,1-2 0,3 3-1,2 1 1,0-1 0,1 3-1,4 0 1,-2 2-1,2 0 1,-2-1-1,-1-1 1,-1 3-1,-6 0 1,1-3 0,-3 3 0,1-2 0,0 0 0,1 2 0,2 0 0,-1-1 0,4 3-1,3 1 1,0 0 0,-2 0 0,-1 2 0,0-5 0,-3 5 0,-1-6 0,-4 1 0,-2-3 0,-2 2 1,-3 0-1,-3 0 0,0-1 0,-5 2 0,3 1 0,-3 2 0,-2-1 0,-1 1 0,-2 0 0,-1 1 0,1 0 0,0 0 0,-3 1 0,3-1 0,-1 0 0,1 3 0,0-1-1,2 1 1,7-4 0,-4 0 0,-1 0 0,3-4 0,0 2 0,0-2-1,-3 0 2,-1 0-1,-2 0 0,-1 0 0,-3 3 0,-11 8 0,15-13 1,-15 13-1,14-10 0,-14 10 0,11-6 0,-11 6 0,0 0 0,11-2 0,-11 2 0,0 0 0,0 0-1,0 0 0,0 0-1,8 10-5,-3 3-13,-5-13-16,0 0-3,0 0 2</inkml:trace>
  <inkml:trace contextRef="#ctx0" brushRef="#br0" timeOffset="34482">8714 3117 13,'0'0'17,"-11"-7"-1,11 7-2,0 0 1,0 0-3,0 0-2,11 1-1,-11-1 0,0 0-3,4-19-2,-4 19 0,11-15-2,-2 7 0,-9 8 0,27-18-1,-12 7 0,3 4 0,2-2 0,6 0 0,-1 1 0,8-4 1,1-4-1,6 1 1,1-4-1,5 0 0,0-3 1,1 1-1,2-3 1,0 1-2,-3-1 1,2 1 0,-3-3 0,0 2 0,-2-1 0,2 2-1,-3 1 1,-4 2 0,0 3 0,-1-1-1,-2 3 1,-3 2-1,2 1 0,-3 2 1,1-3-1,0 0 1,-3 3-1,1 1 0,-4 0 1,0 1-1,-1 0 0,-6 3 0,-2 0 0,-4 1 0,-3 1 0,-10 3 0,12-7 0,-12 7 0,0 0 1,0 0-1,12-8 0,-12 8 0,0 0-1,0 0 0,0 0-3,0 0-6,14 13-26,-14-13-3,18 8 1</inkml:trace>
  <inkml:trace contextRef="#ctx0" brushRef="#br0" timeOffset="35361">10475 2366 10,'0'0'31,"0"0"3,-4-18-11,22 12-6,-9-13-7,15 8-2,-5-9-2,9 6-1,1-4-2,3 6-1,2-1 0,-5 2 0,4 1-1,0-1-1,-1 0 0,3-1 1,2 0 0,0-5-1,1 2 1,6-3-1,0-3 1,2-2 0,-1 0-1,0 1 1,0-2-1,-2 3 0,0-3 1,-1 2-1,-3 1 0,0 3 0,1-1 1,-3 7-1,-4-2 0,3 1 0,-5 4 0,1 3 0,-3-2 0,0-3 0,2 3 1,-1-2-1,3-2 0,1 1 1,-1-3-1,-1-3 0,2 3 0,-3-2 0,-2 2 1,-3 2-1,-8 1 0,-3 2 1,-3 2-1,-12 7 1,15-11-1,-15 11 1,0 0-1,10-6 0,-10 6 0,13 2 0,-13-2 0,16 2 0,-4 0-1,1-2 1,1 1-1,-2-2-1,5 5-3,-7-10-12,10 7-20,-9-4-1,7-1 0</inkml:trace>
  <inkml:trace contextRef="#ctx0" brushRef="#br0" timeOffset="36508">12577 1489 21,'-11'-13'29,"11"13"-7,-8-10-5,8 10-5,4-12-2,-4 12-3,12-15-1,0 7-2,2-3-1,6-1 0,3-2 0,9-2-1,-1 2 0,10-2 0,1 1 0,2-1-1,2-1 1,4 3-1,-4-6 0,4 3 1,-2-4-1,3 0 0,-3-1 0,4-2 0,0 0 0,8 1 0,-4-2 0,-1 2-1,-2 0 0,-1 3 0,-4 0 1,-4 0-1,-1 3 0,-6 1 0,6 2 1,-5 0-1,-1 0 1,1 0-1,0 2 0,1 0-1,3-1 1,-3 0 0,-3 1-2,3-2 1,0 2-1,2 0 1,-3-1 0,2-1 1,-3 3-1,0-1 0,0 0 2,0 1-2,-5 0 2,2-1-2,1-1 2,1 2 0,-1 1-1,4 0 1,0-1-1,2 2 1,-2-2 0,2 2-1,-4-2 0,3 1 0,-4 0 0,0-1 0,-1-1 0,0 0-1,-2-2 1,1-1 0,-1 1 0,1-2 0,-3 0 0,1-1 0,-2 2 1,-5 1-1,-2 0 0,-1 4-1,-7 0 2,0 3-1,-2 3 0,-13 4 1,14-4-1,-14 4 0,12-1 1,-12 1 0,11 0-1,-11 0 0,11-2 1,-11 2-1,11-6 1,-11 6-1,0 0 0,13-7 0,-13 7 0,0 0 0,0 0 0,0 0 0,0 0-2,0 0-1,0 16-7,0-16-26,-6 14-2,6-14 0</inkml:trace>
  <inkml:trace contextRef="#ctx0" brushRef="#br0" timeOffset="37921">15612 346 22,'0'0'2,"0"0"-1,0 0 0,0 0 3,0 0 1,0 0 2,0 0 3,0 0 0,16-5 1,-16 5 1,17-3-2,-17 3 0,26-10-1,-9 0-2,8 5-1,-1-7-1,9 4-1,-4-7 0,7 2 0,-3-4-2,8 2 0,2-5 0,2 2 0,-1-1 1,1 1-1,-3 1 0,-3-1 0,-2 0 0,-3 3 0,-10 0-3,-2 2 2,-6 2-2,1 1 1,-6 2-1,2 1 2,0 4-2,-1-1 1,0 0 0,0 1 0,2 0 0,-2 1 1,-2-2-1,0 2 0,-10 2-1,12-2 0,-12 2-3,0 0-4,3 10-28,-15-5-3,1 4 1</inkml:trace>
</inkml:ink>
</file>

<file path=ppt/ink/ink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4:03.6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19749 2873 9,'0'0'35,"-1"-21"0,-7 8 0,8 13-22,-9-23-5,9 23-1,-16-19-3,4 15 0,-3 1-2,5 3 0,-7 1-1,2 3 0,-2 3-1,1 0 0,-1 0-1,1 4 1,1 0 0,1-1 1,2 1 0,-1 0-1,2 1 1,2-2 0,1 3 0,2 0 0,0-2 0,4 1-1,1 0 0,2 0 0,3-2 0,2 3 0,-6-13 0,21 19 0,-7-11 0,2-1 0,2-2 1,-1 0-1,2-4 0,-1-1 1,1 0-1,-3-2 0,1-4 1,1 0-1,0-1 0,-1-1 0,-4 0 1,6 0-1,-5-1 0,-4 1 1,3 0-1,-13 8 1,14-14 1,-14 14-2,6-15 1,-6 15-1,-5-15 0,5 15 0,-14-15 0,0 8-1,0 1 1,-5 2-2,-1-1 1,-3 1 1,0 2 0,-2 2-1,2 2 1,1 2 0,2 1 0,3-1 1,2 3-1,1 2 1,3 1-1,11-10 0,-16 18 2,16-18-2,-2 16 0,2-16 0,14 12 0,0-9 0,3 0 0,3-6 1,2 0-1,1-3 0,-1-2 1,0-1-1,-4-4 0,-3 4 1,-4-4-2,-6 3 1,0-3-1,-5 1 0,0 12 1,-15-16-2,2 10 2,-3 4-1,-2 4 1,2 4 1,-3 6-1,5 3 2,2-3-2,6 2 1,1 0 0,9-3 0,-4-11-1,17 13 0,-1-11 1,3-6-1,4-1 0,-2 0 1,1-2-2,-6-1 1,-3 0 0,-13 8-1,6-15 1,-6 15 0,-19-6-1,3 6 1,-6 3 0,2 4 0,-4 2 0,5 2 1,2-1-1,5 1 0,12-11 1,-7 12-1,7-12 0,14 3-2,5 0-4,-9-5-30,12 2-3,-4-4 0,0 5-1</inkml:trace>
  <inkml:trace contextRef="#ctx0" brushRef="#br0" timeOffset="8270">17479 3765 21,'-8'-14'34,"8"14"1,-24-17-16,24 17-8,-30-1-3,14 5-2,-7 3-2,4 5-1,-4 2-1,4 5 0,2 2-1,3 1 0,6-1 0,3-1 0,6-4-1,5-5 1,7-4 0,5-6 0,2-7 0,8-4 0,-1-4 0,2-3-1,-4-3 1,-1 2-1,-4-3 1,-6 2 0,-6 2-1,-4 1 1,-6 1 0,-4 2-1,6 13 0,-23-11 0,8 11 0,-2 6 0,-1 3 0,1 6 1,1 2-2,2 3 2,5-2-2,7-1 2,5-4-1,9-5 0,5-5 1,7-7-1,1-5 0,2-7 1,-2-3-1,-1-2 1,-4-2-1,-6 1 0,-5 2 1,-8 3-1,-7 5 0,-8 6 0,-3 5 0,-5 8 0,-3 1 0,-1 6 1,2 3-1,5 2 0,2-1 0,8-2 0,6-3 0,3-13 0,16 11 0,3-12 0,5-1 0,4-5 0,2-2 0,-1-4 0,-3-1 0,-7 2 0,-7-3 0,-10 3 0,-10 0-1,-9 5 1,-7 3 0,-7 3-1,-3 4 0,-2 3-4,10 14-17,1-5-15,9 3-3,5-2 1</inkml:trace>
  <inkml:trace contextRef="#ctx0" brushRef="#br0" timeOffset="27131">145 468 0,'0'11'2,"0"-11"1,-1 23 2,1-23 1,-3 22 0,3-22 1,-3 18 0,3-18 1,-4 13-2,4-13-1,0 0 0,0 0-1,0 0 1,-17-12 1,17 12-1,-10-12 2,10 12-1,-16-13 1,16 13-2,-19-9 1,19 9-2,-23-5 1,23 5-2,-19-3 0,19 3-2,0 0 1,-6 10-1,6-10-1,13 20 1,-3-9-1,7 1 0,-4 0 0,4-1 1,-2-4-1,-1-5 1,-14-2 0,18-5 0,-18 5 0,5-18 0,-7 6 0,-4 2 0,-3-4 0,-3 4 0,2 4 0,-2 0 0,3 4 0,9 2-1,-18-1 0,18 1 0,-13 4 0,13-4 0,0 0 0,-9 3 0,9-3 0,0 0 0,-11-11 0,11 11 0,-8-19 0,2 7 0,2-1 0,-1 1-1,-2-1 1,4 0 0,3 13 0,-7-15 0,7 15-1,0 0-2,0 0-6,12-5-24,5 11-4,-4 0 2</inkml:trace>
  <inkml:trace contextRef="#ctx0" brushRef="#br0" timeOffset="27994">990 996 2,'0'0'32,"-12"-7"1,7-4-8,5 11-14,0 0 1,0 0-4,-11 13-2,12 4-1,-1 1 0,4 5-2,-2 0 0,3 0-1,-1-3-1,1-5 0,2-4 0,-7-11 0,0 0-1,10-6 1,-9-6-1,-1-2 0,-3 0 0,2 0 1,-4 0-1,-1 4 1,6 10-1,-12-10 1,12 10-1,0 0 1,-12 10-1,12-10 0,1 20 1,3-9-2,3 1 1,-7-12 1,18 13-2,-7-10 2,-11-3-2,17-11 1,-11 1 0,-3-4 0,-2-1 0,-2 2 0,-2 3 1,3 10-1,0 0 1,-12-8-1,12 8 0,0 0 1,-7 13-2,7-13-1,0 0-2,0 0-14,0-16-19,-7-6-1,2 2 0</inkml:trace>
  <inkml:trace contextRef="#ctx0" brushRef="#br0" timeOffset="38550">12793 1451 39,'4'-18'21,"-4"18"-1,0-14-1,0 14-6,-2-10-3,2 10-3,0 0-2,-14 0-1,14 0-1,-19 8-1,19-8-1,-16 15 0,16-15 0,-9 16-1,9-16 1,1 11-1,-1-11 1,14 3 0,-14-3-1,19-1 1,-19 1 0,17-5 0,-17 5 0,13-4 0,-13 4 0,0 0-1,0 0 1,0 0 0,-8-11 0,8 11-1,-11-7 1,11 7-1,-15-7 0,15 7 0,-15-4 0,15 4 1,-14 1-1,14-1 0,-10 10-1,10-10 1,-6 17 0,6-17 0,0 17 0,0-17 0,9 14 0,-9-14 0,14 10 0,-14-10 0,20 1 1,-10-3-1,-10 2 1,18-8-1,-18 8 0,13-12 1,-13 12-1,0 0 0,7-12 0,-7 12 1,0 0-1,-16-6 0,16 6 0,-17 4 0,4 0-1,13-4 1,-16 11 0,16-11 0,-11 17 0,11-17 0,3 15 0,-3-15 0,15 11 0,-15-11 0,18 5 0,-18-5 1,17 0-1,-17 0 0,0 0 1,0 0-1,0 0 0,0 0-1,-5 13 0,-7-8-4,10 11-31,-10-7-2,3 3 0,-2-6-1</inkml:trace>
  <inkml:trace contextRef="#ctx0" brushRef="#br0" timeOffset="39738">10174 754 12,'17'-5'20,"-17"5"1,11-7-4,-11 7-5,0 0-3,0 0-3,-14-5-1,0 5-1,1 5 0,-7-3 0,3 3-1,-5-2 0,7 3-1,0-3 1,2 4-2,3-1 0,10-6 0,-5 13-1,5-13 0,6 13 1,-6-13-1,17 5 1,-3-5 1,-3-2-1,4-1 1,-5-2 0,2 1 0,-12 4-1,12-8 1,-12 8-1,0 0 0,0 0 0,-15 7-1,1 0 1,-1 2-1,4 0 0,-2-1 0,3-5 0,10-3 0,0 0 0,0 0 1,14-1-1,1-4 0,4-3 0,1 0 1,-5 1-1,0 0 0,-2 2 1,-13 5-1,0 0 0,5-13 1,-5 13-1,-14-2 0,14 2 0,-14 2 0,14-2 0,-14 4-1,14-4 1,0 0 0,0 0-1,13 2-1,-3-4-3,-10 2-28,16-8-4,-16 8 0</inkml:trace>
  <inkml:trace contextRef="#ctx0" brushRef="#br0" timeOffset="42085">9027 1312 25,'-2'13'27,"2"-13"-12,0 11-4,0-11-2,0 0-2,0 0-2,-1 15 1,1-15-2,0 0 0,0 0-1,0 12 0,0-12-1,0 0-1,0 0 0,12 10-1,-12-10 0,0 0 0,0 0 1,8-14 0,-8 14 0,-10-16 1,0 7-1,10 9 1,-23-16 0,23 16 0,-20-11 0,20 11-1,-12-3 0,12 3 0,0 0 0,0 0-1,5 14-1,-5-14-1,0 0-4,0 0-26,-11-8-4,-8-7 1</inkml:trace>
  <inkml:trace contextRef="#ctx0" brushRef="#br0" timeOffset="42882">7501 1356 3,'-11'2'19,"11"-2"-1,-10-1-2,10 1-4,-11-1-1,11 1-1,-11 2-3,11-2-1,-11 7-1,11-7-1,-7 13 0,7-13-2,0 10-1,0-10 0,0 0 0,17 8-1,-17-8 0,13-2 0,-13 2 0,9-10 0,-9 10 0,1-15 1,-1 15-1,-3-12 1,3 12 0,0 0-1,0 0 1,0 0 0,6 21-1,1-8 0,0 2 1,2 0-1,-2-2 0,1 0 0,-8-13 0,12 7 0,-12-7-1,1-15 1,-2 0 0,-4 0 0,0 1 1,-5 0 0,10 14 0,-20-16 0,20 16 1,-18 5-1,15 6 0,1 1 1,5 3-1,3-1-1,5-2 0,4 0-2,1-10-4,12-2-26,-9-9-2,3-3-1</inkml:trace>
  <inkml:trace contextRef="#ctx0" brushRef="#br0" timeOffset="44596">10769 1753 28,'0'0'29,"-15"8"-14,4-10-2,11 2-3,-18 8-3,18-8-2,-7 14-1,7-14-2,-2 15-1,2-15 1,2 14-2,-2-14 0,0 0 0,0 0 0,0 0 0,0 0-1,11-7 1,-11 7 0,1-15 0,-1 15 0,2-15 0,-2 15 1,0 0 0,0 0 0,2-11 0,-2 11 0,0 0 1,0 0-1,0 0 1,0 0-1,0 0-1,0 0-3,0 0-24,0 0-6,0 0 0</inkml:trace>
  <inkml:trace contextRef="#ctx0" brushRef="#br0" timeOffset="45309">9365 1918 3,'-15'-9'28,"15"9"-3,0 0-12,-19-4-1,19 4-2,-11 3-4,11-3-1,0 0 0,-6 14-2,6-14 0,2 11-1,-2-11 0,15 7-1,-5-7 0,-1-1-1,5-3 0,-14 4 0,17-13 0,-17 13 1,6-14-1,-6 14 1,-13-13 1,13 13-1,-19-5 1,19 5-1,-19 5 1,19-5-1,-10 14 0,13-4-1,-1 1 0,3 0 1,3 0-1,-8-11-3,21 10-13,-9-15-18,-1 0 1,3-7-2</inkml:trace>
  <inkml:trace contextRef="#ctx0" brushRef="#br0" timeOffset="53371">2525 213 12,'0'0'21,"-18"0"-5,18 0-4,0 0-5,0 0-1,-14 9-2,14-9 1,0 0-1,3 11-1,-3-11-1,0 0 1,0 0 0,6 12-1,-6-12 1,0 0-1,0 0 0,0 0 0,0 0 0,0 0-1,0 0-1,-10-11 1,10 11-1,0 0 0,0 0 0,0 0 1,10 11-1,-10-11 0,0 0 0,12 10 0,-12-10 0,0 0 0,0 0 0,0 0 0,10-14 0,-10 14 0,0 0 0,0 0 0,0 0 0,10 2 0,-10-2 0,5 14 0,-5-14 0,8 14 0,-8-14 1,0 0-2,0 0 1,0 0 0,1-21 0,-3 10-1,-3-1 1,-2 2 0,7 10 0,-9-12 0,9 12 0,-11-1 0,11 1 0,0 0-1,0 0-1,-9-11-17,9 11-14,6-10 0</inkml:trace>
  <inkml:trace contextRef="#ctx0" brushRef="#br0" timeOffset="136150">3597 0 3,'5'10'29,"-5"-10"-9,7 13-5,-7-13-4,0 0-2,0 0-2,17 14 0,-17-14-2,17 15-1,-5-5-1,8 6 0,0 0-1,6 4 1,2-2-1,0 1-1,2-5 0,-1-2 0,-2-5 0,-2-1-1,-2-3 0,-2-3 1,-4-3-1,-2 2 1,-1-1-1,-3 0 1,-11 2-1,20-2 1,-20 2-1,20-2 0,-20 2 0,22-1 1,-9-1-1,1 1 0,1 0 0,0-1 0,0 2 0,-2-1 0,1-2-1,-14 3 1,15 0 0,-15 0 0,14 0 0,-14 0 0,10-2 0,-10 2 1,17 1-1,-3-3 0,0-2 0,1 2 0,2 1 0,2 0 0,-3 0 0,3 0 0,0 2-1,-2 0 1,1 2 0,2 3 0,0 1 0,0 0 0,4 0 0,-6 1 0,6-1 0,-9-1 0,2-2 0,-3 0 0,0-2 0,-3 0 0,1 1 0,0-2 0,2 1 0,1 0 0,0 3 0,1-3 0,1 0 0,-1-1 0,-2 0-1,0-1 1,-1-1 0,0 1 0,1 1 0,0 1 0,1 3 0,2-2 1,3 3-1,-2 0 0,2-3 0,1 1 0,-2-2 0,-2-2 0,0 0 0,-1 0 0,1 0 0,1 0 0,1 1 0,-2 1 0,2 2 0,1-1 0,1 2 0,-1 0 0,0-1 0,-5 0 0,2-1 0,-1 1 0,-1-2 0,4 0 0,-5 1 0,1-2 0,3 0 0,-4 1 0,4-1 0,-3 0 0,0 1 0,-1-2 0,3 1 0,-1-1 0,3 1 0,-1 0 0,2 1 0,0 0 1,-2 1-1,6 2 0,-5-4 0,0 2 0,0 2 0,5-1 0,-2 0 0,0 1 1,1-2-1,0 2 0,1-2 0,0 1 0,2 2 0,-3-2 0,4 1 0,-3-1 0,1 0 0,4-1 0,-5 2 0,0-2 0,-1 2 1,1-2-1,-4 1 0,-1-1 0,-2 0 1,-2-2-2,1 1 2,-5-2-1,-2 1-1,-9-1 1,19-1-1,-19 1 1,21-1 1,-8 1-1,0 1 0,1-1 0,1 1 1,-1 0-1,0 0 0,0 1 0,-1-1 0,-2 1 0,-11-2 0,19 2 0,-19-2 0,19 4 0,-9-3 0,3 1 0,-2 2 0,2-2 0,1 3-1,1-2 1,2 1 0,0 4 0,1 0 0,1-1 0,-1 3 0,-2-2 0,3 1 0,0 1 0,-4-2 0,1-4 0,0 2 0,-1-4 0,-1 2 0,0-2 0,-3 0 0,2 1 0,-2-1 0,-2 0 0,1 1 0,2 0 0,-3 1 0,2 1 0,3 1 0,-2 0 0,2-1 0,0 0 0,2 0 0,-1 0 0,3-1 0,-2 1 0,1 1 0,0-4 0,2 4 0,2-3 0,0 3 0,-1 1 0,2 1 0,-1 0 0,3 0 0,-2 0 0,0 1 0,1 1 0,0-1 0,2 1 1,-2 1-1,2 1 0,-2 2 0,1-3 0,-4 0 0,1 2 1,-3-5-1,-1 0 0,-3-2 0,-2-2 0,0 1 1,0 0-1,1-1 0,-1 0 0,-1 1 0,3 2 0,-3 1 1,3-1-1,0 1 0,-1-1 0,1-1 0,1 0 0,-1-1 0,0-2 0,0 0 0,1 1 0,1 2 0,2-2 0,1 3 0,1 1 0,2 3 1,1-1-1,0 2 0,0-1 1,-1 0-1,0-1 0,-1 0 0,-2 0 0,-1-2 0,1 0 0,0 1 1,-4-3-1,3 1 0,-2 0 0,-2 0 0,3-3 1,-2 1-1,0-1 0,1 0 0,-4-2 0,2 0 0,0 2 0,-3-2 0,4 2 0,-2-1 0,100 2 1,-93 1-7,-1-2-1,6 2 1,-2 0-1,2 3 1,0-2 0,4 1-1,-101 0 0,94-1 7,1-1 0,-1 1 0,0-2 0,1-1 0,-4 1 1,0-2-1,-2 0 0,0 1 0,0 1 0,-3 0 0,0 2-1,0 1 2,2-1-1,-1 1 0,2 0 0,-2-1 0,0 0 0,0-3 1,0-1-1,-2-1 0,-2-2 0,1 0-1,-2 0 1,-10 0 0,19-1 0,-19 1 0,17 1 0,-17-1 0,17 2 0,-17-2 0,20 1 0,-8-1-1,-1 0 1,2 1 0,0-1-1,1 2 1,1-1 0,-1 2-1,-2 1 1,6 0 0,-5 0 0,2 0-1,-1-2 2,-2 2-1,-1-2 0,-1-1 0,3 1 0,-13-2 0,18 2 0,-18-2 0,15 2-1,-15-2 2,14 1-1,-14-1 0,15 2 0,-15-2 0,14 4 0,-14-4 0,15 3 0,-15-3 0,13 4 0,-13-4 0,11 0 0,-11 0-1,0 0 1,13 1 0,-13-1 0,10 0 0,-10 0 0,15 3 0,-15-3 0,17 5 0,-17-5 0,14 6-2,-14-6-3,11 4-12,-11-4-13,-13-3-3</inkml:trace>
  <inkml:trace contextRef="#ctx0" brushRef="#br0" timeOffset="143629">10192 811 13,'-13'-1'22,"13"1"-4,-10 0-4,10 0-3,0 0-2,-11-4-3,11 4-1,0 0-1,0 0 0,0 0-1,16 7-2,-16-7 1,24 10 0,-5-6-1,6 5 1,1 1-1,7 0 1,2 2-1,2-1 0,1 1-1,4-2 1,2 0 0,0 2-1,-1 0 0,2-1 1,0 1-1,1 0 0,0 1 1,-1 0-1,-1 1 0,1-3 0,1-2 0,0 2 1,-1-3-1,0 1 0,-1 0 0,2-2 0,-2 2 0,-2 0 0,0-1 0,-5-1 0,0-3 0,-2 3 0,-2-1 0,-5-1 0,0-1 0,0 0 0,-4 0 0,1 0 1,-2 0-1,-1 1 0,-1 0 0,1 1 0,1-1 0,-1 1 0,0-2 0,0 1 0,0 0 0,1-2 0,2-2 0,-3 3 0,-3-3 0,0 0-1,-1 0 2,1 2-2,-3 1 2,0 1-1,-1-1 1,-1 2-2,3-1 2,-1-1-1,-2 2 1,2-1-1,5-3 0,0 2 0,2 0 0,1 1 0,-1 2 0,2 0 0,-3 1 0,0-1 0,-4 0 0,-2-3 0,1 1 0,-3-3 0,1 2 0,-2-4 0,1 0 0,1 0 0,-3 1 0,4 1 0,-1 0 0,-3 3 0,2 0 1,0-2-1,3 4 0,-2-2 1,0-1-1,3 1 0,-3-2 1,4 0-1,-5 0 0,1-1 0,-2 2 0,2-1 1,-4 2-1,2 1 1,1-2-1,-2 1 1,1 0 0,-3-1 0,2 0 0,-1 0 0,2 1 0,-1-1 0,0 1 0,1 0-1,-2-1 1,-1 0-1,-10-4 0,15 7 1,-15-7-1,0 0-1,0 0 0,0 0-2,0 0-8,0-12-23,0 12-2,-14-13 1</inkml:trace>
  <inkml:trace contextRef="#ctx0" brushRef="#br0" timeOffset="146398">9073 1334 10,'0'0'30,"-10"8"-2,10-8-13,0 0-4,-18-10-3,18 10-2,0 0 0,0 0 0,0 0 0,19-1-1,-7 3-1,8 4 0,3-3-2,7 3 0,-1-2-1,7 1 0,1 1-1,0 0 0,4-2 0,-2 3 0,4 0 0,0-1 0,0 0 0,1 1-1,2 1 1,0-1 0,0-2 0,-2 2 0,1 0 0,-3 2 0,0-2-1,-1 0 1,0 2 0,-2 0 0,0 0 0,0-1-1,-6 1 1,0-2-1,-2 1 1,-2-1-1,0-1 1,-3 0 0,-1-1-1,-3 2 1,3 1 0,-3 2 0,-3 0 0,1-1 0,-3 2 0,-1-2 0,0 1 0,0-3 0,-1 1 0,4-2 0,0 1 0,0 0 0,5-1 0,2 2 0,-1 0 0,-1 1 0,4 1 0,0 1 0,-2-2 1,0 3-1,-5-3 0,-4-2 0,0-1 0,-7-3 0,-10-3 1,14 2-1,-14-2-1,0 0 1,0 0 0,0 0-1,12 5-4,-12-5-26,0 0-5,-5-10 1</inkml:trace>
  <inkml:trace contextRef="#ctx0" brushRef="#br0" timeOffset="148021">7537 1387 14,'0'0'28,"10"5"-11,-10-5-4,0 0-2,13 2-1,1 7-2,1-6 0,6 7-2,-2-2-1,10 6 0,-1-4-2,2 3 0,1-5-1,3 4-1,0-1 0,3 1 0,1-1-1,5 4 1,1-2-1,5 3 0,-3-1 0,1 4 1,3-3-1,-3-2 0,-3-2 0,-4 0 1,2 0-1,-6-2 0,0 0 0,-4-5 0,-2 1 0,0 0 0,-3-1 0,-4-1 0,-1-2 0,-1 0 0,0 0 0,0 1 0,-3-1 0,3 2 0,0 1 0,1 1 0,0 0 0,-2 0 0,2-1 0,0-1 0,0 0 0,-4 2 0,-1-2 0,0-2 0,-3 0 0,-3 1 0,1-1 0,0-1 0,0-1 0,0 1 0,2-1 0,0 1 0,1 1 0,-1-2 0,-2 1 0,2 0 0,-1 0 0,-1-1 0,-2 1 0,1 0 1,-1-1-1,3 1 0,-1 1 0,2 0 0,4 0 0,-2 2 0,0-2 0,2 1 0,0 0 0,-3 0 0,0 1 0,3-3 0,-3 2 0,-1-2 0,1 1 0,-1-2 0,1 1 0,-1 0 0,-2 0 0,1 3 0,0-3 0,-4 1 0,-9-2 0,17 3 0,-17-3 1,12 3-1,-12-3 0,12 0 0,-12 0 0,11 0 0,-11 0 0,19 0 0,-10 1 0,6 1 0,-6-2 0,5 1 0,-3 1 0,-2 0 0,3-1 0,-12-1 0,16 2 0,-16-2 0,18 4 0,-18-4 0,18 4 0,-7-1 0,-1 0 1,1-1-2,1 1 2,-2-1-1,2 0 0,-12-2 0,17 3 0,-17-3 0,14 1 0,-14-1 0,10-1 1,-10 1-1,0 0 0,17 3 0,-17-3 0,15 3 0,-15-3 1,18 3-1,-7-2 0,-11-1 0,17-1 0,-7 1 0,-10 0 0,18-2 0,-18 2 0,15-4 0,-15 4 0,12-2 0,-12 2 0,11-2 0,-11 2 0,0 0 0,15-2 0,-15 2 0,9-1 0,-9 1 0,12 1 0,-12-1 1,0 0-1,11-1 0,-11 1 0,0 0 0,12 3 0,-12-3 0,0 0 1,12 5-1,-12-5 0,0 0 1,10 5-1,-10-5 0,0 0 1,0 0-1,13 5 0,-13-5 1,0 0-1,11 1 0,-11-1 0,0 0 1,11 7-1,-11-7 0,0 0 0,12 7 1,-12-7-1,0 0 0,11 5 0,-11-5 0,0 0 0,0 0 0,0 0 1,12 5-1,-12-5 1,0 0-1,0 0 0,0 0 1,0 0-1,0 0 1,0 0-2,0 0 0,0 0-2,0 0-4,0 0-28,-9-13-2,9 13 0</inkml:trace>
  <inkml:trace contextRef="#ctx0" brushRef="#br0" timeOffset="149922">10081 1871 4,'0'0'30,"0"0"-10,18-4-4,-18 4 0,11-2-4,-11 2-2,21-2-2,-9-1-2,8 4-1,1-2-1,4 2-1,-1-2 0,0 2-1,-2-2-1,5-1 0,-4 0-1,-2-2 0,-1 0 1,2-2-1,-7-1 0,0-2 0,-1 1 0,1-2 0,-2 1 0,2-1 0,-1 2 0,-1 0 0,3 2 0,2 1 0,-4 3 0,6 0 0,-3 2 0,-1 1 0,0 1 0,1-2 0,0 1 1,-3-2-1,-2-1 0,1-2 1,-2 0-1,-11 4 1,18-8-1,-18 8 1,12-8-1,-12 8 1,0 0-1,13-5 1,-13 5-1,0 0 0,0 0 0,10 1-2,-10-1-5,0 0-27,0 0-3,0 0-1</inkml:trace>
  <inkml:trace contextRef="#ctx0" brushRef="#br0" timeOffset="151268">7518 1386 18,'-19'-1'29,"8"4"-12,-5-6-5,5 5-2,-10-7-3,3 7-2,-7-6-1,2 3 0,-6-5-1,0 3 0,-3-3-1,-2 1-1,1-2 0,-1 2 0,1-1 0,0 2 0,-1 0 0,2 0-1,-4 0 1,-2 0 1,-3-1-1,4-4 0,-1 0 0,-5 1 0,5-3-1,-1-2 1,3 1-1,3 1 1,4 2-2,-2 0 2,2 1-2,2 4 3,3 0-3,2 3 1,-1 0 0,1 0 1,-3-1-1,2-1 0,-1 0 0,2-1 0,0-3 0,0 3 0,-1 0 1,4 0-1,-1-1 0,7 3 1,-1-3-1,1 4 0,2-1 1,11 2-1,-19-3 0,19 3 1,-22-3 0,22 3-1,-18-5 1,18 5 0,-18-7 0,18 7 0,-13-5-1,13 5 1,0 0 0,0 0-1,-13-5 1,13 5-1,0 0 0,0 0 0,0 0 0,-11-3 0,11 3 1,0 0-1,0 0 0,-13 0 0,13 0 0,0 0-1,0 0-2,0 0-4,0 0-27,-3-14-2,3 14 0</inkml:trace>
  <inkml:trace contextRef="#ctx0" brushRef="#br0" timeOffset="153826">6121 1123 11,'4'11'28,"0"0"-7,-4-11-5,-6 12-2,6-12-6,0 0-3,-17 7-1,17-7-2,-12 0-1,12 0 0,-13-1-1,13 1 1,-21 2-1,9 4 0,-3-1 0,-3-1 1,-2 3-1,-2 4 1,-7-1 0,4 2 0,-6-2 1,2 0-2,-4-1 3,1 0-3,-2-2 3,1 0-2,-1-4 0,4 2 0,-1-3-1,4 3 1,1-3-1,3-1 0,1 0 0,4 2 0,3-2 0,1 0 0,0 0 0,3-1 0,11 0 0,-20 2 0,20-2 0,-21 1 0,21-1 0,-20 3 1,7-2-1,-2 1 0,0-2 0,-3 0 0,-1 0 0,1-1 0,-6-1 0,1 1 0,-1-4 0,-4 4 0,3-1 0,-3-1 0,0 3 0,-1-2 0,1 1 1,0 0-1,-1-1 0,2 2-1,-1-2 1,2 1 0,0 1 0,1 0 0,3 0 1,0 0-1,5 1 0,1 1 0,2 1 0,-1 1 0,-3-1 0,3-2 0,-3 0 0,-1 0 0,-2 0 0,-3-2 0,1 1 0,1 0 0,1-1 0,1 1 0,2-1 0,-2 1 0,3 1 0,2 0 0,-4 0 0,3 2 0,-3 0 1,-2 1-2,1-2 1,-4 3 1,2-4-1,0 1 0,-4-2-1,0 1 2,2-3-1,-2 0 0,2-1 0,1 0 0,-1 0 0,3 2 0,0 1-1,1 1 1,2 2 0,-1-1 0,2 2 0,0-2 0,-1 0 0,-1 0 0,0 1 0,-7-3 0,0 1 0,1 0 0,-3-1-1,-1 1 2,2 0-2,-1 1 2,1 0-1,2 2 0,3-1 0,-2 0 0,1 1 0,4-1 0,-3 2 0,2-1 0,-1 1 0,3 0 0,-2 0 0,1-1 0,2-1 0,-2 0 0,4-1 0,0 0 1,1 1-1,0-1-1,1-1 1,-1 1 1,-1-1-1,-1 2 0,-2-3 0,-2 1 0,-2-1 0,-2 0 0,0 0 0,0 0 0,-3 0 0,0 1 0,3 0 0,3 2 1,2-1-2,3-1 1,0 2 0,1 1 0,3-1 0,-1 1 0,2 0 0,-2 0 0,-1 2 1,1-2-1,1 1 0,-1 0 0,-2 0 0,3 0 0,-4-2 0,1 0 0,-5 1 0,-3 1 0,-2-2 0,-2 1 0,-2-2 0,-1 2 0,-1-2 0,0-1 0,5 0 0,4-1 0,2 0 1,2 0-1,1-1 0,1 1 0,2 0 0,3 1 0,-3 2 0,0-1 0,0 0 0,0 1 0,0 0 1,-1 0-1,6 1 0,-5-2 0,3 2 0,-2-1 0,2 2 0,-2-1 0,3 2 0,-3 0 0,3 0 0,10-6 1,-19 10-2,19-10 2,-14 9-1,14-9 0,-15 8 0,15-8 0,-14 12 0,14-12 0,-16 10 0,16-10 1,-18 11-1,18-11 0,-19 5 0,19-5 0,-21 3-1,11-6 1,-1 3 0,1-1 0,-3 0 0,-1 0 0,0-1 0,-1 1 0,0 1 0,-3-2 0,1 2 0,1-2 0,-2 1 0,0 1 0,2 0 0,-1 1 0,-1-1 0,1 2 0,-2-2 0,0 2 0,2-2 0,2 1 0,-1 1 0,2 3 0,2-1 0,0 3 0,0 1 0,5 3 0,3 1 0,1 0-1,3 2-1,0-14-2,12 27-11,-12-27-18,16 10-2,-16-10 0</inkml:trace>
  <inkml:trace contextRef="#ctx0" brushRef="#br0" timeOffset="156551">6026 1081 22,'-20'-4'30,"20"4"-12,-16-4-1,16 4-5,-12-1-2,12 1-3,0 0-1,0 0-3,-13-7-1,13 7-1,-3-12-1,3 12 1,-6-11-1,6 11 0,0 0 0,-7-10 0,7 10 0,0 0 1,0 0-1,0 0 0,0 0-2,-18 1-7,18-1-24,-21-5-2,-1-3 0</inkml:trace>
  <inkml:trace contextRef="#ctx0" brushRef="#br0" timeOffset="157441">2686 316 21,'0'0'19,"14"11"-3,-14-11-3,23 15-3,-8-9-1,10 8-3,0-6-1,5 6-3,3-5 2,5 3-3,-2-2 2,6-1-3,-4 6 2,5-5-1,-3 2 0,5 2 1,-2-1-2,5 0 1,-1-1 0,6 1 0,-1-6-1,2 6 0,-1-8 1,1 3-1,0-2 1,-4 2 0,-4-2-1,1 1 1,0-1 0,-6 0 0,-1-3-1,0 2 1,-4-2 0,1-1-1,-4 0 0,1 0 1,-4 0-1,-1 0 0,-4 2 0,1-2 0,1 1 0,0-1 0,1 0 0,-3 0 0,2 1 0,2 0 0,3 1 0,-3-2-1,0 1 1,1 0 1,-2 0-1,-2-2 0,0 2 0,1-2 0,-2 1 0,1 2 0,0-2 0,-2 1 0,1 2 0,-2 1 0,0-2 0,1 1 0,-3 3 0,2-2 0,2 2 0,1-1 0,0-1 0,2-1 0,1 0 0,-3 1 0,2-3 0,-1 1 0,-1-2 0,-3 1 0,2 0 0,0 1 0,0 1 0,-4 0 0,3 2 0,1 1 1,0-1-2,-1 1 2,0 0-1,2 0 0,0 0 0,2-3 0,-3 1 0,-2-2 0,-2-1 0,2 0 0,-3-1 1,-1 0-1,-1 2 0,-1-1 0,3 2 0,-4-1 0,5 2 0,2 0 0,-2 1 1,1 0-1,0 0 0,-2-1 0,-1-1 0,3 0 1,-3 0-1,-3 0 1,1-1-1,1-2 1,-1 3 0,2 0-1,-1-1 1,-2 3-1,3 0 0,-2 1 1,1 0-1,-3-1 0,-4-1 1,2-1-1,-13-5 1,16 9 0,-16-9 0,17 5 0,-17-5 0,15 6 0,-15-6 0,14 5 0,-14-5-1,12 7 1,-12-7-1,0 0 0,0 0 0,0 0-1,0 0 0,0 0-1,0 0 1,-6-13-1,6 13 0,0 0 0,0 0 0,0 0 1,0 0 0,-13-1-1,13 1-1,-17-5-29,17 5-2,-19-8-1</inkml:trace>
  <inkml:trace contextRef="#ctx0" brushRef="#br0" timeOffset="166149">12877 1452 19,'0'0'17,"0"0"-4,0 0-1,20 1-2,-20-1-2,26 2 0,-9-2-2,11 5-1,-4-4-1,8 4 0,-2-4-2,7 4 1,3-1-2,4 3 1,-1 0-1,4 0 1,2 1-1,0-1 1,-4 0 0,1-2-1,-2 0 0,1 1 0,-4-3 0,1 2-1,-4 0 1,5 0-1,-4 1 0,3 0 1,-5 3-1,1-2 1,2 0-1,-2 1 0,4-2 0,0 0 0,-3-2 0,2 1 0,0-1 0,-1 1 1,-1 2-2,-1-1 1,-2-1 0,-1 1 1,1 1-1,-1-2 0,-1-2 0,3 2 0,-1 1 0,-1-1 0,1 2 0,-3 0 0,1 0 0,0 2 0,0 0 0,-4-1 0,1-1 0,0-1 0,0 1 0,-1-1 0,2 2 1,1 0-1,1 2 0,4-1 1,-2 0-1,0-1 1,2 0-1,0 0 0,-1-2 0,-3 1 0,0-1 1,-2 1-1,-1 0 0,1 2 1,0-1-1,2 1 1,-1 0-1,4 3 1,3-2 0,-1 4-1,3 0 2,0 1-2,3-3 1,-2 0-1,-2 0 1,0-2-1,2 2 1,-3-4-1,1 0 0,4 0 0,-4 1 0,5 0 1,1 2-1,3-1 1,0 2-1,3-2 1,1 1-1,-2 1 1,0-3-1,0 1 1,-4-2-1,-7 0 0,1-1 1,-7 0-1,-2-3 0,-5 2 0,1 0 1,-1 0-1,0 1 0,-3-1 0,2 1 0,1 3 0,3-2 0,0 0 1,2-1-1,-3-1 0,8 3 1,0-3-8,4 0 1,-1 0-1,-1 2 1,0-3-1,2 4 1,0-3-1,-8 0 0,4-1 7,-6 1 0,1-1 0,-3 1 0,-2-2 0,0 2 0,-4 0 0,-1-2 0,-4 3 0,0-1 0,1 1 0,3 0 1,-3-1-1,5 1 0,0 0 0,4 1 0,2 1 0,-1 1 0,1-2 1,3 2-1,0-2 0,-5 3 0,-2-2 0,-1 1 0,-2-1 0,1-2 0,-5 1 0,-1-1 0,0-1 1,-1 1-1,1-3 0,3 3 0,2 0 0,3 0 0,4 1 0,-2 2 0,7 0 0,-1-2 0,-2 2 0,0-3 0,-3-2 0,-1-1 0,-3 0 1,2-3-1,-7-1 0,2 0 0,-2-1 0,-2 1 0,4 0 0,-1 1 0,1 1 0,-1 3 0,1 2 1,1-1-1,0 2 0,-4-1 0,1 3 0,0-2 0,-2-1 1,-2 0-1,-1-1 0,-2 1 0,0-4 0,1 3 0,-1-4 0,-14-2 0,21 7 0,-7-4 0,1 1 0,-2-1 1,3 0-1,-1-2 0,-1 2 0,1-2 0,0 1 0,-1-2 0,0 1 0,1 0 0,0 0 0,1 1 1,3 0-1,-3 0 0,1 1 0,2 1 1,-1-1-1,-3 1 0,2-1 0,-3 2 0,-2-1 1,2 0-1,2 1 0,1-1 0,-2 1 0,3-1 0,1 1 1,2 1-1,1 0 0,-87-3 12,89 2-15,-24-5-22,0 0-8,-17 2-1</inkml:trace>
</inkml:ink>
</file>

<file path=ppt/ink/ink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4:08.9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8547 7437 13,'0'0'33,"-13"-10"2,1 9 0,1 4-22,-11-4-5,4 8-2,-5-2-2,0 10-1,-6-1 0,5 4-1,-5 3 0,4 3-1,-1 0 0,6 4-1,5 0 1,2-4-1,4-2 0,9-3 0,3-1 0,8-6 1,3-5 0,5-6-1,5-3 1,0-5-1,4-3 1,0-3 0,0-3 0,-3 1-1,-3-2 0,-3-1 1,-3-1-1,-6 4 0,-1-4 0,-8 3 0,-4 2 0,-6 2 1,-4 4-1,-3 6 0,-3 4 0,-3 3 0,-2 9 2,2 1-2,1 1 0,2 4 0,4 0 0,6-7 0,8 0 0,1-13 0,10 16-2,4-15 2,11-1 0,-2-4 0,7-3 0,-1-4-1,3 0 2,-2-4-1,-3-1-1,-4-3 2,-5 2-1,-6 0 0,-2-3 0,-10 4 2,-5 0-2,-8 4 0,-4 6 0,-6 5 0,-3 4 1,-3 8-1,-1 6 0,0 4 0,2 5 0,10 0 0,4 2 0,9-2-1,5-5 1,13-7 0,3-7 0,12-5 0,1-9-2,3-4 2,4-8 2,0 0-2,-6-6 0,-1 0 1,-7 2-1,-10-1 1,-8 4 0,-6 2 0,-7 4-1,-11 5 1,-5 6-1,-7 8 1,-1 8-1,-1 4 0,2 8 0,3 2 0,4 2 0,8-2-1,10-4 1,8-8 0,10-10-1,6-10 2,7-10-2,5-8 2,3-4-1,-5-1 0,-1 0-1,-4-1 2,-13 8-1,-8 4 0,-13 12 0,-8 6 1,-10 13-1,-4 5-1,-2 12-2,-11-3-18,10 15-17,2 1-2,3 3 1</inkml:trace>
  <inkml:trace contextRef="#ctx0" brushRef="#br0" timeOffset="12979">4613 4228 2,'-13'-11'28,"1"8"-5,-1 8-5,-3-5-3,16 0-5,-23 15-3,16-5-1,-5-3-2,12-7 0,-8 16 0,8-16-1,-6 13 1,6-13-1,0 0 1,4 17 0,-4-17-1,7 11 0,-7-11-1,15 11 0,-15-11-1,21 4 1,-21-4-1,18-7 0,-15-3 0,0-2 0,-4-4 1,-1 5-1,-3 0 0,5 11 0,-14-14 0,14 14-1,0 0 1,-9 16-1,9 0 0,7 3 1,0 0 0,2 2-2,4 0 2,-2-4-2,3-1 2,0-6-2,-2-7 3,-12-3-2,12-14 0,-9-2 1,-3-7-1,-4 0 1,-3-2-1,-4 0 3,0 2-4,-3 6 1,-3 9-2,5 1 2,0 6 2,0 4-2,12-3 0,-11 17 0,11-5 0,8 2 0,2 0 1,6-1-1,2-1-1,4-5 1,-3-2 0,3-8 0,-2-2 0,-8-9 0,-4-1 0,-4-6 0,-4 0 0,-8-1 0,-1 1 0,-6 2 0,-4 3 0,0 6 0,0 4 0,-11 12 0,22 4 0,7 6 1,4 3-1,9 0 0,3 2 0,3-5 0,1-2 0,23 0 0,-28-19-1,-3-5 1,-2-4 0,-4-1 0,-5-5 0,-5 2 1,-5 2-1,1 2 0,-5 3 0,0 8 0,4 4 0,-4 6 1,4 5-1,6 4 0,4 2 0,4 2 0,6-2-1,0-2-3,12 3-3,-7-13-29,9-3-2,-2-9-1,4-3-1</inkml:trace>
  <inkml:trace contextRef="#ctx0" brushRef="#br0" timeOffset="14777">5579 5189 5,'0'0'28,"0"0"0,-10-9-14,10 9-3,0 0-1,0 0-4,0 0 1,15 7-2,-15-7 1,14 21-2,-7-9 1,4 6-2,3-2 0,1 3-1,-1-4 0,5-1-1,-2-5 0,2-5 0,-4-5 0,-3-6-1,-3-5 1,-1 0 0,-7-6 1,-2 5-1,-7-6 1,1 9 0,-5 0 0,0 7-1,-1 4 0,2 7 0,1 4 0,3 5-1,4 5 0,6 3 0,4 0 0,3 2 0,4-3 0,1-3 0,2-6 0,3-7 0,-5-9 1,-1-7 0,-2-8-1,-5-6 1,-5-5 0,-2-3 0,-7 2 0,-5 1 0,-3 1 0,-3 8-1,-5 4 1,-2 5-1,6 5 0,0 4 0,3 4 0,2 8 0,8 0 0,4 3-2,10 4-1,1-8-8,14 8-25,-1-8-2,4-1 0,4-7 0</inkml:trace>
  <inkml:trace contextRef="#ctx0" brushRef="#br0" timeOffset="16487">6878 6283 11,'0'0'27,"0"0"-2,-12 8-2,3-14-5,9 6-7,-23-9-2,12 1-2,-3-8-2,-1 5-1,1 0-1,5 6 0,-2 4-1,11 1-1,-13 14 0,12 4 0,2 2 0,3 3-1,7 2 1,6 1-1,3-4 0,3-6 0,0-4 0,-2-7 1,2-6-2,-5-8 2,-8-6-1,-4-5 0,-6-2 1,-3 0 0,-6-1 0,-4 3-1,-5 3 2,-6 6-1,0 0-1,1 10 2,-1 6-2,5 6 1,8 2-1,2 3 1,6 4-1,7 2 0,2-4 0,7-3 0,1-6 0,4-5 0,-2-7 0,-1-1 0,-1-10-1,-3 1 1,1-4 1,-7 2-1,-3 3 0,-2 12 1,0 0-1,12 0 1,-8 11-1,0 5 0,1 5-1,-1-10-4,6 5-25,-10-16-7,0 0-2,-4-26 1</inkml:trace>
  <inkml:trace contextRef="#ctx0" brushRef="#br0" timeOffset="17776">3318 3071 18,'0'0'20,"-14"-4"-3,-1-7 0,15 11-2,-18-1-2,18 1-3,-11 12-1,13-1-4,-4-2 0,10 6-2,-2 2-2,6-2 1,3-2-2,2-1 0,-4-5 1,1-6-1,-3-6 1,0-5 0,-6-8 0,-4-3 0,-4-6 0,-4 1 1,-3 0-1,-1 2 1,-1 7-1,-2 3 1,2 6-1,0 7 0,12 1 0,-13 14 0,11-2 0,7 6 0,2-3-1,8 3 1,-1 0-1,6-3 0,6-5 0,-2-3 0,3-3-1,-4-4 2,-2-6-2,-4 0 1,-3-3 0,-14 9 0,8-18-2,-12 4-2,4 14-14,-19-14-18,0 6-1,-1-4 0</inkml:trace>
  <inkml:trace contextRef="#ctx0" brushRef="#br0" timeOffset="18820">2691 2553 9,'0'0'26,"-5"-12"-12,5 12 0,0 0-2,14 6-2,-14-6-1,12 22-2,-6-10-1,9 9 0,-6-6-3,7 4 0,-4-4-1,2-1-1,-3-9 0,1-5 0,-12 0-1,10-19 1,-13 4 0,-3-3 0,-3-5 0,-4 2 1,-1-2 0,-1 4-1,-1 3 1,2 5-1,1 3 0,3 5 0,10 3 0,-13 12 0,13-12-1,1 23 1,5-6-1,4 1 0,2 0 0,2-3-1,2-3 1,-2-4 1,0-3-2,-3-3 1,-11-2 0,6-19-3,-8 9-3,-17-11-27,5-2-3,-8-4 1</inkml:trace>
  <inkml:trace contextRef="#ctx0" brushRef="#br0" timeOffset="19434">2274 2008 13,'-13'10'30,"13"-10"-1,0 0-16,-19-9-2,19 9-3,-13-6-1,13 6-1,0 0 0,-14 13-2,14-4 1,3 11-2,-1 1 0,7 3-2,0-3 0,2 0-1,0-5 1,1-5-1,-12-11 1,18-6 0,-13-9-1,-4-2 1,-2-4 0,-4 0 1,-4 0-2,2 2 1,-2 6 0,9 13-1,-16-10 1,16 10 0,-6 10 0,7 4-1,4 4 1,3 3-2,1 0 1,0-4-1,-2 0 2,5-5-1,-12-12 0,14-9-1,-4-4-5,-13-9-28,7-2-3,-6-6 1,0 3-2</inkml:trace>
  <inkml:trace contextRef="#ctx0" brushRef="#br0" timeOffset="20699">1778 1719 22,'0'0'20,"0"0"1,0 0-3,0 0-2,0 0-4,0 0-1,0 0-3,-11 6-1,11-6-2,0 0-1,-16 11-1,16-11 0,-12 2-2,12-2 1,-12 1-2,12-1 1,0 0 0,0 0-1,-10 16 1,10-6-1,2 3 0,6 4 0,2 1 1,-1-3-1,5 1 0,0-2 0,3-7 0,-1-4 0,-4-7 0,-1-6 0,-4-2 0,-4-3 0,-4-2 0,-3 2 0,-3-1 0,-2 5 0,9 11 0,-17-11 0,17 11 0,-12 8 0,12-8 1,-1 19-1,5-6 0,3-2-1,3 0 1,-10-11 0,16 13 0,-16-13 0,14 2 0,-14-2 0,0 0 0,11-6 1,-11 6-1,0 0-1,0 0 0,11-4-3,-11 4-20,0 0-12,-3-14-2,0 3-1</inkml:trace>
  <inkml:trace contextRef="#ctx0" brushRef="#br0" timeOffset="41765">3499 180 5,'0'0'9,"-4"-12"-1,4 12 0,0 0 0,-12-6 1,-1 0-2,13 6 0,-27-3 0,13 4-1,-6-7-1,5 4-1,-2-4 0,3 1-2,3-1 0,11 6-1,-14-15-1,14 15 0,-4-11 1,4 11-1,0 0 2,0 0-1,0 0 1,0 0 0,-19-6 0,19 6-1,-15-3 1,15 3-1,-16-8-1,16 8 0,-15-11 0,15 11 1,0 0 0,0 0 0,-11-8 1,11 8 0,0 0 0,9 12 0,-9-12 1,0 0-2,12 9 1,-12-9-1,13 1-1,-13-1 0,10-8 0,-10 8 0,0 0 0,9-12 0,-9 12 1,0 0-1,0 0 1,0 0-1,0 0 1,13 13-1,-13-13 1,16 11-1,-16-11 0,17 7 0,-17-7 0,13-1 0,-13 1 0,0 0 0,0 0 0,-19-14 0,6 11 0,13 3 0,-18-2-1,18 2-3,0 0-11,0 0-20,0 0 0,0 0-1</inkml:trace>
  <inkml:trace contextRef="#ctx0" brushRef="#br0" timeOffset="43220">1432 276 16,'0'0'27,"0"0"-16,0 0-4,0 0-1,0 0-1,0 0-2,0 0 1,0 0 0,14 15-1,-14-15 0,0 0-2,0 0 0,0 0 0,0 0-1,0 0 0,0 0 1,0 0-1,0 0 1,13-2-1,-13 2 1,0 0 1,5 13-1,-5-13 1,0 0 1,10 11-1,-10-11 1,0 0-1,0 0 0,0 0 0,0 0 0,0 0-1,0 9 1,0-9-2,0 0 0,0 0 0,0 0 1,0 0-1,-11 3 0,11-3 1,-9-10-1,9 10 1,-9-12 0,9 12 0,-8-16 0,8 16 0,0 0 0,0 0 0,0 0 0,11 1 0,-11-1-1,16 22 1,-5-11-1,-2-2 1,-9-9-1,19 15 0,-19-15 0,0 0 0,0 0 0,0-17 0,-5 8 0,-4-1 0,9 10 1,-20-15-1,11 9 0,9 6 1,-20-1-1,20 1 1,-13 4-1,13-4 0,0 0 0,0-14-2,0 14-6,0-26-26,-1 11-2,-9-5-1</inkml:trace>
  <inkml:trace contextRef="#ctx0" brushRef="#br0" timeOffset="44454">387 26 23,'0'18'17,"0"-18"1,5 28-7,-4-13-2,12 6 0,-3 0-4,9 4 0,1-3-1,3 1 0,-5-2-2,8-5 1,-8-6-1,1-3 0,-5-6 0,-14-1 0,14-2-1,-14 2 1,0 0-1,0-10 0,0 10 0,0 0-1,-12 5 1,12-5-1,-12 12 1,12-12-1,-10 13 0,10-13 1,-16 2-1,16-2 0,-16-8 0,16 8 0,-15-17-1,5 5-2,10 12-3,-9-21-26,9 21-2,13-17-1</inkml:trace>
  <inkml:trace contextRef="#ctx0" brushRef="#br0" timeOffset="46226">435 62 7,'0'0'27,"-14"0"-14,14 0-2,-5 10-5,5-10-3,10 15-1,-1-3 1,1 1-1,3 4 2,-3-1-1,4 0 2,-4-5 0,0 1-1,-10-12 0,17 7-1,-17-7 0,11-14-2,-11 14 0,9-17 0,-9 17-1,7-16 1,-7 16-1,0 0 1,0 0-1,0 0 1,0 0-1,-11 6 1,11-6-1,-10 13 0,10-13 0,-6 14 0,6-14 0,2 12 1,-2-12-1,0 0 0,9 8 0,-9-8 0,0 0 0,5-13 0,-10 3-1,-1-2 1,-2-1 0,-6 1 0,2-1 0,0 4 0,2 1 0,10 8 0,-13-6 0,13 6 1,0 0-1,13 10-3,5-2-17,-2-8-13,3 1 0</inkml:trace>
  <inkml:trace contextRef="#ctx0" brushRef="#br0" timeOffset="108406">6895 6343 11,'0'0'26,"0"0"-7,-5 12-7,5-12-3,0 0 0,0 0-2,0 0 0,0 0 1,0 0-1,0 0-2,0 0 0,0 0-1,0 0-1,0 12-1,0-12 0,12 22-1,-5-11 0,2 3-1,5 3 1,5-2 0,-4 2-1,3-1 0,7 0 1,-2-2-1,1 3 0,5 0 0,3 0 0,0 1 0,2 2 0,-2-2 0,1 2 0,1-3 0,-3 1 0,-5 1 0,-2-2 0,-1-2 0,-1 1 0,0-1 0,-6-1 0,5 0 0,-2-1 0,3 2 0,1-1 0,2-1 0,2 4 0,2 1 0,-1 2 0,1 0 0,3 2 0,-2 3 0,-1 0 0,1-3 0,-2 1 0,1-3 0,-2-2 0,0 0 0,0 0 0,-1-1 0,-3 0 0,0-2 0,0 3 0,-4-2 0,-1 1 1,-3-1-1,0-1 0,0 0 0,-3-1 0,2 0 0,-5-1 0,5-3 0,-1 2 0,-2 0 0,3-1-1,-1 2 1,-3 1-1,3-1 1,-1 0-1,-3-2 1,0 1-1,0 0 0,-3 0 1,-6-12-1,18 15 2,-18-15-1,17 15 0,-17-15 0,17 14 0,-17-14 0,13 10 0,-13-10 0,14 11 0,-14-11 0,6 10 1,-6-10-1,9 10 1,-9-10-1,9 14 1,-9-14-2,0 0-1,6 11-5,-6-11-26,-52-40-38</inkml:trace>
  <inkml:trace contextRef="#ctx0" brushRef="#br0" timeOffset="110244">6732 6226 5,'0'0'26,"-13"-7"-9,13 7-4,-10-7-4,10 7-1,-13-9-1,13 9-2,-11-14 0,11 14-2,-14-23 1,9 13-1,-5-6 0,1 2-1,-2-5 1,-1 2 0,-3-1 0,0 0-1,-1-1 1,-2 1-1,-4 1 1,1 3-1,-2-2 0,-3 2 1,0-2-1,1 0 2,-3-1-2,1-1 1,2 1-2,2 3 1,1-3 0,2 3-1,3-3 0,-2 4-1,2-1 1,3-1-1,-1-1 0,0 1 0,-2 2 0,2-2 0,0 3 0,0-1 0,-2-1 0,1 3 0,1-2 0,-2 0 0,4 1 0,-4-2 0,3-2 0,0 3 0,1-1 0,-1-1 0,-1 2 0,0 1 0,2-3 0,-1-1 0,-1 2 0,0-2 0,0 1 0,0-3 0,-4 1 0,3 0 1,-3-2-1,3 3 0,1-1 0,0-1 1,5 3-1,-2 4 0,5 1 0,7 10 0,-11-14 0,11 14 0,0 0 1,0 0-1,-11-8 0,11 8 1,0 0-1,0 0 0,0 0 0,0 0-1,-2 12-1,2-12-2,20 8-7,-11-9-24,2-2-3,-11 3 2</inkml:trace>
  <inkml:trace contextRef="#ctx0" brushRef="#br0" timeOffset="111938">5589 5133 23,'0'0'16,"0"0"1,0 0-3,0 0-2,0 0-3,0 0-1,0 0-3,-17 2-1,17-2-1,-18-8 0,18 8-1,-23-14 0,12 6 0,-3-5 0,0 5 0,-1-6 0,0 2-1,-2-3 1,-2 2 0,-4-2 0,4 0-1,-6-5 1,2 3-1,-1-2 0,1-2 0,0-5 0,0 7 0,3-1 0,2-2 0,2 1-1,2 2 1,1-1-1,4 4 0,0 0 0,2 0 0,1 0 1,-2 1-1,0 1 0,-1 2 0,-1 0 0,-1 1 0,-2 1 0,0-1 0,-1 3 0,-3-1 0,-1 0 0,-2 0 1,0-4-1,-1-1 0,2-1 0,0 1 0,3-1 1,0 3-1,3-1 0,3 1 1,1 2-1,9 10 0,-11-14 0,11 14 0,0 0 0,-8-10 0,8 10 0,0 0 0,0 0 0,0 0 0,0 0 0,0 0 0,0 0 0,0 0 0,0 0 0,0 0 0,0 0 0,0 0 0,-11-12 0,11 12 0,0 0 0,-14-6 1,14 6-2,0 0 1,-13-6 0,13 6 0,0 0 0,0 0 0,-11-13 0,11 13 0,0 0-1,0 0 0,0 0-5,-3-15-19,3 15-10,4-12 0,-4 12-1</inkml:trace>
  <inkml:trace contextRef="#ctx0" brushRef="#br0" timeOffset="113022">4527 4158 24,'0'0'29,"0"0"-9,-13-4-6,13 4-3,0 0-4,-11 2-1,11-2-2,-11-8 0,11 8-2,-16-19 0,4 3 0,-1 0-1,-3-3 2,-1-1-1,-3-2 0,0 2 0,-5-1 0,2 2 0,-2 0 0,1 3-1,-1-1-1,0-1 1,0 1 0,0-1-1,5-1 0,-2-2 0,2 2 1,1-2-1,4 3 1,-1-1-2,0 4 2,1 0-1,1 0 1,-1 1-1,0-2 0,-1-2 1,2-1-2,-2-3 1,-2-2 0,3 1 0,-2-1-2,-1-2 2,1 6-1,1-2 1,1 4 0,-1 2 0,0 2 0,1-1-1,-1 3 1,3-1 0,2 0 0,-1 1-1,1-1 1,0 3 0,2-2 0,0 2 0,9 10-1,-19-18 1,19 18 0,-18-11 0,18 11 0,-20-11 0,11 6-1,-3-1 1,2-1 0,-2 0 0,12 7 0,-20-16-1,10 7 1,-2-2 0,2 2 0,0 1 0,-3-2 0,-1 2 0,0-2 0,0 1 0,-1 2-1,1-2 1,0-1 1,3 0-2,-1 3 2,12 7-2,-13-11 0,13 11-2,0 0-6,0 0-23,13 6-4,-13-6 1</inkml:trace>
  <inkml:trace contextRef="#ctx0" brushRef="#br0" timeOffset="114565">2803 2740 24,'0'0'17,"0"0"-2,6-10-2,-6 10-3,0 0-1,14 10-4,-14-10-1,20 16-2,-8-2 0,9 5 0,1 3 0,6 4-2,2 1 1,4 1 0,3 2-1,0-1-1,1-2 0,-4-6-4,4 2-8,-9-5-17,-5-4 0</inkml:trace>
  <inkml:trace contextRef="#ctx0" brushRef="#br0" timeOffset="115459">2300 2192 19,'0'0'22,"0"0"-3,0 0-7,0 0-2,17 20-1,-6-12-4,8 8-1,0 2 0,8 8-1,0 4-1,8 3 0,-4 3-2,5-4-1,3 5-4,-6-11-12,4 1-15,-3-5 1</inkml:trace>
  <inkml:trace contextRef="#ctx0" brushRef="#br0" timeOffset="116693">1928 1943 21,'0'0'26,"-11"2"-9,11-2-6,-14-9-1,14 9-4,-12-16 0,12 16-1,0 0-1,-11-6 0,11 6 0,13 14-2,-1-1 0,5 3 0,4 0-1,3 4 0,2-1 0,4 1-1,-2-1 0,-2-4-1,2 5-3,-5-11-6,4 4-22,-5-2-1,-3-2 1</inkml:trace>
  <inkml:trace contextRef="#ctx0" brushRef="#br0" timeOffset="117745">962 1218 22,'0'0'17,"-9"-7"-2,9 7-2,3 11-2,3 1-1,-6-12-3,14 22-2,-8-11 0,7 6-1,1-2-1,1 4 0,0-4 0,4 1-3,0-2 2,3 1-3,1-2 2,2 3-2,-1-2 1,5 1-1,-1 2 1,1 2 0,0 5 0,4 2 0,-3 2 0,-1 2 0,1 2 0,-1-1 1,-2-1-2,7-1 2,-3-1-2,-2-5 1,-3-4-1,-2-4-1,-1 0-1,-9-11-7,6 2-22,-20-6 0,14 2 0</inkml:trace>
  <inkml:trace contextRef="#ctx0" brushRef="#br0" timeOffset="118781">163 717 15,'0'0'9,"-11"16"1,11-16 1,0 0 0,-14 2-1,14-2-2,0 0-3,-11-9-1,11 9-1,-8-15-1,8 15 1,-10-15-1,10 15 1,-11-9 0,11 9 1,-12-1-1,12 1 0,0 0 0,-12 9-2,12-9 1,10 16-1,2-7-1,3 2 1,5-1-1,4 3 0,2 2 1,3 1-1,4 2 1,-2 3 0,6 2 1,2 4-1,4 0 0,2 3 0,3 4 0,1-3 0,1 5-1,-1-3 0,0 3 1,-2-1-1,-2 2 0,-2-4 0,-2 4-1,-4 0 1,-1-3-1,-2 0-1,-6-9-3,2 3-11,-16-12-17,3-6 0,-17-10-1</inkml:trace>
  <inkml:trace contextRef="#ctx0" brushRef="#br0" timeOffset="121018">25 441 21,'-12'6'15,"12"-6"-3,0 0-2,0 0-3,0 0-3,-11 2 0,11-2-3,0 0 1,-1 15-1,1-15 0,3 13 0,-3-13 0,7 13 1,-7-13-1,12 9 1,-12-9-1,16 8 1,-16-8-1,23 8 0,-8-5 0,0 2 0,0-1 0,5-1 0,1-3 1,1 1-1,0-4 0,2 0 0,-1-2 1,2-1-1,-1-1 0,1 0 0,-3 4 0,-1 0-1,1 2 1,-1 1-1,1 2 0,0 1 0,1-1 0,1-1 0,4-1 0,-2-1 1,6-1-1,-3-3 0,0 0 0,-1 0 0,0-3 0,-4 2 0,4 0 0,-5 1 0,0 1 0,-1 0 0,-3 0 0,2-1 0,-2 2 0,0-1 0,0 0 0,2 0 0,-3 0 0,0 0 0,1 1 0,-2 0 0,4 3 0,-3-1 0,4 2-1,-3-1 1,2 1 0,-3-1-1,1 2 1,-3-5 0,3 2-1,-4-2 1,0 0 0,-1-2 0,2-1 0,-1 1 0,-1-1 1,2 2-1,-2 0 0,0 1 0,-1 2 0,-1 0 0,1-1 0,-1-1 0,0 2 0,0-3 0,1 1 0,-3-2 1,-10 5-1,19-11 0,-19 11 0,15-9 0,-15 9 0,12-5 0,-12 5 0,0 0 0,11-2 0,-11 2-1,0 0 1,0 0 0,14 3 0,-14-3 0,0 0 0,10 2 0,-10-2 0,0 0 1,0 0-1,0 0 0,0 0 1,0 0 0,0 0-1,0 0 1,0 0 0,0 0-1,0 0 1,0 0-1,-1-12 0,1 12-1,0 0 0,10-13-1,-10 13-4,0 0-24,0 0 0,0 0-1</inkml:trace>
  <inkml:trace contextRef="#ctx0" brushRef="#br0" timeOffset="123861">610 111 0,'0'0'25,"4"15"-11,-4-15-3,0 0-3,0 0-2,0 0 0,0 0-1,0 0-1,0 0 0,-5 15-1,5-15 0,0 0-2,-8 13-1,8-13 0,0 0 0,0 0 0,0 0 1,0 0-1,0 0 0,0 0 1,0 0 0,12 0 1,-12 0 0,16-2 0,-16 2 0,19 2 0,-7 0 0,3 3-1,1-1 0,2 3 0,8 1 0,1 1-1,-1-1 0,3 1 0,0 0 0,1-1 1,0 0-1,0 1 0,0 2-1,-2-2 2,4 3-1,-6-3 0,1 0 0,-1-1 0,1-1 0,-1-2 0,-1-2 0,-2-1 0,-2 0 0,-1-1-1,1-1 1,-4 1 0,2-1 0,-4 2 0,-2 3 0,1 1 1,3-2-1,-1 2 0,-1 1 0,1 0 0,-1-1 0,0-1 0,-2 1 0,-2 0 0,-11-6 0,16 7-1,-16-7-3,0 0-29,0 0 1,-6-13-2</inkml:trace>
  <inkml:trace contextRef="#ctx0" brushRef="#br0" timeOffset="125642">1616 345 13,'0'0'26,"0"0"-12,14 11-6,-14-11-3,28-1-2,-13-2 0,5 4-1,-2-2 1,6 4-1,0-2 1,2 6 0,0-4-1,3 5 0,0-4 0,2 1 0,-2-2-1,0 0 0,0-3 0,0 0 0,-1-1 0,-3 0 0,-2 0 0,0 0-1,-4-1 1,1 4-1,-2-1 1,2 1-1,-2 0 0,0 1 0,-1-2 1,2 0-1,-2 0 0,3-2 0,-3 0 0,-1 0 0,2-2 0,-1 2 0,-1 0 0,-2 0 0,0 1 0,1 1 0,-1-1 0,0 2 0,0 0 0,1-1 0,-2 0 1,-1-1-1,0 1 0,1 1 0,-3-2 0,-10 0 0,19 0 0,-19 0 0,13 0 0,-13 0-1,11-3-3,-11 3-19,-1-12-8,1 12-2</inkml:trace>
  <inkml:trace contextRef="#ctx0" brushRef="#br0" timeOffset="126974">1740 273 15,'13'-5'15,"2"7"-2,-1-7-4,6 5-2,-7-6 0,11 6 0,-13-8-1,10 7 0,-7-7-2,2 4-1,-1-4 0,1 1-1,1-4-1,-4 3 0,5-5-1,0 4 0,-1 1 0,2 1 0,2 1 0,1 2 0,-2 2 0,1 1 0,-3 1 1,2-1-1,-3-2 0,1 0 0,-2 0 0,1-2 0,-1 0 1,1 1-1,1 1 0,1 2 0,-1 1 0,2 1 0,0 1 0,-2-1 1,0-1-1,-2 0 0,-1-3 0,1 1 0,-1-1 1,0 0-1,0 0 0,1 2 0,1 0 0,-3 1 1,1-2-1,1 2 1,-5-1-1,3-1 0,0 0 1,-2-2-1,0 1 0,2-2 0,0 0 0,1 2 0,-4 1 0,3-1 1,3 2-1,-1 1 0,-2 0 0,0-1 0,3 1 0,-2 0 0,-1-2 0,-2-1 0,1 0 0,-3-3 0,-10 6 0,15-11 0,-15 11 0,12-14 0,-12 14 0,11-9 0,-11 9 0,14-7 0,-14 7 0,18-3 0,-8 0 0,-10 3 0,20-2 0,-11 0 0,-9 2 0,20-5 0,-20 5 0,18-5-1,-18 5 1,19-5 0,-9 5 0,4 2-1,1-1 1,-1 0 0,0 2 0,0 1 0,-1 0 0,0 1 1,-1 0-1,-3-1 0,-9-4 0,20 7 0,-20-7 0,20 3 0,-10-1 0,0 0 0,2-1 0,-12-1 0,17 4 0,-17-4 0,18 3 0,-18-3 0,17 3 0,-17-3 0,16 4 0,-16-4 0,18 9 0,-18-9 0,16 11 0,-16-11 0,14 11 1,-14-11-1,0 0 0,11 10 0,-11-10 0,0 0 0,0 0 0,0 0 0,0 0-1,0 0 2,0 0-1,12 0 0,-12 0 0,0 0 1,13 13-1,-13-13 0,11 17 0,-11-17 0,6 11 0,-6-11-5,0 0-28,0 0 0,-13-18-1</inkml:trace>
</inkml:ink>
</file>

<file path=ppt/ink/ink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4:32.4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 0 10,'0'0'32,"-2"14"-3,2-14-13,0 0-7,0 0-4,0 0-14,0 0-23,19 3 1</inkml:trace>
</inkml:ink>
</file>

<file path=ppt/ink/ink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4:59.4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11647 989 4,'0'-14'12,"-5"1"-2,5 13-2,-10-15 0,10 15 0,-17-7-1,17 7 0,-16 9-1,16-9-1,-17 18-2,16-8-1,-3 2 0,4-12-1,5 16 1,-5-16-2,0 0 1,15 14 1,-15-14-1,13 0 1,-13 0 0,10-2 1,-10 2-1,14-9 0,-14 9 0,15-15 0,-7 3 0,-8 12-1,12-22 1,-12 22-1,4-21 0,-4 21 0,-7-12 0,7 12-1,-15 3 1,15-3-1,-17 11 0,17-11 0,-9 18-1,9-18 2,0 0-2,0 0 2,0 0-1,9 2 0,-9-2 1,8-15-1,-8 15 0,0 0-4,0 0-27,11 2-1,-11-2-1</inkml:trace>
  <inkml:trace contextRef="#ctx0" brushRef="#br0" timeOffset="4940">17677 93 10,'-14'-2'24,"14"2"-8,0 0-6,-12 2-3,12-2-3,0 0-2,-15 12 0,15-12 1,-10 7-1,10-7 0,0 0 2,0 0-2,0 0 1,0 0 0,0 0 0,0 0 0,10-15 0,-10 15 0,12-13 0,-12 13-1,5-11 0,-5 11 0,0 0 0,-1-13-1,1 13 0,0 0 0,0 0-1,-11-9 0,11 9 0,0 0 0,-12-2 0,12 2 0,0 0 0,0 0 0,-12 10 0,12-10 0,-3 10 0,3-10-1,0 0 2,-1 12-1,1-12 0,0 0 0,0 0 1,0 0-1,0 0 1,0 0-1,0-12 1,0 12 0,-16-2-1,3 3 1,-5 2-1,-1 1 1,-6 2-1,0 2 0,3 0 0,1 3 0,6-3 0,15-8 0,-12 15 0,12-15 0,15 8 0,-1-8 0,1-1 0,-1-4 0,0 2 0,-2-2 1,-12 5-1,11-6 0,-11 6 1,0 0-1,-9 1 0,9-1 0,-14 5 0,14-5 0,-13 6 0,13-6 0,0 0 0,0 0-1,0 0 1,0 0 0,15-14 0,-15 14 0,10-12 0,-10 12 0,4-11 0,-4 11 0,0 0 0,-10 2 0,10-2 0,-15 13 0,15-13 0,-14 14-1,14-14 1,-9 12 0,9-12 0,0 0 0,0 0 0,14 8 0,-14-8 0,13 0 0,-13 0 0,17-1 0,-17 1 0,11-1-2,-11 1-4,0 0-26,0 0-2,0 0 0</inkml:trace>
  <inkml:trace contextRef="#ctx0" brushRef="#br0" timeOffset="41861">8118 1428 15,'0'0'24,"0"0"-9,0 0-7,0 0-2,0 0 0,0 0 0,0 0 1,11 6-2,-11-6 1,11-3-1,-11 3-1,16-6-1,-3 3 0,3-1-1,3 0 0,4 1-1,1-1 0,1 1 0,6-1 0,4 0 0,2 0 0,2-3-1,4 2 2,-2-5-2,6 3 1,-4-2-1,4 1 1,-3-1-2,2 3 2,-2 2-1,-3-1 0,-2 2 0,1 0 0,-2-1 0,2 0 0,-2-3 0,5-2 0,0-3 0,5 1 0,-1-5 0,6 3 1,-5 0-1,3-1 0,-3 4 0,-3-3 0,-3 6 1,-3 1-2,0 3 1,-5 0 0,0 2 0,-1-1 0,-1 0 0,4-1-1,0-1 1,0-4 0,1 0 0,3-4 0,1-2 0,1 1 0,0-1 1,1 2-1,-4-1 0,2-2 0,-5 2 1,-2 1-1,-3-2 1,0 1 0,-2 0-1,-3 2 1,-1-1 0,1 2 0,-3 2-1,2 0 1,-2 2-1,2 1 0,-3 1 0,5 0 0,-4 1 0,1-1 0,3 2 0,-5 0 0,1-1 0,-1 2 0,-1-1-1,1-2 1,-2 1 0,3-2 0,0 1 0,5-1 0,-1-1 0,3-1 0,0 0 1,2 0-1,0 0 0,-2-1 0,-2 1 0,-2 1 0,-2 0 0,-1-1 0,-4 2 0,-4 1 0,0 1 0,-5 2 0,-10 1 0,19-1 0,-19 1 0,14 3 0,-14-3 0,17 6 0,-6-3 0,3 0 0,1 1 0,2 0-1,4 0 1,2 1 0,4-3 0,-2 0 0,4-2 0,-4 0 0,2-4 0,0-1 0,-5 0 0,1-1 0,-6 0 1,-2 0-1,-2 2 0,-13 4 0,16-7 0,-16 7 0,0 0 0,0 0 0,0 0-1,0 0-2,0 0-8,3 11-23,-3-11-3,0 0 1</inkml:trace>
  <inkml:trace contextRef="#ctx0" brushRef="#br0" timeOffset="43888">11751 813 13,'0'0'28,"14"-4"-11,-14 4-5,20-11-3,-6 0 0,12 5-2,0-8-1,9 7-2,-1-5 0,11 4-2,0 1 0,5 3-1,1 0 0,2 3 0,1 3-1,-2-1 1,4 3-1,-4-2 0,2 2 1,-4-2-1,-2 1 0,-1 0 0,-3-2 0,0 0 0,0-3 0,-2 1 0,-2-4 1,-1-2-1,5 0 1,1-3-1,1 0 1,-1-1 0,0-1 0,-1 3-1,1-1 1,-5 0-1,-4 1 1,4 1-1,-6-2 1,1 0-1,2 1 1,-2-1 0,6-1 0,-2 0-1,6-1 0,-1 3 0,5-1-1,-1 0 1,3 0-1,0-1 1,-4 3-1,0-1 1,-2 1 0,-2 0 0,0 0 0,-2 1 0,-1-2 0,2 2 0,1 0 1,3-1-2,1 2 2,6 0-2,-1 0 2,5-1-2,0-1 2,1 0-1,-2-2 0,-2 2 0,-1 0 0,-6 2 0,-6 0 0,-1 5 0,-5 0 0,0 0 0,-5 2 0,2-2 0,2 2 0,-1-4 0,-3 2 0,2-1 0,4 1-1,-1-1 1,3-1 0,-2 2 0,3 0 0,-1 0 0,1-3 0,2-1 0,-4 0 0,2-2 0,-1-2 0,1 1 0,-3-5 1,0 3-1,0 0 0,-1 2 0,1 1 0,-3 2 0,0 4 0,1-1 0,-1 5 0,2-3 0,0 3 0,1-3 0,1-1 0,-3-2 0,3 0 1,0-1 0,-2-4 0,-1 0 0,1-1 0,0 2 1,-1-3-1,-2-1 0,1-2 0,0 2 0,0-1 0,-1 2-1,2-3 1,0 2-1,-2 0 0,2 1 0,-2-1 0,1 3 0,-3 1 0,-1 3 0,-2-2 1,-1 0-1,0 0 0,-2 1 0,0 0 0,0 0 0,0 1 1,2-1-1,0 3 0,3 1 0,5 0 0,-3 1 1,2 2-1,0 0 0,2 2 0,1-1 1,0 1-1,-1-1 0,-1 2 0,-2-2 0,1-2-1,-2-1 1,1-2 0,-4-1 0,0-1 0,-5-2 0,-2 2 0,-1-2 0,-3 1 0,-2 2 0,-2-1 0,-2 2 0,-11 2 0,18-6 0,-18 6 0,19-1-1,-19 1 1,15 1 0,-15-1-1,10 3 1,-10-3 0,0 0 0,0 0-1,11 5 1,-11-5 1,0 0-1,0 0 0,0 0 0,0 0 0,12-3 0,-12 3 0,11-7 0,-11 7 0,13-8-1,-13 8 0,0 0-3,14 0-12,-14 0-20,-14 4 0,-4-4 0</inkml:trace>
  <inkml:trace contextRef="#ctx0" brushRef="#br0" timeOffset="46902">6067 1766 17,'0'0'23,"0"0"-6,1-15-5,-1 15-4,0 0 0,15-3-3,-15 3 0,18-1-1,-7-3 1,7 1-1,0-6 0,10 3-1,2-5 1,10 2-1,-1-7-1,5 0 0,5 1 0,4 4 0,1-1-2,0 1 1,-2 0 0,1 1-1,-3 2 0,1 1 1,-4-1-1,1 1 0,-2 0 0,-2 2 0,0-2 0,-1 3 0,-1 0 1,-4 1-1,2 0 0,-4 0 0,-3-2 0,-1 1 0,-2-2 0,1 0 0,1-1 0,-6-1 0,-1 1 0,1 0 0,-1 1 0,-4 2 0,-1 0 0,-3 3 0,-3 1 0,-4 1 0,2 2-1,-12-3 1,16 5 0,-16-5 0,14 4 0,-14-4 0,10-2 0,-10 2 0,14-3 0,-14 3 0,18-3 0,-18 3 0,17-4 0,-17 4 0,16-3 0,-16 3 0,18-6 0,-18 6 0,11-8 0,-11 8 0,19-8 0,-9 4-1,-10 4-1,14-5-7,-14 5-23,0 0-2,-5 18-1</inkml:trace>
  <inkml:trace contextRef="#ctx0" brushRef="#br0" timeOffset="49603">6034 1745 2,'0'0'26,"-12"6"-11,12-6-3,-11 18-4,11-18-1,-9 23-2,5-11 1,4 10 0,-4-9-2,6 3 0,-6-1 0,6 2-1,-4-3 1,2 3-1,-2-4 0,2 3 1,-4-1-1,3 3-1,-5-3 0,2 3 1,-4 2-2,2 3 0,-2 0-1,-6 6 1,-1-2 0,0 2-1,-2 0 1,1-2-1,2 0 1,0-1-1,1-4 2,4-2-2,3 0-1,0-3 1,1 4 0,-3-5 0,2 4 0,-3-1 0,-1 4 0,-4 1-1,0-2 1,0 0 0,-3-2 0,0 1 0,3-6-1,-1 3 1,-1-6 0,1 0 0,-1-1 0,-2-1 0,0 0 0,-3 1 0,-1 0-1,-1 0 2,-3-2-1,3 0-1,-5-2 1,1 2 0,1-2 0,0 0 0,1-1 0,0 1 0,0 1 0,0 1 0,2 4 0,3-3 0,-4 3-1,2 0 1,2-2 0,2-2 0,2 2 0,-2-4 0,4-1 0,-3-4 0,3-1 0,-2 0 0,-2-1 0,0 0 0,-6-1 0,0 2 0,-4-1 0,-3 1 1,-3 3-1,-2 0 0,0 3 0,4-1 0,2 1 2,3 1-2,5-1 2,0 0-2,7 2 2,2 1-3,13-10 3,-19 12-2,19-12 0,-19 13 0,9-8 0,10-5 0,-19 8 1,8-6-1,0-1 1,-1 0-1,0-1 0,-1 3 0,0-1-1,0-1 2,-1 1-2,-1 0 2,-1-1-2,0 0 1,-3-1 0,3 1 0,-1-2 0,0 1 1,1-1-1,1 1 0,1-1 0,0 1 0,0 0 0,0 0 0,-1 0 0,1 2 0,-2-1 0,1 1 0,-1 1 0,0 0 0,-1-2 0,5 2 0,-2-2 0,3 0-1,-1-1 1,2 0-1,10 0 0,-20-1 0,20 1-1,-20 0-3,20 0-5,-11 6-21,11-6-4,0 0 2</inkml:trace>
  <inkml:trace contextRef="#ctx0" brushRef="#br0" timeOffset="51559">4628 1910 13,'0'0'21,"3"16"-2,-3-16-4,-9 13-3,9-13-4,-14 19-2,14-19-3,-17 25-1,12-13-1,-2 3 0,-1 0-1,0 0 0,0-2 0,0-1 1,0-1-1,-1-1 0,-1-2 1,10-8 0,-21 16 0,10-10-1,-2 0 1,0 1 0,-1-1 0,-1 2 0,-1 0 2,0 0-3,-3 2 3,3 1-3,0-2 2,0 3-1,-1-2 1,3-1-2,0 3 0,3-2 0,-1 2 1,2-2-1,1-2 0,9-8 0,-18 16 0,18-16 0,-15 17 0,15-17 0,-16 18 0,16-18 0,-16 22 0,7-13 0,0 2 0,1-1 0,2 2 1,6-12-1,-15 18 1,15-18 0,-11 14-1,11-14 1,-10 14 0,10-14 0,-10 16-1,10-16 1,-6 19-1,1-9 1,3 3-1,0-3 0,1 3 1,-3 0-1,4 0 0,-1-1 1,-3 1-1,4 2 1,-1 0-1,-2 1 1,-1 3-1,2-2 0,-4 5 0,4-2 0,-2-2 0,3-1 0,-1-2 0,7-3 0,-5-12 0,5 16 0,-5-16 0,11 6 0,-11-6 0,0 0 0,14 7 0,-14-7 0,0 0-1,4 13 1,-4-13 0,2 11 1,-2-11-2,-2 15 1,2-15 0,-4 14 0,4-14 0,-10 16 1,10-16-2,-11 18 1,11-18 2,-13 19-2,13-19 1,-13 14-1,13-14 2,-14 13-2,14-13 1,-17 6-1,7-4 0,-3 0 0,-1 2 0,14-4 0,-20 7 0,20-7 0,-14 4-1,14-4 1,0 0-1,0 0-1,0 0-3,0 0-24,0 0-5,13-8 0</inkml:trace>
  <inkml:trace contextRef="#ctx0" brushRef="#br0" timeOffset="52783">4136 2854 26,'-19'-2'32,"5"-6"-11,14 8-7,-28 1-6,13 6-2,-4 1-1,1 4-2,-2 2 1,4 1-2,2-1 0,4 1 0,6-2 0,7-3-1,-3-10 1,21 6-2,-2-7 0,2-5 1,-3-8 0,5-1 0,-4 0-1,-3-1 1,-3-2-1,-4 3 1,-6 0-1,-3 3 1,0 12-2,-12-12 2,-1 11-1,0 4 1,-1 3-2,-1 1 1,3 7 0,0 0 0,5 0 1,4 0-1,5-4 1,-2-10-2,16 10 3,-3-12-2,1-3 0,-3-3 0,2-2-1,-2 0 1,-11 10-1,7-14 1,-7 14-3,0 0-2,0 0-26,-7 14-5,7-14 3</inkml:trace>
  <inkml:trace contextRef="#ctx0" brushRef="#br0" timeOffset="54120">0 3996 24,'0'0'27,"5"-16"-12,-5 16-4,13-19-1,4 10-2,-3-8-1,9 3-1,0-5 0,6 2-1,-1-1-1,8 1-1,0-2 0,2 4-1,0-2 0,0 4-1,1 0 0,-3 4-1,-1-1 0,-1-1 0,-4 2-1,0-1 1,1-1-2,2 2 2,-1-3-2,-1-2 3,1 4-2,0-3 1,0 3-1,1 3 1,-5 0 1,1 1-1,-1 3 0,1-3 0,0 2 0,3 0 0,1-3 0,0 0 1,1-1-1,1-3 0,2-1 0,0-1 0,-2 0 1,-3-2-1,-2 3 0,0 0 0,0 0 1,-1 2 0,-1 1 0,1 4 0,0-1 0,4 3 0,3-1 0,2 2 0,2-1-1,3-1 1,1-3-1,0-1 0,0 0 0,-2 1 1,2-3-1,-2-2 1,-4 1-1,-2 3 1,-3-2-1,-1 4 0,4-2 1,-3 3-1,-1-2 0,3 1 0,0-1 0,2-2 1,-2-2-1,1 0 1,-3-3-1,7 0 0,-2 0 1,1 3-1,1-2 0,-2 2 0,3 0 0,-1 3 0,-2 1 0,-1 1 0,-4 0 0,0 1 0,0-1 0,-2-1 0,0-1 1,-2-1-1,0-1 0,-1-2 1,1 3-1,2-2 0,-3 0 0,2 3 0,-3 2 0,4 2 0,-2-1 1,1-1-2,2 3 2,0-2-1,2-2 0,-1 2 0,3-1 0,0-1 0,-4 0 0,-1 0 0,-1-1 0,-3 1 1,-3 0-1,-1 0 0,-5 0 0,0 1 0,0 1 0,-3 0 0,-2 1 0,-1 2-1,1 1 1,-2 0 0,1 2 0,-1-1 0,3 0 0,-2 1 0,4 0 0,-1 0 0,0 1 0,2 0 0,-3-1 0,1 1 0,3 0 1,-7 0-1,2 0 0,-3-2 0,3 0 0,-13 0 1,19-4-2,-19 4 1,16-10 0,-16 10 0,14-9 0,-14 9 0,14-9-1,-14 9 1,14-7 1,-14 7-1,14-2 0,-14 2 0,14-2 0,-14 2 0,18 0 0,-18 0 0,18 0 0,-18 0 0,18-1-1,-18 1 2,14-1-1,-14 1 0,0 0 0,13 0 0,-13 0 0,0 0 0,0 0 1,0 0-2,0 0 0,0 0-3,1 15-19,-1-15-13,-14 11-2,0-6 1</inkml:trace>
</inkml:ink>
</file>

<file path=ppt/ink/ink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4:13.5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203 1673 16,'0'0'33,"2"-18"-10,-11 5-3,9 13-8,-15-11-3,15 11-2,-28 3-2,10 5-1,-2 1-2,-1 6 0,-1 5-1,1-1 0,2 2 0,2 0-1,8-1 0,4-2 1,3-5 0,2-13 0,11 11 0,4-13 0,-1-4 1,5-3-1,-2-5 0,-1 0 1,-2-6-1,0 7 0,-6-2 0,-2 1 0,-6 1-1,0 13 1,-7-19-1,7 19 1,-21-9-1,7 9 0,-1 4 0,1 1 0,3 4 0,-1 2-1,3 3 1,4 0 0,5 0 0,5-2 0,4 0-1,5-4 2,5-3-1,3-5 0,2-5 0,5-5 1,-3-4-1,0 0 1,-5-2 0,-4-2 0,-6 2 0,-7 0 0,-5 5 0,-11 4 0,-7 3-1,-2 8 0,-5 3 0,-1 5 0,-1 6-1,4 2 1,5 1-1,6 0 1,8 1 0,6-9 0,-1-13-1,23 13 1,-3-15 0,6-5 1,3-3-1,0-6 0,-4-3 0,-2 2 1,-8 1-1,-2 1 0,-12 1 1,-1 14-1,-23-13 0,4 13-1,-3 5 1,-5 4-1,4 5-1,1-3-2,11 10-4,-3-4-29,14 0-2,4-5 1</inkml:trace>
  <inkml:trace contextRef="#ctx0" brushRef="#br0" timeOffset="159192">4079 16 6,'13'-9'24,"-3"7"-11,-10 2 1,28-4-4,-13 0 0,13 8-1,-4-3-2,10 5-2,-1-1 0,7 2-2,0-2-1,4 3 0,1-2-1,8 2 0,-4-1 0,6-1-1,1 1 1,3 0 0,2 3-1,-3-2 1,0 2-1,-1 1 0,-4-2 1,-3-1-1,-1 1 0,-2-2 0,1 0 1,-1 1 0,-4-1 0,0 1-1,2 2 2,-1 0-1,-3-1 1,2 4 0,-7-2-1,4 4 1,-1-2 0,0 2 0,-3-3 0,1 2 0,-5-6-1,2 3 0,-3-3-1,-1 0 1,-1-1-1,3-1 0,-3 0 0,4 3 1,0 1 0,0 1-1,2 0 1,1 2 0,0 0 0,0-2 0,-1 2 0,-4-4-1,3-1 0,-1-1 0,1 0 0,-2 0 1,-2 0-1,4-2 0,-1 3 0,-2-1 0,0 0 0,-1 1 0,0-1 1,-2 1-1,1 0 0,0 0 0,0-1 1,-1 1 0,1 0 0,-1 1 0,-2-1 0,0 0 0,-4 0-1,3 1 1,-1-4-1,-2 2 1,1 0-1,0 0 0,-1 1 0,0-1 0,2 1 1,0 0-1,1 0 0,2 2 0,-1-1 1,0-2-1,-2 0 0,2 1 0,-2-1 0,0-3 1,-4 1-1,-1-2 0,3 0 0,-3-1 0,-2-1 0,1-1 0,-4 1 0,-2-1 0,-2 0 0,-10 0 0,16 1 0,-16-1 0,14 2 0,-14-2 0,18 3-1,-8-1 2,3 3-2,-13-5-7,16 2-27,-16-2-1,0 0 0,-16 6 0</inkml:trace>
  <inkml:trace contextRef="#ctx0" brushRef="#br0" timeOffset="160373">7810 883 13,'0'0'29,"0"0"0,0 0-14,22-7-4,-12 2-1,16 5-2,-3-2-10,10 2-25,-15-8-4,3 5 0</inkml:trace>
  <inkml:trace contextRef="#ctx0" brushRef="#br0" timeOffset="161873">7509 681 27,'-5'-10'33,"-4"-4"1,-3-3-17,12 17-6,-21-21-3,12 15-3,-10-1-2,4 6 0,-4 2-1,-3 5-1,2 4-1,0 2 1,2 3-2,1-2 1,5 1 0,2-2 0,10-12 0,-4 15 0,4-15 1,0 0-1,0 0 1,0 0-1,0 0 1,0 0-1,0 0 0,0 0-2,0 0-3,-15-14-10,15 14-18,11-10-3,3-1 1</inkml:trace>
  <inkml:trace contextRef="#ctx0" brushRef="#br0" timeOffset="162294">7467 537 6,'47'-30'32,"4"-6"1,-2-4-11,11 9-6,-11-7-5,3 10-4,-4-3-1,-1 9-3,-13 2 0,0 5-1,-12-2 0,0 10 1,-6-1 0,-3 5-1,-13 3 1,10-4-1,-10 4 0,0 0 0,0 0-1,-10 3 0,10-3 0,-20 8 0,2-1 0,1 5 1,-10 2-1,-3 6 1,-7 5-1,-13 9-1,-5 3-1,-7 3-4,2 15-7,-10-10-25,0 2-1,-3-2-1,-1-2 1</inkml:trace>
  <inkml:trace contextRef="#ctx0" brushRef="#br0" timeOffset="162783">6389 1155 7,'76'-56'7,"6"-1"-3,-2 1-2,2-1 3,-8 8 1,-7 1 2,2 9 1,-15-2 0,1 10 0,-9 0 1,-2 12 0,-9-6-4,0 10-2,-10 0-1,-1 4 0,-7-2 1,1 3 0,-6-2 0,1 5 0,-4-7 1,7 6-1,-6-2-1,3 3-1,-13 7 1,18-12-2,-18 12 0,0 0 1,0 0-1,-15 12 0,-2-3 1,-6 5-1,-2 3 0,-4 2 0,-7 4-1,-4 2 1,-1 3-1,-3 5 0,-6 1 1,-4 5-1,0 3 0,-8-1-1,-4 6 2,-2-1-1,-6 2 0,2-2 1,1 1-1,-2 1 0,4-1-1,6 0 1,3-1-1,6-5 1,3-1-1,5 0 0,1-3 0,0-2 1,3-5 1,3 1-1,-1-1 1,4-1-2,3 0 3,-1-3-3,3 0 2,2 1 0,0-2-2,0 1 1,1-1 0,-1 0 0,-4 0 0,0 4 0,-5-5 0,3 4-1,-2-3 1,0 1 0,1-1 0,0-3 0,7-2-2,2-8-3,17 3-28,-1-3-2,11-12-1</inkml:trace>
  <inkml:trace contextRef="#ctx0" brushRef="#br0" timeOffset="166136">5442 1961 19,'-12'-1'21,"12"1"-5,-14 7-7,7 5-2,-6-6-1,4 5-1,-6-2 0,3 6-1,-2-3 0,-1 3 0,-4-2-1,1 2-1,-4 2 0,2 3-1,-3-2 0,-4 2 0,0-1 0,-1 3 0,-2-2 0,3-2 1,-4 2-1,6 0 1,-4-4 0,3 1 0,1 0 0,3 1-1,-1-1 0,-2 3 0,0 2 0,1-3-1,-2 7-1,-2 0 1,0 0-1,-1 1 1,2 1-1,-2-3 1,2 2-1,0-2 1,-1 1-1,4-3 1,0 2 0,-2-2 0,1 4 0,-1-4 0,0 3 0,0-3 0,1-1 0,-1 2 0,-1-1-1,2-2 2,-4-3-2,3 4 1,-1-1 0,0-3 0,-1 3 1,0-2-1,1-2 1,1-1-1,-2 1 2,0 1-3,1-3 3,1 1-2,-1 2-1,3-1 1,-4 1 0,7-1 0,-2 2-1,1-2 1,2 2 0,2-3 0,3 0 0,-4-1 0,1-2 0,-2-1 0,2 3 0,-6-4 0,2 3 1,-3 1-2,-1 0 1,2 1 0,-2 3 0,2 1 0,0-3-1,4 0 1,2-4 0,2 0 0,4-1-1,-2-3 1,0-1 0,-1 1 0,0-1 0,-3 5 0,-1 0 0,1 1 0,-1 1 0,-3 0 1,3 0-1,2-2 0,-1-2 1,2 0-1,3-3 0,3 1 1,-2-5-1,12-4 1,-21 12-1,21-12 0,-19 16 0,4-8 0,0 6 1,-5 2 0,-1 0 1,0 3-1,-2-2 1,0 5-1,3-6 1,0 1 0,1-2-1,1 0-1,-1-1 1,-3 0-1,2 0 1,0 1-1,-3 0 1,0 2-1,-2-1 0,1 4 1,0-1-1,1 0 1,1-1-1,2-2 1,2-1-1,6-1 0,-2-1 0,1-2 0,4 2 0,9-13 0,-14 17 0,14-17 0,-14 16 0,14-16 0,-14 13 0,14-13 0,-13 11 0,13-11 0,-14 8 1,14-8-1,-16 8 0,16-8 0,-16 12 0,16-12 0,-19 14 1,19-14-1,-18 17 1,6-8-1,2 2 0,-5 0 1,1 2-1,0 1 0,0-3-1,-6 2 1,4-1 0,1-1 0,2 0 0,0-3 0,13-8-1,-17 11-1,17-11-3,0 0-4,14 4-20,-2-9-7,3-3 2</inkml:trace>
</inkml:ink>
</file>

<file path=ppt/ink/ink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2127E-7" units="1/dev"/>
        </inkml:channelProperties>
      </inkml:inkSource>
      <inkml:timestamp xml:id="ts0" timeString="2012-12-18T06:24:16.5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271 129 23,'0'0'33,"-9"-18"2,-6 5-17,15 13-6,-26-5-5,11 9-2,-7 3-1,1 5-2,-6 2 0,3 4-1,-3 3 1,5 5 0,-1 0 0,6-2-1,3 0 0,8-4 0,3-5 1,9-4-1,7-7 0,5-10-1,10-8 0,5-2 1,-1-8-1,7-2 1,-4-3-1,-2 1 1,-5-1-1,-5 4 1,-12 1 0,-6 7 1,-10 3-1,-4 5-1,-11 4 1,-6 6-1,-5 6 1,2 5-1,-1 5 0,-1 1 0,5 4 0,3-1 0,6 0 0,8-6 0,8-5 0,1-10 0,24 2 0,-1-11 1,6-6-1,5-6 0,-1-4 1,-1-2-1,-3-1 1,-2 3-1,-11 2 2,-6 7-1,-10 6-1,0 10 0,-21 2 1,-3 10-1,-2 7 0,-5 7 0,2 3 0,0 2 0,6-1-1,5 0 1,9-7 0,9-6 0,0-17-1,29 11 1,-2-16 0,7-9 0,4-5 0,4-6 0,-4 1 0,-3-4 0,-3 2 1,-11 4-1,-9 4 0,-13 6 0,-12 7 0,-10 8 0,-7 7 0,-11 7 0,3 6 0,-3 2 0,5 3 0,7-1 0,10-3 0,14-4 0,12-8 0,16-5 0,11-9 0,9-8 0,7-4 0,0-7 0,1-1 1,-8-1-1,-9-1 0,-11 6 0,-14 5 0,-9 13 0,-24-5 0,-9 14 0,-9 4 0,-3 8 0,0 4 0,2-2-1,10 6-3,7-11-27,30 1-6,20-11-4,19-9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076363" cy="511730"/>
          </a:xfrm>
          <a:prstGeom prst="rect">
            <a:avLst/>
          </a:prstGeom>
        </p:spPr>
        <p:txBody>
          <a:bodyPr vert="horz" lIns="95491" tIns="47745" rIns="95491" bIns="47745" rtlCol="0"/>
          <a:lstStyle>
            <a:lvl1pPr algn="l">
              <a:defRPr sz="800">
                <a:solidFill>
                  <a:schemeClr val="tx1"/>
                </a:solidFill>
              </a:defRPr>
            </a:lvl1pPr>
          </a:lstStyle>
          <a:p>
            <a:r>
              <a:rPr lang="de-DE" dirty="0"/>
              <a:t>PTV Group</a:t>
            </a:r>
          </a:p>
        </p:txBody>
      </p:sp>
      <p:sp>
        <p:nvSpPr>
          <p:cNvPr id="4" name="Folienbildplatzhalter 3"/>
          <p:cNvSpPr>
            <a:spLocks noGrp="1" noRot="1" noChangeAspect="1"/>
          </p:cNvSpPr>
          <p:nvPr>
            <p:ph type="sldImg" idx="2"/>
          </p:nvPr>
        </p:nvSpPr>
        <p:spPr>
          <a:xfrm>
            <a:off x="381298" y="292770"/>
            <a:ext cx="6338269" cy="4752528"/>
          </a:xfrm>
          <a:prstGeom prst="rect">
            <a:avLst/>
          </a:prstGeom>
          <a:noFill/>
          <a:ln w="12700">
            <a:solidFill>
              <a:prstClr val="black"/>
            </a:solidFill>
          </a:ln>
        </p:spPr>
        <p:txBody>
          <a:bodyPr vert="horz" lIns="95491" tIns="47745" rIns="95491" bIns="47745" rtlCol="0" anchor="ctr"/>
          <a:lstStyle/>
          <a:p>
            <a:endParaRPr lang="de-DE"/>
          </a:p>
        </p:txBody>
      </p:sp>
      <p:sp>
        <p:nvSpPr>
          <p:cNvPr id="5" name="Notizenplatzhalter 4"/>
          <p:cNvSpPr>
            <a:spLocks noGrp="1"/>
          </p:cNvSpPr>
          <p:nvPr>
            <p:ph type="body" sz="quarter" idx="3"/>
          </p:nvPr>
        </p:nvSpPr>
        <p:spPr>
          <a:xfrm>
            <a:off x="383223" y="5121314"/>
            <a:ext cx="6309205" cy="4494411"/>
          </a:xfrm>
          <a:prstGeom prst="rect">
            <a:avLst/>
          </a:prstGeom>
        </p:spPr>
        <p:txBody>
          <a:bodyPr vert="horz" lIns="0" tIns="187974"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763978639"/>
      </p:ext>
    </p:extLst>
  </p:cSld>
  <p:clrMap bg1="lt1" tx1="dk1" bg2="lt2" tx2="dk2" accent1="accent1" accent2="accent2" accent3="accent3" accent4="accent4" accent5="accent5" accent6="accent6" hlink="hlink" folHlink="folHlink"/>
  <p:hf/>
  <p:notesStyle>
    <a:lvl1pPr marL="0" algn="l" defTabSz="914400" rtl="0" eaLnBrk="1" latinLnBrk="0" hangingPunct="1">
      <a:defRPr sz="1100" kern="1200">
        <a:solidFill>
          <a:srgbClr val="000000"/>
        </a:solidFill>
        <a:latin typeface="+mn-lt"/>
        <a:ea typeface="+mn-ea"/>
        <a:cs typeface="+mn-cs"/>
      </a:defRPr>
    </a:lvl1pPr>
    <a:lvl2pPr marL="269875" indent="-269875" algn="l" defTabSz="914400" rtl="0" eaLnBrk="1" latinLnBrk="0" hangingPunct="1">
      <a:buClr>
        <a:schemeClr val="accent1"/>
      </a:buClr>
      <a:buFont typeface="Wingdings 3" pitchFamily="18" charset="2"/>
      <a:buChar char="´"/>
      <a:defRPr sz="1100" kern="1200">
        <a:solidFill>
          <a:srgbClr val="000000"/>
        </a:solidFill>
        <a:latin typeface="+mn-lt"/>
        <a:ea typeface="+mn-ea"/>
        <a:cs typeface="+mn-cs"/>
      </a:defRPr>
    </a:lvl2pPr>
    <a:lvl3pPr marL="452438" indent="-182563" algn="l" defTabSz="914400" rtl="0" eaLnBrk="1" latinLnBrk="0" hangingPunct="1">
      <a:buClr>
        <a:schemeClr val="accent1"/>
      </a:buClr>
      <a:buFont typeface="Arial" pitchFamily="34" charset="0"/>
      <a:buChar char="•"/>
      <a:defRPr sz="1100" kern="1200">
        <a:solidFill>
          <a:srgbClr val="000000"/>
        </a:solidFill>
        <a:latin typeface="+mn-lt"/>
        <a:ea typeface="+mn-ea"/>
        <a:cs typeface="+mn-cs"/>
      </a:defRPr>
    </a:lvl3pPr>
    <a:lvl4pPr marL="625475" indent="-173038" algn="l" defTabSz="914400" rtl="0" eaLnBrk="1" latinLnBrk="0" hangingPunct="1">
      <a:buClr>
        <a:schemeClr val="accent1"/>
      </a:buClr>
      <a:buFont typeface="Arial" pitchFamily="34" charset="0"/>
      <a:buChar char="•"/>
      <a:defRPr sz="1100" kern="1200">
        <a:solidFill>
          <a:srgbClr val="000000"/>
        </a:solidFill>
        <a:latin typeface="+mn-lt"/>
        <a:ea typeface="+mn-ea"/>
        <a:cs typeface="+mn-cs"/>
      </a:defRPr>
    </a:lvl4pPr>
    <a:lvl5pPr marL="808038" indent="-182563" algn="l" defTabSz="914400" rtl="0" eaLnBrk="1" latinLnBrk="0" hangingPunct="1">
      <a:buClr>
        <a:schemeClr val="accent1"/>
      </a:buClr>
      <a:buFont typeface="Arial" pitchFamily="34" charset="0"/>
      <a:buChar char="•"/>
      <a:defRPr sz="1100" kern="1200">
        <a:solidFill>
          <a:srgbClr val="000000"/>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lstStyle/>
          <a:p>
            <a:r>
              <a:rPr lang="de-DE" b="1" dirty="0"/>
              <a:t>1</a:t>
            </a:r>
            <a:r>
              <a:rPr lang="de-DE" b="1" dirty="0">
                <a:latin typeface="Arial" pitchFamily="34" charset="0"/>
                <a:cs typeface="Arial" pitchFamily="34" charset="0"/>
              </a:rPr>
              <a:t>-0 Enquadramento</a:t>
            </a:r>
          </a:p>
          <a:p>
            <a:endParaRPr lang="de-DE" dirty="0">
              <a:latin typeface="Arial" pitchFamily="34" charset="0"/>
              <a:cs typeface="Arial" pitchFamily="34" charset="0"/>
            </a:endParaRPr>
          </a:p>
          <a:p>
            <a:r>
              <a:rPr lang="de-DE" dirty="0">
                <a:latin typeface="Arial" pitchFamily="34" charset="0"/>
                <a:cs typeface="Arial" pitchFamily="34" charset="0"/>
              </a:rPr>
              <a:t>Uma grande cidade tem centenas de ruas e ferrovias.</a:t>
            </a:r>
          </a:p>
          <a:p>
            <a:r>
              <a:rPr lang="de-DE" b="1" dirty="0">
                <a:latin typeface="Arial" pitchFamily="34" charset="0"/>
                <a:cs typeface="Arial" pitchFamily="34" charset="0"/>
              </a:rPr>
              <a:t>Qual é a situação atual e como podemos projetar planos e medidas para o futuro?</a:t>
            </a: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417997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92100"/>
            <a:ext cx="6338888" cy="4752975"/>
          </a:xfrm>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82432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mj-lt"/>
                <a:cs typeface="Arial" pitchFamily="34" charset="0"/>
              </a:rPr>
              <a:t>O Visum utiliza os seguintes tipos de </a:t>
            </a:r>
            <a:r>
              <a:rPr lang="pt-PT" b="1" noProof="0" dirty="0" err="1">
                <a:latin typeface="+mj-lt"/>
                <a:cs typeface="Arial" pitchFamily="34" charset="0"/>
              </a:rPr>
              <a:t>trágefo</a:t>
            </a:r>
            <a:r>
              <a:rPr lang="pt-PT" b="1" noProof="0" dirty="0">
                <a:latin typeface="+mj-lt"/>
                <a:cs typeface="Arial" pitchFamily="34" charset="0"/>
              </a:rPr>
              <a:t>:</a:t>
            </a:r>
          </a:p>
          <a:p>
            <a:endParaRPr lang="pt-PT" noProof="0" dirty="0">
              <a:latin typeface="+mj-lt"/>
              <a:cs typeface="Arial" pitchFamily="34" charset="0"/>
            </a:endParaRPr>
          </a:p>
          <a:p>
            <a:r>
              <a:rPr lang="pt-PT" noProof="0" dirty="0" err="1">
                <a:latin typeface="+mj-lt"/>
                <a:cs typeface="Arial" pitchFamily="34" charset="0"/>
              </a:rPr>
              <a:t>PrT</a:t>
            </a:r>
            <a:r>
              <a:rPr lang="pt-PT" noProof="0" dirty="0">
                <a:latin typeface="+mj-lt"/>
                <a:cs typeface="Arial" pitchFamily="34" charset="0"/>
              </a:rPr>
              <a:t> – demanda e simulação de transporte individual. Inclui, por exemplo:</a:t>
            </a:r>
            <a:br>
              <a:rPr lang="pt-PT" noProof="0" dirty="0">
                <a:latin typeface="+mj-lt"/>
                <a:cs typeface="Arial" pitchFamily="34" charset="0"/>
              </a:rPr>
            </a:br>
            <a:endParaRPr lang="pt-PT" noProof="0" dirty="0">
              <a:latin typeface="+mj-lt"/>
            </a:endParaRPr>
          </a:p>
          <a:p>
            <a:pPr lvl="1">
              <a:buClr>
                <a:srgbClr val="ED1B34"/>
              </a:buClr>
            </a:pPr>
            <a:r>
              <a:rPr lang="pt-PT" noProof="0" dirty="0">
                <a:latin typeface="+mj-lt"/>
              </a:rPr>
              <a:t>Carros</a:t>
            </a:r>
          </a:p>
          <a:p>
            <a:pPr lvl="1">
              <a:buClr>
                <a:srgbClr val="ED1B34"/>
              </a:buClr>
            </a:pPr>
            <a:r>
              <a:rPr lang="pt-PT" noProof="0" dirty="0">
                <a:latin typeface="+mj-lt"/>
              </a:rPr>
              <a:t>Caminhões</a:t>
            </a:r>
          </a:p>
          <a:p>
            <a:pPr lvl="1">
              <a:buClr>
                <a:srgbClr val="ED1B34"/>
              </a:buClr>
            </a:pPr>
            <a:r>
              <a:rPr lang="pt-PT" noProof="0" dirty="0">
                <a:latin typeface="+mj-lt"/>
              </a:rPr>
              <a:t>Reboques</a:t>
            </a:r>
          </a:p>
          <a:p>
            <a:pPr lvl="1">
              <a:buClr>
                <a:srgbClr val="ED1B34"/>
              </a:buClr>
            </a:pPr>
            <a:r>
              <a:rPr lang="pt-PT" noProof="0" dirty="0">
                <a:latin typeface="+mj-lt"/>
              </a:rPr>
              <a:t>Veículos especiais</a:t>
            </a:r>
          </a:p>
          <a:p>
            <a:pPr lvl="1">
              <a:buClr>
                <a:srgbClr val="ED1B34"/>
              </a:buClr>
            </a:pPr>
            <a:r>
              <a:rPr lang="pt-PT" noProof="0" dirty="0">
                <a:latin typeface="+mj-lt"/>
              </a:rPr>
              <a:t>Motos</a:t>
            </a:r>
          </a:p>
          <a:p>
            <a:pPr lvl="1">
              <a:buClr>
                <a:srgbClr val="ED1B34"/>
              </a:buClr>
            </a:pPr>
            <a:r>
              <a:rPr lang="pt-PT" noProof="0" dirty="0">
                <a:latin typeface="+mj-lt"/>
              </a:rPr>
              <a:t>Motorizadas</a:t>
            </a:r>
          </a:p>
          <a:p>
            <a:pPr lvl="1">
              <a:buClr>
                <a:srgbClr val="ED1B34"/>
              </a:buClr>
            </a:pPr>
            <a:r>
              <a:rPr lang="pt-PT" noProof="0" dirty="0">
                <a:latin typeface="+mj-lt"/>
              </a:rPr>
              <a:t>Scooters</a:t>
            </a:r>
          </a:p>
          <a:p>
            <a:pPr lvl="1">
              <a:buClr>
                <a:srgbClr val="ED1B34"/>
              </a:buClr>
            </a:pPr>
            <a:r>
              <a:rPr lang="pt-PT" noProof="0" dirty="0">
                <a:latin typeface="+mj-lt"/>
              </a:rPr>
              <a:t>Bicicletas</a:t>
            </a:r>
          </a:p>
          <a:p>
            <a:pPr lvl="1">
              <a:buClr>
                <a:srgbClr val="ED1B34"/>
              </a:buClr>
            </a:pPr>
            <a:r>
              <a:rPr lang="pt-PT" noProof="0" dirty="0">
                <a:latin typeface="+mj-lt"/>
              </a:rPr>
              <a:t>Pedestres </a:t>
            </a:r>
          </a:p>
          <a:p>
            <a:pPr lvl="1">
              <a:buFont typeface="Wingdings" pitchFamily="2" charset="2"/>
              <a:buNone/>
            </a:pPr>
            <a:endParaRPr lang="pt-PT" noProof="0" dirty="0">
              <a:latin typeface="+mj-lt"/>
              <a:cs typeface="Arial" pitchFamily="34" charset="0"/>
            </a:endParaRPr>
          </a:p>
          <a:p>
            <a:pPr lvl="1">
              <a:buFont typeface="Wingdings" pitchFamily="2" charset="2"/>
              <a:buNone/>
            </a:pPr>
            <a:r>
              <a:rPr lang="pt-PT" noProof="0" dirty="0" err="1">
                <a:latin typeface="+mj-lt"/>
                <a:cs typeface="Arial" pitchFamily="34" charset="0"/>
              </a:rPr>
              <a:t>PuT</a:t>
            </a:r>
            <a:r>
              <a:rPr lang="pt-PT" noProof="0" dirty="0">
                <a:latin typeface="+mj-lt"/>
                <a:cs typeface="Arial" pitchFamily="34" charset="0"/>
              </a:rPr>
              <a:t> – </a:t>
            </a:r>
            <a:r>
              <a:rPr lang="pt-PT" sz="1100" kern="1200" noProof="0" dirty="0">
                <a:solidFill>
                  <a:srgbClr val="000000"/>
                </a:solidFill>
                <a:latin typeface="+mn-lt"/>
                <a:ea typeface="+mn-ea"/>
                <a:cs typeface="Arial" pitchFamily="34" charset="0"/>
              </a:rPr>
              <a:t>demanda e simulação de transporte público</a:t>
            </a:r>
            <a:r>
              <a:rPr lang="pt-PT" noProof="0" dirty="0">
                <a:latin typeface="+mj-lt"/>
                <a:cs typeface="Arial" pitchFamily="34" charset="0"/>
              </a:rPr>
              <a:t>. </a:t>
            </a:r>
            <a:r>
              <a:rPr lang="pt-PT" sz="1100" kern="1200" noProof="0" dirty="0">
                <a:solidFill>
                  <a:srgbClr val="000000"/>
                </a:solidFill>
                <a:latin typeface="+mn-lt"/>
                <a:ea typeface="+mn-ea"/>
                <a:cs typeface="Arial" pitchFamily="34" charset="0"/>
              </a:rPr>
              <a:t>Inclui, por exemplo:</a:t>
            </a:r>
            <a:br>
              <a:rPr lang="pt-PT" sz="1100" kern="1200" noProof="0" dirty="0">
                <a:solidFill>
                  <a:srgbClr val="000000"/>
                </a:solidFill>
                <a:latin typeface="+mn-lt"/>
                <a:ea typeface="+mn-ea"/>
                <a:cs typeface="Arial" pitchFamily="34" charset="0"/>
              </a:rPr>
            </a:br>
            <a:endParaRPr lang="pt-PT" sz="1100" kern="1200" noProof="0" dirty="0">
              <a:solidFill>
                <a:srgbClr val="000000"/>
              </a:solidFill>
              <a:latin typeface="+mn-lt"/>
              <a:ea typeface="+mn-ea"/>
              <a:cs typeface="Arial" pitchFamily="34" charset="0"/>
            </a:endParaRPr>
          </a:p>
          <a:p>
            <a:pPr marL="269875" marR="0" lvl="1" indent="-269875" algn="l" defTabSz="914400" rtl="0" eaLnBrk="1" fontAlgn="auto" latinLnBrk="0" hangingPunct="1">
              <a:lnSpc>
                <a:spcPct val="100000"/>
              </a:lnSpc>
              <a:spcBef>
                <a:spcPts val="0"/>
              </a:spcBef>
              <a:spcAft>
                <a:spcPts val="0"/>
              </a:spcAft>
              <a:buClr>
                <a:srgbClr val="ED1B34"/>
              </a:buClr>
              <a:buSzTx/>
              <a:buFont typeface="Wingdings 3" pitchFamily="18" charset="2"/>
              <a:buChar char="´"/>
              <a:tabLst/>
              <a:defRPr/>
            </a:pPr>
            <a:r>
              <a:rPr lang="pt-PT" sz="1100" kern="1200" noProof="0" dirty="0" err="1">
                <a:solidFill>
                  <a:srgbClr val="000000"/>
                </a:solidFill>
                <a:latin typeface="+mn-lt"/>
                <a:ea typeface="+mn-ea"/>
                <a:cs typeface="+mn-cs"/>
              </a:rPr>
              <a:t>PuT</a:t>
            </a:r>
            <a:r>
              <a:rPr lang="pt-PT" sz="1100" kern="1200" noProof="0" dirty="0">
                <a:solidFill>
                  <a:srgbClr val="000000"/>
                </a:solidFill>
                <a:latin typeface="+mn-lt"/>
                <a:ea typeface="+mn-ea"/>
                <a:cs typeface="+mn-cs"/>
              </a:rPr>
              <a:t> pendular, </a:t>
            </a:r>
            <a:r>
              <a:rPr lang="pt-PT" sz="1100" kern="1200" noProof="0" dirty="0" err="1">
                <a:solidFill>
                  <a:srgbClr val="000000"/>
                </a:solidFill>
                <a:latin typeface="+mn-lt"/>
                <a:ea typeface="+mn-ea"/>
                <a:cs typeface="+mn-cs"/>
              </a:rPr>
              <a:t>PuT</a:t>
            </a:r>
            <a:r>
              <a:rPr lang="pt-PT" sz="1100" kern="1200" noProof="0" dirty="0">
                <a:solidFill>
                  <a:srgbClr val="000000"/>
                </a:solidFill>
                <a:latin typeface="+mn-lt"/>
                <a:ea typeface="+mn-ea"/>
                <a:cs typeface="+mn-cs"/>
              </a:rPr>
              <a:t> ocasional, </a:t>
            </a:r>
            <a:r>
              <a:rPr lang="pt-PT" sz="1100" kern="1200" noProof="0" dirty="0" err="1">
                <a:solidFill>
                  <a:srgbClr val="000000"/>
                </a:solidFill>
                <a:latin typeface="+mn-lt"/>
                <a:ea typeface="+mn-ea"/>
                <a:cs typeface="+mn-cs"/>
              </a:rPr>
              <a:t>PuT</a:t>
            </a:r>
            <a:r>
              <a:rPr lang="pt-PT" sz="1100" kern="1200" noProof="0" dirty="0">
                <a:solidFill>
                  <a:srgbClr val="000000"/>
                </a:solidFill>
                <a:latin typeface="+mn-lt"/>
                <a:ea typeface="+mn-ea"/>
                <a:cs typeface="+mn-cs"/>
              </a:rPr>
              <a:t> viagens de negócio, …</a:t>
            </a:r>
          </a:p>
          <a:p>
            <a:pPr lvl="1">
              <a:buClr>
                <a:srgbClr val="ED1B34"/>
              </a:buClr>
            </a:pPr>
            <a:r>
              <a:rPr lang="pt-PT" noProof="0" dirty="0">
                <a:latin typeface="+mj-lt"/>
              </a:rPr>
              <a:t>Modo de transporte: ônibus, VLT, trem, barco, avião, táxi, …</a:t>
            </a:r>
          </a:p>
          <a:p>
            <a:pPr lvl="1">
              <a:buClr>
                <a:srgbClr val="ED1B34"/>
              </a:buClr>
            </a:pPr>
            <a:endParaRPr lang="pt-PT" noProof="0" dirty="0">
              <a:latin typeface="+mj-lt"/>
            </a:endParaRPr>
          </a:p>
          <a:p>
            <a:pPr lvl="1">
              <a:buFont typeface="Wingdings" pitchFamily="2" charset="2"/>
              <a:buNone/>
            </a:pPr>
            <a:endParaRPr lang="pt-PT" noProof="0" dirty="0">
              <a:latin typeface="+mj-lt"/>
              <a:cs typeface="Arial" pitchFamily="34" charset="0"/>
            </a:endParaRPr>
          </a:p>
          <a:p>
            <a:endParaRPr lang="pt-PT" noProof="0" dirty="0">
              <a:latin typeface="+mj-lt"/>
            </a:endParaRP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214375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noProof="0" dirty="0">
                <a:solidFill>
                  <a:srgbClr val="000000"/>
                </a:solidFill>
                <a:latin typeface="Arial" pitchFamily="34" charset="0"/>
                <a:cs typeface="Arial" pitchFamily="34" charset="0"/>
              </a:rPr>
              <a:t>Para o nosso projeto necessitamos de informação sobre como classificar os sistemas de transporte, os segmentos de demanda e os modos de transporte. </a:t>
            </a:r>
          </a:p>
          <a:p>
            <a:endParaRPr lang="pt-PT" noProof="0" dirty="0">
              <a:solidFill>
                <a:srgbClr val="000000"/>
              </a:solidFill>
              <a:latin typeface="Arial" pitchFamily="34" charset="0"/>
              <a:cs typeface="Arial" pitchFamily="34" charset="0"/>
            </a:endParaRPr>
          </a:p>
          <a:p>
            <a:r>
              <a:rPr lang="pt-PT" noProof="0" dirty="0">
                <a:solidFill>
                  <a:srgbClr val="000000"/>
                </a:solidFill>
                <a:latin typeface="Arial" pitchFamily="34" charset="0"/>
                <a:cs typeface="Arial" pitchFamily="34" charset="0"/>
              </a:rPr>
              <a:t>Vamos utilizar os resultados da repartição modal na Alemanha (</a:t>
            </a:r>
            <a:r>
              <a:rPr lang="pt-PT" noProof="0" dirty="0" err="1">
                <a:solidFill>
                  <a:srgbClr val="000000"/>
                </a:solidFill>
                <a:latin typeface="Arial" pitchFamily="34" charset="0"/>
                <a:cs typeface="Arial" pitchFamily="34" charset="0"/>
              </a:rPr>
              <a:t>MiD</a:t>
            </a:r>
            <a:r>
              <a:rPr lang="pt-PT" noProof="0" dirty="0">
                <a:solidFill>
                  <a:srgbClr val="000000"/>
                </a:solidFill>
                <a:latin typeface="Arial" pitchFamily="34" charset="0"/>
                <a:cs typeface="Arial" pitchFamily="34" charset="0"/>
              </a:rPr>
              <a:t>) em Fevereiro de 2013, cujos resultados são públicos e podem ser utilizados por todos.</a:t>
            </a:r>
          </a:p>
          <a:p>
            <a:r>
              <a:rPr lang="pt-PT" noProof="0" dirty="0">
                <a:solidFill>
                  <a:srgbClr val="000000"/>
                </a:solidFill>
                <a:latin typeface="Arial" pitchFamily="34" charset="0"/>
                <a:cs typeface="Arial" pitchFamily="34" charset="0"/>
              </a:rPr>
              <a:t>http://www.mobilitaet-in-deutschland.de</a:t>
            </a:r>
            <a:r>
              <a:rPr lang="en-US" dirty="0">
                <a:latin typeface="Arial" pitchFamily="34" charset="0"/>
                <a:cs typeface="Arial" pitchFamily="34" charset="0"/>
              </a:rPr>
              <a:t>/</a:t>
            </a:r>
          </a:p>
          <a:p>
            <a:endParaRPr lang="de-DE" dirty="0"/>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89505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a:xfrm>
            <a:off x="383223" y="5121314"/>
            <a:ext cx="6309205" cy="4676512"/>
          </a:xfrm>
        </p:spPr>
        <p:txBody>
          <a:bodyPr>
            <a:normAutofit fontScale="92500"/>
          </a:bodyPr>
          <a:lstStyle/>
          <a:p>
            <a:r>
              <a:rPr lang="en-US" b="1" dirty="0">
                <a:latin typeface="Arial" pitchFamily="34" charset="0"/>
                <a:cs typeface="Arial" pitchFamily="34" charset="0"/>
              </a:rPr>
              <a:t>Attributes of transport systems:</a:t>
            </a:r>
          </a:p>
          <a:p>
            <a:endParaRPr lang="en-US" b="1" dirty="0">
              <a:latin typeface="Arial" pitchFamily="34" charset="0"/>
              <a:cs typeface="Arial" pitchFamily="34" charset="0"/>
            </a:endParaRPr>
          </a:p>
          <a:p>
            <a:r>
              <a:rPr lang="en-US" dirty="0">
                <a:latin typeface="Arial" pitchFamily="34" charset="0"/>
                <a:cs typeface="Arial" pitchFamily="34" charset="0"/>
              </a:rPr>
              <a:t>A transport system is described by the following attributes. Here we will use the transport system HGV as an example for </a:t>
            </a:r>
            <a:r>
              <a:rPr lang="en-US" dirty="0" err="1">
                <a:latin typeface="Arial" pitchFamily="34" charset="0"/>
                <a:cs typeface="Arial" pitchFamily="34" charset="0"/>
              </a:rPr>
              <a:t>PrT</a:t>
            </a:r>
            <a:r>
              <a:rPr lang="en-US" dirty="0">
                <a:latin typeface="Arial" pitchFamily="34" charset="0"/>
                <a:cs typeface="Arial" pitchFamily="34" charset="0"/>
              </a:rPr>
              <a:t> and the train as an example for </a:t>
            </a:r>
            <a:r>
              <a:rPr lang="en-US" dirty="0" err="1">
                <a:latin typeface="Arial" pitchFamily="34" charset="0"/>
                <a:cs typeface="Arial" pitchFamily="34" charset="0"/>
              </a:rPr>
              <a:t>PuT</a:t>
            </a:r>
            <a:r>
              <a:rPr lang="en-US" dirty="0">
                <a:latin typeface="Arial" pitchFamily="34" charset="0"/>
                <a:cs typeface="Arial" pitchFamily="34" charset="0"/>
              </a:rPr>
              <a:t>.</a:t>
            </a:r>
          </a:p>
          <a:p>
            <a:endParaRPr lang="en-US" dirty="0">
              <a:latin typeface="Arial" pitchFamily="34" charset="0"/>
              <a:cs typeface="Arial" pitchFamily="34" charset="0"/>
            </a:endParaRPr>
          </a:p>
          <a:p>
            <a:r>
              <a:rPr lang="en-US" dirty="0">
                <a:latin typeface="Arial" pitchFamily="34" charset="0"/>
                <a:cs typeface="Arial" pitchFamily="34" charset="0"/>
              </a:rPr>
              <a:t>We will proceed as follows:</a:t>
            </a:r>
          </a:p>
          <a:p>
            <a:r>
              <a:rPr lang="en-US" b="1" dirty="0">
                <a:latin typeface="Arial" pitchFamily="34" charset="0"/>
                <a:cs typeface="Arial" pitchFamily="34" charset="0"/>
              </a:rPr>
              <a:t>File &gt; Open version …</a:t>
            </a:r>
            <a:r>
              <a:rPr lang="en-US" dirty="0">
                <a:latin typeface="Arial" pitchFamily="34" charset="0"/>
                <a:cs typeface="Arial" pitchFamily="34" charset="0"/>
              </a:rPr>
              <a:t> </a:t>
            </a:r>
            <a:r>
              <a:rPr lang="en-US" i="1" dirty="0">
                <a:latin typeface="Arial" pitchFamily="34" charset="0"/>
                <a:cs typeface="Arial" pitchFamily="34" charset="0"/>
              </a:rPr>
              <a:t>01_03_00_Start.ver</a:t>
            </a:r>
          </a:p>
          <a:p>
            <a:r>
              <a:rPr lang="en-US" dirty="0">
                <a:latin typeface="Arial" pitchFamily="34" charset="0"/>
                <a:cs typeface="Arial" pitchFamily="34" charset="0"/>
              </a:rPr>
              <a:t>Menu </a:t>
            </a:r>
            <a:r>
              <a:rPr lang="en-US" b="1" dirty="0">
                <a:latin typeface="Arial" pitchFamily="34" charset="0"/>
                <a:cs typeface="Arial" pitchFamily="34" charset="0"/>
              </a:rPr>
              <a:t>Demand &gt; </a:t>
            </a:r>
            <a:r>
              <a:rPr lang="en-US" b="1" dirty="0" err="1">
                <a:latin typeface="Arial" pitchFamily="34" charset="0"/>
                <a:cs typeface="Arial" pitchFamily="34" charset="0"/>
              </a:rPr>
              <a:t>TSys</a:t>
            </a:r>
            <a:r>
              <a:rPr lang="en-US" b="1" dirty="0">
                <a:latin typeface="Arial" pitchFamily="34" charset="0"/>
                <a:cs typeface="Arial" pitchFamily="34" charset="0"/>
              </a:rPr>
              <a:t>/Modes/</a:t>
            </a:r>
            <a:r>
              <a:rPr lang="en-US" b="1" dirty="0" err="1">
                <a:latin typeface="Arial" pitchFamily="34" charset="0"/>
                <a:cs typeface="Arial" pitchFamily="34" charset="0"/>
              </a:rPr>
              <a:t>DSegs</a:t>
            </a:r>
            <a:r>
              <a:rPr lang="en-US" b="1" dirty="0">
                <a:latin typeface="Arial" pitchFamily="34" charset="0"/>
                <a:cs typeface="Arial" pitchFamily="34" charset="0"/>
              </a:rPr>
              <a:t> </a:t>
            </a:r>
            <a:br>
              <a:rPr lang="en-US" b="1" dirty="0">
                <a:latin typeface="Arial" pitchFamily="34" charset="0"/>
                <a:cs typeface="Arial" pitchFamily="34" charset="0"/>
              </a:rPr>
            </a:br>
            <a:r>
              <a:rPr lang="en-US" b="1" dirty="0">
                <a:latin typeface="Arial" pitchFamily="34" charset="0"/>
                <a:cs typeface="Arial" pitchFamily="34" charset="0"/>
              </a:rPr>
              <a:t>Transport systems</a:t>
            </a:r>
            <a:r>
              <a:rPr lang="en-US" dirty="0">
                <a:latin typeface="Arial" pitchFamily="34" charset="0"/>
                <a:cs typeface="Arial" pitchFamily="34" charset="0"/>
              </a:rPr>
              <a:t> tab</a:t>
            </a:r>
            <a:br>
              <a:rPr lang="en-US" b="1" dirty="0">
                <a:latin typeface="Arial" pitchFamily="34" charset="0"/>
                <a:cs typeface="Arial" pitchFamily="34" charset="0"/>
              </a:rPr>
            </a:br>
            <a:r>
              <a:rPr lang="en-US" dirty="0">
                <a:latin typeface="Arial" pitchFamily="34" charset="0"/>
                <a:cs typeface="Arial" pitchFamily="34" charset="0"/>
              </a:rPr>
              <a:t>Click the </a:t>
            </a:r>
            <a:r>
              <a:rPr lang="en-US" b="1" dirty="0">
                <a:latin typeface="Arial" pitchFamily="34" charset="0"/>
                <a:cs typeface="Arial" pitchFamily="34" charset="0"/>
              </a:rPr>
              <a:t>Create</a:t>
            </a:r>
            <a:r>
              <a:rPr lang="en-US" dirty="0">
                <a:latin typeface="Arial" pitchFamily="34" charset="0"/>
                <a:cs typeface="Arial" pitchFamily="34" charset="0"/>
              </a:rPr>
              <a:t> button to create in the next steps the </a:t>
            </a:r>
            <a:r>
              <a:rPr lang="en-US" dirty="0" err="1">
                <a:latin typeface="Arial" pitchFamily="34" charset="0"/>
                <a:cs typeface="Arial" pitchFamily="34" charset="0"/>
              </a:rPr>
              <a:t>TSys</a:t>
            </a:r>
            <a:r>
              <a:rPr lang="en-US" dirty="0">
                <a:latin typeface="Arial" pitchFamily="34" charset="0"/>
                <a:cs typeface="Arial" pitchFamily="34" charset="0"/>
              </a:rPr>
              <a:t> HGV and train.</a:t>
            </a:r>
          </a:p>
          <a:p>
            <a:endParaRPr lang="en-US" dirty="0">
              <a:latin typeface="Arial" pitchFamily="34" charset="0"/>
              <a:cs typeface="Arial" pitchFamily="34" charset="0"/>
            </a:endParaRPr>
          </a:p>
          <a:p>
            <a:r>
              <a:rPr lang="en-US" dirty="0">
                <a:latin typeface="Arial" pitchFamily="34" charset="0"/>
                <a:cs typeface="Arial" pitchFamily="34" charset="0"/>
              </a:rPr>
              <a:t>Code of transport system (sequence of characters and digits). Example: HGV or Train</a:t>
            </a:r>
          </a:p>
          <a:p>
            <a:r>
              <a:rPr lang="en-US" dirty="0">
                <a:latin typeface="Arial" pitchFamily="34" charset="0"/>
                <a:cs typeface="Arial" pitchFamily="34" charset="0"/>
              </a:rPr>
              <a:t>Name of transport system; Example: HGV or Train</a:t>
            </a:r>
          </a:p>
          <a:p>
            <a:r>
              <a:rPr lang="en-US" dirty="0">
                <a:latin typeface="Arial" pitchFamily="34" charset="0"/>
                <a:cs typeface="Arial" pitchFamily="34" charset="0"/>
              </a:rPr>
              <a:t>Type of transport system (</a:t>
            </a:r>
            <a:r>
              <a:rPr lang="en-US" b="1" dirty="0" err="1">
                <a:latin typeface="Arial" pitchFamily="34" charset="0"/>
                <a:cs typeface="Arial" pitchFamily="34" charset="0"/>
              </a:rPr>
              <a:t>PrT</a:t>
            </a:r>
            <a:r>
              <a:rPr lang="en-US" dirty="0">
                <a:latin typeface="Arial" pitchFamily="34" charset="0"/>
                <a:cs typeface="Arial" pitchFamily="34" charset="0"/>
              </a:rPr>
              <a:t>, </a:t>
            </a:r>
            <a:r>
              <a:rPr lang="en-US" b="1" dirty="0" err="1">
                <a:latin typeface="Arial" pitchFamily="34" charset="0"/>
                <a:cs typeface="Arial" pitchFamily="34" charset="0"/>
              </a:rPr>
              <a:t>PuT</a:t>
            </a:r>
            <a:r>
              <a:rPr lang="en-US" dirty="0">
                <a:latin typeface="Arial" pitchFamily="34" charset="0"/>
                <a:cs typeface="Arial" pitchFamily="34" charset="0"/>
              </a:rPr>
              <a:t>, </a:t>
            </a:r>
            <a:r>
              <a:rPr lang="en-US" b="1" dirty="0" err="1">
                <a:latin typeface="Arial" pitchFamily="34" charset="0"/>
                <a:cs typeface="Arial" pitchFamily="34" charset="0"/>
              </a:rPr>
              <a:t>PuTAux</a:t>
            </a:r>
            <a:r>
              <a:rPr lang="en-US" dirty="0">
                <a:latin typeface="Arial" pitchFamily="34" charset="0"/>
                <a:cs typeface="Arial" pitchFamily="34" charset="0"/>
              </a:rPr>
              <a:t> or </a:t>
            </a:r>
            <a:r>
              <a:rPr lang="en-US" b="1" dirty="0" err="1">
                <a:latin typeface="Arial" pitchFamily="34" charset="0"/>
                <a:cs typeface="Arial" pitchFamily="34" charset="0"/>
              </a:rPr>
              <a:t>PuTWalk</a:t>
            </a:r>
            <a:r>
              <a:rPr lang="en-US" dirty="0">
                <a:latin typeface="Arial" pitchFamily="34" charset="0"/>
                <a:cs typeface="Arial" pitchFamily="34" charset="0"/>
              </a:rPr>
              <a:t>) Example: </a:t>
            </a:r>
            <a:r>
              <a:rPr lang="en-US" b="1" dirty="0" err="1">
                <a:latin typeface="Arial" pitchFamily="34" charset="0"/>
                <a:cs typeface="Arial" pitchFamily="34" charset="0"/>
              </a:rPr>
              <a:t>PrT</a:t>
            </a:r>
            <a:r>
              <a:rPr lang="en-US" dirty="0">
                <a:latin typeface="Arial" pitchFamily="34" charset="0"/>
                <a:cs typeface="Arial" pitchFamily="34" charset="0"/>
              </a:rPr>
              <a:t> or </a:t>
            </a:r>
            <a:r>
              <a:rPr lang="en-US" b="1" dirty="0" err="1">
                <a:latin typeface="Arial" pitchFamily="34" charset="0"/>
                <a:cs typeface="Arial" pitchFamily="34" charset="0"/>
              </a:rPr>
              <a:t>PuT</a:t>
            </a:r>
            <a:br>
              <a:rPr lang="en-US" dirty="0">
                <a:latin typeface="Arial" pitchFamily="34" charset="0"/>
                <a:cs typeface="Arial" pitchFamily="34" charset="0"/>
              </a:rPr>
            </a:br>
            <a:r>
              <a:rPr lang="en-US" dirty="0">
                <a:latin typeface="Arial" pitchFamily="34" charset="0"/>
                <a:cs typeface="Arial" pitchFamily="34" charset="0"/>
              </a:rPr>
              <a:t>Note: You cannot change the type again later.</a:t>
            </a:r>
          </a:p>
          <a:p>
            <a:endParaRPr lang="en-US" dirty="0">
              <a:latin typeface="Arial" pitchFamily="34" charset="0"/>
              <a:cs typeface="Arial" pitchFamily="34" charset="0"/>
            </a:endParaRPr>
          </a:p>
          <a:p>
            <a:pPr defTabSz="954908">
              <a:defRPr/>
            </a:pPr>
            <a:r>
              <a:rPr lang="en-US" dirty="0">
                <a:latin typeface="Arial" pitchFamily="34" charset="0"/>
                <a:cs typeface="Arial" pitchFamily="34" charset="0"/>
              </a:rPr>
              <a:t>Car units to specify the impact of a PrT vehicle on the volume; Example: an HGV corresponds to 2 passenger car units.</a:t>
            </a:r>
          </a:p>
          <a:p>
            <a:endParaRPr lang="en-US" b="1" dirty="0">
              <a:latin typeface="Arial" pitchFamily="34" charset="0"/>
              <a:cs typeface="Arial" pitchFamily="34" charset="0"/>
            </a:endParaRPr>
          </a:p>
          <a:p>
            <a:r>
              <a:rPr lang="en-US" dirty="0">
                <a:latin typeface="Arial" pitchFamily="34" charset="0"/>
                <a:cs typeface="Arial" pitchFamily="34" charset="0"/>
              </a:rPr>
              <a:t>Maximum speed used most frequently by the respective transport system. The </a:t>
            </a:r>
            <a:r>
              <a:rPr lang="en-US" b="1" dirty="0" err="1">
                <a:latin typeface="Arial" pitchFamily="34" charset="0"/>
                <a:cs typeface="Arial" pitchFamily="34" charset="0"/>
              </a:rPr>
              <a:t>vMax-PrT</a:t>
            </a:r>
            <a:r>
              <a:rPr lang="en-US" dirty="0">
                <a:latin typeface="Arial" pitchFamily="34" charset="0"/>
                <a:cs typeface="Arial" pitchFamily="34" charset="0"/>
              </a:rPr>
              <a:t> values can later be changed when you define the link types. Example: 65km/h for </a:t>
            </a:r>
            <a:r>
              <a:rPr lang="en-US" b="1" dirty="0">
                <a:latin typeface="Arial" pitchFamily="34" charset="0"/>
                <a:cs typeface="Arial" pitchFamily="34" charset="0"/>
              </a:rPr>
              <a:t>HGV </a:t>
            </a:r>
            <a:endParaRPr lang="en-US"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v-</a:t>
            </a:r>
            <a:r>
              <a:rPr lang="en-US" b="1" dirty="0" err="1">
                <a:latin typeface="Arial" pitchFamily="34" charset="0"/>
                <a:cs typeface="Arial" pitchFamily="34" charset="0"/>
              </a:rPr>
              <a:t>PuT</a:t>
            </a:r>
            <a:r>
              <a:rPr lang="en-US" dirty="0">
                <a:latin typeface="Arial" pitchFamily="34" charset="0"/>
                <a:cs typeface="Arial" pitchFamily="34" charset="0"/>
              </a:rPr>
              <a:t>: link speed of the train, in our case 80km/h </a:t>
            </a:r>
          </a:p>
          <a:p>
            <a:endParaRPr lang="en-US" b="1" dirty="0">
              <a:latin typeface="Arial" pitchFamily="34" charset="0"/>
              <a:cs typeface="Arial" pitchFamily="34" charset="0"/>
            </a:endParaRPr>
          </a:p>
          <a:p>
            <a:r>
              <a:rPr lang="en-US" b="1" dirty="0">
                <a:latin typeface="Arial" pitchFamily="34" charset="0"/>
                <a:cs typeface="Arial" pitchFamily="34" charset="0"/>
              </a:rPr>
              <a:t>Permitted for link types</a:t>
            </a:r>
            <a:r>
              <a:rPr lang="en-US" dirty="0">
                <a:latin typeface="Arial" pitchFamily="34" charset="0"/>
                <a:cs typeface="Arial" pitchFamily="34" charset="0"/>
              </a:rPr>
              <a:t>: The link types the transport system may use are highlighted. Other link types are blocked for use by this transport system.</a:t>
            </a:r>
            <a:br>
              <a:rPr lang="en-US" dirty="0">
                <a:latin typeface="Arial" pitchFamily="34" charset="0"/>
                <a:cs typeface="Arial" pitchFamily="34" charset="0"/>
              </a:rPr>
            </a:br>
            <a:r>
              <a:rPr lang="en-US" dirty="0">
                <a:latin typeface="Arial" pitchFamily="34" charset="0"/>
                <a:cs typeface="Arial" pitchFamily="34" charset="0"/>
              </a:rPr>
              <a:t>Example: </a:t>
            </a:r>
            <a:r>
              <a:rPr lang="en-US" b="1" dirty="0">
                <a:latin typeface="Arial" pitchFamily="34" charset="0"/>
                <a:cs typeface="Arial" pitchFamily="34" charset="0"/>
              </a:rPr>
              <a:t>20</a:t>
            </a:r>
            <a:r>
              <a:rPr lang="en-US" dirty="0">
                <a:latin typeface="Arial" pitchFamily="34" charset="0"/>
                <a:cs typeface="Arial" pitchFamily="34" charset="0"/>
              </a:rPr>
              <a:t>, </a:t>
            </a:r>
            <a:r>
              <a:rPr lang="en-US" b="1" dirty="0">
                <a:latin typeface="Arial" pitchFamily="34" charset="0"/>
                <a:cs typeface="Arial" pitchFamily="34" charset="0"/>
              </a:rPr>
              <a:t>30</a:t>
            </a:r>
            <a:r>
              <a:rPr lang="en-US" dirty="0">
                <a:latin typeface="Arial" pitchFamily="34" charset="0"/>
                <a:cs typeface="Arial" pitchFamily="34" charset="0"/>
              </a:rPr>
              <a:t>, </a:t>
            </a:r>
            <a:r>
              <a:rPr lang="en-US" b="1" dirty="0">
                <a:latin typeface="Arial" pitchFamily="34" charset="0"/>
                <a:cs typeface="Arial" pitchFamily="34" charset="0"/>
              </a:rPr>
              <a:t>40</a:t>
            </a:r>
            <a:r>
              <a:rPr lang="en-US" dirty="0">
                <a:latin typeface="Arial" pitchFamily="34" charset="0"/>
                <a:cs typeface="Arial" pitchFamily="34" charset="0"/>
              </a:rPr>
              <a:t> and for the </a:t>
            </a:r>
            <a:r>
              <a:rPr lang="en-US" b="1" dirty="0">
                <a:latin typeface="Arial" pitchFamily="34" charset="0"/>
                <a:cs typeface="Arial" pitchFamily="34" charset="0"/>
              </a:rPr>
              <a:t>train</a:t>
            </a:r>
            <a:r>
              <a:rPr lang="en-US" dirty="0">
                <a:latin typeface="Arial" pitchFamily="34" charset="0"/>
                <a:cs typeface="Arial" pitchFamily="34" charset="0"/>
              </a:rPr>
              <a:t> </a:t>
            </a:r>
            <a:r>
              <a:rPr lang="en-US" b="1" dirty="0">
                <a:latin typeface="Arial" pitchFamily="34" charset="0"/>
                <a:cs typeface="Arial" pitchFamily="34" charset="0"/>
              </a:rPr>
              <a:t>90</a:t>
            </a:r>
            <a:r>
              <a:rPr lang="en-US" dirty="0">
                <a:latin typeface="Arial" pitchFamily="34" charset="0"/>
                <a:cs typeface="Arial" pitchFamily="34" charset="0"/>
              </a:rPr>
              <a:t>. You can change these entries later when you adjust the link types.</a:t>
            </a:r>
          </a:p>
          <a:p>
            <a:endParaRPr lang="en-US" dirty="0">
              <a:latin typeface="Arial" pitchFamily="34" charset="0"/>
              <a:cs typeface="Arial" pitchFamily="34" charset="0"/>
            </a:endParaRPr>
          </a:p>
          <a:p>
            <a:r>
              <a:rPr lang="en-US" dirty="0">
                <a:latin typeface="Arial" pitchFamily="34" charset="0"/>
                <a:cs typeface="Arial" pitchFamily="34" charset="0"/>
              </a:rPr>
              <a:t>Always confirm your entries with </a:t>
            </a:r>
            <a:r>
              <a:rPr lang="en-US" b="1" dirty="0">
                <a:latin typeface="Arial" pitchFamily="34" charset="0"/>
                <a:cs typeface="Arial" pitchFamily="34" charset="0"/>
              </a:rPr>
              <a:t>OK</a:t>
            </a:r>
            <a:r>
              <a:rPr lang="en-US" dirty="0">
                <a:latin typeface="Arial" pitchFamily="34" charset="0"/>
                <a:cs typeface="Arial" pitchFamily="34" charset="0"/>
              </a:rPr>
              <a:t>.</a:t>
            </a: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176767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de-DE" b="1" dirty="0">
                <a:latin typeface="Arial" pitchFamily="34" charset="0"/>
                <a:cs typeface="Arial" pitchFamily="34" charset="0"/>
              </a:rPr>
              <a:t>Modes</a:t>
            </a:r>
          </a:p>
          <a:p>
            <a:endParaRPr lang="de-DE" b="1" dirty="0">
              <a:latin typeface="Arial" pitchFamily="34" charset="0"/>
              <a:cs typeface="Arial" pitchFamily="34" charset="0"/>
            </a:endParaRPr>
          </a:p>
          <a:p>
            <a:r>
              <a:rPr lang="en-GB" dirty="0">
                <a:latin typeface="Arial" pitchFamily="34" charset="0"/>
                <a:cs typeface="Arial" pitchFamily="34" charset="0"/>
              </a:rPr>
              <a:t>A </a:t>
            </a:r>
            <a:r>
              <a:rPr lang="en-GB" b="1" dirty="0">
                <a:latin typeface="Arial" pitchFamily="34" charset="0"/>
                <a:cs typeface="Arial" pitchFamily="34" charset="0"/>
              </a:rPr>
              <a:t>mode</a:t>
            </a:r>
            <a:r>
              <a:rPr lang="en-GB" dirty="0">
                <a:latin typeface="Arial" pitchFamily="34" charset="0"/>
                <a:cs typeface="Arial" pitchFamily="34" charset="0"/>
              </a:rPr>
              <a:t> connects one or several transport systems. In Visum a mode consists of one PrT system or several PuT systems. The classic modes are: car, car passenger, </a:t>
            </a:r>
            <a:r>
              <a:rPr lang="en-GB" dirty="0" err="1">
                <a:latin typeface="Arial" pitchFamily="34" charset="0"/>
                <a:cs typeface="Arial" pitchFamily="34" charset="0"/>
              </a:rPr>
              <a:t>PuT</a:t>
            </a:r>
            <a:r>
              <a:rPr lang="en-GB" dirty="0">
                <a:latin typeface="Arial" pitchFamily="34" charset="0"/>
                <a:cs typeface="Arial" pitchFamily="34" charset="0"/>
              </a:rPr>
              <a:t>, pedestrian (</a:t>
            </a:r>
            <a:r>
              <a:rPr lang="en-GB" dirty="0" err="1">
                <a:latin typeface="Arial" pitchFamily="34" charset="0"/>
                <a:cs typeface="Arial" pitchFamily="34" charset="0"/>
              </a:rPr>
              <a:t>PrT</a:t>
            </a:r>
            <a:r>
              <a:rPr lang="en-GB" dirty="0">
                <a:latin typeface="Arial" pitchFamily="34" charset="0"/>
                <a:cs typeface="Arial" pitchFamily="34" charset="0"/>
              </a:rPr>
              <a:t>) and cyclists.</a:t>
            </a:r>
            <a:endParaRPr lang="de-DE" dirty="0">
              <a:latin typeface="Arial" pitchFamily="34" charset="0"/>
              <a:cs typeface="Arial" pitchFamily="34" charset="0"/>
            </a:endParaRPr>
          </a:p>
          <a:p>
            <a:r>
              <a:rPr lang="en-GB" dirty="0">
                <a:latin typeface="Arial" pitchFamily="34" charset="0"/>
                <a:cs typeface="Arial" pitchFamily="34" charset="0"/>
              </a:rPr>
              <a:t>Examples of modes:</a:t>
            </a:r>
            <a:br>
              <a:rPr lang="de-DE" i="1" dirty="0">
                <a:latin typeface="Arial" pitchFamily="34" charset="0"/>
                <a:cs typeface="Arial" pitchFamily="34" charset="0"/>
              </a:rPr>
            </a:br>
            <a:r>
              <a:rPr lang="en-GB" dirty="0">
                <a:latin typeface="Arial" pitchFamily="34" charset="0"/>
                <a:cs typeface="Arial" pitchFamily="34" charset="0"/>
              </a:rPr>
              <a:t>HGV mode: 	transport system HGV (in our example)</a:t>
            </a:r>
            <a:br>
              <a:rPr lang="en-GB" dirty="0">
                <a:latin typeface="Arial" pitchFamily="34" charset="0"/>
                <a:cs typeface="Arial" pitchFamily="34" charset="0"/>
              </a:rPr>
            </a:br>
            <a:r>
              <a:rPr lang="en-GB" dirty="0">
                <a:latin typeface="Arial" pitchFamily="34" charset="0"/>
                <a:cs typeface="Arial" pitchFamily="34" charset="0"/>
              </a:rPr>
              <a:t>PuT mode: 	all PuT transport systems, e.g. b</a:t>
            </a:r>
            <a:r>
              <a:rPr lang="de-DE" dirty="0" err="1">
                <a:latin typeface="Arial" pitchFamily="34" charset="0"/>
                <a:cs typeface="Arial" pitchFamily="34" charset="0"/>
              </a:rPr>
              <a:t>us</a:t>
            </a:r>
            <a:r>
              <a:rPr lang="de-DE" dirty="0">
                <a:latin typeface="Arial" pitchFamily="34" charset="0"/>
                <a:cs typeface="Arial" pitchFamily="34" charset="0"/>
              </a:rPr>
              <a:t>, </a:t>
            </a:r>
            <a:r>
              <a:rPr lang="de-DE" dirty="0" err="1">
                <a:latin typeface="Arial" pitchFamily="34" charset="0"/>
                <a:cs typeface="Arial" pitchFamily="34" charset="0"/>
              </a:rPr>
              <a:t>tram</a:t>
            </a:r>
            <a:r>
              <a:rPr lang="de-DE" dirty="0">
                <a:latin typeface="Arial" pitchFamily="34" charset="0"/>
                <a:cs typeface="Arial" pitchFamily="34" charset="0"/>
              </a:rPr>
              <a:t>, </a:t>
            </a:r>
            <a:r>
              <a:rPr lang="de-DE" dirty="0" err="1">
                <a:latin typeface="Arial" pitchFamily="34" charset="0"/>
                <a:cs typeface="Arial" pitchFamily="34" charset="0"/>
              </a:rPr>
              <a:t>train</a:t>
            </a:r>
            <a:endParaRPr lang="de-DE" dirty="0">
              <a:latin typeface="Arial" pitchFamily="34" charset="0"/>
              <a:cs typeface="Arial" pitchFamily="34" charset="0"/>
            </a:endParaRPr>
          </a:p>
          <a:p>
            <a:endParaRPr lang="de-DE" dirty="0">
              <a:latin typeface="Arial" pitchFamily="34" charset="0"/>
              <a:cs typeface="Arial" pitchFamily="34" charset="0"/>
            </a:endParaRPr>
          </a:p>
          <a:p>
            <a:r>
              <a:rPr lang="en-GB" dirty="0" err="1">
                <a:latin typeface="Arial" pitchFamily="34" charset="0"/>
                <a:cs typeface="Arial" pitchFamily="34" charset="0"/>
              </a:rPr>
              <a:t>PrT</a:t>
            </a:r>
            <a:r>
              <a:rPr lang="en-GB" dirty="0">
                <a:latin typeface="Arial" pitchFamily="34" charset="0"/>
                <a:cs typeface="Arial" pitchFamily="34" charset="0"/>
              </a:rPr>
              <a:t> (in our case HGV) </a:t>
            </a:r>
            <a:r>
              <a:rPr lang="de-DE" dirty="0">
                <a:latin typeface="Arial" pitchFamily="34" charset="0"/>
                <a:cs typeface="Arial" pitchFamily="34" charset="0"/>
                <a:sym typeface="Wingdings"/>
              </a:rPr>
              <a:t></a:t>
            </a:r>
            <a:r>
              <a:rPr lang="en-GB" dirty="0">
                <a:latin typeface="Arial" pitchFamily="34" charset="0"/>
                <a:cs typeface="Arial" pitchFamily="34" charset="0"/>
              </a:rPr>
              <a:t> In the window </a:t>
            </a:r>
            <a:r>
              <a:rPr lang="en-GB" b="1" dirty="0">
                <a:latin typeface="Arial" pitchFamily="34" charset="0"/>
                <a:cs typeface="Arial" pitchFamily="34" charset="0"/>
              </a:rPr>
              <a:t>Create Mode and Demand segment automatically</a:t>
            </a:r>
            <a:r>
              <a:rPr lang="en-GB" dirty="0">
                <a:latin typeface="Arial" pitchFamily="34" charset="0"/>
                <a:cs typeface="Arial" pitchFamily="34" charset="0"/>
              </a:rPr>
              <a:t>, the previously entered mode data is correct. – Confirm with </a:t>
            </a:r>
            <a:r>
              <a:rPr lang="en-GB" b="1" dirty="0">
                <a:latin typeface="Arial" pitchFamily="34" charset="0"/>
                <a:cs typeface="Arial" pitchFamily="34" charset="0"/>
              </a:rPr>
              <a:t>OK.</a:t>
            </a:r>
            <a:endParaRPr lang="de-DE" dirty="0">
              <a:latin typeface="Arial" pitchFamily="34" charset="0"/>
              <a:cs typeface="Arial" pitchFamily="34" charset="0"/>
            </a:endParaRPr>
          </a:p>
          <a:p>
            <a:endParaRPr lang="de-DE" dirty="0">
              <a:latin typeface="Arial" pitchFamily="34" charset="0"/>
              <a:cs typeface="Arial" pitchFamily="34" charset="0"/>
            </a:endParaRPr>
          </a:p>
          <a:p>
            <a:r>
              <a:rPr lang="en-GB" dirty="0" err="1">
                <a:latin typeface="Arial" pitchFamily="34" charset="0"/>
                <a:cs typeface="Arial" pitchFamily="34" charset="0"/>
              </a:rPr>
              <a:t>PuT</a:t>
            </a:r>
            <a:r>
              <a:rPr lang="en-GB" dirty="0">
                <a:latin typeface="Arial" pitchFamily="34" charset="0"/>
                <a:cs typeface="Arial" pitchFamily="34" charset="0"/>
              </a:rPr>
              <a:t> (in our case train) </a:t>
            </a:r>
            <a:r>
              <a:rPr lang="de-DE" dirty="0">
                <a:latin typeface="Arial" pitchFamily="34" charset="0"/>
                <a:cs typeface="Arial" pitchFamily="34" charset="0"/>
                <a:sym typeface="Wingdings"/>
              </a:rPr>
              <a:t></a:t>
            </a:r>
            <a:r>
              <a:rPr lang="en-GB" dirty="0">
                <a:latin typeface="Arial" pitchFamily="34" charset="0"/>
                <a:cs typeface="Arial" pitchFamily="34" charset="0"/>
              </a:rPr>
              <a:t> In the </a:t>
            </a:r>
            <a:r>
              <a:rPr lang="en-GB" b="1" dirty="0">
                <a:latin typeface="Arial" pitchFamily="34" charset="0"/>
                <a:cs typeface="Arial" pitchFamily="34" charset="0"/>
              </a:rPr>
              <a:t>Permit </a:t>
            </a:r>
            <a:r>
              <a:rPr lang="en-GB" b="1" dirty="0" err="1">
                <a:latin typeface="Arial" pitchFamily="34" charset="0"/>
                <a:cs typeface="Arial" pitchFamily="34" charset="0"/>
              </a:rPr>
              <a:t>TSys</a:t>
            </a:r>
            <a:r>
              <a:rPr lang="en-GB" b="1" dirty="0">
                <a:latin typeface="Arial" pitchFamily="34" charset="0"/>
                <a:cs typeface="Arial" pitchFamily="34" charset="0"/>
              </a:rPr>
              <a:t> for Modes</a:t>
            </a:r>
            <a:r>
              <a:rPr lang="en-GB" dirty="0">
                <a:latin typeface="Arial" pitchFamily="34" charset="0"/>
                <a:cs typeface="Arial" pitchFamily="34" charset="0"/>
              </a:rPr>
              <a:t> window, you need to choose the mode required.</a:t>
            </a:r>
            <a:br>
              <a:rPr lang="en-GB" dirty="0">
                <a:latin typeface="Arial" pitchFamily="34" charset="0"/>
                <a:cs typeface="Arial" pitchFamily="34" charset="0"/>
              </a:rPr>
            </a:br>
            <a:r>
              <a:rPr lang="en-GB" dirty="0">
                <a:latin typeface="Arial" pitchFamily="34" charset="0"/>
                <a:cs typeface="Arial" pitchFamily="34" charset="0"/>
              </a:rPr>
              <a:t>Select </a:t>
            </a:r>
            <a:r>
              <a:rPr lang="en-GB" b="1" dirty="0">
                <a:latin typeface="Arial" pitchFamily="34" charset="0"/>
                <a:cs typeface="Arial" pitchFamily="34" charset="0"/>
              </a:rPr>
              <a:t>X </a:t>
            </a:r>
            <a:r>
              <a:rPr lang="en-GB" b="1" dirty="0" err="1">
                <a:latin typeface="Arial" pitchFamily="34" charset="0"/>
                <a:cs typeface="Arial" pitchFamily="34" charset="0"/>
              </a:rPr>
              <a:t>PuT</a:t>
            </a:r>
            <a:r>
              <a:rPr lang="en-GB" dirty="0">
                <a:latin typeface="Arial" pitchFamily="34" charset="0"/>
                <a:cs typeface="Arial" pitchFamily="34" charset="0"/>
              </a:rPr>
              <a:t>  – confirm with </a:t>
            </a:r>
            <a:r>
              <a:rPr lang="en-GB" b="1" dirty="0">
                <a:latin typeface="Arial" pitchFamily="34" charset="0"/>
                <a:cs typeface="Arial" pitchFamily="34" charset="0"/>
              </a:rPr>
              <a:t>OK.</a:t>
            </a:r>
            <a:r>
              <a:rPr lang="en-GB" dirty="0">
                <a:latin typeface="Arial" pitchFamily="34" charset="0"/>
                <a:cs typeface="Arial" pitchFamily="34" charset="0"/>
              </a:rPr>
              <a:t> </a:t>
            </a:r>
            <a:br>
              <a:rPr lang="de-DE" dirty="0">
                <a:latin typeface="Arial" pitchFamily="34" charset="0"/>
                <a:cs typeface="Arial" pitchFamily="34" charset="0"/>
              </a:rPr>
            </a:br>
            <a:endParaRPr lang="de-DE" dirty="0">
              <a:latin typeface="Arial" pitchFamily="34" charset="0"/>
              <a:cs typeface="Arial" pitchFamily="34" charset="0"/>
            </a:endParaRPr>
          </a:p>
          <a:p>
            <a:r>
              <a:rPr lang="en-GB" dirty="0">
                <a:latin typeface="Arial" pitchFamily="34" charset="0"/>
                <a:cs typeface="Arial" pitchFamily="34" charset="0"/>
              </a:rPr>
              <a:t>Mode choice is required, as you have the option of defining several </a:t>
            </a:r>
            <a:r>
              <a:rPr lang="en-GB" dirty="0" err="1">
                <a:latin typeface="Arial" pitchFamily="34" charset="0"/>
                <a:cs typeface="Arial" pitchFamily="34" charset="0"/>
              </a:rPr>
              <a:t>PuT</a:t>
            </a:r>
            <a:r>
              <a:rPr lang="en-GB" dirty="0">
                <a:latin typeface="Arial" pitchFamily="34" charset="0"/>
                <a:cs typeface="Arial" pitchFamily="34" charset="0"/>
              </a:rPr>
              <a:t> modes. This e.g. allows you to model long-distance passengers (mode </a:t>
            </a:r>
            <a:r>
              <a:rPr lang="en-GB" dirty="0" err="1">
                <a:latin typeface="Arial" pitchFamily="34" charset="0"/>
                <a:cs typeface="Arial" pitchFamily="34" charset="0"/>
              </a:rPr>
              <a:t>PuT</a:t>
            </a:r>
            <a:r>
              <a:rPr lang="en-GB" dirty="0">
                <a:latin typeface="Arial" pitchFamily="34" charset="0"/>
                <a:cs typeface="Arial" pitchFamily="34" charset="0"/>
              </a:rPr>
              <a:t>-Long) using all public transport systems (Intercity, regional train, bus, etc.), but commuters (mode </a:t>
            </a:r>
            <a:r>
              <a:rPr lang="en-GB" dirty="0" err="1">
                <a:latin typeface="Arial" pitchFamily="34" charset="0"/>
                <a:cs typeface="Arial" pitchFamily="34" charset="0"/>
              </a:rPr>
              <a:t>PuT</a:t>
            </a:r>
            <a:r>
              <a:rPr lang="en-GB" dirty="0">
                <a:latin typeface="Arial" pitchFamily="34" charset="0"/>
                <a:cs typeface="Arial" pitchFamily="34" charset="0"/>
              </a:rPr>
              <a:t>-Local) only using certain transport systems (regional train, bus).</a:t>
            </a:r>
            <a:endParaRPr lang="de-DE" dirty="0">
              <a:latin typeface="Arial" pitchFamily="34" charset="0"/>
              <a:cs typeface="Arial" pitchFamily="34" charset="0"/>
            </a:endParaRP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409261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lstStyle/>
          <a:p>
            <a:br>
              <a:rPr lang="en-US" sz="1000" dirty="0"/>
            </a:br>
            <a:br>
              <a:rPr lang="en-US" sz="1000" dirty="0"/>
            </a:br>
            <a:endParaRPr lang="en-US"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094021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pPr defTabSz="954908">
              <a:defRPr/>
            </a:pPr>
            <a:r>
              <a:rPr lang="pt-PT" b="1" noProof="0" dirty="0">
                <a:latin typeface="Arial" pitchFamily="34" charset="0"/>
                <a:cs typeface="Arial" pitchFamily="34" charset="0"/>
              </a:rPr>
              <a:t>Áreas de aplicação do Visum</a:t>
            </a:r>
          </a:p>
          <a:p>
            <a:pPr defTabSz="954908">
              <a:defRPr/>
            </a:pPr>
            <a:endParaRPr lang="pt-PT" noProof="0" dirty="0">
              <a:latin typeface="Arial" pitchFamily="34" charset="0"/>
              <a:cs typeface="Arial" pitchFamily="34" charset="0"/>
            </a:endParaRPr>
          </a:p>
          <a:p>
            <a:r>
              <a:rPr lang="pt-PT" noProof="0" dirty="0">
                <a:latin typeface="Arial" pitchFamily="34" charset="0"/>
                <a:cs typeface="Arial" pitchFamily="34" charset="0"/>
              </a:rPr>
              <a:t>O Visum é um modelo de simulação macroscópica usado para modelar e analisar fluxos de tráfego e relações de tráfego entre áreas.</a:t>
            </a:r>
          </a:p>
          <a:p>
            <a:r>
              <a:rPr lang="pt-PT" noProof="0" dirty="0">
                <a:latin typeface="Arial" pitchFamily="34" charset="0"/>
                <a:cs typeface="Arial" pitchFamily="34" charset="0"/>
              </a:rPr>
              <a:t>Bastam alguns pequenos passos para criar um modelo de tráfego no Visum.</a:t>
            </a:r>
          </a:p>
          <a:p>
            <a:endParaRPr lang="pt-PT" noProof="0" dirty="0">
              <a:latin typeface="Arial" pitchFamily="34" charset="0"/>
              <a:cs typeface="Arial" pitchFamily="34" charset="0"/>
            </a:endParaRPr>
          </a:p>
          <a:p>
            <a:r>
              <a:rPr lang="pt-PT" b="1" noProof="0" dirty="0">
                <a:latin typeface="Arial" pitchFamily="34" charset="0"/>
                <a:cs typeface="Arial" pitchFamily="34" charset="0"/>
              </a:rPr>
              <a:t>Passo 1:</a:t>
            </a:r>
          </a:p>
          <a:p>
            <a:r>
              <a:rPr lang="pt-PT" noProof="0" dirty="0">
                <a:latin typeface="Arial" pitchFamily="34" charset="0"/>
                <a:cs typeface="Arial" pitchFamily="34" charset="0"/>
              </a:rPr>
              <a:t>Iniciar o Visum</a:t>
            </a:r>
          </a:p>
          <a:p>
            <a:r>
              <a:rPr lang="pt-PT" noProof="0" dirty="0">
                <a:latin typeface="Arial" pitchFamily="34" charset="0"/>
                <a:cs typeface="Arial" pitchFamily="34" charset="0"/>
              </a:rPr>
              <a:t>Desativar o background ativo</a:t>
            </a:r>
          </a:p>
          <a:p>
            <a:r>
              <a:rPr lang="pt-PT" noProof="0" dirty="0">
                <a:latin typeface="Arial" pitchFamily="34" charset="0"/>
                <a:cs typeface="Arial" pitchFamily="34" charset="0"/>
              </a:rPr>
              <a:t>Do menu </a:t>
            </a:r>
            <a:r>
              <a:rPr lang="pt-PT" noProof="0" dirty="0" err="1">
                <a:latin typeface="Arial" pitchFamily="34" charset="0"/>
                <a:cs typeface="Arial" pitchFamily="34" charset="0"/>
              </a:rPr>
              <a:t>Edit</a:t>
            </a:r>
            <a:r>
              <a:rPr lang="pt-PT" noProof="0" dirty="0">
                <a:latin typeface="Arial" pitchFamily="34" charset="0"/>
                <a:cs typeface="Arial" pitchFamily="34" charset="0"/>
              </a:rPr>
              <a:t>, escolher </a:t>
            </a:r>
            <a:r>
              <a:rPr lang="pt-PT" b="1" noProof="0" dirty="0">
                <a:latin typeface="Arial" pitchFamily="34" charset="0"/>
                <a:cs typeface="Arial" pitchFamily="34" charset="0"/>
              </a:rPr>
              <a:t>modo de inserção</a:t>
            </a:r>
            <a:r>
              <a:rPr lang="pt-PT" noProof="0" dirty="0">
                <a:latin typeface="Arial" pitchFamily="34" charset="0"/>
                <a:cs typeface="Arial" pitchFamily="34" charset="0"/>
              </a:rPr>
              <a:t> (</a:t>
            </a:r>
            <a:r>
              <a:rPr lang="pt-PT" b="1" noProof="0" dirty="0" err="1">
                <a:latin typeface="Arial" pitchFamily="34" charset="0"/>
                <a:cs typeface="Arial" pitchFamily="34" charset="0"/>
              </a:rPr>
              <a:t>Insert</a:t>
            </a:r>
            <a:r>
              <a:rPr lang="pt-PT" b="1" noProof="0" dirty="0">
                <a:latin typeface="Arial" pitchFamily="34" charset="0"/>
                <a:cs typeface="Arial" pitchFamily="34" charset="0"/>
              </a:rPr>
              <a:t> </a:t>
            </a:r>
            <a:r>
              <a:rPr lang="pt-PT" b="1" noProof="0" dirty="0" err="1">
                <a:latin typeface="Arial" pitchFamily="34" charset="0"/>
                <a:cs typeface="Arial" pitchFamily="34" charset="0"/>
              </a:rPr>
              <a:t>mode</a:t>
            </a:r>
            <a:r>
              <a:rPr lang="pt-PT" b="1" noProof="0" dirty="0">
                <a:latin typeface="Arial" pitchFamily="34" charset="0"/>
                <a:cs typeface="Arial" pitchFamily="34" charset="0"/>
              </a:rPr>
              <a:t>)</a:t>
            </a:r>
            <a:endParaRPr lang="pt-PT" noProof="0" dirty="0">
              <a:latin typeface="Arial" pitchFamily="34" charset="0"/>
              <a:cs typeface="Arial" pitchFamily="34" charset="0"/>
            </a:endParaRPr>
          </a:p>
          <a:p>
            <a:r>
              <a:rPr lang="pt-PT" noProof="0" dirty="0">
                <a:latin typeface="Arial" pitchFamily="34" charset="0"/>
                <a:cs typeface="Arial" pitchFamily="34" charset="0"/>
              </a:rPr>
              <a:t>Selecionar o objeto de rede </a:t>
            </a:r>
            <a:r>
              <a:rPr lang="pt-PT" b="1" noProof="0" dirty="0">
                <a:latin typeface="Arial" pitchFamily="34" charset="0"/>
                <a:cs typeface="Arial" pitchFamily="34" charset="0"/>
              </a:rPr>
              <a:t>Zonas</a:t>
            </a:r>
            <a:endParaRPr lang="pt-PT" noProof="0" dirty="0">
              <a:latin typeface="Arial" pitchFamily="34" charset="0"/>
              <a:cs typeface="Arial" pitchFamily="34" charset="0"/>
            </a:endParaRPr>
          </a:p>
          <a:p>
            <a:endParaRPr lang="de-DE" sz="9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680066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noProof="0" dirty="0">
                <a:latin typeface="Arial" pitchFamily="34" charset="0"/>
                <a:cs typeface="Arial" pitchFamily="34" charset="0"/>
              </a:rPr>
              <a:t>Crie três zonas, uma após a outra. </a:t>
            </a:r>
            <a:br>
              <a:rPr lang="pt-PT" noProof="0" dirty="0">
                <a:latin typeface="Arial" pitchFamily="34" charset="0"/>
                <a:cs typeface="Arial" pitchFamily="34" charset="0"/>
              </a:rPr>
            </a:br>
            <a:br>
              <a:rPr lang="pt-PT" noProof="0" dirty="0">
                <a:latin typeface="Arial" pitchFamily="34" charset="0"/>
                <a:cs typeface="Arial" pitchFamily="34" charset="0"/>
              </a:rPr>
            </a:br>
            <a:r>
              <a:rPr lang="pt-PT" noProof="0" dirty="0">
                <a:latin typeface="Arial" pitchFamily="34" charset="0"/>
                <a:cs typeface="Arial" pitchFamily="34" charset="0"/>
              </a:rPr>
              <a:t>Aceite os valores por defeito dos atributos da zona e, na caixa de diálogo </a:t>
            </a:r>
            <a:r>
              <a:rPr lang="pt-PT" b="1" noProof="0" dirty="0" err="1">
                <a:latin typeface="Arial" pitchFamily="34" charset="0"/>
                <a:cs typeface="Arial" pitchFamily="34" charset="0"/>
              </a:rPr>
              <a:t>Create</a:t>
            </a:r>
            <a:r>
              <a:rPr lang="pt-PT" b="1" noProof="0" dirty="0">
                <a:latin typeface="Arial" pitchFamily="34" charset="0"/>
                <a:cs typeface="Arial" pitchFamily="34" charset="0"/>
              </a:rPr>
              <a:t> Zone</a:t>
            </a:r>
            <a:r>
              <a:rPr lang="pt-PT" noProof="0" dirty="0">
                <a:latin typeface="Arial" pitchFamily="34" charset="0"/>
                <a:cs typeface="Arial" pitchFamily="34" charset="0"/>
              </a:rPr>
              <a:t>, clique em </a:t>
            </a:r>
            <a:r>
              <a:rPr lang="pt-PT" b="1" noProof="0" dirty="0">
                <a:latin typeface="Arial" pitchFamily="34" charset="0"/>
                <a:cs typeface="Arial" pitchFamily="34" charset="0"/>
              </a:rPr>
              <a:t>OK</a:t>
            </a:r>
            <a:r>
              <a:rPr lang="pt-PT" noProof="0" dirty="0">
                <a:latin typeface="Arial" pitchFamily="34" charset="0"/>
                <a:cs typeface="Arial" pitchFamily="34" charset="0"/>
              </a:rPr>
              <a:t>.</a:t>
            </a:r>
          </a:p>
          <a:p>
            <a:r>
              <a:rPr lang="pt-PT" noProof="0" dirty="0">
                <a:latin typeface="Arial" pitchFamily="34" charset="0"/>
                <a:cs typeface="Arial" pitchFamily="34" charset="0"/>
              </a:rPr>
              <a:t>Verifique quaisquer mensagens mostradas na barra de status.</a:t>
            </a:r>
            <a:br>
              <a:rPr lang="pt-PT" noProof="0" dirty="0">
                <a:latin typeface="Arial" pitchFamily="34" charset="0"/>
                <a:cs typeface="Arial" pitchFamily="34" charset="0"/>
              </a:rPr>
            </a:br>
            <a:r>
              <a:rPr lang="pt-PT" noProof="0" dirty="0">
                <a:latin typeface="Arial" pitchFamily="34" charset="0"/>
                <a:cs typeface="Arial" pitchFamily="34" charset="0"/>
              </a:rPr>
              <a:t>(clique com o mouse para definir o contorno da zona, finalizando com </a:t>
            </a:r>
            <a:r>
              <a:rPr lang="pt-PT" cap="small" noProof="0" dirty="0" err="1">
                <a:latin typeface="Arial" pitchFamily="34" charset="0"/>
                <a:cs typeface="Arial" pitchFamily="34" charset="0"/>
              </a:rPr>
              <a:t>Enter</a:t>
            </a:r>
            <a:r>
              <a:rPr lang="pt-PT" noProof="0" dirty="0">
                <a:latin typeface="Arial" pitchFamily="34" charset="0"/>
                <a:cs typeface="Arial" pitchFamily="34" charset="0"/>
              </a:rPr>
              <a:t> ou com o botão direito do mouse</a:t>
            </a:r>
            <a:r>
              <a:rPr lang="pt-PT" cap="small" noProof="0" dirty="0">
                <a:latin typeface="Arial" pitchFamily="34" charset="0"/>
                <a:cs typeface="Arial" pitchFamily="34" charset="0"/>
              </a:rPr>
              <a:t>;</a:t>
            </a:r>
            <a:r>
              <a:rPr lang="pt-PT" noProof="0" dirty="0">
                <a:latin typeface="Arial" pitchFamily="34" charset="0"/>
                <a:cs typeface="Arial" pitchFamily="34" charset="0"/>
              </a:rPr>
              <a:t> Cancele com </a:t>
            </a:r>
            <a:r>
              <a:rPr lang="pt-PT" cap="small" noProof="0" dirty="0" err="1">
                <a:latin typeface="Arial" pitchFamily="34" charset="0"/>
                <a:cs typeface="Arial" pitchFamily="34" charset="0"/>
              </a:rPr>
              <a:t>Esc</a:t>
            </a:r>
            <a:r>
              <a:rPr lang="pt-PT" noProof="0" dirty="0">
                <a:latin typeface="Arial" pitchFamily="34" charset="0"/>
                <a:cs typeface="Arial" pitchFamily="34" charset="0"/>
              </a:rPr>
              <a:t>)</a:t>
            </a:r>
          </a:p>
          <a:p>
            <a:br>
              <a:rPr lang="pt-PT" noProof="0" dirty="0">
                <a:latin typeface="Arial" pitchFamily="34" charset="0"/>
                <a:cs typeface="Arial" pitchFamily="34" charset="0"/>
              </a:rPr>
            </a:br>
            <a:r>
              <a:rPr lang="pt-PT" noProof="0" dirty="0">
                <a:latin typeface="Arial" pitchFamily="34" charset="0"/>
                <a:cs typeface="Arial" pitchFamily="34" charset="0"/>
              </a:rPr>
              <a:t>Crie um limite poligonal para cada zona. Para tal, use o botão esquerdo do mouse e defina o polígono no sentido anti-horário.</a:t>
            </a:r>
            <a:br>
              <a:rPr lang="pt-PT" noProof="0" dirty="0">
                <a:latin typeface="Arial" pitchFamily="34" charset="0"/>
                <a:cs typeface="Arial" pitchFamily="34" charset="0"/>
              </a:rPr>
            </a:br>
            <a:r>
              <a:rPr lang="pt-PT" noProof="0" dirty="0">
                <a:latin typeface="Arial" pitchFamily="34" charset="0"/>
                <a:cs typeface="Arial" pitchFamily="34" charset="0"/>
              </a:rPr>
              <a:t>Use o botão da direita para sair do modo de Edição.</a:t>
            </a:r>
            <a:br>
              <a:rPr lang="pt-PT" noProof="0" dirty="0">
                <a:latin typeface="Arial" pitchFamily="34" charset="0"/>
                <a:cs typeface="Arial" pitchFamily="34" charset="0"/>
              </a:rPr>
            </a:br>
            <a:br>
              <a:rPr lang="pt-PT" noProof="0" dirty="0">
                <a:latin typeface="Arial" pitchFamily="34" charset="0"/>
                <a:cs typeface="Arial" pitchFamily="34" charset="0"/>
              </a:rPr>
            </a:br>
            <a:r>
              <a:rPr lang="pt-PT" noProof="0" dirty="0">
                <a:latin typeface="Arial" pitchFamily="34" charset="0"/>
                <a:cs typeface="Arial" pitchFamily="34" charset="0"/>
              </a:rPr>
              <a:t>Clique em </a:t>
            </a:r>
            <a:r>
              <a:rPr lang="pt-PT" b="1" noProof="0" dirty="0">
                <a:latin typeface="Arial" pitchFamily="34" charset="0"/>
                <a:cs typeface="Arial" pitchFamily="34" charset="0"/>
              </a:rPr>
              <a:t>OK </a:t>
            </a:r>
            <a:r>
              <a:rPr lang="pt-PT" b="0" noProof="0" dirty="0">
                <a:latin typeface="Arial" pitchFamily="34" charset="0"/>
                <a:cs typeface="Arial" pitchFamily="34" charset="0"/>
              </a:rPr>
              <a:t>para fechar a caixa de diálogo </a:t>
            </a:r>
            <a:r>
              <a:rPr lang="pt-PT" b="1" noProof="0" dirty="0" err="1">
                <a:latin typeface="Arial" pitchFamily="34" charset="0"/>
                <a:cs typeface="Arial" pitchFamily="34" charset="0"/>
              </a:rPr>
              <a:t>Edit</a:t>
            </a:r>
            <a:r>
              <a:rPr lang="pt-PT" b="1" noProof="0" dirty="0">
                <a:latin typeface="Arial" pitchFamily="34" charset="0"/>
                <a:cs typeface="Arial" pitchFamily="34" charset="0"/>
              </a:rPr>
              <a:t> </a:t>
            </a:r>
            <a:r>
              <a:rPr lang="pt-PT" b="1" noProof="0" dirty="0" err="1">
                <a:latin typeface="Arial" pitchFamily="34" charset="0"/>
                <a:cs typeface="Arial" pitchFamily="34" charset="0"/>
              </a:rPr>
              <a:t>shape</a:t>
            </a:r>
            <a:r>
              <a:rPr lang="pt-PT" noProof="0" dirty="0">
                <a:latin typeface="Arial" pitchFamily="34" charset="0"/>
                <a:cs typeface="Arial" pitchFamily="34" charset="0"/>
              </a:rPr>
              <a:t>.</a:t>
            </a:r>
          </a:p>
          <a:p>
            <a:r>
              <a:rPr lang="pt-PT" noProof="0" dirty="0">
                <a:latin typeface="Arial" pitchFamily="34" charset="0"/>
                <a:cs typeface="Arial" pitchFamily="34" charset="0"/>
              </a:rPr>
              <a:t>Inserir a Zona 1, 2 e 3 da mesma forma.</a:t>
            </a:r>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4175641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t>Passo 2:</a:t>
            </a:r>
            <a:endParaRPr lang="pt-PT" b="1" noProof="0" dirty="0">
              <a:latin typeface="Arial" pitchFamily="34" charset="0"/>
              <a:cs typeface="Arial" pitchFamily="34" charset="0"/>
            </a:endParaRPr>
          </a:p>
          <a:p>
            <a:pPr defTabSz="954908">
              <a:defRPr/>
            </a:pPr>
            <a:br>
              <a:rPr lang="pt-PT" noProof="0" dirty="0">
                <a:latin typeface="Arial" pitchFamily="34" charset="0"/>
                <a:cs typeface="Arial" pitchFamily="34" charset="0"/>
              </a:rPr>
            </a:br>
            <a:r>
              <a:rPr lang="pt-PT" noProof="0" dirty="0">
                <a:latin typeface="Arial" pitchFamily="34" charset="0"/>
                <a:cs typeface="Arial" pitchFamily="34" charset="0"/>
              </a:rPr>
              <a:t>Neste passo vamos gerar duas matrizes de viagens para criar relações entre as 3 zonas.</a:t>
            </a:r>
          </a:p>
          <a:p>
            <a:pPr defTabSz="954908">
              <a:defRPr/>
            </a:pPr>
            <a:r>
              <a:rPr lang="pt-PT" noProof="0" dirty="0">
                <a:latin typeface="Arial" pitchFamily="34" charset="0"/>
                <a:cs typeface="Arial" pitchFamily="34" charset="0"/>
              </a:rPr>
              <a:t>Esta matriz de demanda de tráfego, também designada de matriz origem-destino (OD </a:t>
            </a:r>
            <a:r>
              <a:rPr lang="pt-PT" noProof="0" dirty="0" err="1">
                <a:latin typeface="Arial" pitchFamily="34" charset="0"/>
                <a:cs typeface="Arial" pitchFamily="34" charset="0"/>
              </a:rPr>
              <a:t>matrix</a:t>
            </a:r>
            <a:r>
              <a:rPr lang="pt-PT" noProof="0" dirty="0">
                <a:latin typeface="Arial" pitchFamily="34" charset="0"/>
                <a:cs typeface="Arial" pitchFamily="34" charset="0"/>
              </a:rPr>
              <a:t>), é também um objeto no Visum. Todas as matrizes pode ser visualizadas na </a:t>
            </a:r>
            <a:r>
              <a:rPr lang="pt-PT" noProof="0" dirty="0" err="1">
                <a:latin typeface="Arial" pitchFamily="34" charset="0"/>
                <a:cs typeface="Arial" pitchFamily="34" charset="0"/>
              </a:rPr>
              <a:t>tab</a:t>
            </a:r>
            <a:r>
              <a:rPr lang="pt-PT" noProof="0" dirty="0">
                <a:latin typeface="Arial" pitchFamily="34" charset="0"/>
                <a:cs typeface="Arial" pitchFamily="34" charset="0"/>
              </a:rPr>
              <a:t> </a:t>
            </a:r>
            <a:r>
              <a:rPr lang="pt-PT" b="1" noProof="0" dirty="0" err="1">
                <a:latin typeface="Arial" pitchFamily="34" charset="0"/>
                <a:cs typeface="Arial" pitchFamily="34" charset="0"/>
              </a:rPr>
              <a:t>Matrices</a:t>
            </a:r>
            <a:r>
              <a:rPr lang="pt-PT" noProof="0" dirty="0">
                <a:latin typeface="Arial" pitchFamily="34" charset="0"/>
                <a:cs typeface="Arial" pitchFamily="34" charset="0"/>
              </a:rPr>
              <a:t>.</a:t>
            </a:r>
          </a:p>
          <a:p>
            <a:r>
              <a:rPr lang="pt-PT" noProof="0" dirty="0">
                <a:latin typeface="Arial" pitchFamily="34" charset="0"/>
                <a:cs typeface="Arial" pitchFamily="34" charset="0"/>
              </a:rPr>
              <a:t> </a:t>
            </a:r>
          </a:p>
          <a:p>
            <a:r>
              <a:rPr lang="pt-PT" noProof="0" dirty="0">
                <a:latin typeface="Arial" pitchFamily="34" charset="0"/>
                <a:cs typeface="Arial" pitchFamily="34" charset="0"/>
              </a:rPr>
              <a:t>Clique na </a:t>
            </a:r>
            <a:r>
              <a:rPr lang="pt-PT" noProof="0" dirty="0" err="1">
                <a:latin typeface="Arial" pitchFamily="34" charset="0"/>
                <a:cs typeface="Arial" pitchFamily="34" charset="0"/>
              </a:rPr>
              <a:t>tab</a:t>
            </a:r>
            <a:r>
              <a:rPr lang="pt-PT" noProof="0" dirty="0">
                <a:latin typeface="Arial" pitchFamily="34" charset="0"/>
                <a:cs typeface="Arial" pitchFamily="34" charset="0"/>
              </a:rPr>
              <a:t> </a:t>
            </a:r>
            <a:r>
              <a:rPr lang="pt-PT" b="1" noProof="0" dirty="0" err="1">
                <a:latin typeface="Arial" pitchFamily="34" charset="0"/>
                <a:cs typeface="Arial" pitchFamily="34" charset="0"/>
              </a:rPr>
              <a:t>Matrices</a:t>
            </a:r>
            <a:r>
              <a:rPr lang="pt-PT" noProof="0" dirty="0">
                <a:latin typeface="Arial" pitchFamily="34" charset="0"/>
                <a:cs typeface="Arial" pitchFamily="34" charset="0"/>
              </a:rPr>
              <a:t>.</a:t>
            </a:r>
            <a:br>
              <a:rPr lang="pt-PT" b="1" noProof="0" dirty="0">
                <a:latin typeface="Arial" pitchFamily="34" charset="0"/>
                <a:cs typeface="Arial" pitchFamily="34" charset="0"/>
              </a:rPr>
            </a:br>
            <a:r>
              <a:rPr lang="pt-PT" b="0" noProof="0" dirty="0">
                <a:latin typeface="Arial" pitchFamily="34" charset="0"/>
                <a:cs typeface="Arial" pitchFamily="34" charset="0"/>
              </a:rPr>
              <a:t>Pra criar uma nova matriz, clique no botão </a:t>
            </a:r>
            <a:r>
              <a:rPr lang="pt-PT" b="1" noProof="0" dirty="0" err="1">
                <a:latin typeface="Arial" pitchFamily="34" charset="0"/>
                <a:cs typeface="Arial" pitchFamily="34" charset="0"/>
              </a:rPr>
              <a:t>Create</a:t>
            </a:r>
            <a:r>
              <a:rPr lang="pt-PT" b="1" noProof="0" dirty="0">
                <a:latin typeface="Arial" pitchFamily="34" charset="0"/>
                <a:cs typeface="Arial" pitchFamily="34" charset="0"/>
              </a:rPr>
              <a:t> </a:t>
            </a:r>
            <a:r>
              <a:rPr lang="pt-PT" b="1" noProof="0" dirty="0" err="1">
                <a:latin typeface="Arial" pitchFamily="34" charset="0"/>
                <a:cs typeface="Arial" pitchFamily="34" charset="0"/>
              </a:rPr>
              <a:t>matrices</a:t>
            </a:r>
            <a:r>
              <a:rPr lang="pt-PT" noProof="0" dirty="0">
                <a:latin typeface="Arial" pitchFamily="34" charset="0"/>
                <a:cs typeface="Arial" pitchFamily="34" charset="0"/>
              </a:rPr>
              <a:t>.</a:t>
            </a:r>
          </a:p>
          <a:p>
            <a:r>
              <a:rPr lang="pt-PT" noProof="0" dirty="0">
                <a:latin typeface="Arial" pitchFamily="34" charset="0"/>
                <a:cs typeface="Arial" pitchFamily="34" charset="0"/>
              </a:rPr>
              <a:t>Editar os atributos </a:t>
            </a:r>
            <a:r>
              <a:rPr lang="pt-PT" b="1" noProof="0" dirty="0" err="1">
                <a:latin typeface="Arial" pitchFamily="34" charset="0"/>
                <a:cs typeface="Arial" pitchFamily="34" charset="0"/>
              </a:rPr>
              <a:t>Code</a:t>
            </a:r>
            <a:r>
              <a:rPr lang="pt-PT" noProof="0" dirty="0">
                <a:latin typeface="Arial" pitchFamily="34" charset="0"/>
                <a:cs typeface="Arial" pitchFamily="34" charset="0"/>
              </a:rPr>
              <a:t> e </a:t>
            </a:r>
            <a:r>
              <a:rPr lang="pt-PT" b="1" noProof="0" dirty="0" err="1">
                <a:latin typeface="Arial" pitchFamily="34" charset="0"/>
                <a:cs typeface="Arial" pitchFamily="34" charset="0"/>
              </a:rPr>
              <a:t>Name</a:t>
            </a:r>
            <a:r>
              <a:rPr lang="pt-PT" noProof="0" dirty="0">
                <a:latin typeface="Arial" pitchFamily="34" charset="0"/>
                <a:cs typeface="Arial" pitchFamily="34" charset="0"/>
              </a:rPr>
              <a:t>. Vamos chamar a primeira matriz de “CAR”.</a:t>
            </a:r>
          </a:p>
          <a:p>
            <a:endParaRPr lang="pt-PT" noProof="0" dirty="0">
              <a:latin typeface="Arial" pitchFamily="34" charset="0"/>
              <a:cs typeface="Arial" pitchFamily="34" charset="0"/>
            </a:endParaRPr>
          </a:p>
          <a:p>
            <a:r>
              <a:rPr lang="pt-PT" noProof="0" dirty="0">
                <a:latin typeface="Arial" pitchFamily="34" charset="0"/>
                <a:cs typeface="Arial" pitchFamily="34" charset="0"/>
              </a:rPr>
              <a:t>Repetir o processo para inserir outra matriz chamada “</a:t>
            </a:r>
            <a:r>
              <a:rPr lang="pt-PT" noProof="0" dirty="0" err="1">
                <a:latin typeface="Arial" pitchFamily="34" charset="0"/>
                <a:cs typeface="Arial" pitchFamily="34" charset="0"/>
              </a:rPr>
              <a:t>PuT</a:t>
            </a:r>
            <a:r>
              <a:rPr lang="pt-PT" noProof="0" dirty="0">
                <a:latin typeface="Arial" pitchFamily="34" charset="0"/>
                <a:cs typeface="Arial" pitchFamily="34" charset="0"/>
              </a:rPr>
              <a:t>”.</a:t>
            </a: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914982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Introdução dos valores das matrizes</a:t>
            </a:r>
          </a:p>
          <a:p>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Selecione a matriz “CAR” (matriz 1) para editar os seus valores. Insira os valores acima.</a:t>
            </a:r>
          </a:p>
          <a:p>
            <a:pPr defTabSz="954908">
              <a:defRPr/>
            </a:pPr>
            <a:r>
              <a:rPr lang="pt-PT" noProof="0" dirty="0">
                <a:latin typeface="Arial" pitchFamily="34" charset="0"/>
                <a:cs typeface="Arial" pitchFamily="34" charset="0"/>
              </a:rPr>
              <a:t>Faça o mesmo com a matriz 2 (</a:t>
            </a:r>
            <a:r>
              <a:rPr lang="pt-PT" noProof="0" dirty="0" err="1">
                <a:latin typeface="Arial" pitchFamily="34" charset="0"/>
                <a:cs typeface="Arial" pitchFamily="34" charset="0"/>
              </a:rPr>
              <a:t>PuT</a:t>
            </a:r>
            <a:r>
              <a:rPr lang="pt-PT" noProof="0" dirty="0">
                <a:latin typeface="Arial" pitchFamily="34" charset="0"/>
                <a:cs typeface="Arial" pitchFamily="34" charset="0"/>
              </a:rPr>
              <a:t>). Insira também os valores mostrados acima.</a:t>
            </a:r>
          </a:p>
          <a:p>
            <a:pPr defTabSz="954908">
              <a:defRPr/>
            </a:pPr>
            <a:r>
              <a:rPr lang="pt-PT" noProof="0" dirty="0">
                <a:latin typeface="Arial" pitchFamily="34" charset="0"/>
                <a:cs typeface="Arial" pitchFamily="34" charset="0"/>
              </a:rPr>
              <a:t>Concluiu a edição das matrizes. Os dados da demanda estão disponíveis para trabalhar. No Visum, não há limite para o número de matrizes que se podem criar.</a:t>
            </a:r>
          </a:p>
          <a:p>
            <a:pPr defTabSz="954908">
              <a:defRPr/>
            </a:pPr>
            <a:endParaRPr lang="de-DE" sz="1000" dirty="0"/>
          </a:p>
          <a:p>
            <a:endParaRPr lang="de-DE" sz="1000" dirty="0"/>
          </a:p>
        </p:txBody>
      </p:sp>
      <p:sp>
        <p:nvSpPr>
          <p:cNvPr id="4" name="Kopfzeilenplatzhalter 3"/>
          <p:cNvSpPr>
            <a:spLocks noGrp="1"/>
          </p:cNvSpPr>
          <p:nvPr>
            <p:ph type="hdr" sz="quarter" idx="10"/>
          </p:nvPr>
        </p:nvSpPr>
        <p:spPr/>
        <p:txBody>
          <a:bodyPr/>
          <a:lstStyle/>
          <a:p>
            <a:r>
              <a:rPr lang="de-DE" dirty="0"/>
              <a:t>PTV Group</a:t>
            </a:r>
          </a:p>
        </p:txBody>
      </p:sp>
    </p:spTree>
    <p:extLst>
      <p:ext uri="{BB962C8B-B14F-4D97-AF65-F5344CB8AC3E}">
        <p14:creationId xmlns:p14="http://schemas.microsoft.com/office/powerpoint/2010/main" val="282534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lstStyle/>
          <a:p>
            <a:r>
              <a:rPr lang="de-DE" dirty="0"/>
              <a:t>Analisamos a situação atual e efetuamos previsões usando modelos da rede, ou melhor ainda, um modelo de tráfego.</a:t>
            </a:r>
          </a:p>
          <a:p>
            <a:r>
              <a:rPr lang="de-DE" dirty="0"/>
              <a:t>“Afastamo-nos“ da realidade e tentamos traduzi-la num modelo da melhor forma que conseguimos.</a:t>
            </a: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4179979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Passo 3:</a:t>
            </a:r>
          </a:p>
          <a:p>
            <a:endParaRPr lang="pt-PT" noProof="0" dirty="0">
              <a:latin typeface="Arial" pitchFamily="34" charset="0"/>
              <a:cs typeface="Arial" pitchFamily="34" charset="0"/>
            </a:endParaRPr>
          </a:p>
          <a:p>
            <a:r>
              <a:rPr lang="pt-PT" noProof="0" dirty="0"/>
              <a:t>Chamámos as duas matrizes de Car e </a:t>
            </a:r>
            <a:r>
              <a:rPr lang="pt-PT" noProof="0" dirty="0" err="1"/>
              <a:t>PuT</a:t>
            </a:r>
            <a:r>
              <a:rPr lang="pt-PT" noProof="0" dirty="0"/>
              <a:t>, mas o Visum necessita ainda que se ligue o objeto matriz com o objeto segmento de demanda. É assim que se informa o Visum qual a matriz que queremos usar com cada segmento de demanda.</a:t>
            </a:r>
            <a:endParaRPr lang="pt-PT" noProof="0" dirty="0">
              <a:latin typeface="Arial" pitchFamily="34" charset="0"/>
              <a:cs typeface="Arial" pitchFamily="34" charset="0"/>
            </a:endParaRPr>
          </a:p>
          <a:p>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A partir do menu </a:t>
            </a:r>
            <a:r>
              <a:rPr lang="pt-PT" b="1" noProof="0" dirty="0" err="1">
                <a:latin typeface="Arial" pitchFamily="34" charset="0"/>
                <a:cs typeface="Arial" pitchFamily="34" charset="0"/>
              </a:rPr>
              <a:t>Demand</a:t>
            </a:r>
            <a:r>
              <a:rPr lang="pt-PT" noProof="0" dirty="0">
                <a:latin typeface="Arial" pitchFamily="34" charset="0"/>
                <a:cs typeface="Arial" pitchFamily="34" charset="0"/>
              </a:rPr>
              <a:t>, escolha </a:t>
            </a:r>
            <a:r>
              <a:rPr lang="pt-PT" b="1" noProof="0" dirty="0" err="1">
                <a:latin typeface="Arial" pitchFamily="34" charset="0"/>
                <a:cs typeface="Arial" pitchFamily="34" charset="0"/>
              </a:rPr>
              <a:t>Demand</a:t>
            </a:r>
            <a:r>
              <a:rPr lang="pt-PT" b="1" noProof="0" dirty="0">
                <a:latin typeface="Arial" pitchFamily="34" charset="0"/>
                <a:cs typeface="Arial" pitchFamily="34" charset="0"/>
              </a:rPr>
              <a:t> data</a:t>
            </a:r>
            <a:r>
              <a:rPr lang="pt-PT" noProof="0" dirty="0">
                <a:latin typeface="Arial" pitchFamily="34" charset="0"/>
                <a:cs typeface="Arial" pitchFamily="34" charset="0"/>
              </a:rPr>
              <a:t>. Clique na </a:t>
            </a:r>
            <a:r>
              <a:rPr lang="pt-PT" noProof="0" dirty="0" err="1">
                <a:latin typeface="Arial" pitchFamily="34" charset="0"/>
                <a:cs typeface="Arial" pitchFamily="34" charset="0"/>
              </a:rPr>
              <a:t>tab</a:t>
            </a:r>
            <a:r>
              <a:rPr lang="pt-PT" noProof="0" dirty="0">
                <a:latin typeface="Arial" pitchFamily="34" charset="0"/>
                <a:cs typeface="Arial" pitchFamily="34" charset="0"/>
              </a:rPr>
              <a:t> </a:t>
            </a:r>
            <a:r>
              <a:rPr lang="pt-PT" b="1" noProof="0" dirty="0" err="1"/>
              <a:t>Demand</a:t>
            </a:r>
            <a:r>
              <a:rPr lang="pt-PT" b="1" noProof="0" dirty="0"/>
              <a:t> </a:t>
            </a:r>
            <a:r>
              <a:rPr lang="pt-PT" b="1" noProof="0" dirty="0" err="1"/>
              <a:t>segments</a:t>
            </a:r>
            <a:r>
              <a:rPr lang="pt-PT" noProof="0" dirty="0"/>
              <a:t>.</a:t>
            </a:r>
          </a:p>
          <a:p>
            <a:endParaRPr lang="pt-PT" noProof="0" dirty="0">
              <a:latin typeface="Arial" pitchFamily="34" charset="0"/>
              <a:cs typeface="Arial" pitchFamily="34" charset="0"/>
            </a:endParaRPr>
          </a:p>
          <a:p>
            <a:r>
              <a:rPr lang="pt-PT" noProof="0" dirty="0"/>
              <a:t>Na coluna </a:t>
            </a:r>
            <a:r>
              <a:rPr lang="pt-PT" b="1" noProof="0" dirty="0"/>
              <a:t>Matriz</a:t>
            </a:r>
            <a:r>
              <a:rPr lang="pt-PT" noProof="0" dirty="0"/>
              <a:t>, clique no nome da matriz para abrir a lista de matrizes e selecionar a correta.</a:t>
            </a:r>
          </a:p>
          <a:p>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Clique </a:t>
            </a:r>
            <a:r>
              <a:rPr lang="pt-PT" b="1" noProof="0" dirty="0">
                <a:latin typeface="Arial" pitchFamily="34" charset="0"/>
                <a:cs typeface="Arial" pitchFamily="34" charset="0"/>
              </a:rPr>
              <a:t>OK</a:t>
            </a:r>
            <a:r>
              <a:rPr lang="pt-PT" b="0" noProof="0" dirty="0">
                <a:latin typeface="Arial" pitchFamily="34" charset="0"/>
                <a:cs typeface="Arial" pitchFamily="34" charset="0"/>
              </a:rPr>
              <a:t> para confirmar a sua seleção.</a:t>
            </a:r>
          </a:p>
          <a:p>
            <a:endParaRPr lang="de-DE" sz="1000" dirty="0"/>
          </a:p>
        </p:txBody>
      </p:sp>
      <p:sp>
        <p:nvSpPr>
          <p:cNvPr id="4" name="Kopfzeilenplatzhalter 3"/>
          <p:cNvSpPr>
            <a:spLocks noGrp="1"/>
          </p:cNvSpPr>
          <p:nvPr>
            <p:ph type="hdr" sz="quarter" idx="10"/>
          </p:nvPr>
        </p:nvSpPr>
        <p:spPr/>
        <p:txBody>
          <a:bodyPr/>
          <a:lstStyle/>
          <a:p>
            <a:r>
              <a:rPr lang="de-DE" dirty="0"/>
              <a:t>PTV Group</a:t>
            </a:r>
          </a:p>
        </p:txBody>
      </p:sp>
    </p:spTree>
    <p:extLst>
      <p:ext uri="{BB962C8B-B14F-4D97-AF65-F5344CB8AC3E}">
        <p14:creationId xmlns:p14="http://schemas.microsoft.com/office/powerpoint/2010/main" val="1620562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Passo</a:t>
            </a:r>
            <a:r>
              <a:rPr lang="pt-PT" noProof="0" dirty="0">
                <a:latin typeface="Arial" pitchFamily="34" charset="0"/>
                <a:cs typeface="Arial" pitchFamily="34" charset="0"/>
              </a:rPr>
              <a:t> 4:</a:t>
            </a:r>
          </a:p>
          <a:p>
            <a:endParaRPr lang="pt-PT" noProof="0" dirty="0">
              <a:latin typeface="Arial" pitchFamily="34" charset="0"/>
              <a:cs typeface="Arial" pitchFamily="34" charset="0"/>
            </a:endParaRPr>
          </a:p>
          <a:p>
            <a:r>
              <a:rPr lang="pt-PT" noProof="0" dirty="0">
                <a:latin typeface="Arial" pitchFamily="34" charset="0"/>
                <a:cs typeface="Arial" pitchFamily="34" charset="0"/>
              </a:rPr>
              <a:t>Já criámos 3 zonas e a sua demanda respetiva no Visum. Pode visualizar ambos graficamente. </a:t>
            </a:r>
          </a:p>
          <a:p>
            <a:r>
              <a:rPr lang="pt-PT" noProof="0" dirty="0">
                <a:latin typeface="Arial" pitchFamily="34" charset="0"/>
                <a:cs typeface="Arial" pitchFamily="34" charset="0"/>
              </a:rPr>
              <a:t>A barra de visualização da demanda inserida nas matrizes chama-se Linhas de desejo </a:t>
            </a:r>
            <a:r>
              <a:rPr lang="pt-PT" b="1" noProof="0" dirty="0" err="1">
                <a:latin typeface="Arial" pitchFamily="34" charset="0"/>
                <a:cs typeface="Arial" pitchFamily="34" charset="0"/>
              </a:rPr>
              <a:t>Desire</a:t>
            </a:r>
            <a:r>
              <a:rPr lang="pt-PT" b="1" noProof="0" dirty="0">
                <a:latin typeface="Arial" pitchFamily="34" charset="0"/>
                <a:cs typeface="Arial" pitchFamily="34" charset="0"/>
              </a:rPr>
              <a:t> </a:t>
            </a:r>
            <a:r>
              <a:rPr lang="pt-PT" b="1" noProof="0" dirty="0" err="1">
                <a:latin typeface="Arial" pitchFamily="34" charset="0"/>
                <a:cs typeface="Arial" pitchFamily="34" charset="0"/>
              </a:rPr>
              <a:t>lines</a:t>
            </a:r>
            <a:r>
              <a:rPr lang="pt-PT" noProof="0" dirty="0">
                <a:latin typeface="Arial" pitchFamily="34" charset="0"/>
                <a:cs typeface="Arial" pitchFamily="34" charset="0"/>
              </a:rPr>
              <a:t>.</a:t>
            </a:r>
          </a:p>
          <a:p>
            <a:r>
              <a:rPr lang="pt-PT" noProof="0" dirty="0">
                <a:latin typeface="Arial" pitchFamily="34" charset="0"/>
                <a:cs typeface="Arial" pitchFamily="34" charset="0"/>
              </a:rPr>
              <a:t>No menu </a:t>
            </a:r>
            <a:r>
              <a:rPr lang="pt-PT" b="1" noProof="0" dirty="0" err="1">
                <a:latin typeface="Arial" pitchFamily="34" charset="0"/>
                <a:cs typeface="Arial" pitchFamily="34" charset="0"/>
              </a:rPr>
              <a:t>Graphics</a:t>
            </a:r>
            <a:r>
              <a:rPr lang="pt-PT" noProof="0" dirty="0">
                <a:latin typeface="Arial" pitchFamily="34" charset="0"/>
                <a:cs typeface="Arial" pitchFamily="34" charset="0"/>
              </a:rPr>
              <a:t>, escolha </a:t>
            </a:r>
            <a:r>
              <a:rPr lang="pt-PT" b="1" noProof="0" dirty="0" err="1">
                <a:latin typeface="Arial" pitchFamily="34" charset="0"/>
                <a:cs typeface="Arial" pitchFamily="34" charset="0"/>
              </a:rPr>
              <a:t>Graphic</a:t>
            </a:r>
            <a:r>
              <a:rPr lang="pt-PT" b="1" noProof="0" dirty="0">
                <a:latin typeface="Arial" pitchFamily="34" charset="0"/>
                <a:cs typeface="Arial" pitchFamily="34" charset="0"/>
              </a:rPr>
              <a:t> </a:t>
            </a:r>
            <a:r>
              <a:rPr lang="pt-PT" b="1" noProof="0" dirty="0" err="1">
                <a:latin typeface="Arial" pitchFamily="34" charset="0"/>
                <a:cs typeface="Arial" pitchFamily="34" charset="0"/>
              </a:rPr>
              <a:t>parameters</a:t>
            </a:r>
            <a:r>
              <a:rPr lang="pt-PT" noProof="0" dirty="0">
                <a:latin typeface="Arial" pitchFamily="34" charset="0"/>
                <a:cs typeface="Arial" pitchFamily="34" charset="0"/>
              </a:rPr>
              <a:t>. Pode igualmente usar o atalho </a:t>
            </a:r>
            <a:r>
              <a:rPr lang="pt-PT" cap="small" noProof="0" dirty="0" err="1">
                <a:latin typeface="Arial" pitchFamily="34" charset="0"/>
                <a:cs typeface="Arial" pitchFamily="34" charset="0"/>
              </a:rPr>
              <a:t>Ctrl</a:t>
            </a:r>
            <a:r>
              <a:rPr lang="pt-PT" cap="small" noProof="0" dirty="0">
                <a:latin typeface="Arial" pitchFamily="34" charset="0"/>
                <a:cs typeface="Arial" pitchFamily="34" charset="0"/>
              </a:rPr>
              <a:t>-G.</a:t>
            </a:r>
          </a:p>
          <a:p>
            <a:r>
              <a:rPr lang="pt-PT" noProof="0" dirty="0">
                <a:latin typeface="Arial" pitchFamily="34" charset="0"/>
                <a:cs typeface="Arial" pitchFamily="34" charset="0"/>
              </a:rPr>
              <a:t>Na listagem, selecione </a:t>
            </a:r>
            <a:r>
              <a:rPr lang="pt-PT" b="1" noProof="0" dirty="0" err="1">
                <a:latin typeface="Arial" pitchFamily="34" charset="0"/>
                <a:cs typeface="Arial" pitchFamily="34" charset="0"/>
              </a:rPr>
              <a:t>Desire</a:t>
            </a:r>
            <a:r>
              <a:rPr lang="pt-PT" b="1" noProof="0" dirty="0">
                <a:latin typeface="Arial" pitchFamily="34" charset="0"/>
                <a:cs typeface="Arial" pitchFamily="34" charset="0"/>
              </a:rPr>
              <a:t> </a:t>
            </a:r>
            <a:r>
              <a:rPr lang="pt-PT" b="1" noProof="0" dirty="0" err="1">
                <a:latin typeface="Arial" pitchFamily="34" charset="0"/>
                <a:cs typeface="Arial" pitchFamily="34" charset="0"/>
              </a:rPr>
              <a:t>lines</a:t>
            </a:r>
            <a:r>
              <a:rPr lang="pt-PT" b="1" noProof="0" dirty="0">
                <a:latin typeface="Arial" pitchFamily="34" charset="0"/>
                <a:cs typeface="Arial" pitchFamily="34" charset="0"/>
              </a:rPr>
              <a:t> Zones. </a:t>
            </a:r>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Em seguida ative a opção </a:t>
            </a:r>
            <a:r>
              <a:rPr lang="pt-PT" b="1" noProof="0" dirty="0">
                <a:latin typeface="Arial" pitchFamily="34" charset="0"/>
                <a:cs typeface="Arial" pitchFamily="34" charset="0"/>
              </a:rPr>
              <a:t>bar </a:t>
            </a:r>
            <a:r>
              <a:rPr lang="pt-PT" b="1" noProof="0" dirty="0" err="1">
                <a:latin typeface="Arial" pitchFamily="34" charset="0"/>
                <a:cs typeface="Arial" pitchFamily="34" charset="0"/>
              </a:rPr>
              <a:t>layer</a:t>
            </a:r>
            <a:r>
              <a:rPr lang="pt-PT" b="1" noProof="0" dirty="0">
                <a:latin typeface="Arial" pitchFamily="34" charset="0"/>
                <a:cs typeface="Arial" pitchFamily="34" charset="0"/>
              </a:rPr>
              <a:t>.</a:t>
            </a:r>
            <a:r>
              <a:rPr lang="pt-PT" noProof="0" dirty="0">
                <a:latin typeface="Arial" pitchFamily="34" charset="0"/>
                <a:cs typeface="Arial" pitchFamily="34" charset="0"/>
              </a:rPr>
              <a:t> (</a:t>
            </a:r>
            <a:r>
              <a:rPr lang="pt-PT" b="1" noProof="0" dirty="0" err="1">
                <a:latin typeface="Arial" pitchFamily="34" charset="0"/>
                <a:cs typeface="Arial" pitchFamily="34" charset="0"/>
              </a:rPr>
              <a:t>Draw</a:t>
            </a:r>
            <a:r>
              <a:rPr lang="pt-PT" b="1" noProof="0" dirty="0">
                <a:latin typeface="Arial" pitchFamily="34" charset="0"/>
                <a:cs typeface="Arial" pitchFamily="34" charset="0"/>
              </a:rPr>
              <a:t> bar</a:t>
            </a:r>
            <a:r>
              <a:rPr lang="pt-PT" noProof="0" dirty="0">
                <a:latin typeface="Arial" pitchFamily="34" charset="0"/>
                <a:cs typeface="Arial" pitchFamily="34" charset="0"/>
              </a:rPr>
              <a:t>, </a:t>
            </a:r>
            <a:r>
              <a:rPr lang="pt-PT" b="1" noProof="0" dirty="0" err="1">
                <a:latin typeface="Arial" pitchFamily="34" charset="0"/>
                <a:cs typeface="Arial" pitchFamily="34" charset="0"/>
              </a:rPr>
              <a:t>Draw</a:t>
            </a:r>
            <a:r>
              <a:rPr lang="pt-PT" b="1" noProof="0" dirty="0">
                <a:latin typeface="Arial" pitchFamily="34" charset="0"/>
                <a:cs typeface="Arial" pitchFamily="34" charset="0"/>
              </a:rPr>
              <a:t> bar </a:t>
            </a:r>
            <a:r>
              <a:rPr lang="pt-PT" b="1" noProof="0" dirty="0" err="1">
                <a:latin typeface="Arial" pitchFamily="34" charset="0"/>
                <a:cs typeface="Arial" pitchFamily="34" charset="0"/>
              </a:rPr>
              <a:t>labels</a:t>
            </a:r>
            <a:r>
              <a:rPr lang="pt-PT" b="1" noProof="0" dirty="0">
                <a:latin typeface="Arial" pitchFamily="34" charset="0"/>
                <a:cs typeface="Arial" pitchFamily="34" charset="0"/>
              </a:rPr>
              <a:t> e</a:t>
            </a:r>
            <a:r>
              <a:rPr lang="pt-PT" noProof="0" dirty="0">
                <a:latin typeface="Arial" pitchFamily="34" charset="0"/>
                <a:cs typeface="Arial" pitchFamily="34" charset="0"/>
              </a:rPr>
              <a:t> </a:t>
            </a:r>
            <a:r>
              <a:rPr lang="pt-PT" b="1" noProof="0" dirty="0" err="1">
                <a:latin typeface="Arial" pitchFamily="34" charset="0"/>
                <a:cs typeface="Arial" pitchFamily="34" charset="0"/>
              </a:rPr>
              <a:t>Draw</a:t>
            </a:r>
            <a:r>
              <a:rPr lang="pt-PT" b="1" noProof="0" dirty="0">
                <a:latin typeface="Arial" pitchFamily="34" charset="0"/>
                <a:cs typeface="Arial" pitchFamily="34" charset="0"/>
              </a:rPr>
              <a:t> </a:t>
            </a:r>
            <a:r>
              <a:rPr lang="pt-PT" b="1" noProof="0" dirty="0" err="1">
                <a:latin typeface="Arial" pitchFamily="34" charset="0"/>
                <a:cs typeface="Arial" pitchFamily="34" charset="0"/>
              </a:rPr>
              <a:t>desire</a:t>
            </a:r>
            <a:r>
              <a:rPr lang="pt-PT" b="1" noProof="0" dirty="0">
                <a:latin typeface="Arial" pitchFamily="34" charset="0"/>
                <a:cs typeface="Arial" pitchFamily="34" charset="0"/>
              </a:rPr>
              <a:t> </a:t>
            </a:r>
            <a:r>
              <a:rPr lang="pt-PT" b="1" noProof="0" dirty="0" err="1">
                <a:latin typeface="Arial" pitchFamily="34" charset="0"/>
                <a:cs typeface="Arial" pitchFamily="34" charset="0"/>
              </a:rPr>
              <a:t>line</a:t>
            </a:r>
            <a:r>
              <a:rPr lang="pt-PT" b="1" noProof="0" dirty="0">
                <a:latin typeface="Arial" pitchFamily="34" charset="0"/>
                <a:cs typeface="Arial" pitchFamily="34" charset="0"/>
              </a:rPr>
              <a:t> links</a:t>
            </a:r>
            <a:r>
              <a:rPr lang="pt-PT" b="0" noProof="0" dirty="0">
                <a:latin typeface="Arial" pitchFamily="34" charset="0"/>
                <a:cs typeface="Arial" pitchFamily="34" charset="0"/>
              </a:rPr>
              <a:t> são tudo opções gráficas</a:t>
            </a:r>
            <a:r>
              <a:rPr lang="pt-PT" noProof="0" dirty="0">
                <a:latin typeface="Arial" pitchFamily="34" charset="0"/>
                <a:cs typeface="Arial" pitchFamily="34" charset="0"/>
              </a:rPr>
              <a:t>).</a:t>
            </a:r>
          </a:p>
          <a:p>
            <a:endParaRPr lang="pt-PT" sz="900" noProof="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570344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noProof="0" dirty="0">
                <a:latin typeface="Arial" pitchFamily="34" charset="0"/>
                <a:cs typeface="Arial" pitchFamily="34" charset="0"/>
              </a:rPr>
              <a:t>Clique em </a:t>
            </a:r>
            <a:r>
              <a:rPr lang="pt-PT" b="1" noProof="0" dirty="0" err="1">
                <a:latin typeface="Arial" pitchFamily="34" charset="0"/>
                <a:cs typeface="Arial" pitchFamily="34" charset="0"/>
              </a:rPr>
              <a:t>Desire</a:t>
            </a:r>
            <a:r>
              <a:rPr lang="pt-PT" b="1" noProof="0" dirty="0">
                <a:latin typeface="Arial" pitchFamily="34" charset="0"/>
                <a:cs typeface="Arial" pitchFamily="34" charset="0"/>
              </a:rPr>
              <a:t> </a:t>
            </a:r>
            <a:r>
              <a:rPr lang="pt-PT" b="1" noProof="0" dirty="0" err="1">
                <a:latin typeface="Arial" pitchFamily="34" charset="0"/>
                <a:cs typeface="Arial" pitchFamily="34" charset="0"/>
              </a:rPr>
              <a:t>line</a:t>
            </a:r>
            <a:r>
              <a:rPr lang="pt-PT" b="1" noProof="0" dirty="0">
                <a:latin typeface="Arial" pitchFamily="34" charset="0"/>
                <a:cs typeface="Arial" pitchFamily="34" charset="0"/>
              </a:rPr>
              <a:t> zones &gt; Display.</a:t>
            </a:r>
            <a:endParaRPr lang="pt-PT" noProof="0" dirty="0">
              <a:latin typeface="Arial" pitchFamily="34" charset="0"/>
              <a:cs typeface="Arial" pitchFamily="34" charset="0"/>
            </a:endParaRPr>
          </a:p>
          <a:p>
            <a:r>
              <a:rPr lang="pt-PT" noProof="0" dirty="0">
                <a:latin typeface="Arial" pitchFamily="34" charset="0"/>
                <a:cs typeface="Arial" pitchFamily="34" charset="0"/>
              </a:rPr>
              <a:t>Na coluna 1, selecione a linha </a:t>
            </a:r>
            <a:r>
              <a:rPr lang="pt-PT" b="1" noProof="0" dirty="0" err="1">
                <a:latin typeface="Arial" pitchFamily="34" charset="0"/>
                <a:cs typeface="Arial" pitchFamily="34" charset="0"/>
              </a:rPr>
              <a:t>ScaleAttrID</a:t>
            </a:r>
            <a:r>
              <a:rPr lang="pt-PT" noProof="0" dirty="0">
                <a:latin typeface="Arial" pitchFamily="34" charset="0"/>
                <a:cs typeface="Arial" pitchFamily="34" charset="0"/>
              </a:rPr>
              <a:t>. Em seguida clique no botão </a:t>
            </a:r>
            <a:r>
              <a:rPr lang="pt-PT" b="1" noProof="0" dirty="0" err="1">
                <a:latin typeface="Arial" pitchFamily="34" charset="0"/>
                <a:cs typeface="Arial" pitchFamily="34" charset="0"/>
              </a:rPr>
              <a:t>Direct</a:t>
            </a:r>
            <a:r>
              <a:rPr lang="pt-PT" b="1" noProof="0" dirty="0">
                <a:latin typeface="Arial" pitchFamily="34" charset="0"/>
                <a:cs typeface="Arial" pitchFamily="34" charset="0"/>
              </a:rPr>
              <a:t> </a:t>
            </a:r>
            <a:r>
              <a:rPr lang="pt-PT" b="1" noProof="0" dirty="0" err="1">
                <a:latin typeface="Arial" pitchFamily="34" charset="0"/>
                <a:cs typeface="Arial" pitchFamily="34" charset="0"/>
              </a:rPr>
              <a:t>distance</a:t>
            </a:r>
            <a:r>
              <a:rPr lang="pt-PT" noProof="0" dirty="0">
                <a:latin typeface="Arial" pitchFamily="34" charset="0"/>
                <a:cs typeface="Arial" pitchFamily="34" charset="0"/>
              </a:rPr>
              <a:t>.</a:t>
            </a:r>
            <a:br>
              <a:rPr lang="pt-PT" b="1" noProof="0" dirty="0">
                <a:latin typeface="Arial" pitchFamily="34" charset="0"/>
                <a:cs typeface="Arial" pitchFamily="34" charset="0"/>
              </a:rPr>
            </a:br>
            <a:r>
              <a:rPr lang="pt-PT" b="1" noProof="0" dirty="0">
                <a:latin typeface="Arial" pitchFamily="34" charset="0"/>
                <a:cs typeface="Arial" pitchFamily="34" charset="0"/>
              </a:rPr>
              <a:t>Por baixo de </a:t>
            </a:r>
            <a:r>
              <a:rPr lang="pt-PT" b="1" noProof="0" dirty="0" err="1">
                <a:latin typeface="Arial" pitchFamily="34" charset="0"/>
                <a:cs typeface="Arial" pitchFamily="34" charset="0"/>
              </a:rPr>
              <a:t>Matrix</a:t>
            </a:r>
            <a:r>
              <a:rPr lang="pt-PT" b="1" noProof="0" dirty="0">
                <a:latin typeface="Arial" pitchFamily="34" charset="0"/>
                <a:cs typeface="Arial" pitchFamily="34" charset="0"/>
              </a:rPr>
              <a:t> </a:t>
            </a:r>
            <a:r>
              <a:rPr lang="pt-PT" b="1" noProof="0" dirty="0" err="1">
                <a:latin typeface="Arial" pitchFamily="34" charset="0"/>
                <a:cs typeface="Arial" pitchFamily="34" charset="0"/>
              </a:rPr>
              <a:t>value</a:t>
            </a:r>
            <a:r>
              <a:rPr lang="pt-PT" noProof="0" dirty="0">
                <a:latin typeface="Arial" pitchFamily="34" charset="0"/>
                <a:cs typeface="Arial" pitchFamily="34" charset="0"/>
              </a:rPr>
              <a:t>, selecione</a:t>
            </a:r>
            <a:r>
              <a:rPr lang="pt-PT" b="1" noProof="0" dirty="0">
                <a:latin typeface="Arial" pitchFamily="34" charset="0"/>
                <a:cs typeface="Arial" pitchFamily="34" charset="0"/>
              </a:rPr>
              <a:t> 1Car</a:t>
            </a:r>
            <a:r>
              <a:rPr lang="pt-PT" noProof="0" dirty="0">
                <a:latin typeface="Arial" pitchFamily="34" charset="0"/>
                <a:cs typeface="Arial" pitchFamily="34" charset="0"/>
              </a:rPr>
              <a:t> como o novo atributo para visualização. </a:t>
            </a:r>
          </a:p>
          <a:p>
            <a:r>
              <a:rPr lang="pt-PT" noProof="0" dirty="0">
                <a:latin typeface="Arial" pitchFamily="34" charset="0"/>
                <a:cs typeface="Arial" pitchFamily="34" charset="0"/>
              </a:rPr>
              <a:t>Clique </a:t>
            </a:r>
            <a:r>
              <a:rPr lang="pt-PT" b="1" noProof="0" dirty="0">
                <a:latin typeface="Arial" pitchFamily="34" charset="0"/>
                <a:cs typeface="Arial" pitchFamily="34" charset="0"/>
              </a:rPr>
              <a:t>OK</a:t>
            </a:r>
            <a:r>
              <a:rPr lang="pt-PT" noProof="0" dirty="0">
                <a:latin typeface="Arial" pitchFamily="34" charset="0"/>
                <a:cs typeface="Arial" pitchFamily="34" charset="0"/>
              </a:rPr>
              <a:t> para confirmar a seleção do novo atributo.</a:t>
            </a: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05828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noProof="0" dirty="0">
                <a:latin typeface="Arial" pitchFamily="34" charset="0"/>
                <a:cs typeface="Arial" pitchFamily="34" charset="0"/>
              </a:rPr>
              <a:t>Agora clique na primeira coluna. Em seguida clique no símbolo </a:t>
            </a:r>
            <a:r>
              <a:rPr lang="pt-PT" b="1" noProof="0" dirty="0" err="1">
                <a:latin typeface="Arial" pitchFamily="34" charset="0"/>
                <a:cs typeface="Arial" pitchFamily="34" charset="0"/>
              </a:rPr>
              <a:t>Classified</a:t>
            </a:r>
            <a:r>
              <a:rPr lang="pt-PT" b="1" noProof="0" dirty="0">
                <a:latin typeface="Arial" pitchFamily="34" charset="0"/>
                <a:cs typeface="Arial" pitchFamily="34" charset="0"/>
              </a:rPr>
              <a:t> </a:t>
            </a:r>
            <a:r>
              <a:rPr lang="pt-PT" b="1" noProof="0" dirty="0" err="1">
                <a:latin typeface="Arial" pitchFamily="34" charset="0"/>
                <a:cs typeface="Arial" pitchFamily="34" charset="0"/>
              </a:rPr>
              <a:t>duplicate</a:t>
            </a:r>
            <a:r>
              <a:rPr lang="pt-PT" b="1" noProof="0" dirty="0">
                <a:latin typeface="Arial" pitchFamily="34" charset="0"/>
                <a:cs typeface="Arial" pitchFamily="34" charset="0"/>
              </a:rPr>
              <a:t> </a:t>
            </a:r>
            <a:r>
              <a:rPr lang="pt-PT" noProof="0" dirty="0">
                <a:latin typeface="Arial" pitchFamily="34" charset="0"/>
                <a:cs typeface="Arial" pitchFamily="34" charset="0"/>
              </a:rPr>
              <a:t>(o 3º a contar da esquerda).</a:t>
            </a:r>
          </a:p>
          <a:p>
            <a:r>
              <a:rPr lang="pt-PT" noProof="0" dirty="0">
                <a:latin typeface="Arial" pitchFamily="34" charset="0"/>
                <a:cs typeface="Arial" pitchFamily="34" charset="0"/>
              </a:rPr>
              <a:t>Na coluna 2, selecione a linha </a:t>
            </a:r>
            <a:r>
              <a:rPr lang="pt-PT" b="1" noProof="0" dirty="0" err="1">
                <a:latin typeface="Arial" pitchFamily="34" charset="0"/>
                <a:cs typeface="Arial" pitchFamily="34" charset="0"/>
              </a:rPr>
              <a:t>ScaleAttrID</a:t>
            </a:r>
            <a:r>
              <a:rPr lang="pt-PT" noProof="0" dirty="0">
                <a:latin typeface="Arial" pitchFamily="34" charset="0"/>
                <a:cs typeface="Arial" pitchFamily="34" charset="0"/>
              </a:rPr>
              <a:t>. Em seguida clique no botão </a:t>
            </a:r>
            <a:r>
              <a:rPr lang="pt-PT" b="1" noProof="0" dirty="0" err="1">
                <a:latin typeface="Arial" pitchFamily="34" charset="0"/>
                <a:cs typeface="Arial" pitchFamily="34" charset="0"/>
              </a:rPr>
              <a:t>matrix-value</a:t>
            </a:r>
            <a:r>
              <a:rPr lang="pt-PT" b="1" noProof="0" dirty="0">
                <a:latin typeface="Arial" pitchFamily="34" charset="0"/>
                <a:cs typeface="Arial" pitchFamily="34" charset="0"/>
              </a:rPr>
              <a:t> (1 Car)</a:t>
            </a:r>
            <a:r>
              <a:rPr lang="pt-PT" noProof="0" dirty="0">
                <a:latin typeface="Arial" pitchFamily="34" charset="0"/>
                <a:cs typeface="Arial" pitchFamily="34" charset="0"/>
              </a:rPr>
              <a:t>.</a:t>
            </a:r>
            <a:br>
              <a:rPr lang="pt-PT" b="1" noProof="0" dirty="0">
                <a:latin typeface="Arial" pitchFamily="34" charset="0"/>
                <a:cs typeface="Arial" pitchFamily="34" charset="0"/>
              </a:rPr>
            </a:br>
            <a:r>
              <a:rPr lang="pt-PT" b="0" noProof="0" dirty="0">
                <a:latin typeface="Arial" pitchFamily="34" charset="0"/>
                <a:cs typeface="Arial" pitchFamily="34" charset="0"/>
              </a:rPr>
              <a:t>Como novo atributo de visualização selecione </a:t>
            </a:r>
            <a:r>
              <a:rPr lang="pt-PT" b="1" noProof="0" dirty="0" err="1">
                <a:latin typeface="Arial" pitchFamily="34" charset="0"/>
                <a:cs typeface="Arial" pitchFamily="34" charset="0"/>
              </a:rPr>
              <a:t>matrix-value</a:t>
            </a:r>
            <a:r>
              <a:rPr lang="pt-PT" b="1" noProof="0" dirty="0">
                <a:latin typeface="Arial" pitchFamily="34" charset="0"/>
                <a:cs typeface="Arial" pitchFamily="34" charset="0"/>
                <a:sym typeface="Wingdings" pitchFamily="2" charset="2"/>
              </a:rPr>
              <a:t></a:t>
            </a:r>
            <a:r>
              <a:rPr lang="pt-PT" noProof="0" dirty="0">
                <a:latin typeface="Arial" pitchFamily="34" charset="0"/>
                <a:cs typeface="Arial" pitchFamily="34" charset="0"/>
              </a:rPr>
              <a:t> </a:t>
            </a:r>
            <a:r>
              <a:rPr lang="pt-PT" b="1" noProof="0" dirty="0">
                <a:latin typeface="Arial" pitchFamily="34" charset="0"/>
                <a:cs typeface="Arial" pitchFamily="34" charset="0"/>
              </a:rPr>
              <a:t>1 </a:t>
            </a:r>
            <a:r>
              <a:rPr lang="pt-PT" b="1" noProof="0" dirty="0" err="1">
                <a:latin typeface="Arial" pitchFamily="34" charset="0"/>
                <a:cs typeface="Arial" pitchFamily="34" charset="0"/>
              </a:rPr>
              <a:t>PuT</a:t>
            </a:r>
            <a:r>
              <a:rPr lang="pt-PT" b="1" noProof="0" dirty="0">
                <a:latin typeface="Arial" pitchFamily="34" charset="0"/>
                <a:cs typeface="Arial" pitchFamily="34" charset="0"/>
              </a:rPr>
              <a:t>.</a:t>
            </a:r>
            <a:endParaRPr lang="pt-PT" noProof="0" dirty="0">
              <a:latin typeface="Arial" pitchFamily="34" charset="0"/>
              <a:cs typeface="Arial" pitchFamily="34" charset="0"/>
            </a:endParaRPr>
          </a:p>
          <a:p>
            <a:r>
              <a:rPr lang="pt-PT" noProof="0" dirty="0">
                <a:latin typeface="Arial" pitchFamily="34" charset="0"/>
                <a:cs typeface="Arial" pitchFamily="34" charset="0"/>
              </a:rPr>
              <a:t>Clique </a:t>
            </a:r>
            <a:r>
              <a:rPr lang="pt-PT" b="1" noProof="0" dirty="0">
                <a:latin typeface="Arial" pitchFamily="34" charset="0"/>
                <a:cs typeface="Arial" pitchFamily="34" charset="0"/>
              </a:rPr>
              <a:t>OK</a:t>
            </a:r>
            <a:r>
              <a:rPr lang="pt-PT" b="0" noProof="0" dirty="0">
                <a:latin typeface="Arial" pitchFamily="34" charset="0"/>
                <a:cs typeface="Arial" pitchFamily="34" charset="0"/>
              </a:rPr>
              <a:t> para confirmar a sua escolha</a:t>
            </a:r>
            <a:r>
              <a:rPr lang="pt-PT" noProof="0" dirty="0">
                <a:latin typeface="Arial" pitchFamily="34" charset="0"/>
                <a:cs typeface="Arial" pitchFamily="34" charset="0"/>
              </a:rPr>
              <a:t>.</a:t>
            </a:r>
          </a:p>
          <a:p>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Para verificar se o display e a organização correspondem ao que pretende, clique no botão </a:t>
            </a:r>
            <a:r>
              <a:rPr lang="pt-PT" b="1" noProof="0" dirty="0" err="1">
                <a:latin typeface="Arial" pitchFamily="34" charset="0"/>
                <a:cs typeface="Arial" pitchFamily="34" charset="0"/>
              </a:rPr>
              <a:t>Preview</a:t>
            </a:r>
            <a:r>
              <a:rPr lang="pt-PT" noProof="0" dirty="0">
                <a:latin typeface="Arial" pitchFamily="34" charset="0"/>
                <a:cs typeface="Arial" pitchFamily="34" charset="0"/>
              </a:rPr>
              <a:t>.</a:t>
            </a:r>
          </a:p>
          <a:p>
            <a:pPr defTabSz="954908">
              <a:defRPr/>
            </a:pPr>
            <a:r>
              <a:rPr lang="pt-PT" noProof="0" dirty="0">
                <a:latin typeface="Arial" pitchFamily="34" charset="0"/>
                <a:cs typeface="Arial" pitchFamily="34" charset="0"/>
              </a:rPr>
              <a:t>Clique </a:t>
            </a:r>
            <a:r>
              <a:rPr lang="pt-PT" b="1" noProof="0" dirty="0">
                <a:latin typeface="Arial" pitchFamily="34" charset="0"/>
                <a:cs typeface="Arial" pitchFamily="34" charset="0"/>
              </a:rPr>
              <a:t>OK</a:t>
            </a:r>
            <a:r>
              <a:rPr lang="pt-PT" noProof="0" dirty="0">
                <a:latin typeface="Arial" pitchFamily="34" charset="0"/>
                <a:cs typeface="Arial" pitchFamily="34" charset="0"/>
              </a:rPr>
              <a:t> para confirmar a configuração do novo parâmetro gráfico.</a:t>
            </a:r>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1183043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noProof="0" dirty="0">
                <a:latin typeface="Arial" pitchFamily="34" charset="0"/>
                <a:cs typeface="Arial" pitchFamily="34" charset="0"/>
              </a:rPr>
              <a:t>Salve agora a sua rede da seguinte forma:</a:t>
            </a:r>
          </a:p>
          <a:p>
            <a:r>
              <a:rPr lang="pt-PT" noProof="0" dirty="0">
                <a:latin typeface="Arial" pitchFamily="34" charset="0"/>
                <a:cs typeface="Arial" pitchFamily="34" charset="0"/>
              </a:rPr>
              <a:t>No menu </a:t>
            </a:r>
            <a:r>
              <a:rPr lang="pt-PT" b="1" noProof="0" dirty="0">
                <a:latin typeface="Arial" pitchFamily="34" charset="0"/>
                <a:cs typeface="Arial" pitchFamily="34" charset="0"/>
              </a:rPr>
              <a:t>File</a:t>
            </a:r>
            <a:r>
              <a:rPr lang="pt-PT" noProof="0" dirty="0">
                <a:latin typeface="Arial" pitchFamily="34" charset="0"/>
                <a:cs typeface="Arial" pitchFamily="34" charset="0"/>
              </a:rPr>
              <a:t>, escolha &gt; </a:t>
            </a:r>
            <a:r>
              <a:rPr lang="pt-PT" b="1" noProof="0" dirty="0">
                <a:latin typeface="Arial" pitchFamily="34" charset="0"/>
                <a:cs typeface="Arial" pitchFamily="34" charset="0"/>
              </a:rPr>
              <a:t>Save </a:t>
            </a:r>
            <a:r>
              <a:rPr lang="pt-PT" b="1" noProof="0" dirty="0" err="1">
                <a:latin typeface="Arial" pitchFamily="34" charset="0"/>
                <a:cs typeface="Arial" pitchFamily="34" charset="0"/>
              </a:rPr>
              <a:t>version</a:t>
            </a:r>
            <a:r>
              <a:rPr lang="pt-PT" b="1" noProof="0" dirty="0">
                <a:latin typeface="Arial" pitchFamily="34" charset="0"/>
                <a:cs typeface="Arial" pitchFamily="34" charset="0"/>
              </a:rPr>
              <a:t> as</a:t>
            </a:r>
            <a:r>
              <a:rPr lang="pt-PT" noProof="0" dirty="0">
                <a:latin typeface="Arial" pitchFamily="34" charset="0"/>
                <a:cs typeface="Arial" pitchFamily="34" charset="0"/>
              </a:rPr>
              <a:t>.</a:t>
            </a:r>
          </a:p>
          <a:p>
            <a:r>
              <a:rPr lang="pt-PT" noProof="0" dirty="0">
                <a:latin typeface="Arial" pitchFamily="34" charset="0"/>
                <a:cs typeface="Arial" pitchFamily="34" charset="0"/>
              </a:rPr>
              <a:t>Selecione a drive e a diretoria pretendida (D:\ ou E:\ ou …) para guardar e salve o exemplo com o nome </a:t>
            </a:r>
            <a:r>
              <a:rPr lang="pt-PT" b="1" i="1" noProof="0" dirty="0" err="1">
                <a:latin typeface="Arial" pitchFamily="34" charset="0"/>
                <a:cs typeface="Arial" pitchFamily="34" charset="0"/>
              </a:rPr>
              <a:t>Mini.ver</a:t>
            </a:r>
            <a:endParaRPr lang="pt-PT" b="1" i="1" noProof="0" dirty="0">
              <a:latin typeface="Arial" pitchFamily="34" charset="0"/>
              <a:cs typeface="Arial" pitchFamily="34" charset="0"/>
            </a:endParaRPr>
          </a:p>
          <a:p>
            <a:endParaRPr lang="pt-PT" i="1" noProof="0" dirty="0">
              <a:latin typeface="Arial" pitchFamily="34" charset="0"/>
              <a:cs typeface="Arial" pitchFamily="34" charset="0"/>
            </a:endParaRPr>
          </a:p>
          <a:p>
            <a:r>
              <a:rPr lang="pt-PT" noProof="0" dirty="0">
                <a:latin typeface="Arial" pitchFamily="34" charset="0"/>
                <a:cs typeface="Arial" pitchFamily="34" charset="0"/>
              </a:rPr>
              <a:t>Para editar a rede, clique na </a:t>
            </a:r>
            <a:r>
              <a:rPr lang="pt-PT" noProof="0" dirty="0" err="1">
                <a:latin typeface="Arial" pitchFamily="34" charset="0"/>
                <a:cs typeface="Arial" pitchFamily="34" charset="0"/>
              </a:rPr>
              <a:t>tab</a:t>
            </a:r>
            <a:r>
              <a:rPr lang="pt-PT" noProof="0" dirty="0">
                <a:latin typeface="Arial" pitchFamily="34" charset="0"/>
                <a:cs typeface="Arial" pitchFamily="34" charset="0"/>
              </a:rPr>
              <a:t> </a:t>
            </a:r>
            <a:r>
              <a:rPr lang="pt-PT" b="1" noProof="0" dirty="0">
                <a:latin typeface="Arial" pitchFamily="34" charset="0"/>
                <a:cs typeface="Arial" pitchFamily="34" charset="0"/>
              </a:rPr>
              <a:t>Network</a:t>
            </a:r>
            <a:r>
              <a:rPr lang="pt-PT" noProof="0" dirty="0">
                <a:latin typeface="Arial" pitchFamily="34" charset="0"/>
                <a:cs typeface="Arial" pitchFamily="34" charset="0"/>
              </a:rPr>
              <a:t> novamente.</a:t>
            </a:r>
          </a:p>
          <a:p>
            <a:endParaRPr lang="de-DE" sz="1000" b="1" dirty="0"/>
          </a:p>
          <a:p>
            <a:endParaRPr lang="de-DE" sz="9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698823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6863"/>
            <a:ext cx="6330950" cy="4748212"/>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Passo 5</a:t>
            </a:r>
            <a:r>
              <a:rPr lang="pt-PT" noProof="0" dirty="0">
                <a:latin typeface="Arial" pitchFamily="34" charset="0"/>
                <a:cs typeface="Arial" pitchFamily="34" charset="0"/>
              </a:rPr>
              <a:t>:</a:t>
            </a:r>
          </a:p>
          <a:p>
            <a:endParaRPr lang="pt-PT" noProof="0" dirty="0">
              <a:latin typeface="Arial" pitchFamily="34" charset="0"/>
              <a:cs typeface="Arial" pitchFamily="34" charset="0"/>
            </a:endParaRPr>
          </a:p>
          <a:p>
            <a:r>
              <a:rPr lang="pt-PT" noProof="0" dirty="0">
                <a:latin typeface="Arial" pitchFamily="34" charset="0"/>
                <a:cs typeface="Arial" pitchFamily="34" charset="0"/>
              </a:rPr>
              <a:t>Uma rede de transporte consiste em cruzamentos, estradas e vias férreas. Num modelo de tráfego estes são chamados de nós e arcos. No nosso primeiro exemplo, vamos criar a rede como se segue: </a:t>
            </a:r>
          </a:p>
          <a:p>
            <a:endParaRPr lang="pt-PT" noProof="0" dirty="0">
              <a:latin typeface="Arial" pitchFamily="34" charset="0"/>
              <a:cs typeface="Arial" pitchFamily="34" charset="0"/>
            </a:endParaRPr>
          </a:p>
          <a:p>
            <a:r>
              <a:rPr lang="pt-PT" noProof="0" dirty="0">
                <a:latin typeface="Arial" pitchFamily="34" charset="0"/>
                <a:cs typeface="Arial" pitchFamily="34" charset="0"/>
              </a:rPr>
              <a:t>No modo de </a:t>
            </a:r>
            <a:r>
              <a:rPr lang="pt-PT" b="1" noProof="0" dirty="0">
                <a:latin typeface="Arial" pitchFamily="34" charset="0"/>
                <a:cs typeface="Arial" pitchFamily="34" charset="0"/>
              </a:rPr>
              <a:t>Inserção/</a:t>
            </a:r>
            <a:r>
              <a:rPr lang="pt-PT" b="1" noProof="0" dirty="0" err="1">
                <a:latin typeface="Arial" pitchFamily="34" charset="0"/>
                <a:cs typeface="Arial" pitchFamily="34" charset="0"/>
              </a:rPr>
              <a:t>Create</a:t>
            </a:r>
            <a:r>
              <a:rPr lang="pt-PT" noProof="0" dirty="0">
                <a:latin typeface="Arial" pitchFamily="34" charset="0"/>
                <a:cs typeface="Arial" pitchFamily="34" charset="0"/>
              </a:rPr>
              <a:t>, selecionar o objeto de rede </a:t>
            </a:r>
            <a:r>
              <a:rPr lang="pt-PT" b="1" noProof="0" dirty="0">
                <a:latin typeface="Arial" pitchFamily="34" charset="0"/>
                <a:cs typeface="Arial" pitchFamily="34" charset="0"/>
              </a:rPr>
              <a:t>Nodes</a:t>
            </a:r>
            <a:r>
              <a:rPr lang="pt-PT" noProof="0" dirty="0">
                <a:latin typeface="Arial" pitchFamily="34" charset="0"/>
                <a:cs typeface="Arial" pitchFamily="34" charset="0"/>
              </a:rPr>
              <a:t>.</a:t>
            </a:r>
          </a:p>
          <a:p>
            <a:r>
              <a:rPr lang="pt-PT" noProof="0" dirty="0">
                <a:latin typeface="Arial" pitchFamily="34" charset="0"/>
                <a:cs typeface="Arial" pitchFamily="34" charset="0"/>
              </a:rPr>
              <a:t>Clique com o botão esquerdo para inserir um nó em cada uma das três zonas e um 4º nó entre elas. </a:t>
            </a:r>
          </a:p>
          <a:p>
            <a:r>
              <a:rPr lang="pt-PT" noProof="0" dirty="0">
                <a:latin typeface="Arial" pitchFamily="34" charset="0"/>
                <a:cs typeface="Arial" pitchFamily="34" charset="0"/>
              </a:rPr>
              <a:t>Clique </a:t>
            </a:r>
            <a:r>
              <a:rPr lang="pt-PT" b="1" noProof="0" dirty="0">
                <a:latin typeface="Arial" pitchFamily="34" charset="0"/>
                <a:cs typeface="Arial" pitchFamily="34" charset="0"/>
              </a:rPr>
              <a:t>OK</a:t>
            </a:r>
            <a:r>
              <a:rPr lang="pt-PT" noProof="0" dirty="0">
                <a:latin typeface="Arial" pitchFamily="34" charset="0"/>
                <a:cs typeface="Arial" pitchFamily="34" charset="0"/>
              </a:rPr>
              <a:t> para assumir os valores por defeito.</a:t>
            </a:r>
          </a:p>
          <a:p>
            <a:endParaRPr lang="pt-PT" noProof="0" dirty="0">
              <a:latin typeface="Arial" pitchFamily="34" charset="0"/>
              <a:cs typeface="Arial" pitchFamily="34" charset="0"/>
            </a:endParaRPr>
          </a:p>
          <a:p>
            <a:r>
              <a:rPr lang="pt-PT" noProof="0" dirty="0">
                <a:latin typeface="Arial" pitchFamily="34" charset="0"/>
                <a:cs typeface="Arial" pitchFamily="34" charset="0"/>
              </a:rPr>
              <a:t>Estes nodes são depois conectados através de arcos – vamos modelar uma pequena rede de arcos em forma de Y. Ao criar arcos, pode gerar logo arcos com um percurso curvo (</a:t>
            </a:r>
            <a:r>
              <a:rPr lang="pt-PT" noProof="0" dirty="0" err="1">
                <a:latin typeface="Arial" pitchFamily="34" charset="0"/>
                <a:cs typeface="Arial" pitchFamily="34" charset="0"/>
              </a:rPr>
              <a:t>edit</a:t>
            </a:r>
            <a:r>
              <a:rPr lang="pt-PT" noProof="0" dirty="0">
                <a:latin typeface="Arial" pitchFamily="34" charset="0"/>
                <a:cs typeface="Arial" pitchFamily="34" charset="0"/>
              </a:rPr>
              <a:t> </a:t>
            </a:r>
            <a:r>
              <a:rPr lang="pt-PT" noProof="0" dirty="0" err="1">
                <a:latin typeface="Arial" pitchFamily="34" charset="0"/>
                <a:cs typeface="Arial" pitchFamily="34" charset="0"/>
              </a:rPr>
              <a:t>shape</a:t>
            </a:r>
            <a:r>
              <a:rPr lang="pt-PT" noProof="0" dirty="0">
                <a:latin typeface="Arial" pitchFamily="34" charset="0"/>
                <a:cs typeface="Arial" pitchFamily="34" charset="0"/>
              </a:rPr>
              <a:t>).</a:t>
            </a:r>
          </a:p>
          <a:p>
            <a:endParaRPr lang="pt-PT" noProof="0" dirty="0">
              <a:latin typeface="Arial" pitchFamily="34" charset="0"/>
              <a:cs typeface="Arial" pitchFamily="34" charset="0"/>
            </a:endParaRPr>
          </a:p>
          <a:p>
            <a:r>
              <a:rPr lang="pt-PT" noProof="0" dirty="0">
                <a:latin typeface="Arial" pitchFamily="34" charset="0"/>
                <a:cs typeface="Arial" pitchFamily="34" charset="0"/>
              </a:rPr>
              <a:t>Selecione o modo de </a:t>
            </a:r>
            <a:r>
              <a:rPr lang="pt-PT" b="1" noProof="0" dirty="0">
                <a:latin typeface="Arial" pitchFamily="34" charset="0"/>
                <a:cs typeface="Arial" pitchFamily="34" charset="0"/>
              </a:rPr>
              <a:t>Inserção/</a:t>
            </a:r>
            <a:r>
              <a:rPr lang="pt-PT" b="1" noProof="0" dirty="0" err="1">
                <a:latin typeface="Arial" pitchFamily="34" charset="0"/>
                <a:cs typeface="Arial" pitchFamily="34" charset="0"/>
              </a:rPr>
              <a:t>Create</a:t>
            </a:r>
            <a:r>
              <a:rPr lang="pt-PT" noProof="0" dirty="0">
                <a:latin typeface="Arial" pitchFamily="34" charset="0"/>
                <a:cs typeface="Arial" pitchFamily="34" charset="0"/>
              </a:rPr>
              <a:t>, e escolha o objeto de rede </a:t>
            </a:r>
            <a:r>
              <a:rPr lang="pt-PT" b="1" noProof="0" dirty="0">
                <a:latin typeface="Arial" pitchFamily="34" charset="0"/>
                <a:cs typeface="Arial" pitchFamily="34" charset="0"/>
              </a:rPr>
              <a:t>Links.</a:t>
            </a:r>
            <a:r>
              <a:rPr lang="pt-PT" noProof="0" dirty="0">
                <a:latin typeface="Arial" pitchFamily="34" charset="0"/>
                <a:cs typeface="Arial" pitchFamily="34" charset="0"/>
              </a:rPr>
              <a:t> </a:t>
            </a:r>
          </a:p>
          <a:p>
            <a:r>
              <a:rPr lang="pt-PT" noProof="0" dirty="0">
                <a:latin typeface="Arial" pitchFamily="34" charset="0"/>
                <a:cs typeface="Arial" pitchFamily="34" charset="0"/>
              </a:rPr>
              <a:t>Para editar o percurso do arco (</a:t>
            </a:r>
            <a:r>
              <a:rPr lang="pt-PT" noProof="0" dirty="0" err="1">
                <a:latin typeface="Arial" pitchFamily="34" charset="0"/>
                <a:cs typeface="Arial" pitchFamily="34" charset="0"/>
              </a:rPr>
              <a:t>shape</a:t>
            </a:r>
            <a:r>
              <a:rPr lang="pt-PT" noProof="0" dirty="0">
                <a:latin typeface="Arial" pitchFamily="34" charset="0"/>
                <a:cs typeface="Arial" pitchFamily="34" charset="0"/>
              </a:rPr>
              <a:t>/forma), clique com o botão esquerdo do mouse para ir selecionando os pontos intermédios; para terminar a forma do arco clique no nó de destino. </a:t>
            </a:r>
          </a:p>
          <a:p>
            <a:r>
              <a:rPr lang="pt-PT" noProof="0" dirty="0">
                <a:latin typeface="Arial" pitchFamily="34" charset="0"/>
                <a:cs typeface="Arial" pitchFamily="34" charset="0"/>
              </a:rPr>
              <a:t>Na janela </a:t>
            </a:r>
            <a:r>
              <a:rPr lang="pt-PT" b="1" noProof="0" dirty="0" err="1">
                <a:latin typeface="Arial" pitchFamily="34" charset="0"/>
                <a:cs typeface="Arial" pitchFamily="34" charset="0"/>
              </a:rPr>
              <a:t>Create</a:t>
            </a:r>
            <a:r>
              <a:rPr lang="pt-PT" b="1" noProof="0" dirty="0">
                <a:latin typeface="Arial" pitchFamily="34" charset="0"/>
                <a:cs typeface="Arial" pitchFamily="34" charset="0"/>
              </a:rPr>
              <a:t> link</a:t>
            </a:r>
            <a:r>
              <a:rPr lang="pt-PT" noProof="0" dirty="0">
                <a:latin typeface="Arial" pitchFamily="34" charset="0"/>
                <a:cs typeface="Arial" pitchFamily="34" charset="0"/>
              </a:rPr>
              <a:t>, clique em </a:t>
            </a:r>
            <a:r>
              <a:rPr lang="pt-PT" b="1" noProof="0" dirty="0">
                <a:latin typeface="Arial" pitchFamily="34" charset="0"/>
                <a:cs typeface="Arial" pitchFamily="34" charset="0"/>
              </a:rPr>
              <a:t>OK</a:t>
            </a:r>
            <a:r>
              <a:rPr lang="pt-PT" noProof="0" dirty="0">
                <a:latin typeface="Arial" pitchFamily="34" charset="0"/>
                <a:cs typeface="Arial" pitchFamily="34" charset="0"/>
              </a:rPr>
              <a:t> para assumir os valores por defeito.</a:t>
            </a:r>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1260752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Passo 6:</a:t>
            </a:r>
          </a:p>
          <a:p>
            <a:endParaRPr lang="pt-PT" noProof="0" dirty="0">
              <a:latin typeface="Arial" pitchFamily="34" charset="0"/>
              <a:cs typeface="Arial" pitchFamily="34" charset="0"/>
            </a:endParaRPr>
          </a:p>
          <a:p>
            <a:r>
              <a:rPr lang="pt-PT" noProof="0" dirty="0">
                <a:latin typeface="Arial" pitchFamily="34" charset="0"/>
                <a:cs typeface="Arial" pitchFamily="34" charset="0"/>
              </a:rPr>
              <a:t>Agora é necessário conectar as zonas com a rede de transporte. Para tal, usam-se </a:t>
            </a:r>
            <a:r>
              <a:rPr lang="pt-PT" b="1" noProof="0" dirty="0">
                <a:latin typeface="Arial" pitchFamily="34" charset="0"/>
                <a:cs typeface="Arial" pitchFamily="34" charset="0"/>
              </a:rPr>
              <a:t>conectores</a:t>
            </a:r>
            <a:r>
              <a:rPr lang="pt-PT" noProof="0" dirty="0">
                <a:latin typeface="Arial" pitchFamily="34" charset="0"/>
                <a:cs typeface="Arial" pitchFamily="34" charset="0"/>
              </a:rPr>
              <a:t>/</a:t>
            </a:r>
            <a:r>
              <a:rPr lang="pt-PT" b="1" noProof="0" dirty="0" err="1">
                <a:latin typeface="Arial" pitchFamily="34" charset="0"/>
                <a:cs typeface="Arial" pitchFamily="34" charset="0"/>
              </a:rPr>
              <a:t>connectors</a:t>
            </a:r>
            <a:r>
              <a:rPr lang="pt-PT" noProof="0" dirty="0">
                <a:latin typeface="Arial" pitchFamily="34" charset="0"/>
                <a:cs typeface="Arial" pitchFamily="34" charset="0"/>
              </a:rPr>
              <a:t>. Vamos criar um conector a partir de cada zona para o nó que está mais próximo.</a:t>
            </a:r>
          </a:p>
          <a:p>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No modo de </a:t>
            </a:r>
            <a:r>
              <a:rPr lang="pt-PT" b="1" noProof="0" dirty="0">
                <a:latin typeface="Arial" pitchFamily="34" charset="0"/>
                <a:cs typeface="Arial" pitchFamily="34" charset="0"/>
              </a:rPr>
              <a:t>Inserção/</a:t>
            </a:r>
            <a:r>
              <a:rPr lang="pt-PT" b="1" noProof="0" dirty="0" err="1">
                <a:latin typeface="Arial" pitchFamily="34" charset="0"/>
                <a:cs typeface="Arial" pitchFamily="34" charset="0"/>
              </a:rPr>
              <a:t>Create</a:t>
            </a:r>
            <a:r>
              <a:rPr lang="pt-PT" noProof="0" dirty="0">
                <a:latin typeface="Arial" pitchFamily="34" charset="0"/>
                <a:cs typeface="Arial" pitchFamily="34" charset="0"/>
              </a:rPr>
              <a:t>, escolha o objeto de rede </a:t>
            </a:r>
            <a:r>
              <a:rPr lang="pt-PT" b="1" noProof="0" dirty="0" err="1">
                <a:latin typeface="Arial" pitchFamily="34" charset="0"/>
                <a:cs typeface="Arial" pitchFamily="34" charset="0"/>
              </a:rPr>
              <a:t>Connectors</a:t>
            </a:r>
            <a:r>
              <a:rPr lang="pt-PT" noProof="0" dirty="0">
                <a:latin typeface="Arial" pitchFamily="34" charset="0"/>
                <a:cs typeface="Arial" pitchFamily="34" charset="0"/>
              </a:rPr>
              <a:t>. Selecione a zona e em seguida o nó através do qual quer carregar a demanda OD. </a:t>
            </a:r>
          </a:p>
          <a:p>
            <a:pPr defTabSz="954908">
              <a:defRPr/>
            </a:pPr>
            <a:r>
              <a:rPr lang="pt-PT" noProof="0" dirty="0">
                <a:latin typeface="Arial" pitchFamily="34" charset="0"/>
                <a:cs typeface="Arial" pitchFamily="34" charset="0"/>
              </a:rPr>
              <a:t>Faça o mesmo para as 3 zonas. Também pode criar conectores do nó para a zona – os conectores têm sempre as duas direções</a:t>
            </a:r>
            <a:r>
              <a:rPr lang="en-GB" dirty="0">
                <a:latin typeface="Arial" pitchFamily="34" charset="0"/>
                <a:cs typeface="Arial" pitchFamily="34" charset="0"/>
              </a:rPr>
              <a:t>.</a:t>
            </a:r>
            <a:endParaRPr lang="de-DE" dirty="0">
              <a:latin typeface="Arial" pitchFamily="34" charset="0"/>
              <a:cs typeface="Arial" pitchFamily="34" charset="0"/>
            </a:endParaRP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93295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Passo 7:</a:t>
            </a:r>
          </a:p>
          <a:p>
            <a:endParaRPr lang="pt-PT" noProof="0" dirty="0">
              <a:latin typeface="Arial" pitchFamily="34" charset="0"/>
              <a:cs typeface="Arial" pitchFamily="34" charset="0"/>
            </a:endParaRPr>
          </a:p>
          <a:p>
            <a:r>
              <a:rPr lang="pt-PT" noProof="0" dirty="0">
                <a:latin typeface="Arial" pitchFamily="34" charset="0"/>
                <a:cs typeface="Arial" pitchFamily="34" charset="0"/>
              </a:rPr>
              <a:t>Agora pode alocar a demanda OD à rede. Daqui resultarão volumes de tráfego nos arcos.</a:t>
            </a:r>
          </a:p>
          <a:p>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A avaliação dos objetos de rede é chamada alocação e faz-se da seguinte forma:</a:t>
            </a:r>
          </a:p>
          <a:p>
            <a:endParaRPr lang="pt-PT" noProof="0" dirty="0">
              <a:latin typeface="Arial" pitchFamily="34" charset="0"/>
              <a:cs typeface="Arial" pitchFamily="34" charset="0"/>
            </a:endParaRPr>
          </a:p>
          <a:p>
            <a:r>
              <a:rPr lang="pt-PT" noProof="0" dirty="0">
                <a:latin typeface="Arial" pitchFamily="34" charset="0"/>
                <a:cs typeface="Arial" pitchFamily="34" charset="0"/>
              </a:rPr>
              <a:t>No menu </a:t>
            </a:r>
            <a:r>
              <a:rPr lang="pt-PT" b="1" noProof="0" dirty="0" err="1">
                <a:latin typeface="Arial" pitchFamily="34" charset="0"/>
                <a:cs typeface="Arial" pitchFamily="34" charset="0"/>
              </a:rPr>
              <a:t>Calculate</a:t>
            </a:r>
            <a:r>
              <a:rPr lang="pt-PT" noProof="0" dirty="0">
                <a:latin typeface="Arial" pitchFamily="34" charset="0"/>
                <a:cs typeface="Arial" pitchFamily="34" charset="0"/>
              </a:rPr>
              <a:t>, escolha </a:t>
            </a:r>
            <a:r>
              <a:rPr lang="pt-PT" b="1" noProof="0" dirty="0" err="1">
                <a:latin typeface="Arial" pitchFamily="34" charset="0"/>
                <a:cs typeface="Arial" pitchFamily="34" charset="0"/>
              </a:rPr>
              <a:t>Procedure</a:t>
            </a:r>
            <a:r>
              <a:rPr lang="pt-PT" b="1" noProof="0" dirty="0">
                <a:latin typeface="Arial" pitchFamily="34" charset="0"/>
                <a:cs typeface="Arial" pitchFamily="34" charset="0"/>
              </a:rPr>
              <a:t> </a:t>
            </a:r>
            <a:r>
              <a:rPr lang="pt-PT" b="1" noProof="0" dirty="0" err="1">
                <a:latin typeface="Arial" pitchFamily="34" charset="0"/>
                <a:cs typeface="Arial" pitchFamily="34" charset="0"/>
              </a:rPr>
              <a:t>sequence</a:t>
            </a:r>
            <a:r>
              <a:rPr lang="pt-PT" b="1" noProof="0" dirty="0">
                <a:latin typeface="Arial" pitchFamily="34" charset="0"/>
                <a:cs typeface="Arial" pitchFamily="34" charset="0"/>
              </a:rPr>
              <a:t>.</a:t>
            </a:r>
            <a:endParaRPr lang="pt-PT" noProof="0" dirty="0">
              <a:latin typeface="Arial" pitchFamily="34" charset="0"/>
              <a:cs typeface="Arial" pitchFamily="34" charset="0"/>
            </a:endParaRPr>
          </a:p>
          <a:p>
            <a:endParaRPr lang="pt-PT" noProof="0" dirty="0">
              <a:latin typeface="Arial" pitchFamily="34" charset="0"/>
              <a:cs typeface="Arial" pitchFamily="34" charset="0"/>
            </a:endParaRPr>
          </a:p>
          <a:p>
            <a:pPr defTabSz="954908">
              <a:defRPr/>
            </a:pPr>
            <a:r>
              <a:rPr lang="pt-PT" noProof="0" dirty="0">
                <a:latin typeface="Arial" pitchFamily="34" charset="0"/>
                <a:cs typeface="Arial" pitchFamily="34" charset="0"/>
              </a:rPr>
              <a:t>Na </a:t>
            </a:r>
            <a:r>
              <a:rPr lang="pt-PT" noProof="0" dirty="0" err="1">
                <a:latin typeface="Arial" pitchFamily="34" charset="0"/>
                <a:cs typeface="Arial" pitchFamily="34" charset="0"/>
              </a:rPr>
              <a:t>tab</a:t>
            </a:r>
            <a:r>
              <a:rPr lang="pt-PT" noProof="0" dirty="0">
                <a:latin typeface="Arial" pitchFamily="34" charset="0"/>
                <a:cs typeface="Arial" pitchFamily="34" charset="0"/>
              </a:rPr>
              <a:t> </a:t>
            </a:r>
            <a:r>
              <a:rPr lang="pt-PT" b="1" noProof="0" dirty="0" err="1">
                <a:latin typeface="Arial" pitchFamily="34" charset="0"/>
                <a:cs typeface="Arial" pitchFamily="34" charset="0"/>
              </a:rPr>
              <a:t>Operations</a:t>
            </a:r>
            <a:r>
              <a:rPr lang="pt-PT" noProof="0" dirty="0">
                <a:latin typeface="Arial" pitchFamily="34" charset="0"/>
                <a:cs typeface="Arial" pitchFamily="34" charset="0"/>
              </a:rPr>
              <a:t>, clique no botão </a:t>
            </a:r>
            <a:r>
              <a:rPr lang="pt-PT" b="1" noProof="0" dirty="0" err="1">
                <a:latin typeface="Arial" pitchFamily="34" charset="0"/>
                <a:cs typeface="Arial" pitchFamily="34" charset="0"/>
              </a:rPr>
              <a:t>Create</a:t>
            </a:r>
            <a:r>
              <a:rPr lang="pt-PT" noProof="0" dirty="0">
                <a:latin typeface="Arial" pitchFamily="34" charset="0"/>
                <a:cs typeface="Arial" pitchFamily="34" charset="0"/>
              </a:rPr>
              <a:t>. Em seguida selecione a operação </a:t>
            </a:r>
            <a:r>
              <a:rPr lang="pt-PT" b="1" noProof="0" dirty="0" err="1">
                <a:latin typeface="Arial" pitchFamily="34" charset="0"/>
                <a:cs typeface="Arial" pitchFamily="34" charset="0"/>
              </a:rPr>
              <a:t>PrT</a:t>
            </a:r>
            <a:r>
              <a:rPr lang="pt-PT" b="1" noProof="0" dirty="0">
                <a:latin typeface="Arial" pitchFamily="34" charset="0"/>
                <a:cs typeface="Arial" pitchFamily="34" charset="0"/>
              </a:rPr>
              <a:t> </a:t>
            </a:r>
            <a:r>
              <a:rPr lang="pt-PT" b="1" noProof="0" dirty="0" err="1">
                <a:latin typeface="Arial" pitchFamily="34" charset="0"/>
                <a:cs typeface="Arial" pitchFamily="34" charset="0"/>
              </a:rPr>
              <a:t>Assignment</a:t>
            </a:r>
            <a:r>
              <a:rPr lang="pt-PT" noProof="0" dirty="0">
                <a:latin typeface="Arial" pitchFamily="34" charset="0"/>
                <a:cs typeface="Arial" pitchFamily="34" charset="0"/>
              </a:rPr>
              <a:t> e clique </a:t>
            </a:r>
            <a:r>
              <a:rPr lang="pt-PT" b="1" noProof="0" dirty="0">
                <a:latin typeface="Arial" pitchFamily="34" charset="0"/>
                <a:cs typeface="Arial" pitchFamily="34" charset="0"/>
              </a:rPr>
              <a:t>OK</a:t>
            </a:r>
            <a:r>
              <a:rPr lang="pt-PT" noProof="0" dirty="0">
                <a:latin typeface="Arial" pitchFamily="34" charset="0"/>
                <a:cs typeface="Arial" pitchFamily="34" charset="0"/>
              </a:rPr>
              <a:t> para confirmar a sua seleção.</a:t>
            </a:r>
          </a:p>
          <a:p>
            <a:endParaRPr lang="pt-PT" b="1" noProof="0" dirty="0">
              <a:latin typeface="Arial" pitchFamily="34" charset="0"/>
              <a:cs typeface="Arial" pitchFamily="34" charset="0"/>
            </a:endParaRPr>
          </a:p>
          <a:p>
            <a:r>
              <a:rPr lang="pt-PT" noProof="0" dirty="0">
                <a:latin typeface="Arial" pitchFamily="34" charset="0"/>
                <a:cs typeface="Arial" pitchFamily="34" charset="0"/>
              </a:rPr>
              <a:t>Na coluna </a:t>
            </a:r>
            <a:r>
              <a:rPr lang="pt-PT" b="1" noProof="0" dirty="0" err="1">
                <a:latin typeface="Arial" pitchFamily="34" charset="0"/>
                <a:cs typeface="Arial" pitchFamily="34" charset="0"/>
              </a:rPr>
              <a:t>Reference</a:t>
            </a:r>
            <a:r>
              <a:rPr lang="pt-PT" b="1" noProof="0" dirty="0">
                <a:latin typeface="Arial" pitchFamily="34" charset="0"/>
                <a:cs typeface="Arial" pitchFamily="34" charset="0"/>
              </a:rPr>
              <a:t> </a:t>
            </a:r>
            <a:r>
              <a:rPr lang="pt-PT" b="1" noProof="0" dirty="0" err="1">
                <a:latin typeface="Arial" pitchFamily="34" charset="0"/>
                <a:cs typeface="Arial" pitchFamily="34" charset="0"/>
              </a:rPr>
              <a:t>object</a:t>
            </a:r>
            <a:r>
              <a:rPr lang="pt-PT" b="1" noProof="0" dirty="0">
                <a:latin typeface="Arial" pitchFamily="34" charset="0"/>
                <a:cs typeface="Arial" pitchFamily="34" charset="0"/>
              </a:rPr>
              <a:t>(s)</a:t>
            </a:r>
            <a:r>
              <a:rPr lang="pt-PT" noProof="0" dirty="0">
                <a:latin typeface="Arial" pitchFamily="34" charset="0"/>
                <a:cs typeface="Arial" pitchFamily="34" charset="0"/>
              </a:rPr>
              <a:t>, clique no botão com os três pontos. Na caixa de diálogo </a:t>
            </a:r>
            <a:r>
              <a:rPr lang="pt-PT" b="1" noProof="0" dirty="0" err="1">
                <a:latin typeface="Arial" pitchFamily="34" charset="0"/>
                <a:cs typeface="Arial" pitchFamily="34" charset="0"/>
              </a:rPr>
              <a:t>Select</a:t>
            </a:r>
            <a:r>
              <a:rPr lang="pt-PT" b="1" noProof="0" dirty="0">
                <a:latin typeface="Arial" pitchFamily="34" charset="0"/>
                <a:cs typeface="Arial" pitchFamily="34" charset="0"/>
              </a:rPr>
              <a:t> </a:t>
            </a:r>
            <a:r>
              <a:rPr lang="pt-PT" b="1" noProof="0" dirty="0" err="1">
                <a:latin typeface="Arial" pitchFamily="34" charset="0"/>
                <a:cs typeface="Arial" pitchFamily="34" charset="0"/>
              </a:rPr>
              <a:t>demand</a:t>
            </a:r>
            <a:r>
              <a:rPr lang="pt-PT" b="1" noProof="0" dirty="0">
                <a:latin typeface="Arial" pitchFamily="34" charset="0"/>
                <a:cs typeface="Arial" pitchFamily="34" charset="0"/>
              </a:rPr>
              <a:t> </a:t>
            </a:r>
            <a:r>
              <a:rPr lang="pt-PT" b="1" noProof="0" dirty="0" err="1">
                <a:latin typeface="Arial" pitchFamily="34" charset="0"/>
                <a:cs typeface="Arial" pitchFamily="34" charset="0"/>
              </a:rPr>
              <a:t>segments</a:t>
            </a:r>
            <a:r>
              <a:rPr lang="pt-PT" noProof="0" dirty="0">
                <a:latin typeface="Arial" pitchFamily="34" charset="0"/>
                <a:cs typeface="Arial" pitchFamily="34" charset="0"/>
              </a:rPr>
              <a:t>, clique no segmento de demanda pretendido. (No nosso caso, há apenas um segmento de demanda chamado CAR e já está selecionado).</a:t>
            </a:r>
          </a:p>
          <a:p>
            <a:r>
              <a:rPr lang="pt-PT" noProof="0" dirty="0">
                <a:latin typeface="Arial" pitchFamily="34" charset="0"/>
                <a:cs typeface="Arial" pitchFamily="34" charset="0"/>
              </a:rPr>
              <a:t>Clique </a:t>
            </a:r>
            <a:r>
              <a:rPr lang="pt-PT" b="1" noProof="0" dirty="0">
                <a:latin typeface="Arial" pitchFamily="34" charset="0"/>
                <a:cs typeface="Arial" pitchFamily="34" charset="0"/>
              </a:rPr>
              <a:t>OK</a:t>
            </a:r>
            <a:r>
              <a:rPr lang="pt-PT" noProof="0" dirty="0">
                <a:latin typeface="Arial" pitchFamily="34" charset="0"/>
                <a:cs typeface="Arial" pitchFamily="34" charset="0"/>
              </a:rPr>
              <a:t> para confirmar sua escolha.</a:t>
            </a:r>
            <a:endParaRPr lang="pt-PT" b="1" noProof="0" dirty="0">
              <a:latin typeface="Arial" pitchFamily="34" charset="0"/>
              <a:cs typeface="Arial" pitchFamily="34" charset="0"/>
            </a:endParaRPr>
          </a:p>
          <a:p>
            <a:endParaRPr lang="pt-PT" b="1" noProof="0" dirty="0">
              <a:latin typeface="Arial" pitchFamily="34" charset="0"/>
              <a:cs typeface="Arial" pitchFamily="34" charset="0"/>
            </a:endParaRPr>
          </a:p>
          <a:p>
            <a:r>
              <a:rPr lang="pt-PT" noProof="0" dirty="0">
                <a:latin typeface="Arial" pitchFamily="34" charset="0"/>
                <a:cs typeface="Arial" pitchFamily="34" charset="0"/>
              </a:rPr>
              <a:t>Na coluna </a:t>
            </a:r>
            <a:r>
              <a:rPr lang="pt-PT" b="1" noProof="0" dirty="0" err="1">
                <a:latin typeface="Arial" pitchFamily="34" charset="0"/>
                <a:cs typeface="Arial" pitchFamily="34" charset="0"/>
              </a:rPr>
              <a:t>Variant</a:t>
            </a:r>
            <a:r>
              <a:rPr lang="pt-PT" b="1" noProof="0" dirty="0">
                <a:latin typeface="Arial" pitchFamily="34" charset="0"/>
                <a:cs typeface="Arial" pitchFamily="34" charset="0"/>
              </a:rPr>
              <a:t>/file</a:t>
            </a:r>
            <a:r>
              <a:rPr lang="pt-PT" noProof="0" dirty="0">
                <a:latin typeface="Arial" pitchFamily="34" charset="0"/>
                <a:cs typeface="Arial" pitchFamily="34" charset="0"/>
              </a:rPr>
              <a:t>, clique no botão com os três pontos. Na listagem </a:t>
            </a:r>
            <a:r>
              <a:rPr lang="pt-PT" noProof="0" dirty="0" err="1">
                <a:latin typeface="Arial" pitchFamily="34" charset="0"/>
                <a:cs typeface="Arial" pitchFamily="34" charset="0"/>
              </a:rPr>
              <a:t>drop-down</a:t>
            </a:r>
            <a:r>
              <a:rPr lang="pt-PT" noProof="0" dirty="0">
                <a:latin typeface="Arial" pitchFamily="34" charset="0"/>
                <a:cs typeface="Arial" pitchFamily="34" charset="0"/>
              </a:rPr>
              <a:t>, clique em </a:t>
            </a:r>
            <a:r>
              <a:rPr lang="pt-PT" b="1" noProof="0" dirty="0">
                <a:latin typeface="Arial" pitchFamily="34" charset="0"/>
                <a:cs typeface="Arial" pitchFamily="34" charset="0"/>
              </a:rPr>
              <a:t>Incremental </a:t>
            </a:r>
            <a:r>
              <a:rPr lang="pt-PT" b="1" noProof="0" dirty="0" err="1">
                <a:latin typeface="Arial" pitchFamily="34" charset="0"/>
                <a:cs typeface="Arial" pitchFamily="34" charset="0"/>
              </a:rPr>
              <a:t>assignment</a:t>
            </a:r>
            <a:r>
              <a:rPr lang="pt-PT" noProof="0" dirty="0">
                <a:latin typeface="Arial" pitchFamily="34" charset="0"/>
                <a:cs typeface="Arial" pitchFamily="34" charset="0"/>
              </a:rPr>
              <a:t>. </a:t>
            </a:r>
          </a:p>
          <a:p>
            <a:endParaRPr lang="pt-PT" noProof="0" dirty="0"/>
          </a:p>
          <a:p>
            <a:r>
              <a:rPr lang="pt-PT" b="0" kern="1200" baseline="0" noProof="0" dirty="0">
                <a:latin typeface="Arial" pitchFamily="34" charset="0"/>
                <a:cs typeface="Arial" pitchFamily="34" charset="0"/>
              </a:rPr>
              <a:t>Clique no símbolo “</a:t>
            </a:r>
            <a:r>
              <a:rPr lang="pt-PT" b="0" kern="1200" baseline="0" noProof="0" dirty="0" err="1">
                <a:latin typeface="Arial" pitchFamily="34" charset="0"/>
                <a:cs typeface="Arial" pitchFamily="34" charset="0"/>
              </a:rPr>
              <a:t>Start</a:t>
            </a:r>
            <a:r>
              <a:rPr lang="pt-PT" b="0" kern="1200" baseline="0" noProof="0" dirty="0">
                <a:latin typeface="Arial" pitchFamily="34" charset="0"/>
                <a:cs typeface="Arial" pitchFamily="34" charset="0"/>
              </a:rPr>
              <a:t>” (botão verde “Play” na parte superior da caixa).</a:t>
            </a:r>
          </a:p>
          <a:p>
            <a:endParaRPr lang="pt-PT" b="0" kern="1200" baseline="0" noProof="0" dirty="0">
              <a:latin typeface="Arial" pitchFamily="34" charset="0"/>
              <a:cs typeface="Arial" pitchFamily="34" charset="0"/>
            </a:endParaRPr>
          </a:p>
          <a:p>
            <a:r>
              <a:rPr lang="pt-PT" noProof="0" dirty="0">
                <a:latin typeface="Arial" pitchFamily="34" charset="0"/>
                <a:cs typeface="Arial" pitchFamily="34" charset="0"/>
              </a:rPr>
              <a:t>Todos os procedimentos ativos serão corridos a partir do ponto de início (a seta azul).</a:t>
            </a:r>
          </a:p>
          <a:p>
            <a:endParaRPr lang="pt-PT" noProof="0" dirty="0"/>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095163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noProof="0" dirty="0">
                <a:latin typeface="Arial" pitchFamily="34" charset="0"/>
                <a:cs typeface="Arial" pitchFamily="34" charset="0"/>
              </a:rPr>
              <a:t>Abra o </a:t>
            </a:r>
            <a:r>
              <a:rPr lang="pt-PT" b="1" noProof="0" dirty="0">
                <a:latin typeface="Arial" pitchFamily="34" charset="0"/>
                <a:cs typeface="Arial" pitchFamily="34" charset="0"/>
              </a:rPr>
              <a:t>Network editor</a:t>
            </a:r>
            <a:r>
              <a:rPr lang="pt-PT" noProof="0" dirty="0">
                <a:latin typeface="Arial" pitchFamily="34" charset="0"/>
                <a:cs typeface="Arial" pitchFamily="34" charset="0"/>
              </a:rPr>
              <a:t> para visualizar o resultado.</a:t>
            </a:r>
          </a:p>
          <a:p>
            <a:endParaRPr lang="pt-PT" noProof="0" dirty="0">
              <a:latin typeface="Arial" pitchFamily="34" charset="0"/>
              <a:cs typeface="Arial" pitchFamily="34" charset="0"/>
            </a:endParaRPr>
          </a:p>
          <a:p>
            <a:r>
              <a:rPr lang="pt-PT" noProof="0" dirty="0">
                <a:latin typeface="Arial" pitchFamily="34" charset="0"/>
                <a:cs typeface="Arial" pitchFamily="34" charset="0"/>
              </a:rPr>
              <a:t>Pode esconder os volumes de tráfego nos conectores desativando o </a:t>
            </a:r>
            <a:r>
              <a:rPr lang="pt-PT" noProof="0" dirty="0" err="1">
                <a:latin typeface="Arial" pitchFamily="34" charset="0"/>
                <a:cs typeface="Arial" pitchFamily="34" charset="0"/>
              </a:rPr>
              <a:t>layer</a:t>
            </a:r>
            <a:r>
              <a:rPr lang="pt-PT" noProof="0" dirty="0">
                <a:latin typeface="Arial" pitchFamily="34" charset="0"/>
                <a:cs typeface="Arial" pitchFamily="34" charset="0"/>
              </a:rPr>
              <a:t> respetivo.</a:t>
            </a:r>
          </a:p>
          <a:p>
            <a:endParaRPr lang="pt-PT" noProof="0" dirty="0">
              <a:latin typeface="Arial" pitchFamily="34" charset="0"/>
              <a:cs typeface="Arial" pitchFamily="34" charset="0"/>
            </a:endParaRPr>
          </a:p>
          <a:p>
            <a:r>
              <a:rPr lang="pt-PT" noProof="0" dirty="0">
                <a:latin typeface="Arial" pitchFamily="34" charset="0"/>
                <a:cs typeface="Arial" pitchFamily="34" charset="0"/>
              </a:rPr>
              <a:t>Salve esta versão. </a:t>
            </a:r>
            <a:r>
              <a:rPr lang="pt-PT" cap="small" noProof="0" dirty="0">
                <a:latin typeface="Arial" pitchFamily="34" charset="0"/>
                <a:cs typeface="Arial" pitchFamily="34" charset="0"/>
              </a:rPr>
              <a:t>Escolha</a:t>
            </a:r>
            <a:r>
              <a:rPr lang="pt-PT" noProof="0" dirty="0">
                <a:latin typeface="Arial" pitchFamily="34" charset="0"/>
                <a:cs typeface="Arial" pitchFamily="34" charset="0"/>
              </a:rPr>
              <a:t> </a:t>
            </a:r>
            <a:r>
              <a:rPr lang="pt-PT" b="1" noProof="0" dirty="0">
                <a:latin typeface="Arial" pitchFamily="34" charset="0"/>
                <a:cs typeface="Arial" pitchFamily="34" charset="0"/>
              </a:rPr>
              <a:t>File</a:t>
            </a:r>
            <a:r>
              <a:rPr lang="pt-PT" b="1" cap="small" noProof="0" dirty="0">
                <a:latin typeface="Arial" pitchFamily="34" charset="0"/>
                <a:cs typeface="Arial" pitchFamily="34" charset="0"/>
              </a:rPr>
              <a:t> –</a:t>
            </a:r>
            <a:r>
              <a:rPr lang="pt-PT" b="1" noProof="0" dirty="0">
                <a:latin typeface="Arial" pitchFamily="34" charset="0"/>
                <a:cs typeface="Arial" pitchFamily="34" charset="0"/>
              </a:rPr>
              <a:t> Save as – </a:t>
            </a:r>
            <a:r>
              <a:rPr lang="pt-PT" b="1" noProof="0" dirty="0" err="1">
                <a:latin typeface="Arial" pitchFamily="34" charset="0"/>
                <a:cs typeface="Arial" pitchFamily="34" charset="0"/>
              </a:rPr>
              <a:t>Versions</a:t>
            </a:r>
            <a:r>
              <a:rPr lang="pt-PT" noProof="0" dirty="0">
                <a:latin typeface="Arial" pitchFamily="34" charset="0"/>
                <a:cs typeface="Arial" pitchFamily="34" charset="0"/>
              </a:rPr>
              <a:t> </a:t>
            </a:r>
            <a:r>
              <a:rPr lang="pt-PT" cap="small" noProof="0" dirty="0">
                <a:latin typeface="Arial" pitchFamily="34" charset="0"/>
                <a:cs typeface="Arial" pitchFamily="34" charset="0"/>
              </a:rPr>
              <a:t>–</a:t>
            </a:r>
            <a:r>
              <a:rPr lang="pt-PT" noProof="0" dirty="0">
                <a:latin typeface="Arial" pitchFamily="34" charset="0"/>
                <a:cs typeface="Arial" pitchFamily="34" charset="0"/>
              </a:rPr>
              <a:t> </a:t>
            </a:r>
            <a:r>
              <a:rPr lang="pt-PT" b="1" cap="small" noProof="0" dirty="0">
                <a:latin typeface="Arial" pitchFamily="34" charset="0"/>
                <a:cs typeface="Arial" pitchFamily="34" charset="0"/>
              </a:rPr>
              <a:t>OK</a:t>
            </a:r>
            <a:r>
              <a:rPr lang="pt-PT" cap="small" noProof="0" dirty="0">
                <a:latin typeface="Arial" pitchFamily="34" charset="0"/>
                <a:cs typeface="Arial" pitchFamily="34" charset="0"/>
              </a:rPr>
              <a:t>, </a:t>
            </a:r>
            <a:r>
              <a:rPr lang="pt-PT" noProof="0" dirty="0">
                <a:latin typeface="Arial" pitchFamily="34" charset="0"/>
                <a:cs typeface="Arial" pitchFamily="34" charset="0"/>
              </a:rPr>
              <a:t>ou clique no botão com a disquete azul.</a:t>
            </a:r>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40576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pPr marL="238727" indent="-238727" defTabSz="954908">
              <a:defRPr/>
            </a:pPr>
            <a:r>
              <a:rPr lang="de-DE" b="1" dirty="0">
                <a:latin typeface="Arial" pitchFamily="34" charset="0"/>
                <a:cs typeface="Arial" pitchFamily="34" charset="0"/>
              </a:rPr>
              <a:t>1</a:t>
            </a:r>
            <a:r>
              <a:rPr lang="en-US" b="1" dirty="0">
                <a:latin typeface="Arial" pitchFamily="34" charset="0"/>
                <a:cs typeface="Arial" pitchFamily="34" charset="0"/>
              </a:rPr>
              <a:t>-2 </a:t>
            </a:r>
            <a:r>
              <a:rPr lang="pt-PT" sz="1000" b="1" noProof="0" dirty="0">
                <a:latin typeface="Arial" pitchFamily="34" charset="0"/>
                <a:cs typeface="Arial" pitchFamily="34" charset="0"/>
              </a:rPr>
              <a:t>Elementos Básicos </a:t>
            </a:r>
            <a:r>
              <a:rPr lang="pt-PT" sz="1000" noProof="0" dirty="0">
                <a:latin typeface="Arial" pitchFamily="34" charset="0"/>
                <a:cs typeface="Arial" pitchFamily="34" charset="0"/>
              </a:rPr>
              <a:t>– Como estruturar um projeto no Visum e que dados necessito?</a:t>
            </a:r>
          </a:p>
          <a:p>
            <a:pPr marL="238727" indent="-238727"/>
            <a:endParaRPr lang="de-DE" sz="1000" dirty="0"/>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0818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Header Placehold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1277688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noProof="0" dirty="0">
                <a:latin typeface="Arial" pitchFamily="34" charset="0"/>
                <a:cs typeface="Arial" pitchFamily="34" charset="0"/>
              </a:rPr>
              <a:t>Após iniciar o Visum, uma das primeira tarefas é ativar os objetos de rede com que mais se trabalha. </a:t>
            </a:r>
          </a:p>
          <a:p>
            <a:r>
              <a:rPr lang="pt-PT" noProof="0" dirty="0">
                <a:latin typeface="Arial" pitchFamily="34" charset="0"/>
                <a:cs typeface="Arial" pitchFamily="34" charset="0"/>
              </a:rPr>
              <a:t>No menu </a:t>
            </a:r>
            <a:r>
              <a:rPr lang="pt-PT" b="1" noProof="0" dirty="0" err="1">
                <a:latin typeface="Arial" pitchFamily="34" charset="0"/>
                <a:cs typeface="Arial" pitchFamily="34" charset="0"/>
              </a:rPr>
              <a:t>View</a:t>
            </a:r>
            <a:r>
              <a:rPr lang="pt-PT" noProof="0" dirty="0">
                <a:latin typeface="Arial" pitchFamily="34" charset="0"/>
                <a:cs typeface="Arial" pitchFamily="34" charset="0"/>
              </a:rPr>
              <a:t>, selecionar </a:t>
            </a:r>
            <a:r>
              <a:rPr lang="pt-PT" b="1" noProof="0" dirty="0" err="1">
                <a:latin typeface="Arial" pitchFamily="34" charset="0"/>
                <a:cs typeface="Arial" pitchFamily="34" charset="0"/>
              </a:rPr>
              <a:t>Configuration</a:t>
            </a:r>
            <a:r>
              <a:rPr lang="pt-PT" b="1" noProof="0" dirty="0">
                <a:latin typeface="Arial" pitchFamily="34" charset="0"/>
                <a:cs typeface="Arial" pitchFamily="34" charset="0"/>
              </a:rPr>
              <a:t> ‘Network‘ </a:t>
            </a:r>
            <a:r>
              <a:rPr lang="pt-PT" b="1" noProof="0" dirty="0" err="1">
                <a:latin typeface="Arial" pitchFamily="34" charset="0"/>
                <a:cs typeface="Arial" pitchFamily="34" charset="0"/>
              </a:rPr>
              <a:t>window</a:t>
            </a:r>
            <a:r>
              <a:rPr lang="pt-PT" b="1" noProof="0" dirty="0">
                <a:latin typeface="Arial" pitchFamily="34" charset="0"/>
                <a:cs typeface="Arial" pitchFamily="34" charset="0"/>
              </a:rPr>
              <a:t> …</a:t>
            </a:r>
          </a:p>
          <a:p>
            <a:endParaRPr lang="pt-PT" noProof="0" dirty="0">
              <a:latin typeface="Arial" pitchFamily="34" charset="0"/>
              <a:cs typeface="Arial" pitchFamily="34" charset="0"/>
            </a:endParaRPr>
          </a:p>
          <a:p>
            <a:r>
              <a:rPr lang="pt-PT" noProof="0" dirty="0">
                <a:latin typeface="Arial" pitchFamily="34" charset="0"/>
                <a:cs typeface="Arial" pitchFamily="34" charset="0"/>
              </a:rPr>
              <a:t>Clique no botão </a:t>
            </a:r>
            <a:r>
              <a:rPr lang="pt-PT" b="1" noProof="0" dirty="0" err="1">
                <a:latin typeface="Arial" pitchFamily="34" charset="0"/>
                <a:cs typeface="Arial" pitchFamily="34" charset="0"/>
              </a:rPr>
              <a:t>Check</a:t>
            </a:r>
            <a:r>
              <a:rPr lang="pt-PT" b="1" noProof="0" dirty="0">
                <a:latin typeface="Arial" pitchFamily="34" charset="0"/>
                <a:cs typeface="Arial" pitchFamily="34" charset="0"/>
              </a:rPr>
              <a:t> </a:t>
            </a:r>
            <a:r>
              <a:rPr lang="pt-PT" b="1" noProof="0" dirty="0" err="1">
                <a:latin typeface="Arial" pitchFamily="34" charset="0"/>
                <a:cs typeface="Arial" pitchFamily="34" charset="0"/>
              </a:rPr>
              <a:t>all</a:t>
            </a:r>
            <a:r>
              <a:rPr lang="pt-PT" noProof="0" dirty="0">
                <a:latin typeface="Arial" pitchFamily="34" charset="0"/>
                <a:cs typeface="Arial" pitchFamily="34" charset="0"/>
              </a:rPr>
              <a:t>, e confirmar a escolha com </a:t>
            </a:r>
            <a:r>
              <a:rPr lang="pt-PT" b="1" noProof="0" dirty="0">
                <a:latin typeface="Arial" pitchFamily="34" charset="0"/>
                <a:cs typeface="Arial" pitchFamily="34" charset="0"/>
              </a:rPr>
              <a:t>OK</a:t>
            </a:r>
            <a:r>
              <a:rPr lang="pt-PT" noProof="0" dirty="0">
                <a:latin typeface="Arial" pitchFamily="34" charset="0"/>
                <a:cs typeface="Arial" pitchFamily="34" charset="0"/>
              </a:rPr>
              <a:t>.</a:t>
            </a:r>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90988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5775" y="296863"/>
            <a:ext cx="6434138" cy="4824412"/>
          </a:xfrm>
        </p:spPr>
      </p:sp>
      <p:sp>
        <p:nvSpPr>
          <p:cNvPr id="3" name="Notizenplatzhalter 2"/>
          <p:cNvSpPr>
            <a:spLocks noGrp="1"/>
          </p:cNvSpPr>
          <p:nvPr>
            <p:ph type="body" idx="1"/>
          </p:nvPr>
        </p:nvSpPr>
        <p:spPr/>
        <p:txBody>
          <a:bodyPr>
            <a:normAutofit/>
          </a:bodyPr>
          <a:lstStyle/>
          <a:p>
            <a:pPr defTabSz="954908">
              <a:defRPr/>
            </a:pPr>
            <a:r>
              <a:rPr lang="pt-PT" noProof="0" dirty="0">
                <a:latin typeface="Arial" pitchFamily="34" charset="0"/>
                <a:cs typeface="Arial" pitchFamily="34" charset="0"/>
              </a:rPr>
              <a:t>É importante criar uma diretoria de projeto no início de cada um.</a:t>
            </a:r>
          </a:p>
          <a:p>
            <a:pPr defTabSz="954908">
              <a:defRPr/>
            </a:pPr>
            <a:endParaRPr lang="pt-PT" noProof="0" dirty="0">
              <a:latin typeface="Arial" pitchFamily="34" charset="0"/>
              <a:cs typeface="Arial" pitchFamily="34" charset="0"/>
            </a:endParaRPr>
          </a:p>
          <a:p>
            <a:r>
              <a:rPr lang="pt-PT" noProof="0" dirty="0">
                <a:latin typeface="Arial" pitchFamily="34" charset="0"/>
                <a:cs typeface="Arial" pitchFamily="34" charset="0"/>
              </a:rPr>
              <a:t>Isto permite aceder rapidamente aos dados (e.g. versões, matrizes, etc.) que são necessários com frequência. É especialmente importante </a:t>
            </a:r>
            <a:r>
              <a:rPr lang="pt-PT" noProof="0" dirty="0" err="1">
                <a:latin typeface="Arial" pitchFamily="34" charset="0"/>
                <a:cs typeface="Arial" pitchFamily="34" charset="0"/>
              </a:rPr>
              <a:t>definer</a:t>
            </a:r>
            <a:r>
              <a:rPr lang="pt-PT" noProof="0" dirty="0">
                <a:latin typeface="Arial" pitchFamily="34" charset="0"/>
                <a:cs typeface="Arial" pitchFamily="34" charset="0"/>
              </a:rPr>
              <a:t> diretorias para os seguintes tipos de ficheiro:</a:t>
            </a:r>
          </a:p>
          <a:p>
            <a:endParaRPr lang="pt-PT" noProof="0" dirty="0">
              <a:latin typeface="Arial" pitchFamily="34" charset="0"/>
              <a:cs typeface="Arial" pitchFamily="34" charset="0"/>
            </a:endParaRPr>
          </a:p>
          <a:p>
            <a:pPr lvl="1">
              <a:buClr>
                <a:srgbClr val="ED1B34"/>
              </a:buClr>
            </a:pPr>
            <a:r>
              <a:rPr lang="pt-PT" noProof="0" dirty="0"/>
              <a:t>Ficheiros de diretorias de projeto</a:t>
            </a:r>
          </a:p>
          <a:p>
            <a:pPr lvl="1">
              <a:buClr>
                <a:srgbClr val="ED1B34"/>
              </a:buClr>
            </a:pPr>
            <a:r>
              <a:rPr lang="pt-PT" noProof="0" dirty="0"/>
              <a:t>Ficheiros de Rede</a:t>
            </a:r>
          </a:p>
          <a:p>
            <a:pPr lvl="1">
              <a:buClr>
                <a:srgbClr val="ED1B34"/>
              </a:buClr>
            </a:pPr>
            <a:r>
              <a:rPr lang="pt-PT" noProof="0" dirty="0"/>
              <a:t>Ficheiros tipo versão</a:t>
            </a:r>
          </a:p>
          <a:p>
            <a:pPr lvl="1">
              <a:buClr>
                <a:srgbClr val="ED1B34"/>
              </a:buClr>
            </a:pPr>
            <a:r>
              <a:rPr lang="pt-PT" noProof="0" dirty="0"/>
              <a:t>Ficheiros com matrizes</a:t>
            </a:r>
          </a:p>
          <a:p>
            <a:pPr lvl="1">
              <a:buClr>
                <a:srgbClr val="ED1B34"/>
              </a:buClr>
            </a:pPr>
            <a:r>
              <a:rPr lang="pt-PT" noProof="0" dirty="0"/>
              <a:t>Ficheiros de parâmetros gráficos</a:t>
            </a:r>
          </a:p>
          <a:p>
            <a:pPr lvl="1">
              <a:buClr>
                <a:srgbClr val="ED1B34"/>
              </a:buClr>
            </a:pPr>
            <a:r>
              <a:rPr lang="pt-PT" noProof="0" dirty="0"/>
              <a:t>Ficheiros de Background</a:t>
            </a:r>
          </a:p>
          <a:p>
            <a:pPr lvl="1">
              <a:buClr>
                <a:srgbClr val="ED1B34"/>
              </a:buClr>
            </a:pPr>
            <a:r>
              <a:rPr lang="pt-PT" noProof="0" dirty="0"/>
              <a:t>Ficheiros Log</a:t>
            </a:r>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978652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5775" y="296863"/>
            <a:ext cx="6434138" cy="4824412"/>
          </a:xfrm>
        </p:spPr>
      </p:sp>
      <p:sp>
        <p:nvSpPr>
          <p:cNvPr id="3" name="Notizenplatzhalter 2"/>
          <p:cNvSpPr>
            <a:spLocks noGrp="1"/>
          </p:cNvSpPr>
          <p:nvPr>
            <p:ph type="body" idx="1"/>
          </p:nvPr>
        </p:nvSpPr>
        <p:spPr/>
        <p:txBody>
          <a:bodyPr>
            <a:normAutofit/>
          </a:bodyPr>
          <a:lstStyle/>
          <a:p>
            <a:r>
              <a:rPr lang="pt-PT" noProof="0" dirty="0">
                <a:latin typeface="Arial" pitchFamily="34" charset="0"/>
                <a:cs typeface="Arial" pitchFamily="34" charset="0"/>
              </a:rPr>
              <a:t>Para tal, deve proceder-se do seguinte modo:</a:t>
            </a:r>
          </a:p>
          <a:p>
            <a:r>
              <a:rPr lang="pt-PT" noProof="0" dirty="0">
                <a:latin typeface="Arial" pitchFamily="34" charset="0"/>
                <a:cs typeface="Arial" pitchFamily="34" charset="0"/>
              </a:rPr>
              <a:t>No menu </a:t>
            </a:r>
            <a:r>
              <a:rPr lang="pt-PT" b="1" noProof="0" dirty="0">
                <a:latin typeface="Arial" pitchFamily="34" charset="0"/>
                <a:cs typeface="Arial" pitchFamily="34" charset="0"/>
              </a:rPr>
              <a:t>File</a:t>
            </a:r>
            <a:r>
              <a:rPr lang="pt-PT" noProof="0" dirty="0">
                <a:latin typeface="Arial" pitchFamily="34" charset="0"/>
                <a:cs typeface="Arial" pitchFamily="34" charset="0"/>
              </a:rPr>
              <a:t>, selecione </a:t>
            </a:r>
            <a:r>
              <a:rPr lang="pt-PT" b="1" noProof="0" dirty="0">
                <a:latin typeface="Arial" pitchFamily="34" charset="0"/>
                <a:cs typeface="Arial" pitchFamily="34" charset="0"/>
              </a:rPr>
              <a:t>Project </a:t>
            </a:r>
            <a:r>
              <a:rPr lang="pt-PT" b="1" noProof="0" dirty="0" err="1">
                <a:latin typeface="Arial" pitchFamily="34" charset="0"/>
                <a:cs typeface="Arial" pitchFamily="34" charset="0"/>
              </a:rPr>
              <a:t>directories</a:t>
            </a:r>
            <a:r>
              <a:rPr lang="pt-PT" noProof="0" dirty="0">
                <a:latin typeface="Arial" pitchFamily="34" charset="0"/>
                <a:cs typeface="Arial" pitchFamily="34" charset="0"/>
              </a:rPr>
              <a:t>. Em seguida clique em </a:t>
            </a:r>
            <a:r>
              <a:rPr lang="pt-PT" b="1" noProof="0" dirty="0" err="1">
                <a:latin typeface="Arial" pitchFamily="34" charset="0"/>
                <a:cs typeface="Arial" pitchFamily="34" charset="0"/>
              </a:rPr>
              <a:t>Edit</a:t>
            </a:r>
            <a:r>
              <a:rPr lang="pt-PT" b="1" noProof="0" dirty="0">
                <a:latin typeface="Arial" pitchFamily="34" charset="0"/>
                <a:cs typeface="Arial" pitchFamily="34" charset="0"/>
              </a:rPr>
              <a:t> </a:t>
            </a:r>
            <a:r>
              <a:rPr lang="pt-PT" b="1" noProof="0" dirty="0" err="1">
                <a:latin typeface="Arial" pitchFamily="34" charset="0"/>
                <a:cs typeface="Arial" pitchFamily="34" charset="0"/>
              </a:rPr>
              <a:t>project</a:t>
            </a:r>
            <a:r>
              <a:rPr lang="pt-PT" b="1" noProof="0" dirty="0">
                <a:latin typeface="Arial" pitchFamily="34" charset="0"/>
                <a:cs typeface="Arial" pitchFamily="34" charset="0"/>
              </a:rPr>
              <a:t> </a:t>
            </a:r>
            <a:r>
              <a:rPr lang="pt-PT" b="1" noProof="0" dirty="0" err="1">
                <a:latin typeface="Arial" pitchFamily="34" charset="0"/>
                <a:cs typeface="Arial" pitchFamily="34" charset="0"/>
              </a:rPr>
              <a:t>directories</a:t>
            </a:r>
            <a:r>
              <a:rPr lang="pt-PT" noProof="0" dirty="0">
                <a:latin typeface="Arial" pitchFamily="34" charset="0"/>
                <a:cs typeface="Arial" pitchFamily="34" charset="0"/>
              </a:rPr>
              <a:t>. Na janela que se abre </a:t>
            </a:r>
            <a:r>
              <a:rPr lang="pt-PT" b="1" noProof="0" dirty="0" err="1">
                <a:latin typeface="Arial" pitchFamily="34" charset="0"/>
                <a:cs typeface="Arial" pitchFamily="34" charset="0"/>
              </a:rPr>
              <a:t>Edit</a:t>
            </a:r>
            <a:r>
              <a:rPr lang="pt-PT" b="1" noProof="0" dirty="0">
                <a:latin typeface="Arial" pitchFamily="34" charset="0"/>
                <a:cs typeface="Arial" pitchFamily="34" charset="0"/>
              </a:rPr>
              <a:t> </a:t>
            </a:r>
            <a:r>
              <a:rPr lang="pt-PT" b="1" noProof="0" dirty="0" err="1">
                <a:latin typeface="Arial" pitchFamily="34" charset="0"/>
                <a:cs typeface="Arial" pitchFamily="34" charset="0"/>
              </a:rPr>
              <a:t>project</a:t>
            </a:r>
            <a:r>
              <a:rPr lang="pt-PT" b="1" noProof="0" dirty="0">
                <a:latin typeface="Arial" pitchFamily="34" charset="0"/>
                <a:cs typeface="Arial" pitchFamily="34" charset="0"/>
              </a:rPr>
              <a:t> </a:t>
            </a:r>
            <a:r>
              <a:rPr lang="pt-PT" b="1" noProof="0" dirty="0" err="1">
                <a:latin typeface="Arial" pitchFamily="34" charset="0"/>
                <a:cs typeface="Arial" pitchFamily="34" charset="0"/>
              </a:rPr>
              <a:t>directories</a:t>
            </a:r>
            <a:r>
              <a:rPr lang="pt-PT" noProof="0" dirty="0">
                <a:latin typeface="Arial" pitchFamily="34" charset="0"/>
                <a:cs typeface="Arial" pitchFamily="34" charset="0"/>
              </a:rPr>
              <a:t>, clicar em </a:t>
            </a:r>
            <a:r>
              <a:rPr lang="pt-PT" b="1" noProof="0" dirty="0" err="1">
                <a:latin typeface="Arial" pitchFamily="34" charset="0"/>
                <a:cs typeface="Arial" pitchFamily="34" charset="0"/>
              </a:rPr>
              <a:t>All</a:t>
            </a:r>
            <a:r>
              <a:rPr lang="pt-PT" noProof="0" dirty="0">
                <a:latin typeface="Arial" pitchFamily="34" charset="0"/>
                <a:cs typeface="Arial" pitchFamily="34" charset="0"/>
              </a:rPr>
              <a:t>. Em seguida selecionar o caminho para a diretoria pretendida (e.g.: </a:t>
            </a:r>
            <a:r>
              <a:rPr lang="pt-PT" i="1" noProof="0" dirty="0">
                <a:latin typeface="Arial" pitchFamily="34" charset="0"/>
                <a:cs typeface="Arial" pitchFamily="34" charset="0"/>
              </a:rPr>
              <a:t>E\ </a:t>
            </a:r>
            <a:r>
              <a:rPr lang="pt-PT" i="1" noProof="0" dirty="0" err="1">
                <a:latin typeface="Arial" pitchFamily="34" charset="0"/>
                <a:cs typeface="Arial" pitchFamily="34" charset="0"/>
              </a:rPr>
              <a:t>BasicCourse_VISUM</a:t>
            </a:r>
            <a:r>
              <a:rPr lang="pt-PT" i="1" noProof="0" dirty="0">
                <a:latin typeface="Arial" pitchFamily="34" charset="0"/>
                <a:cs typeface="Arial" pitchFamily="34" charset="0"/>
              </a:rPr>
              <a:t>\</a:t>
            </a:r>
            <a:r>
              <a:rPr lang="pt-PT" noProof="0" dirty="0">
                <a:latin typeface="Arial" pitchFamily="34" charset="0"/>
                <a:cs typeface="Arial" pitchFamily="34" charset="0"/>
              </a:rPr>
              <a:t> ). </a:t>
            </a:r>
            <a:r>
              <a:rPr lang="pt-PT" noProof="0" dirty="0" err="1">
                <a:latin typeface="Arial" pitchFamily="34" charset="0"/>
                <a:cs typeface="Arial" pitchFamily="34" charset="0"/>
              </a:rPr>
              <a:t>Cliquar</a:t>
            </a:r>
            <a:r>
              <a:rPr lang="pt-PT" noProof="0" dirty="0">
                <a:latin typeface="Arial" pitchFamily="34" charset="0"/>
                <a:cs typeface="Arial" pitchFamily="34" charset="0"/>
              </a:rPr>
              <a:t> em </a:t>
            </a:r>
            <a:r>
              <a:rPr lang="pt-PT" b="1" noProof="0" dirty="0">
                <a:latin typeface="Arial" pitchFamily="34" charset="0"/>
                <a:cs typeface="Arial" pitchFamily="34" charset="0"/>
              </a:rPr>
              <a:t>Open</a:t>
            </a:r>
            <a:r>
              <a:rPr lang="pt-PT" noProof="0" dirty="0">
                <a:latin typeface="Arial" pitchFamily="34" charset="0"/>
                <a:cs typeface="Arial" pitchFamily="34" charset="0"/>
              </a:rPr>
              <a:t>.</a:t>
            </a:r>
            <a:br>
              <a:rPr lang="pt-PT" noProof="0" dirty="0">
                <a:latin typeface="Arial" pitchFamily="34" charset="0"/>
                <a:cs typeface="Arial" pitchFamily="34" charset="0"/>
              </a:rPr>
            </a:br>
            <a:r>
              <a:rPr lang="pt-PT" noProof="0" dirty="0">
                <a:latin typeface="Arial" pitchFamily="34" charset="0"/>
                <a:cs typeface="Arial" pitchFamily="34" charset="0"/>
              </a:rPr>
              <a:t>Acaba de escolher a diretoria para todos os ficheiros. É possível criar outras diretorias para ficheiros de tipos especiais.</a:t>
            </a:r>
          </a:p>
          <a:p>
            <a:endParaRPr lang="pt-PT" noProof="0" dirty="0">
              <a:latin typeface="Arial" pitchFamily="34" charset="0"/>
              <a:cs typeface="Arial" pitchFamily="34" charset="0"/>
            </a:endParaRPr>
          </a:p>
          <a:p>
            <a:r>
              <a:rPr lang="pt-PT" noProof="0" dirty="0">
                <a:latin typeface="Arial" pitchFamily="34" charset="0"/>
                <a:cs typeface="Arial" pitchFamily="34" charset="0"/>
              </a:rPr>
              <a:t>Dependendo do projeto, temos agora de acertar os ficheiros acima mencionados.</a:t>
            </a:r>
            <a:br>
              <a:rPr lang="pt-PT" noProof="0" dirty="0">
                <a:latin typeface="Arial" pitchFamily="34" charset="0"/>
                <a:cs typeface="Arial" pitchFamily="34" charset="0"/>
              </a:rPr>
            </a:br>
            <a:r>
              <a:rPr lang="pt-PT" noProof="0" dirty="0">
                <a:latin typeface="Arial" pitchFamily="34" charset="0"/>
                <a:cs typeface="Arial" pitchFamily="34" charset="0"/>
              </a:rPr>
              <a:t>Para ficheiros do tipo </a:t>
            </a:r>
            <a:r>
              <a:rPr lang="pt-PT" b="1" noProof="0" dirty="0">
                <a:latin typeface="Arial" pitchFamily="34" charset="0"/>
                <a:cs typeface="Arial" pitchFamily="34" charset="0"/>
              </a:rPr>
              <a:t>Network file</a:t>
            </a:r>
            <a:r>
              <a:rPr lang="pt-PT" noProof="0" dirty="0">
                <a:latin typeface="Arial" pitchFamily="34" charset="0"/>
                <a:cs typeface="Arial" pitchFamily="34" charset="0"/>
              </a:rPr>
              <a:t>, proceder assim:</a:t>
            </a:r>
          </a:p>
          <a:p>
            <a:r>
              <a:rPr lang="pt-PT" noProof="0" dirty="0">
                <a:latin typeface="Arial" pitchFamily="34" charset="0"/>
                <a:cs typeface="Arial" pitchFamily="34" charset="0"/>
              </a:rPr>
              <a:t>Clicar no botão </a:t>
            </a:r>
            <a:r>
              <a:rPr lang="pt-PT" b="1" noProof="0" dirty="0">
                <a:latin typeface="Arial" pitchFamily="34" charset="0"/>
                <a:cs typeface="Arial" pitchFamily="34" charset="0"/>
              </a:rPr>
              <a:t>“</a:t>
            </a:r>
            <a:r>
              <a:rPr lang="pt-PT" b="1" noProof="0" dirty="0">
                <a:highlight>
                  <a:srgbClr val="FFFF00"/>
                </a:highlight>
                <a:latin typeface="Arial" pitchFamily="34" charset="0"/>
                <a:cs typeface="Arial" pitchFamily="34" charset="0"/>
              </a:rPr>
              <a:t>… “</a:t>
            </a:r>
            <a:r>
              <a:rPr lang="pt-PT" b="1" noProof="0" dirty="0">
                <a:latin typeface="Arial" pitchFamily="34" charset="0"/>
                <a:cs typeface="Arial" pitchFamily="34" charset="0"/>
              </a:rPr>
              <a:t>.</a:t>
            </a:r>
            <a:endParaRPr lang="pt-PT" noProof="0" dirty="0">
              <a:latin typeface="Arial" pitchFamily="34" charset="0"/>
              <a:cs typeface="Arial" pitchFamily="34" charset="0"/>
            </a:endParaRPr>
          </a:p>
          <a:p>
            <a:r>
              <a:rPr lang="pt-PT" noProof="0" dirty="0">
                <a:latin typeface="Arial" pitchFamily="34" charset="0"/>
                <a:cs typeface="Arial" pitchFamily="34" charset="0"/>
              </a:rPr>
              <a:t>Clicar duas vezes para mudar para a diretoria pretendida (e.g.: </a:t>
            </a:r>
            <a:r>
              <a:rPr lang="pt-PT" i="1" noProof="0" dirty="0">
                <a:latin typeface="Arial" pitchFamily="34" charset="0"/>
                <a:cs typeface="Arial" pitchFamily="34" charset="0"/>
              </a:rPr>
              <a:t>E:\BasicCourse_VISUM\NET)</a:t>
            </a:r>
            <a:r>
              <a:rPr lang="pt-PT" noProof="0" dirty="0">
                <a:latin typeface="Arial" pitchFamily="34" charset="0"/>
                <a:cs typeface="Arial" pitchFamily="34" charset="0"/>
              </a:rPr>
              <a:t>.</a:t>
            </a:r>
          </a:p>
          <a:p>
            <a:r>
              <a:rPr lang="pt-PT" noProof="0" dirty="0">
                <a:latin typeface="Arial" pitchFamily="34" charset="0"/>
                <a:cs typeface="Arial" pitchFamily="34" charset="0"/>
              </a:rPr>
              <a:t>Clicar </a:t>
            </a:r>
            <a:r>
              <a:rPr lang="pt-PT" b="1" noProof="0" dirty="0">
                <a:latin typeface="Arial" pitchFamily="34" charset="0"/>
                <a:cs typeface="Arial" pitchFamily="34" charset="0"/>
              </a:rPr>
              <a:t>OK.</a:t>
            </a:r>
            <a:endParaRPr lang="pt-PT" noProof="0" dirty="0">
              <a:latin typeface="Arial" pitchFamily="34" charset="0"/>
              <a:cs typeface="Arial" pitchFamily="34" charset="0"/>
            </a:endParaRPr>
          </a:p>
          <a:p>
            <a:endParaRPr lang="pt-PT" noProof="0" dirty="0">
              <a:latin typeface="Arial" pitchFamily="34" charset="0"/>
              <a:cs typeface="Arial" pitchFamily="34" charset="0"/>
            </a:endParaRPr>
          </a:p>
          <a:p>
            <a:r>
              <a:rPr lang="pt-PT" noProof="0" dirty="0">
                <a:latin typeface="Arial" pitchFamily="34" charset="0"/>
                <a:cs typeface="Arial" pitchFamily="34" charset="0"/>
              </a:rPr>
              <a:t>A única exceção são os ficheiros do tipo </a:t>
            </a:r>
            <a:r>
              <a:rPr lang="pt-PT" b="1" noProof="0" dirty="0">
                <a:latin typeface="Arial" pitchFamily="34" charset="0"/>
                <a:cs typeface="Arial" pitchFamily="34" charset="0"/>
              </a:rPr>
              <a:t>Project </a:t>
            </a:r>
            <a:r>
              <a:rPr lang="pt-PT" b="1" noProof="0" dirty="0" err="1">
                <a:latin typeface="Arial" pitchFamily="34" charset="0"/>
                <a:cs typeface="Arial" pitchFamily="34" charset="0"/>
              </a:rPr>
              <a:t>directories</a:t>
            </a:r>
            <a:r>
              <a:rPr lang="pt-PT" noProof="0" dirty="0">
                <a:latin typeface="Arial" pitchFamily="34" charset="0"/>
                <a:cs typeface="Arial" pitchFamily="34" charset="0"/>
              </a:rPr>
              <a:t>. Estes devem ser salvos no mesmo lugar que a diretoria de projetos do </a:t>
            </a:r>
            <a:r>
              <a:rPr lang="pt-PT" noProof="0" dirty="0" err="1">
                <a:latin typeface="Arial" pitchFamily="34" charset="0"/>
                <a:cs typeface="Arial" pitchFamily="34" charset="0"/>
              </a:rPr>
              <a:t>Visum</a:t>
            </a:r>
            <a:r>
              <a:rPr lang="pt-PT" noProof="0" dirty="0">
                <a:latin typeface="Arial" pitchFamily="34" charset="0"/>
                <a:cs typeface="Arial" pitchFamily="34" charset="0"/>
              </a:rPr>
              <a:t>.</a:t>
            </a:r>
          </a:p>
          <a:p>
            <a:endParaRPr lang="pt-PT" noProof="0" dirty="0">
              <a:latin typeface="Arial" pitchFamily="34" charset="0"/>
              <a:cs typeface="Arial" pitchFamily="34" charset="0"/>
            </a:endParaRPr>
          </a:p>
          <a:p>
            <a:r>
              <a:rPr lang="pt-PT" noProof="0" dirty="0">
                <a:latin typeface="Arial" pitchFamily="34" charset="0"/>
                <a:cs typeface="Arial" pitchFamily="34" charset="0"/>
              </a:rPr>
              <a:t>Após atribuir a todos os ficheiros os caminhos pretendidos, continuar, clicando em </a:t>
            </a:r>
            <a:r>
              <a:rPr lang="pt-PT" b="1" noProof="0" dirty="0">
                <a:latin typeface="Arial" pitchFamily="34" charset="0"/>
                <a:cs typeface="Arial" pitchFamily="34" charset="0"/>
              </a:rPr>
              <a:t>Save</a:t>
            </a:r>
            <a:r>
              <a:rPr lang="pt-PT" noProof="0" dirty="0">
                <a:latin typeface="Arial" pitchFamily="34" charset="0"/>
                <a:cs typeface="Arial" pitchFamily="34" charset="0"/>
              </a:rPr>
              <a:t>. Escolher o nome (e.g., </a:t>
            </a:r>
            <a:r>
              <a:rPr lang="pt-PT" noProof="0" dirty="0" err="1">
                <a:latin typeface="Arial" pitchFamily="34" charset="0"/>
                <a:cs typeface="Arial" pitchFamily="34" charset="0"/>
              </a:rPr>
              <a:t>BasicCourse</a:t>
            </a:r>
            <a:r>
              <a:rPr lang="pt-PT" noProof="0" dirty="0">
                <a:latin typeface="Arial" pitchFamily="34" charset="0"/>
                <a:cs typeface="Arial" pitchFamily="34" charset="0"/>
              </a:rPr>
              <a:t>) e clicar </a:t>
            </a:r>
            <a:r>
              <a:rPr lang="pt-PT" b="1" noProof="0" dirty="0">
                <a:latin typeface="Arial" pitchFamily="34" charset="0"/>
                <a:cs typeface="Arial" pitchFamily="34" charset="0"/>
              </a:rPr>
              <a:t>OK.</a:t>
            </a:r>
            <a:endParaRPr lang="pt-PT" noProof="0" dirty="0">
              <a:latin typeface="Arial" pitchFamily="34" charset="0"/>
              <a:cs typeface="Arial" pitchFamily="34" charset="0"/>
            </a:endParaRP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1023346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Tipo de ficheiro</a:t>
            </a:r>
          </a:p>
          <a:p>
            <a:endParaRPr lang="pt-PT" b="1" noProof="0" dirty="0">
              <a:latin typeface="Arial" pitchFamily="34" charset="0"/>
              <a:cs typeface="Arial" pitchFamily="34" charset="0"/>
            </a:endParaRPr>
          </a:p>
          <a:p>
            <a:r>
              <a:rPr lang="pt-PT" b="1" noProof="0" dirty="0">
                <a:latin typeface="Arial" pitchFamily="34" charset="0"/>
                <a:cs typeface="Arial" pitchFamily="34" charset="0"/>
              </a:rPr>
              <a:t>Ficheiros Network </a:t>
            </a:r>
            <a:r>
              <a:rPr lang="pt-PT" noProof="0" dirty="0">
                <a:latin typeface="Arial" pitchFamily="34" charset="0"/>
                <a:cs typeface="Arial" pitchFamily="34" charset="0"/>
              </a:rPr>
              <a:t> (*.NET)</a:t>
            </a:r>
          </a:p>
          <a:p>
            <a:r>
              <a:rPr lang="pt-PT" noProof="0" dirty="0">
                <a:latin typeface="Arial" pitchFamily="34" charset="0"/>
                <a:cs typeface="Arial" pitchFamily="34" charset="0"/>
              </a:rPr>
              <a:t>O ficheiro network contém dados em formato ASCII (</a:t>
            </a:r>
            <a:r>
              <a:rPr lang="pt-PT" noProof="0" dirty="0" err="1">
                <a:latin typeface="Arial" pitchFamily="34" charset="0"/>
                <a:cs typeface="Arial" pitchFamily="34" charset="0"/>
              </a:rPr>
              <a:t>American</a:t>
            </a:r>
            <a:r>
              <a:rPr lang="pt-PT" noProof="0" dirty="0">
                <a:latin typeface="Arial" pitchFamily="34" charset="0"/>
                <a:cs typeface="Arial" pitchFamily="34" charset="0"/>
              </a:rPr>
              <a:t> Standard </a:t>
            </a:r>
            <a:r>
              <a:rPr lang="pt-PT" noProof="0" dirty="0" err="1">
                <a:latin typeface="Arial" pitchFamily="34" charset="0"/>
                <a:cs typeface="Arial" pitchFamily="34" charset="0"/>
              </a:rPr>
              <a:t>Code</a:t>
            </a:r>
            <a:r>
              <a:rPr lang="pt-PT" noProof="0" dirty="0">
                <a:latin typeface="Arial" pitchFamily="34" charset="0"/>
                <a:cs typeface="Arial" pitchFamily="34" charset="0"/>
              </a:rPr>
              <a:t> for </a:t>
            </a:r>
            <a:r>
              <a:rPr lang="pt-PT" noProof="0" dirty="0" err="1">
                <a:latin typeface="Arial" pitchFamily="34" charset="0"/>
                <a:cs typeface="Arial" pitchFamily="34" charset="0"/>
              </a:rPr>
              <a:t>Information</a:t>
            </a:r>
            <a:r>
              <a:rPr lang="pt-PT" noProof="0" dirty="0">
                <a:latin typeface="Arial" pitchFamily="34" charset="0"/>
                <a:cs typeface="Arial" pitchFamily="34" charset="0"/>
              </a:rPr>
              <a:t> </a:t>
            </a:r>
            <a:r>
              <a:rPr lang="pt-PT" noProof="0" dirty="0" err="1">
                <a:latin typeface="Arial" pitchFamily="34" charset="0"/>
                <a:cs typeface="Arial" pitchFamily="34" charset="0"/>
              </a:rPr>
              <a:t>Interchange</a:t>
            </a:r>
            <a:r>
              <a:rPr lang="pt-PT" noProof="0" dirty="0">
                <a:latin typeface="Arial" pitchFamily="34" charset="0"/>
                <a:cs typeface="Arial" pitchFamily="34" charset="0"/>
              </a:rPr>
              <a:t>), i.e. pode utilizar-se qualquer editor de texto para abrir o ficheiro e lê-lo. Um ficheiro *.net contém todos os elementos georreferenciados e informação básica. Não contém matrizes, resultados de alocações, resultados calculados, parâmetros de procedimentos, filtros, etc. Os ficheiros network podem também ser utilizados para ler adicionalmente outros objetos de rede, por exemplo, para juntar a rede de São Paulo com a rede de Santos.</a:t>
            </a:r>
          </a:p>
          <a:p>
            <a:endParaRPr lang="pt-PT" noProof="0" dirty="0">
              <a:latin typeface="Arial" pitchFamily="34" charset="0"/>
              <a:cs typeface="Arial" pitchFamily="34" charset="0"/>
            </a:endParaRPr>
          </a:p>
          <a:p>
            <a:r>
              <a:rPr lang="pt-PT" b="1" noProof="0" dirty="0">
                <a:latin typeface="Arial" pitchFamily="34" charset="0"/>
                <a:cs typeface="Arial" pitchFamily="34" charset="0"/>
              </a:rPr>
              <a:t>Ficheiros </a:t>
            </a:r>
            <a:r>
              <a:rPr lang="pt-PT" b="1" noProof="0" dirty="0" err="1">
                <a:latin typeface="Arial" pitchFamily="34" charset="0"/>
                <a:cs typeface="Arial" pitchFamily="34" charset="0"/>
              </a:rPr>
              <a:t>Version</a:t>
            </a:r>
            <a:r>
              <a:rPr lang="pt-PT" b="1" noProof="0" dirty="0">
                <a:latin typeface="Arial" pitchFamily="34" charset="0"/>
                <a:cs typeface="Arial" pitchFamily="34" charset="0"/>
              </a:rPr>
              <a:t> </a:t>
            </a:r>
            <a:r>
              <a:rPr lang="pt-PT" noProof="0" dirty="0">
                <a:latin typeface="Arial" pitchFamily="34" charset="0"/>
                <a:cs typeface="Arial" pitchFamily="34" charset="0"/>
              </a:rPr>
              <a:t>(*.VER)</a:t>
            </a:r>
          </a:p>
          <a:p>
            <a:r>
              <a:rPr lang="pt-PT" noProof="0" dirty="0">
                <a:latin typeface="Arial" pitchFamily="34" charset="0"/>
                <a:cs typeface="Arial" pitchFamily="34" charset="0"/>
              </a:rPr>
              <a:t>Este é o principal ficheiro do </a:t>
            </a:r>
            <a:r>
              <a:rPr lang="pt-PT" noProof="0" dirty="0" err="1">
                <a:latin typeface="Arial" pitchFamily="34" charset="0"/>
                <a:cs typeface="Arial" pitchFamily="34" charset="0"/>
              </a:rPr>
              <a:t>Visum</a:t>
            </a:r>
            <a:r>
              <a:rPr lang="pt-PT" noProof="0" dirty="0">
                <a:latin typeface="Arial" pitchFamily="34" charset="0"/>
                <a:cs typeface="Arial" pitchFamily="34" charset="0"/>
              </a:rPr>
              <a:t>. O seu formato é binário e contém todos os dados com exceção dos dados externos referenciados. O ficheiro </a:t>
            </a:r>
            <a:r>
              <a:rPr lang="pt-PT" noProof="0" dirty="0" err="1">
                <a:latin typeface="Arial" pitchFamily="34" charset="0"/>
                <a:cs typeface="Arial" pitchFamily="34" charset="0"/>
              </a:rPr>
              <a:t>version</a:t>
            </a:r>
            <a:r>
              <a:rPr lang="pt-PT" noProof="0" dirty="0">
                <a:latin typeface="Arial" pitchFamily="34" charset="0"/>
                <a:cs typeface="Arial" pitchFamily="34" charset="0"/>
              </a:rPr>
              <a:t> pode conter </a:t>
            </a:r>
            <a:r>
              <a:rPr lang="pt-PT" noProof="0" dirty="0" err="1">
                <a:latin typeface="Arial" pitchFamily="34" charset="0"/>
                <a:cs typeface="Arial" pitchFamily="34" charset="0"/>
              </a:rPr>
              <a:t>resultads</a:t>
            </a:r>
            <a:r>
              <a:rPr lang="pt-PT" noProof="0" dirty="0">
                <a:latin typeface="Arial" pitchFamily="34" charset="0"/>
                <a:cs typeface="Arial" pitchFamily="34" charset="0"/>
              </a:rPr>
              <a:t> de cálculos, </a:t>
            </a:r>
            <a:r>
              <a:rPr lang="pt-PT" noProof="0" dirty="0" err="1">
                <a:latin typeface="Arial" pitchFamily="34" charset="0"/>
                <a:cs typeface="Arial" pitchFamily="34" charset="0"/>
              </a:rPr>
              <a:t>amtrizes</a:t>
            </a:r>
            <a:r>
              <a:rPr lang="pt-PT" noProof="0" dirty="0">
                <a:latin typeface="Arial" pitchFamily="34" charset="0"/>
                <a:cs typeface="Arial" pitchFamily="34" charset="0"/>
              </a:rPr>
              <a:t>, etc. Neste caso, é possível calcular as alocações diretamente com este ficheiro.</a:t>
            </a:r>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936819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pt-PT" b="1" noProof="0" dirty="0">
                <a:latin typeface="Arial" pitchFamily="34" charset="0"/>
                <a:cs typeface="Arial" pitchFamily="34" charset="0"/>
              </a:rPr>
              <a:t>Ficheiros </a:t>
            </a:r>
            <a:r>
              <a:rPr lang="pt-PT" b="1" noProof="0" dirty="0" err="1">
                <a:latin typeface="Arial" pitchFamily="34" charset="0"/>
                <a:cs typeface="Arial" pitchFamily="34" charset="0"/>
              </a:rPr>
              <a:t>Matrix</a:t>
            </a:r>
            <a:r>
              <a:rPr lang="pt-PT" b="1" noProof="0" dirty="0">
                <a:latin typeface="Arial" pitchFamily="34" charset="0"/>
                <a:cs typeface="Arial" pitchFamily="34" charset="0"/>
              </a:rPr>
              <a:t> </a:t>
            </a:r>
            <a:r>
              <a:rPr lang="pt-PT" noProof="0" dirty="0">
                <a:latin typeface="Arial" pitchFamily="34" charset="0"/>
                <a:cs typeface="Arial" pitchFamily="34" charset="0"/>
              </a:rPr>
              <a:t>(*.MTX)</a:t>
            </a:r>
          </a:p>
          <a:p>
            <a:r>
              <a:rPr lang="pt-PT" noProof="0" dirty="0">
                <a:latin typeface="Arial" pitchFamily="34" charset="0"/>
                <a:cs typeface="Arial" pitchFamily="34" charset="0"/>
              </a:rPr>
              <a:t>As matrizes podem conter vários tipos de dados em diferentes formatos. O formato standard usado é OD (chamado formato $O). Neste caso, os dados foram salvos em formato ASCII, e a tabela contém dados de "</a:t>
            </a:r>
            <a:r>
              <a:rPr lang="pt-PT" noProof="0" dirty="0" err="1">
                <a:latin typeface="Arial" pitchFamily="34" charset="0"/>
                <a:cs typeface="Arial" pitchFamily="34" charset="0"/>
              </a:rPr>
              <a:t>From</a:t>
            </a:r>
            <a:r>
              <a:rPr lang="pt-PT" noProof="0" dirty="0">
                <a:latin typeface="Arial" pitchFamily="34" charset="0"/>
                <a:cs typeface="Arial" pitchFamily="34" charset="0"/>
              </a:rPr>
              <a:t>", "To" e "</a:t>
            </a:r>
            <a:r>
              <a:rPr lang="pt-PT" noProof="0" dirty="0" err="1">
                <a:latin typeface="Arial" pitchFamily="34" charset="0"/>
                <a:cs typeface="Arial" pitchFamily="34" charset="0"/>
              </a:rPr>
              <a:t>Value</a:t>
            </a:r>
            <a:r>
              <a:rPr lang="pt-PT" noProof="0" dirty="0">
                <a:latin typeface="Arial" pitchFamily="34" charset="0"/>
                <a:cs typeface="Arial" pitchFamily="34" charset="0"/>
              </a:rPr>
              <a:t>". Existe também um formato de dados binário para matrizes (formato $B). A extensão do ficheiro é *.</a:t>
            </a:r>
            <a:r>
              <a:rPr lang="pt-PT" noProof="0" dirty="0" err="1">
                <a:latin typeface="Arial" pitchFamily="34" charset="0"/>
                <a:cs typeface="Arial" pitchFamily="34" charset="0"/>
              </a:rPr>
              <a:t>mtx</a:t>
            </a:r>
            <a:r>
              <a:rPr lang="pt-PT" noProof="0" dirty="0">
                <a:latin typeface="Arial" pitchFamily="34" charset="0"/>
                <a:cs typeface="Arial" pitchFamily="34" charset="0"/>
              </a:rPr>
              <a:t>, *.</a:t>
            </a:r>
            <a:r>
              <a:rPr lang="pt-PT" noProof="0" dirty="0" err="1">
                <a:latin typeface="Arial" pitchFamily="34" charset="0"/>
                <a:cs typeface="Arial" pitchFamily="34" charset="0"/>
              </a:rPr>
              <a:t>mx</a:t>
            </a:r>
            <a:r>
              <a:rPr lang="pt-PT" noProof="0" dirty="0">
                <a:latin typeface="Arial" pitchFamily="34" charset="0"/>
                <a:cs typeface="Arial" pitchFamily="34" charset="0"/>
              </a:rPr>
              <a:t> ou *.</a:t>
            </a:r>
            <a:r>
              <a:rPr lang="pt-PT" noProof="0" dirty="0" err="1">
                <a:latin typeface="Arial" pitchFamily="34" charset="0"/>
                <a:cs typeface="Arial" pitchFamily="34" charset="0"/>
              </a:rPr>
              <a:t>fma</a:t>
            </a:r>
            <a:r>
              <a:rPr lang="pt-PT" noProof="0" dirty="0">
                <a:latin typeface="Arial" pitchFamily="34" charset="0"/>
                <a:cs typeface="Arial" pitchFamily="34" charset="0"/>
              </a:rPr>
              <a:t> (independentemente do formato dos dados). A matriz de </a:t>
            </a:r>
            <a:r>
              <a:rPr lang="pt-PT" noProof="0" dirty="0" err="1">
                <a:latin typeface="Arial" pitchFamily="34" charset="0"/>
                <a:cs typeface="Arial" pitchFamily="34" charset="0"/>
              </a:rPr>
              <a:t>demadna</a:t>
            </a:r>
            <a:r>
              <a:rPr lang="pt-PT" noProof="0" dirty="0">
                <a:latin typeface="Arial" pitchFamily="34" charset="0"/>
                <a:cs typeface="Arial" pitchFamily="34" charset="0"/>
              </a:rPr>
              <a:t> (</a:t>
            </a:r>
            <a:r>
              <a:rPr lang="pt-PT" noProof="0" dirty="0" err="1">
                <a:latin typeface="Arial" pitchFamily="34" charset="0"/>
                <a:cs typeface="Arial" pitchFamily="34" charset="0"/>
              </a:rPr>
              <a:t>ODmatrix</a:t>
            </a:r>
            <a:r>
              <a:rPr lang="pt-PT" noProof="0" dirty="0">
                <a:latin typeface="Arial" pitchFamily="34" charset="0"/>
                <a:cs typeface="Arial" pitchFamily="34" charset="0"/>
              </a:rPr>
              <a:t>) contém a demanda de viagens entre todas as zonas. Contudo, pode também salvar-se matrizes de indicadores (</a:t>
            </a:r>
            <a:r>
              <a:rPr lang="pt-PT" noProof="0" dirty="0" err="1">
                <a:latin typeface="Arial" pitchFamily="34" charset="0"/>
                <a:cs typeface="Arial" pitchFamily="34" charset="0"/>
              </a:rPr>
              <a:t>skims</a:t>
            </a:r>
            <a:r>
              <a:rPr lang="pt-PT" noProof="0" dirty="0">
                <a:latin typeface="Arial" pitchFamily="34" charset="0"/>
                <a:cs typeface="Arial" pitchFamily="34" charset="0"/>
              </a:rPr>
              <a:t>) com dados como o tempo de viagem ou a distância da viagem para a matriz. </a:t>
            </a:r>
          </a:p>
          <a:p>
            <a:endParaRPr lang="pt-PT" noProof="0" dirty="0">
              <a:latin typeface="Arial" pitchFamily="34" charset="0"/>
              <a:cs typeface="Arial" pitchFamily="34" charset="0"/>
            </a:endParaRPr>
          </a:p>
          <a:p>
            <a:r>
              <a:rPr lang="pt-PT" b="1" noProof="0" dirty="0">
                <a:latin typeface="Arial" pitchFamily="34" charset="0"/>
                <a:cs typeface="Arial" pitchFamily="34" charset="0"/>
              </a:rPr>
              <a:t>Parâmetros gráficos</a:t>
            </a:r>
            <a:r>
              <a:rPr lang="pt-PT" noProof="0" dirty="0">
                <a:latin typeface="Arial" pitchFamily="34" charset="0"/>
                <a:cs typeface="Arial" pitchFamily="34" charset="0"/>
              </a:rPr>
              <a:t> (*.GPA)</a:t>
            </a:r>
          </a:p>
          <a:p>
            <a:r>
              <a:rPr lang="pt-PT" noProof="0" dirty="0">
                <a:latin typeface="Arial" pitchFamily="34" charset="0"/>
                <a:cs typeface="Arial" pitchFamily="34" charset="0"/>
              </a:rPr>
              <a:t>Os parâmetros gráficos contêm as definições da visualização gráfica dos objetos de rede, dos resultados, análises, etc. Os parâmetros gráficos podem também ser salvos num ficheiro separado. O seu formato é sempre binário.</a:t>
            </a:r>
          </a:p>
          <a:p>
            <a:endParaRPr lang="pt-PT" noProof="0" dirty="0">
              <a:latin typeface="Arial" pitchFamily="34" charset="0"/>
              <a:cs typeface="Arial" pitchFamily="34" charset="0"/>
            </a:endParaRPr>
          </a:p>
          <a:p>
            <a:r>
              <a:rPr lang="pt-PT" b="1" noProof="0" dirty="0">
                <a:latin typeface="Arial" pitchFamily="34" charset="0"/>
                <a:cs typeface="Arial" pitchFamily="34" charset="0"/>
              </a:rPr>
              <a:t>Imagens de Background </a:t>
            </a:r>
            <a:r>
              <a:rPr lang="pt-PT" noProof="0" dirty="0">
                <a:latin typeface="Arial" pitchFamily="34" charset="0"/>
                <a:cs typeface="Arial" pitchFamily="34" charset="0"/>
              </a:rPr>
              <a:t>(várias imagens ou formatos </a:t>
            </a:r>
            <a:r>
              <a:rPr lang="pt-PT" noProof="0" dirty="0" err="1">
                <a:latin typeface="Arial" pitchFamily="34" charset="0"/>
                <a:cs typeface="Arial" pitchFamily="34" charset="0"/>
              </a:rPr>
              <a:t>pixelizados</a:t>
            </a:r>
            <a:r>
              <a:rPr lang="pt-PT" noProof="0" dirty="0">
                <a:latin typeface="Arial" pitchFamily="34" charset="0"/>
                <a:cs typeface="Arial" pitchFamily="34" charset="0"/>
              </a:rPr>
              <a:t> e dados </a:t>
            </a:r>
            <a:r>
              <a:rPr lang="pt-PT" noProof="0" dirty="0" err="1">
                <a:latin typeface="Arial" pitchFamily="34" charset="0"/>
                <a:cs typeface="Arial" pitchFamily="34" charset="0"/>
              </a:rPr>
              <a:t>vectoriais</a:t>
            </a:r>
            <a:r>
              <a:rPr lang="pt-PT" noProof="0" dirty="0">
                <a:latin typeface="Arial" pitchFamily="34" charset="0"/>
                <a:cs typeface="Arial" pitchFamily="34" charset="0"/>
              </a:rPr>
              <a:t> *.SVG ou *.DXF)</a:t>
            </a:r>
          </a:p>
          <a:p>
            <a:r>
              <a:rPr lang="pt-PT" noProof="0" dirty="0">
                <a:latin typeface="Arial" pitchFamily="34" charset="0"/>
                <a:cs typeface="Arial" pitchFamily="34" charset="0"/>
              </a:rPr>
              <a:t>Pode usar-se ficheiros de imagem de quase todos os formatos como imagem de fundo. Podem ainda utilizar-se dados </a:t>
            </a:r>
            <a:r>
              <a:rPr lang="pt-PT" noProof="0" dirty="0" err="1">
                <a:latin typeface="Arial" pitchFamily="34" charset="0"/>
                <a:cs typeface="Arial" pitchFamily="34" charset="0"/>
              </a:rPr>
              <a:t>vectoriais</a:t>
            </a:r>
            <a:r>
              <a:rPr lang="pt-PT" noProof="0" dirty="0">
                <a:latin typeface="Arial" pitchFamily="34" charset="0"/>
                <a:cs typeface="Arial" pitchFamily="34" charset="0"/>
              </a:rPr>
              <a:t> ("</a:t>
            </a:r>
            <a:r>
              <a:rPr lang="pt-PT" noProof="0" dirty="0" err="1">
                <a:latin typeface="Arial" pitchFamily="34" charset="0"/>
                <a:cs typeface="Arial" pitchFamily="34" charset="0"/>
              </a:rPr>
              <a:t>dwg</a:t>
            </a:r>
            <a:r>
              <a:rPr lang="pt-PT" noProof="0" dirty="0">
                <a:latin typeface="Arial" pitchFamily="34" charset="0"/>
                <a:cs typeface="Arial" pitchFamily="34" charset="0"/>
              </a:rPr>
              <a:t>" e "</a:t>
            </a:r>
            <a:r>
              <a:rPr lang="pt-PT" noProof="0" dirty="0" err="1">
                <a:latin typeface="Arial" pitchFamily="34" charset="0"/>
                <a:cs typeface="Arial" pitchFamily="34" charset="0"/>
              </a:rPr>
              <a:t>dxf</a:t>
            </a:r>
            <a:r>
              <a:rPr lang="pt-PT" noProof="0" dirty="0">
                <a:latin typeface="Arial" pitchFamily="34" charset="0"/>
                <a:cs typeface="Arial" pitchFamily="34" charset="0"/>
              </a:rPr>
              <a:t>" </a:t>
            </a:r>
            <a:r>
              <a:rPr lang="pt-PT" noProof="0" dirty="0" err="1">
                <a:latin typeface="Arial" pitchFamily="34" charset="0"/>
                <a:cs typeface="Arial" pitchFamily="34" charset="0"/>
              </a:rPr>
              <a:t>vectoriais</a:t>
            </a:r>
            <a:r>
              <a:rPr lang="pt-PT" noProof="0" dirty="0">
                <a:latin typeface="Arial" pitchFamily="34" charset="0"/>
                <a:cs typeface="Arial" pitchFamily="34" charset="0"/>
              </a:rPr>
              <a:t>) ou "</a:t>
            </a:r>
            <a:r>
              <a:rPr lang="pt-PT" noProof="0" dirty="0" err="1">
                <a:latin typeface="Arial" pitchFamily="34" charset="0"/>
                <a:cs typeface="Arial" pitchFamily="34" charset="0"/>
              </a:rPr>
              <a:t>svg</a:t>
            </a:r>
            <a:r>
              <a:rPr lang="pt-PT" noProof="0" dirty="0">
                <a:latin typeface="Arial" pitchFamily="34" charset="0"/>
                <a:cs typeface="Arial" pitchFamily="34" charset="0"/>
              </a:rPr>
              <a:t>" dados. Se os seus dados contém informação georreferenciada, esta informação pode também ser lida.</a:t>
            </a: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179721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normAutofit/>
          </a:bodyPr>
          <a:lstStyle/>
          <a:p>
            <a:r>
              <a:rPr lang="de-DE" b="1" dirty="0">
                <a:latin typeface="Arial" pitchFamily="34" charset="0"/>
                <a:cs typeface="Arial" pitchFamily="34" charset="0"/>
              </a:rPr>
              <a:t>Fichiros Log</a:t>
            </a:r>
            <a:r>
              <a:rPr lang="de-DE" dirty="0">
                <a:latin typeface="Arial" pitchFamily="34" charset="0"/>
                <a:cs typeface="Arial" pitchFamily="34" charset="0"/>
              </a:rPr>
              <a:t>:</a:t>
            </a:r>
          </a:p>
          <a:p>
            <a:endParaRPr lang="en-US" dirty="0">
              <a:latin typeface="Arial" pitchFamily="34" charset="0"/>
              <a:cs typeface="Arial" pitchFamily="34" charset="0"/>
            </a:endParaRPr>
          </a:p>
          <a:p>
            <a:r>
              <a:rPr lang="pt-PT" dirty="0">
                <a:latin typeface="Arial" pitchFamily="34" charset="0"/>
                <a:cs typeface="Arial" pitchFamily="34" charset="0"/>
              </a:rPr>
              <a:t>Os ficheiros de rastreamento e erro contêm informações sobre a sessão do </a:t>
            </a:r>
            <a:r>
              <a:rPr lang="pt-PT" dirty="0" err="1">
                <a:latin typeface="Arial" pitchFamily="34" charset="0"/>
                <a:cs typeface="Arial" pitchFamily="34" charset="0"/>
              </a:rPr>
              <a:t>Visum</a:t>
            </a:r>
            <a:r>
              <a:rPr lang="pt-PT" dirty="0">
                <a:latin typeface="Arial" pitchFamily="34" charset="0"/>
                <a:cs typeface="Arial" pitchFamily="34" charset="0"/>
              </a:rPr>
              <a:t>. Vários detalhes sobre o procedimento de atribuição são guardados num arquivo de rastreamento. Isso permite avaliar, mais tarde, a qualidade do procedimento de alocação e mostrar que o procedimento selecionado cumpriu as condições de convergência para terminar. O ficheiro de erro contém mensagens de erro necessárias durante a validação do modelo. A leitura dessas mensagens de erro também é muito útil quando se usa a função </a:t>
            </a:r>
            <a:r>
              <a:rPr lang="en-GB" b="1" dirty="0">
                <a:latin typeface="Arial" pitchFamily="34" charset="0"/>
                <a:cs typeface="Arial" pitchFamily="34" charset="0"/>
              </a:rPr>
              <a:t>Check network</a:t>
            </a:r>
            <a:r>
              <a:rPr lang="en-GB" dirty="0">
                <a:latin typeface="Arial" pitchFamily="34" charset="0"/>
                <a:cs typeface="Arial" pitchFamily="34" charset="0"/>
              </a:rPr>
              <a:t> </a:t>
            </a:r>
            <a:r>
              <a:rPr lang="pt-PT" dirty="0">
                <a:latin typeface="Arial" pitchFamily="34" charset="0"/>
                <a:cs typeface="Arial" pitchFamily="34" charset="0"/>
              </a:rPr>
              <a:t> (no menu </a:t>
            </a:r>
            <a:r>
              <a:rPr lang="pt-PT" b="1" dirty="0" err="1">
                <a:latin typeface="Arial" pitchFamily="34" charset="0"/>
                <a:cs typeface="Arial" pitchFamily="34" charset="0"/>
              </a:rPr>
              <a:t>Calculate</a:t>
            </a:r>
            <a:r>
              <a:rPr lang="pt-PT" dirty="0">
                <a:latin typeface="Arial" pitchFamily="34" charset="0"/>
                <a:cs typeface="Arial" pitchFamily="34" charset="0"/>
              </a:rPr>
              <a:t>).</a:t>
            </a:r>
          </a:p>
          <a:p>
            <a:endParaRPr lang="pt-PT" dirty="0">
              <a:latin typeface="Arial" pitchFamily="34" charset="0"/>
              <a:cs typeface="Arial" pitchFamily="34" charset="0"/>
            </a:endParaRPr>
          </a:p>
          <a:p>
            <a:r>
              <a:rPr lang="pt-PT" dirty="0">
                <a:latin typeface="Arial" pitchFamily="34" charset="0"/>
                <a:cs typeface="Arial" pitchFamily="34" charset="0"/>
              </a:rPr>
              <a:t>Adicionalmente, o ficheiro message.txt salva todas as mensagens e, e.g., os resultados da verificação de rede.</a:t>
            </a:r>
          </a:p>
          <a:p>
            <a:endParaRPr lang="pt-PT" dirty="0">
              <a:latin typeface="Arial" pitchFamily="34" charset="0"/>
              <a:cs typeface="Arial" pitchFamily="34" charset="0"/>
            </a:endParaRP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0172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9575" y="296863"/>
            <a:ext cx="6434138" cy="4824412"/>
          </a:xfrm>
        </p:spPr>
      </p:sp>
      <p:sp>
        <p:nvSpPr>
          <p:cNvPr id="3" name="Notizenplatzhalter 2"/>
          <p:cNvSpPr>
            <a:spLocks noGrp="1"/>
          </p:cNvSpPr>
          <p:nvPr>
            <p:ph type="body" idx="1"/>
          </p:nvPr>
        </p:nvSpPr>
        <p:spPr/>
        <p:txBody>
          <a:bodyPr>
            <a:normAutofit/>
          </a:bodyPr>
          <a:lstStyle/>
          <a:p>
            <a:pPr marL="238727" indent="-238727" defTabSz="954908">
              <a:defRPr/>
            </a:pPr>
            <a:r>
              <a:rPr lang="en-US" b="1" dirty="0">
                <a:latin typeface="Arial" pitchFamily="34" charset="0"/>
                <a:cs typeface="Arial" pitchFamily="34" charset="0"/>
              </a:rPr>
              <a:t>1-3 Visum network model </a:t>
            </a:r>
            <a:r>
              <a:rPr lang="en-US" dirty="0">
                <a:latin typeface="Arial" pitchFamily="34" charset="0"/>
                <a:cs typeface="Arial" pitchFamily="34" charset="0"/>
              </a:rPr>
              <a:t>– Structure and editing of network models</a:t>
            </a:r>
          </a:p>
          <a:p>
            <a:pPr marL="238727" indent="-238727" defTabSz="954908">
              <a:defRPr/>
            </a:pPr>
            <a:endParaRPr lang="de-DE" sz="1000" dirty="0"/>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576818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9575" y="296863"/>
            <a:ext cx="6434138" cy="4824412"/>
          </a:xfrm>
        </p:spPr>
      </p:sp>
      <p:sp>
        <p:nvSpPr>
          <p:cNvPr id="3" name="Notizenplatzhalter 2"/>
          <p:cNvSpPr>
            <a:spLocks noGrp="1"/>
          </p:cNvSpPr>
          <p:nvPr>
            <p:ph type="body" idx="1"/>
          </p:nvPr>
        </p:nvSpPr>
        <p:spPr/>
        <p:txBody>
          <a:bodyPr>
            <a:normAutofit/>
          </a:bodyPr>
          <a:lstStyle/>
          <a:p>
            <a:r>
              <a:rPr lang="en-US" b="1" dirty="0">
                <a:latin typeface="Arial" pitchFamily="34" charset="0"/>
                <a:cs typeface="Arial" pitchFamily="34" charset="0"/>
              </a:rPr>
              <a:t>1-3 Network model </a:t>
            </a:r>
            <a:r>
              <a:rPr lang="en-US" dirty="0">
                <a:latin typeface="Arial" pitchFamily="34" charset="0"/>
                <a:cs typeface="Arial" pitchFamily="34" charset="0"/>
              </a:rPr>
              <a:t>– Structure and editing</a:t>
            </a:r>
          </a:p>
          <a:p>
            <a:endParaRPr lang="en-US" dirty="0">
              <a:latin typeface="Arial" pitchFamily="34" charset="0"/>
              <a:cs typeface="Arial" pitchFamily="34" charset="0"/>
            </a:endParaRPr>
          </a:p>
          <a:p>
            <a:r>
              <a:rPr lang="en-US" dirty="0">
                <a:latin typeface="Arial" pitchFamily="34" charset="0"/>
                <a:cs typeface="Arial" pitchFamily="34" charset="0"/>
              </a:rPr>
              <a:t>The villages A village, B village, C Hamlet and X City are connected by a simple traffic network. The mayor of the spa town C Hamlet wants to reduce the traffic volume of town center with the help of a local bypass. A northern route and a southern route are under consideration. </a:t>
            </a:r>
          </a:p>
          <a:p>
            <a:r>
              <a:rPr lang="en-US" dirty="0">
                <a:latin typeface="Arial" pitchFamily="34" charset="0"/>
                <a:cs typeface="Arial" pitchFamily="34" charset="0"/>
              </a:rPr>
              <a:t>We want to build this model to help C Hamlet decide on a variant that represents the most agreeable traffic situation.</a:t>
            </a:r>
          </a:p>
          <a:p>
            <a:endParaRPr lang="en-US" dirty="0">
              <a:latin typeface="Arial" pitchFamily="34" charset="0"/>
              <a:cs typeface="Arial" pitchFamily="34" charset="0"/>
            </a:endParaRPr>
          </a:p>
          <a:p>
            <a:r>
              <a:rPr lang="en-US" dirty="0">
                <a:latin typeface="Arial" pitchFamily="34" charset="0"/>
                <a:cs typeface="Arial" pitchFamily="34" charset="0"/>
              </a:rPr>
              <a:t>It shall also include the bus line routes in C-Hamlet. We are further expected to make a suggestion.</a:t>
            </a:r>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50852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Backgrounds</a:t>
            </a:r>
          </a:p>
          <a:p>
            <a:endParaRPr lang="en-US" dirty="0"/>
          </a:p>
          <a:p>
            <a:r>
              <a:rPr lang="en-US" dirty="0"/>
              <a:t>You may include many different graphic formats as a background for your network display. Both vector graphics, for example *.shp, *.dxf or *.svg and raster graphics, for example *.jpg, *.bmp or *.sid are supported. You can also show city maps, aerial or satellite photos of internet service providers in the background of the network display and add graphical information to scale. This is how a zoning plan or a city map can be applied to the background of the network display for example. </a:t>
            </a:r>
          </a:p>
          <a:p>
            <a:endParaRPr lang="en-US" dirty="0"/>
          </a:p>
          <a:p>
            <a:r>
              <a:rPr lang="en-US" dirty="0"/>
              <a:t>Backgrounds in graphics formats supported by Visum can be freely scaled by the user and placed where required within the network display. This means that the position and size are determined via virtual, modifiable coordinates. It is possible to put several backgrounds on top of each other. Their order of display can be changed by the user. </a:t>
            </a:r>
          </a:p>
          <a:p>
            <a:endParaRPr lang="en-US" dirty="0"/>
          </a:p>
          <a:p>
            <a:r>
              <a:rPr lang="en-US" dirty="0"/>
              <a:t>In addition live background maps can be activated using the  world icon at the top of the network windows.</a:t>
            </a:r>
          </a:p>
          <a:p>
            <a:endParaRPr lang="en-US" dirty="0"/>
          </a:p>
          <a:p>
            <a:r>
              <a:rPr lang="en-US" dirty="0"/>
              <a:t>Add the background 01_03_4-Zones-Model.svg. Confirm the following prompt: File contains data for graphical display. Use data? Confirm with YES.</a:t>
            </a:r>
          </a:p>
          <a:p>
            <a:endParaRPr lang="de-DE" sz="1000" dirty="0"/>
          </a:p>
          <a:p>
            <a:endParaRPr lang="de-DE" sz="1000"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1473447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Autofit/>
          </a:bodyPr>
          <a:lstStyle/>
          <a:p>
            <a:r>
              <a:rPr lang="en-US" b="1" noProof="0" dirty="0"/>
              <a:t>Nodes</a:t>
            </a:r>
          </a:p>
          <a:p>
            <a:endParaRPr lang="en-US" noProof="0" dirty="0"/>
          </a:p>
          <a:p>
            <a:r>
              <a:rPr lang="en-US" noProof="0" dirty="0"/>
              <a:t>Nodes are point objects that define the position of intersections in the link network and the position of switches in the railway network. They are the start and/or end points of links.</a:t>
            </a:r>
          </a:p>
          <a:p>
            <a:endParaRPr lang="en-US" noProof="0" dirty="0"/>
          </a:p>
          <a:p>
            <a:r>
              <a:rPr lang="en-US" noProof="0" dirty="0"/>
              <a:t>Attributes:</a:t>
            </a:r>
          </a:p>
          <a:p>
            <a:pPr lvl="1"/>
            <a:r>
              <a:rPr lang="en-US" noProof="0" dirty="0"/>
              <a:t>Number</a:t>
            </a:r>
            <a:br>
              <a:rPr lang="en-US" noProof="0" dirty="0"/>
            </a:br>
            <a:r>
              <a:rPr lang="en-US" noProof="0" dirty="0"/>
              <a:t>The node number is automatically assigned by Visum and is unique. A new node is automatically given the highest number assigned + 1. However, you can also assign a number of your choice manually.</a:t>
            </a:r>
          </a:p>
          <a:p>
            <a:pPr lvl="1"/>
            <a:r>
              <a:rPr lang="en-US" noProof="0" dirty="0"/>
              <a:t>Type (00-99): can be used to classify nodes (e.g. intersection with SCJ on main roads, uncontrolled nodes,…)</a:t>
            </a:r>
            <a:br>
              <a:rPr lang="en-US" noProof="0" dirty="0"/>
            </a:br>
            <a:r>
              <a:rPr lang="en-US" noProof="0" dirty="0"/>
              <a:t>In our example, we will use the default value 0.</a:t>
            </a:r>
          </a:p>
          <a:p>
            <a:pPr lvl="1"/>
            <a:r>
              <a:rPr lang="en-US" noProof="0" dirty="0"/>
              <a:t>Code</a:t>
            </a:r>
            <a:br>
              <a:rPr lang="en-US" noProof="0" dirty="0"/>
            </a:br>
            <a:r>
              <a:rPr lang="en-US" noProof="0" dirty="0"/>
              <a:t>Here you can enter a sequence of characters of your choice. The code is often an abbreviation of the network object used. </a:t>
            </a:r>
            <a:br>
              <a:rPr lang="en-US" noProof="0" dirty="0"/>
            </a:br>
            <a:r>
              <a:rPr lang="en-US" noProof="0" dirty="0"/>
              <a:t>In our example, we will leave this field empty</a:t>
            </a:r>
          </a:p>
          <a:p>
            <a:pPr lvl="1"/>
            <a:r>
              <a:rPr lang="en-US" noProof="0" dirty="0"/>
              <a:t>Name</a:t>
            </a:r>
            <a:br>
              <a:rPr lang="en-US" noProof="0" dirty="0"/>
            </a:br>
            <a:r>
              <a:rPr lang="en-US" noProof="0" dirty="0"/>
              <a:t>Similar to the code, you can enter a character sequence of your choice here. We will also leave this attribute field empty in our example.</a:t>
            </a:r>
          </a:p>
          <a:p>
            <a:pPr lvl="1"/>
            <a:r>
              <a:rPr lang="en-US" noProof="0" dirty="0"/>
              <a:t>For the attributes </a:t>
            </a:r>
            <a:r>
              <a:rPr lang="en-US" noProof="0" dirty="0" err="1"/>
              <a:t>AddValue</a:t>
            </a:r>
            <a:r>
              <a:rPr lang="en-US" noProof="0" dirty="0"/>
              <a:t> 1-3, you can only enter integers </a:t>
            </a:r>
            <a:r>
              <a:rPr lang="en-US" noProof="0" dirty="0" err="1"/>
              <a:t>AddValues</a:t>
            </a:r>
            <a:r>
              <a:rPr lang="en-US" noProof="0" dirty="0"/>
              <a:t> are best used to save temporary values. In our example, we will not set these attributes</a:t>
            </a:r>
          </a:p>
          <a:p>
            <a:pPr lvl="1"/>
            <a:r>
              <a:rPr lang="en-US" noProof="0" dirty="0"/>
              <a:t>The attributes Capacity PrT and t0 PrT are attributes used for node impedance calculation according to the </a:t>
            </a:r>
            <a:r>
              <a:rPr lang="en-US" noProof="0" dirty="0" err="1"/>
              <a:t>TModel</a:t>
            </a:r>
            <a:r>
              <a:rPr lang="en-US" noProof="0" dirty="0"/>
              <a:t> method. We will not deal with this method in the basic training course.</a:t>
            </a:r>
          </a:p>
          <a:p>
            <a:endParaRPr lang="en-US" noProof="0" dirty="0"/>
          </a:p>
          <a:p>
            <a:r>
              <a:rPr lang="en-US" noProof="0" dirty="0"/>
              <a:t>Click OK. </a:t>
            </a:r>
            <a:r>
              <a:rPr lang="en-GB" dirty="0"/>
              <a:t>After you have inserted all nodes, save your version as </a:t>
            </a:r>
            <a:r>
              <a:rPr lang="de-DE" dirty="0"/>
              <a:t>02_nodes.ver</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57188" y="296863"/>
            <a:ext cx="6432550" cy="4824412"/>
          </a:xfrm>
        </p:spPr>
      </p:sp>
    </p:spTree>
    <p:extLst>
      <p:ext uri="{BB962C8B-B14F-4D97-AF65-F5344CB8AC3E}">
        <p14:creationId xmlns:p14="http://schemas.microsoft.com/office/powerpoint/2010/main" val="103702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7363" y="296863"/>
            <a:ext cx="6432550" cy="4824412"/>
          </a:xfrm>
        </p:spPr>
      </p:sp>
      <p:sp>
        <p:nvSpPr>
          <p:cNvPr id="3" name="Notizenplatzhalter 2"/>
          <p:cNvSpPr>
            <a:spLocks noGrp="1"/>
          </p:cNvSpPr>
          <p:nvPr>
            <p:ph type="body" idx="1"/>
          </p:nvPr>
        </p:nvSpPr>
        <p:spPr/>
        <p:txBody>
          <a:bodyPr>
            <a:normAutofit/>
          </a:bodyPr>
          <a:lstStyle/>
          <a:p>
            <a:pPr marL="238727" indent="-238727">
              <a:buFont typeface="+mj-lt"/>
              <a:buAutoNum type="arabicPeriod"/>
            </a:pPr>
            <a:r>
              <a:rPr lang="pt-PT" noProof="0" dirty="0">
                <a:latin typeface="Arial" pitchFamily="34" charset="0"/>
                <a:cs typeface="Arial" pitchFamily="34" charset="0"/>
              </a:rPr>
              <a:t>Introdução – Uma vista geral da interface do software e primeiros passos no Visum</a:t>
            </a:r>
          </a:p>
          <a:p>
            <a:pPr marL="238727" indent="-238727">
              <a:buFont typeface="+mj-lt"/>
              <a:buAutoNum type="arabicPeriod"/>
            </a:pPr>
            <a:r>
              <a:rPr lang="pt-PT" noProof="0" dirty="0">
                <a:latin typeface="Arial" pitchFamily="34" charset="0"/>
                <a:cs typeface="Arial" pitchFamily="34" charset="0"/>
              </a:rPr>
              <a:t>Conceitos Básicos – Como estruturar um projeto no Visum e que dados necessito?</a:t>
            </a:r>
          </a:p>
          <a:p>
            <a:pPr marL="238727" indent="-238727">
              <a:buFont typeface="+mj-lt"/>
              <a:buAutoNum type="arabicPeriod"/>
            </a:pPr>
            <a:r>
              <a:rPr lang="pt-PT" noProof="0" dirty="0">
                <a:latin typeface="Arial" pitchFamily="34" charset="0"/>
                <a:cs typeface="Arial" pitchFamily="34" charset="0"/>
              </a:rPr>
              <a:t>Modelo de rede Visum – Estruturando e editando redes</a:t>
            </a:r>
          </a:p>
          <a:p>
            <a:pPr marL="238727" indent="-238727">
              <a:buFont typeface="+mj-lt"/>
              <a:buAutoNum type="arabicPeriod"/>
            </a:pPr>
            <a:r>
              <a:rPr lang="pt-PT" noProof="0" dirty="0">
                <a:latin typeface="Arial" pitchFamily="34" charset="0"/>
                <a:cs typeface="Arial" pitchFamily="34" charset="0"/>
              </a:rPr>
              <a:t>Validação e verificação de redes – Como verificar o rigor do modelo e a sua aproximação à realidade?</a:t>
            </a:r>
          </a:p>
          <a:p>
            <a:pPr marL="238727" indent="-238727">
              <a:buFont typeface="+mj-lt"/>
              <a:buAutoNum type="arabicPeriod"/>
            </a:pPr>
            <a:r>
              <a:rPr lang="pt-PT" noProof="0" dirty="0">
                <a:latin typeface="Arial" pitchFamily="34" charset="0"/>
                <a:cs typeface="Arial" pitchFamily="34" charset="0"/>
              </a:rPr>
              <a:t>Parâmetros gráficos – Opções de visualização de redes</a:t>
            </a:r>
            <a:endParaRPr lang="pt-PT" noProof="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463029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Node types</a:t>
            </a:r>
          </a:p>
          <a:p>
            <a:endParaRPr lang="en-US" dirty="0"/>
          </a:p>
          <a:p>
            <a:r>
              <a:rPr lang="en-US" dirty="0"/>
              <a:t>The user creates nodes types. In Visum, you can create up to 100 different types [00 .. 99].</a:t>
            </a:r>
          </a:p>
          <a:p>
            <a:endParaRPr lang="en-US" dirty="0"/>
          </a:p>
          <a:p>
            <a:r>
              <a:rPr lang="en-US" dirty="0"/>
              <a:t>The control type is a node attribute. Node types are often classified according to the hierarchy of the intersection in the network. </a:t>
            </a:r>
          </a:p>
          <a:p>
            <a:endParaRPr lang="en-US" dirty="0"/>
          </a:p>
          <a:p>
            <a:r>
              <a:rPr lang="en-US" dirty="0"/>
              <a:t>Examples:</a:t>
            </a:r>
          </a:p>
          <a:p>
            <a:pPr lvl="1"/>
            <a:r>
              <a:rPr lang="en-US" dirty="0"/>
              <a:t>Nodes that are used to change the character of a road (e.g. 1 lane, 2 lanes per direction)</a:t>
            </a:r>
          </a:p>
          <a:p>
            <a:pPr lvl="1"/>
            <a:r>
              <a:rPr lang="en-US" dirty="0"/>
              <a:t>Nodes at which major roads cross – with and without signalization</a:t>
            </a:r>
          </a:p>
          <a:p>
            <a:pPr lvl="1"/>
            <a:r>
              <a:rPr lang="en-US" dirty="0"/>
              <a:t>Nodes at which a major and a minor road cross – with and without signalization</a:t>
            </a:r>
          </a:p>
          <a:p>
            <a:pPr lvl="1"/>
            <a:r>
              <a:rPr lang="en-US" dirty="0"/>
              <a:t>T-junctions</a:t>
            </a:r>
          </a:p>
          <a:p>
            <a:pPr lvl="1"/>
            <a:r>
              <a:rPr lang="en-US" dirty="0"/>
              <a:t>…</a:t>
            </a:r>
          </a:p>
          <a:p>
            <a:pPr marL="0" lvl="1" indent="0">
              <a:buNone/>
            </a:pPr>
            <a:endParaRPr lang="en-US" dirty="0"/>
          </a:p>
          <a:p>
            <a:pPr marL="0" lvl="1" indent="0">
              <a:buNone/>
            </a:pPr>
            <a:r>
              <a:rPr lang="en-US" dirty="0"/>
              <a:t>Using node types, flow hierarchy, and turn types, you can automatically define attributes as turn penalties.</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854243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Control types</a:t>
            </a:r>
            <a:r>
              <a:rPr lang="en-US" dirty="0"/>
              <a:t>:</a:t>
            </a:r>
          </a:p>
          <a:p>
            <a:endParaRPr lang="en-US" dirty="0"/>
          </a:p>
          <a:p>
            <a:r>
              <a:rPr lang="en-US" dirty="0"/>
              <a:t>Unknown</a:t>
            </a:r>
            <a:br>
              <a:rPr lang="en-US" dirty="0"/>
            </a:br>
            <a:r>
              <a:rPr lang="en-US" dirty="0"/>
              <a:t>No regulation – e.g. when you change the link characteristics</a:t>
            </a:r>
          </a:p>
          <a:p>
            <a:br>
              <a:rPr lang="en-US" dirty="0"/>
            </a:br>
            <a:r>
              <a:rPr lang="en-US" dirty="0"/>
              <a:t>Uncontrolled</a:t>
            </a:r>
            <a:br>
              <a:rPr lang="en-US" dirty="0"/>
            </a:br>
            <a:r>
              <a:rPr lang="en-US" dirty="0"/>
              <a:t>No plaid – give way</a:t>
            </a:r>
          </a:p>
          <a:p>
            <a:endParaRPr lang="en-US" dirty="0"/>
          </a:p>
          <a:p>
            <a:r>
              <a:rPr lang="en-US" dirty="0"/>
              <a:t>Two-way stop (stop)</a:t>
            </a:r>
            <a:br>
              <a:rPr lang="en-US" dirty="0"/>
            </a:br>
            <a:r>
              <a:rPr lang="en-US" dirty="0"/>
              <a:t>Priority for the major flow with stop-plaid</a:t>
            </a:r>
          </a:p>
          <a:p>
            <a:br>
              <a:rPr lang="en-US" dirty="0"/>
            </a:br>
            <a:r>
              <a:rPr lang="en-US" dirty="0"/>
              <a:t>Two-way yield (yield)</a:t>
            </a:r>
            <a:br>
              <a:rPr lang="en-US" dirty="0"/>
            </a:br>
            <a:r>
              <a:rPr lang="en-US" dirty="0"/>
              <a:t>Priority for the major flow yield-plaid</a:t>
            </a:r>
          </a:p>
          <a:p>
            <a:br>
              <a:rPr lang="en-US" dirty="0"/>
            </a:br>
            <a:r>
              <a:rPr lang="en-US" dirty="0"/>
              <a:t>Signalized</a:t>
            </a:r>
            <a:br>
              <a:rPr lang="en-US" dirty="0"/>
            </a:br>
            <a:r>
              <a:rPr lang="en-US" dirty="0"/>
              <a:t>Intersection with signal controller</a:t>
            </a:r>
          </a:p>
          <a:p>
            <a:br>
              <a:rPr lang="en-US" dirty="0"/>
            </a:br>
            <a:r>
              <a:rPr lang="en-US" dirty="0"/>
              <a:t>All-way stop</a:t>
            </a:r>
            <a:br>
              <a:rPr lang="en-US" dirty="0"/>
            </a:br>
            <a:r>
              <a:rPr lang="en-US" dirty="0"/>
              <a:t>Stop for all directions</a:t>
            </a:r>
          </a:p>
          <a:p>
            <a:endParaRPr lang="en-US" dirty="0"/>
          </a:p>
          <a:p>
            <a:r>
              <a:rPr lang="en-US" dirty="0"/>
              <a:t>Roundabout</a:t>
            </a:r>
            <a:br>
              <a:rPr lang="en-US" dirty="0"/>
            </a:br>
            <a:r>
              <a:rPr lang="en-US" dirty="0"/>
              <a:t>Roundabout as node type (not created)</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561742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Link types</a:t>
            </a:r>
          </a:p>
          <a:p>
            <a:endParaRPr lang="en-US" dirty="0"/>
          </a:p>
          <a:p>
            <a:r>
              <a:rPr lang="en-US" dirty="0"/>
              <a:t>Visum uses link attributes to describe the traffic-related properties of links. It also provides the possibility to divide links with the same properties into up to 100 different link types that also have attributes. Each link belongs to a link type specified via the attribute Type number. The 00 to 99 link types serve as network classifiers and allow you to assign type-specific default values for the following link attributes.</a:t>
            </a:r>
          </a:p>
          <a:p>
            <a:endParaRPr lang="en-US" dirty="0"/>
          </a:p>
          <a:p>
            <a:pPr lvl="1"/>
            <a:r>
              <a:rPr lang="en-US" dirty="0"/>
              <a:t>List of permitted transport systems on a link</a:t>
            </a:r>
          </a:p>
          <a:p>
            <a:pPr lvl="1"/>
            <a:r>
              <a:rPr lang="en-US" dirty="0"/>
              <a:t>Capacity </a:t>
            </a:r>
            <a:r>
              <a:rPr lang="en-US" dirty="0" err="1"/>
              <a:t>PrT</a:t>
            </a:r>
            <a:endParaRPr lang="en-US" dirty="0"/>
          </a:p>
          <a:p>
            <a:pPr lvl="1"/>
            <a:r>
              <a:rPr lang="en-US" dirty="0"/>
              <a:t>Permitted free flow </a:t>
            </a:r>
            <a:r>
              <a:rPr lang="en-US" dirty="0" err="1"/>
              <a:t>PrT</a:t>
            </a:r>
            <a:r>
              <a:rPr lang="en-US" dirty="0"/>
              <a:t> speed (v0-PrT)</a:t>
            </a:r>
          </a:p>
          <a:p>
            <a:pPr lvl="1"/>
            <a:r>
              <a:rPr lang="en-US" dirty="0"/>
              <a:t>Minimum speed</a:t>
            </a:r>
          </a:p>
          <a:p>
            <a:pPr lvl="1"/>
            <a:r>
              <a:rPr lang="en-US" dirty="0"/>
              <a:t>Number of lanes</a:t>
            </a:r>
          </a:p>
          <a:p>
            <a:pPr lvl="1"/>
            <a:r>
              <a:rPr lang="en-US" dirty="0"/>
              <a:t>Rank defining link significance</a:t>
            </a:r>
          </a:p>
          <a:p>
            <a:pPr lvl="1"/>
            <a:r>
              <a:rPr lang="en-US" dirty="0"/>
              <a:t>Permitted maximum speed </a:t>
            </a:r>
            <a:r>
              <a:rPr lang="en-US" dirty="0" err="1"/>
              <a:t>vMax-TSys</a:t>
            </a:r>
            <a:r>
              <a:rPr lang="en-US" dirty="0"/>
              <a:t> of every </a:t>
            </a:r>
            <a:r>
              <a:rPr lang="en-US" dirty="0" err="1"/>
              <a:t>PrT</a:t>
            </a:r>
            <a:r>
              <a:rPr lang="en-US" dirty="0"/>
              <a:t> transport system</a:t>
            </a:r>
          </a:p>
          <a:p>
            <a:pPr lvl="1"/>
            <a:r>
              <a:rPr lang="en-US" dirty="0"/>
              <a:t>Transport system specific speed in </a:t>
            </a:r>
            <a:r>
              <a:rPr lang="en-US" dirty="0" err="1"/>
              <a:t>PrT</a:t>
            </a:r>
            <a:r>
              <a:rPr lang="en-US" dirty="0"/>
              <a:t> for toll</a:t>
            </a:r>
          </a:p>
          <a:p>
            <a:pPr lvl="1"/>
            <a:r>
              <a:rPr lang="en-US" dirty="0"/>
              <a:t>Transport system specific speed (v-</a:t>
            </a:r>
            <a:r>
              <a:rPr lang="en-US" dirty="0" err="1"/>
              <a:t>PuTSys</a:t>
            </a:r>
            <a:r>
              <a:rPr lang="en-US" dirty="0"/>
              <a:t>) used to calculate transport system specific </a:t>
            </a:r>
            <a:r>
              <a:rPr lang="en-US" dirty="0" err="1"/>
              <a:t>PuT</a:t>
            </a:r>
            <a:r>
              <a:rPr lang="en-US" dirty="0"/>
              <a:t> run times (t-</a:t>
            </a:r>
            <a:r>
              <a:rPr lang="en-US" dirty="0" err="1"/>
              <a:t>PuT</a:t>
            </a:r>
            <a:r>
              <a:rPr lang="en-US" dirty="0"/>
              <a:t>) from the link lengths</a:t>
            </a:r>
          </a:p>
          <a:p>
            <a:pPr lvl="1"/>
            <a:r>
              <a:rPr lang="en-US" dirty="0"/>
              <a:t>Three cost rates per transport system in </a:t>
            </a:r>
            <a:r>
              <a:rPr lang="en-US" dirty="0" err="1"/>
              <a:t>PuT</a:t>
            </a:r>
            <a:r>
              <a:rPr lang="en-US" dirty="0"/>
              <a:t>, for the calculation of link costs within the operator model</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607010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dirty="0"/>
              <a:t>In general, the attribute values of a link are independent of the link type assigned. This means that you can attribute each link independently of its link type. However, we recommend that you adopt the values of the link type into the link. This ensures the best possible consistency in modeling links and allows you to change attributes more easily, as you can then change them in the link type and then transfer the changes to the links. </a:t>
            </a:r>
          </a:p>
          <a:p>
            <a:endParaRPr lang="en-US" dirty="0"/>
          </a:p>
          <a:p>
            <a:r>
              <a:rPr lang="en-US" dirty="0"/>
              <a:t>You can activate the Strict attribute to automatically transfer the default attributes of the link type to the respective links.</a:t>
            </a:r>
          </a:p>
          <a:p>
            <a:endParaRPr lang="en-US" dirty="0"/>
          </a:p>
          <a:p>
            <a:r>
              <a:rPr lang="en-US" dirty="0"/>
              <a:t>You can assign each link type a Volume Delay</a:t>
            </a:r>
            <a:r>
              <a:rPr lang="en-US" baseline="0" dirty="0"/>
              <a:t> </a:t>
            </a:r>
            <a:r>
              <a:rPr lang="en-US" dirty="0"/>
              <a:t>function (VD function) that then applies for all links of this type. This is how you can create a different mathematical coherence for the in-vehicle time for passing a link than for the traffic volume on different road types.</a:t>
            </a:r>
          </a:p>
          <a:p>
            <a:endParaRPr lang="de-DE" dirty="0"/>
          </a:p>
          <a:p>
            <a:r>
              <a:rPr lang="de-DE" dirty="0" err="1"/>
              <a:t>For</a:t>
            </a:r>
            <a:r>
              <a:rPr lang="de-DE" dirty="0"/>
              <a:t> </a:t>
            </a:r>
            <a:r>
              <a:rPr lang="de-DE" dirty="0" err="1"/>
              <a:t>faster</a:t>
            </a:r>
            <a:r>
              <a:rPr lang="de-DE" dirty="0"/>
              <a:t> </a:t>
            </a:r>
            <a:r>
              <a:rPr lang="de-DE" dirty="0" err="1"/>
              <a:t>editing</a:t>
            </a:r>
            <a:r>
              <a:rPr lang="de-DE" dirty="0"/>
              <a:t> </a:t>
            </a:r>
            <a:r>
              <a:rPr lang="de-DE" dirty="0" err="1"/>
              <a:t>you</a:t>
            </a:r>
            <a:r>
              <a:rPr lang="de-DE" dirty="0"/>
              <a:t> </a:t>
            </a:r>
            <a:r>
              <a:rPr lang="de-DE" dirty="0" err="1"/>
              <a:t>can</a:t>
            </a:r>
            <a:r>
              <a:rPr lang="de-DE" dirty="0"/>
              <a:t> </a:t>
            </a:r>
            <a:r>
              <a:rPr lang="de-DE" dirty="0" err="1"/>
              <a:t>copy</a:t>
            </a:r>
            <a:r>
              <a:rPr lang="de-DE" dirty="0"/>
              <a:t> </a:t>
            </a:r>
            <a:r>
              <a:rPr lang="de-DE" dirty="0" err="1"/>
              <a:t>the</a:t>
            </a:r>
            <a:r>
              <a:rPr lang="de-DE" dirty="0"/>
              <a:t> </a:t>
            </a:r>
            <a:r>
              <a:rPr lang="de-DE" dirty="0" err="1"/>
              <a:t>LinkTypes</a:t>
            </a:r>
            <a:r>
              <a:rPr lang="de-DE" dirty="0"/>
              <a:t> </a:t>
            </a:r>
            <a:r>
              <a:rPr lang="de-DE" dirty="0" err="1"/>
              <a:t>from</a:t>
            </a:r>
            <a:r>
              <a:rPr lang="de-DE" dirty="0"/>
              <a:t> </a:t>
            </a:r>
            <a:r>
              <a:rPr lang="de-DE" dirty="0" err="1"/>
              <a:t>the</a:t>
            </a:r>
            <a:r>
              <a:rPr lang="de-DE" dirty="0"/>
              <a:t> </a:t>
            </a:r>
            <a:r>
              <a:rPr lang="de-DE" dirty="0" err="1"/>
              <a:t>Excelsheet</a:t>
            </a:r>
            <a:r>
              <a:rPr lang="de-DE" dirty="0"/>
              <a:t> LinkTypes.xlsx </a:t>
            </a:r>
            <a:r>
              <a:rPr lang="de-DE" dirty="0" err="1"/>
              <a:t>directly</a:t>
            </a:r>
            <a:r>
              <a:rPr lang="de-DE" dirty="0"/>
              <a:t> </a:t>
            </a:r>
            <a:r>
              <a:rPr lang="de-DE" dirty="0" err="1"/>
              <a:t>into</a:t>
            </a:r>
            <a:r>
              <a:rPr lang="de-DE" dirty="0"/>
              <a:t> Visum.</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3881543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Links</a:t>
            </a:r>
          </a:p>
          <a:p>
            <a:endParaRPr lang="en-US" dirty="0"/>
          </a:p>
          <a:p>
            <a:r>
              <a:rPr lang="en-US" dirty="0"/>
              <a:t>Links represent the roads and railway tracks of a transport network. They connect nodes, i.e. junctions, in </a:t>
            </a:r>
            <a:r>
              <a:rPr lang="en-US" dirty="0" err="1"/>
              <a:t>PrT</a:t>
            </a:r>
            <a:r>
              <a:rPr lang="en-US" dirty="0"/>
              <a:t> or stops in </a:t>
            </a:r>
            <a:r>
              <a:rPr lang="en-US" dirty="0" err="1"/>
              <a:t>PuT</a:t>
            </a:r>
            <a:r>
              <a:rPr lang="en-US" dirty="0"/>
              <a:t>. A link is modeled as a directed element (vector) and is specified through the From Node Number and the To Node Number.  Both directions of a link are two independent objects in the network model that are assigned the same link number. For each link, you must specify the transport systems of </a:t>
            </a:r>
            <a:r>
              <a:rPr lang="en-US" dirty="0" err="1"/>
              <a:t>PrT</a:t>
            </a:r>
            <a:r>
              <a:rPr lang="en-US" dirty="0"/>
              <a:t> and </a:t>
            </a:r>
            <a:r>
              <a:rPr lang="en-US" dirty="0" err="1"/>
              <a:t>PuT</a:t>
            </a:r>
            <a:r>
              <a:rPr lang="en-US" dirty="0"/>
              <a:t> that are allowed to use the link.</a:t>
            </a:r>
          </a:p>
          <a:p>
            <a:endParaRPr lang="en-US" dirty="0"/>
          </a:p>
          <a:p>
            <a:r>
              <a:rPr lang="en-US" dirty="0"/>
              <a:t>In the Create mode , choose the network object type Links and insert a link between two nodes (as is sketched with the broken line). To do so, click the first node and then click intermediate points along the link until node 2, so that the link corresponds to its real course. Click node 2 to open the Insert link window. Now you can choose one of the previously specified link types. For the first link, select Type 20.</a:t>
            </a:r>
          </a:p>
          <a:p>
            <a:pPr lvl="1">
              <a:buClr>
                <a:srgbClr val="ED1B34"/>
              </a:buClr>
            </a:pPr>
            <a:r>
              <a:rPr lang="en-US" dirty="0"/>
              <a:t>blue: 	Type 20, A-road (outside urban areas)</a:t>
            </a:r>
          </a:p>
          <a:p>
            <a:pPr lvl="1">
              <a:buClr>
                <a:srgbClr val="ED1B34"/>
              </a:buClr>
            </a:pPr>
            <a:r>
              <a:rPr lang="en-US" dirty="0"/>
              <a:t>blue:	Type 21, A-road  (within urban areas).</a:t>
            </a:r>
          </a:p>
          <a:p>
            <a:pPr lvl="1">
              <a:buClr>
                <a:srgbClr val="ED1B34"/>
              </a:buClr>
            </a:pPr>
            <a:r>
              <a:rPr lang="en-US" dirty="0"/>
              <a:t>green:	Type 30, State road (outside urban areas)</a:t>
            </a:r>
          </a:p>
          <a:p>
            <a:pPr lvl="1">
              <a:buClr>
                <a:srgbClr val="ED1B34"/>
              </a:buClr>
            </a:pPr>
            <a:r>
              <a:rPr lang="en-US" dirty="0"/>
              <a:t>green:	Type 31, State road  (within urban areas)</a:t>
            </a:r>
          </a:p>
          <a:p>
            <a:pPr lvl="1">
              <a:buClr>
                <a:srgbClr val="ED1B34"/>
              </a:buClr>
            </a:pPr>
            <a:r>
              <a:rPr lang="en-US" dirty="0"/>
              <a:t>yellow:	Type 40, Municipal road  (outside urban areas)</a:t>
            </a:r>
          </a:p>
          <a:p>
            <a:pPr lvl="1">
              <a:buClr>
                <a:srgbClr val="ED1B34"/>
              </a:buClr>
            </a:pPr>
            <a:r>
              <a:rPr lang="en-US" dirty="0"/>
              <a:t>yellow:	Type 41, Municipal road (within urban areas)</a:t>
            </a:r>
          </a:p>
          <a:p>
            <a:pPr lvl="1">
              <a:buClr>
                <a:srgbClr val="ED1B34"/>
              </a:buClr>
            </a:pPr>
            <a:r>
              <a:rPr lang="en-US" dirty="0"/>
              <a:t>b/w:	Type 90, rail track</a:t>
            </a:r>
          </a:p>
          <a:p>
            <a:endParaRPr lang="en-US" dirty="0"/>
          </a:p>
          <a:p>
            <a:r>
              <a:rPr lang="en-US" dirty="0"/>
              <a:t>We recommend that you continue inserting links of the same type, since the settings will be used as default for the next network object type. You will only have to change the settings again when you insert a link of another type.</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3430199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Turns</a:t>
            </a:r>
          </a:p>
          <a:p>
            <a:endParaRPr lang="en-US" dirty="0"/>
          </a:p>
          <a:p>
            <a:r>
              <a:rPr lang="en-US" dirty="0"/>
              <a:t>Turn relations indicate whether a turn is allowed at a node and which time penalty, if required, is taken into account for </a:t>
            </a:r>
            <a:r>
              <a:rPr lang="en-US" dirty="0" err="1"/>
              <a:t>PrT</a:t>
            </a:r>
            <a:r>
              <a:rPr lang="en-US" dirty="0"/>
              <a:t> systems.  For </a:t>
            </a:r>
            <a:r>
              <a:rPr lang="en-US" dirty="0" err="1"/>
              <a:t>PrT</a:t>
            </a:r>
            <a:r>
              <a:rPr lang="en-US" dirty="0"/>
              <a:t> systems you can specify a turn time penalty (t0 </a:t>
            </a:r>
            <a:r>
              <a:rPr lang="en-US" dirty="0" err="1"/>
              <a:t>PrT</a:t>
            </a:r>
            <a:r>
              <a:rPr lang="en-US" dirty="0"/>
              <a:t>) and capacity (Capacity </a:t>
            </a:r>
            <a:r>
              <a:rPr lang="en-US" dirty="0" err="1"/>
              <a:t>PrT</a:t>
            </a:r>
            <a:r>
              <a:rPr lang="en-US" dirty="0"/>
              <a:t>) per turn relation. They describe the impact of the turn relation on the network performance. For </a:t>
            </a:r>
            <a:r>
              <a:rPr lang="en-US" dirty="0" err="1"/>
              <a:t>PrT</a:t>
            </a:r>
            <a:r>
              <a:rPr lang="en-US" dirty="0"/>
              <a:t> systems, turn relation attributes can be considered during the assignment procedure. For </a:t>
            </a:r>
            <a:r>
              <a:rPr lang="en-US" dirty="0" err="1"/>
              <a:t>PuT</a:t>
            </a:r>
            <a:r>
              <a:rPr lang="en-US" dirty="0"/>
              <a:t> systems, turning prohibitions can be considered during the construction of a line route and during transport system-based assignment of </a:t>
            </a:r>
            <a:r>
              <a:rPr lang="en-US" dirty="0" err="1"/>
              <a:t>PuT</a:t>
            </a:r>
            <a:r>
              <a:rPr lang="en-US" dirty="0"/>
              <a:t> demand segments.</a:t>
            </a:r>
          </a:p>
          <a:p>
            <a:r>
              <a:rPr lang="en-US" dirty="0"/>
              <a:t>When you insert a link, Visum will generate all turn relations of the turn types 1, 2 and 3 for each of the permitted transport systems that are theoretically possible at both nodes of the link. Each turn relation is specified through: </a:t>
            </a:r>
          </a:p>
          <a:p>
            <a:pPr lvl="1">
              <a:buClr>
                <a:srgbClr val="ED1B34"/>
              </a:buClr>
            </a:pPr>
            <a:r>
              <a:rPr lang="en-US" dirty="0"/>
              <a:t>Type number</a:t>
            </a:r>
          </a:p>
          <a:p>
            <a:pPr lvl="1">
              <a:buClr>
                <a:srgbClr val="ED1B34"/>
              </a:buClr>
            </a:pPr>
            <a:r>
              <a:rPr lang="en-US" dirty="0" err="1"/>
              <a:t>TSys</a:t>
            </a:r>
            <a:r>
              <a:rPr lang="en-US" dirty="0"/>
              <a:t>-Set, list of permissible transport systems </a:t>
            </a:r>
          </a:p>
          <a:p>
            <a:pPr lvl="1">
              <a:buClr>
                <a:srgbClr val="ED1B34"/>
              </a:buClr>
            </a:pPr>
            <a:r>
              <a:rPr lang="en-US" dirty="0"/>
              <a:t>Capacity PrT and</a:t>
            </a:r>
          </a:p>
          <a:p>
            <a:pPr lvl="1">
              <a:buClr>
                <a:srgbClr val="ED1B34"/>
              </a:buClr>
            </a:pPr>
            <a:r>
              <a:rPr lang="en-US" dirty="0"/>
              <a:t>t0 PrT</a:t>
            </a:r>
          </a:p>
          <a:p>
            <a:endParaRPr lang="en-US" dirty="0"/>
          </a:p>
          <a:p>
            <a:r>
              <a:rPr lang="en-US" dirty="0"/>
              <a:t>Procedure in our example:</a:t>
            </a:r>
          </a:p>
          <a:p>
            <a:r>
              <a:rPr lang="en-US" dirty="0"/>
              <a:t>In the Edit mode , choose the network object type Turns. Then double-click Node 2 to open the Junction editor.</a:t>
            </a:r>
          </a:p>
          <a:p>
            <a:endParaRPr lang="de-DE" dirty="0"/>
          </a:p>
          <a:p>
            <a:endParaRPr lang="de-DE" dirty="0"/>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4054572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Autofit/>
          </a:bodyPr>
          <a:lstStyle/>
          <a:p>
            <a:r>
              <a:rPr lang="en-US" noProof="0" dirty="0">
                <a:latin typeface="+mj-lt"/>
              </a:rPr>
              <a:t>Visum distinguishes between 10 turn types (0 to 9), of which types 0 to 4 are predefined.</a:t>
            </a:r>
          </a:p>
          <a:p>
            <a:pPr lvl="1"/>
            <a:r>
              <a:rPr lang="en-US" noProof="0" dirty="0">
                <a:latin typeface="+mj-lt"/>
              </a:rPr>
              <a:t>0:	not specified</a:t>
            </a:r>
          </a:p>
          <a:p>
            <a:pPr lvl="1"/>
            <a:r>
              <a:rPr lang="en-US" noProof="0" dirty="0">
                <a:latin typeface="+mj-lt"/>
              </a:rPr>
              <a:t>1:	right turn</a:t>
            </a:r>
          </a:p>
          <a:p>
            <a:pPr lvl="1"/>
            <a:r>
              <a:rPr lang="en-US" noProof="0" dirty="0">
                <a:latin typeface="+mj-lt"/>
              </a:rPr>
              <a:t>2:	straight ahead</a:t>
            </a:r>
          </a:p>
          <a:p>
            <a:pPr lvl="1"/>
            <a:r>
              <a:rPr lang="en-US" noProof="0" dirty="0">
                <a:latin typeface="+mj-lt"/>
              </a:rPr>
              <a:t>3: 	left turn</a:t>
            </a:r>
          </a:p>
          <a:p>
            <a:pPr lvl="1"/>
            <a:r>
              <a:rPr lang="en-US" noProof="0" dirty="0">
                <a:latin typeface="+mj-lt"/>
              </a:rPr>
              <a:t>4:	U-Turn</a:t>
            </a:r>
          </a:p>
          <a:p>
            <a:pPr lvl="1"/>
            <a:r>
              <a:rPr lang="en-US" noProof="0" dirty="0">
                <a:latin typeface="+mj-lt"/>
              </a:rPr>
              <a:t>5 to 9:	free for user-defined cases</a:t>
            </a:r>
          </a:p>
          <a:p>
            <a:endParaRPr lang="en-US" noProof="0" dirty="0">
              <a:latin typeface="+mj-lt"/>
            </a:endParaRPr>
          </a:p>
          <a:p>
            <a:r>
              <a:rPr lang="en-US" noProof="0" dirty="0">
                <a:latin typeface="+mj-lt"/>
              </a:rPr>
              <a:t>The turn type can be calculated automatically from the geometry of the turn. A check of the automatic classification is recommended.</a:t>
            </a:r>
          </a:p>
          <a:p>
            <a:endParaRPr lang="en-US" noProof="0" dirty="0">
              <a:latin typeface="+mj-lt"/>
            </a:endParaRPr>
          </a:p>
          <a:p>
            <a:r>
              <a:rPr lang="en-US" noProof="0" dirty="0">
                <a:latin typeface="+mj-lt"/>
              </a:rPr>
              <a:t>A turn relation is specified through the following attributes: </a:t>
            </a:r>
          </a:p>
          <a:p>
            <a:pPr lvl="1"/>
            <a:r>
              <a:rPr lang="en-US" noProof="0" dirty="0">
                <a:latin typeface="+mj-lt"/>
              </a:rPr>
              <a:t>From Node Number</a:t>
            </a:r>
          </a:p>
          <a:p>
            <a:pPr lvl="1"/>
            <a:r>
              <a:rPr lang="en-US" noProof="0" dirty="0">
                <a:latin typeface="+mj-lt"/>
              </a:rPr>
              <a:t>Via Node Number</a:t>
            </a:r>
          </a:p>
          <a:p>
            <a:pPr lvl="1"/>
            <a:r>
              <a:rPr lang="en-US" noProof="0" dirty="0">
                <a:latin typeface="+mj-lt"/>
              </a:rPr>
              <a:t>To Node Number</a:t>
            </a:r>
          </a:p>
          <a:p>
            <a:pPr lvl="1"/>
            <a:r>
              <a:rPr lang="en-US" noProof="0" dirty="0">
                <a:latin typeface="+mj-lt"/>
              </a:rPr>
              <a:t>Turn type</a:t>
            </a:r>
          </a:p>
          <a:p>
            <a:pPr lvl="1"/>
            <a:r>
              <a:rPr lang="en-US" noProof="0" dirty="0">
                <a:latin typeface="+mj-lt"/>
              </a:rPr>
              <a:t>Capacity PrT is specified in PCUs/hour</a:t>
            </a:r>
          </a:p>
          <a:p>
            <a:pPr lvl="1"/>
            <a:r>
              <a:rPr lang="en-US" noProof="0" dirty="0">
                <a:latin typeface="+mj-lt"/>
              </a:rPr>
              <a:t>t0 PrT</a:t>
            </a:r>
            <a:br>
              <a:rPr lang="en-US" noProof="0" dirty="0">
                <a:latin typeface="+mj-lt"/>
              </a:rPr>
            </a:br>
            <a:r>
              <a:rPr lang="en-US" noProof="0" dirty="0">
                <a:latin typeface="+mj-lt"/>
              </a:rPr>
              <a:t>(If you want the turn to be considered during assignment, the value of the last two attributes (t0 PrT and capacity PrT) has to be ≠ 0.)</a:t>
            </a:r>
          </a:p>
          <a:p>
            <a:pPr lvl="1"/>
            <a:r>
              <a:rPr lang="en-US" noProof="0" dirty="0" err="1">
                <a:latin typeface="+mj-lt"/>
              </a:rPr>
              <a:t>TSysSet</a:t>
            </a:r>
            <a:r>
              <a:rPr lang="en-US" noProof="0" dirty="0">
                <a:latin typeface="+mj-lt"/>
              </a:rPr>
              <a:t>: List of valid transport systems</a:t>
            </a:r>
            <a:br>
              <a:rPr lang="en-US" noProof="0" dirty="0">
                <a:latin typeface="+mj-lt"/>
              </a:rPr>
            </a:br>
            <a:endParaRPr lang="de-DE" dirty="0">
              <a:latin typeface="+mj-lt"/>
            </a:endParaRPr>
          </a:p>
          <a:p>
            <a:endParaRPr lang="de-DE" dirty="0">
              <a:latin typeface="+mj-lt"/>
            </a:endParaRP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4267513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Turn standards</a:t>
            </a:r>
          </a:p>
          <a:p>
            <a:endParaRPr lang="en-US" dirty="0"/>
          </a:p>
          <a:p>
            <a:r>
              <a:rPr lang="en-US" dirty="0"/>
              <a:t>Turn standards are templates with the attribute values Time penalty and Capacity </a:t>
            </a:r>
            <a:r>
              <a:rPr lang="en-US" dirty="0" err="1"/>
              <a:t>PrT</a:t>
            </a:r>
            <a:r>
              <a:rPr lang="en-US" dirty="0"/>
              <a:t> that are used to create new turns.  Which turn standard is used to assign the attributes to the individual turns depends on the following three criteria.</a:t>
            </a:r>
          </a:p>
          <a:p>
            <a:pPr lvl="1"/>
            <a:r>
              <a:rPr lang="en-US" dirty="0"/>
              <a:t>The type of the node, via which the turn runs</a:t>
            </a:r>
          </a:p>
          <a:p>
            <a:pPr lvl="1"/>
            <a:r>
              <a:rPr lang="en-US" dirty="0"/>
              <a:t>The type of turn (right, straight ahead, left)</a:t>
            </a:r>
          </a:p>
          <a:p>
            <a:pPr lvl="1"/>
            <a:r>
              <a:rPr lang="en-US" dirty="0"/>
              <a:t>The flow hierarchy that depends on the rank of a link entering a node</a:t>
            </a:r>
          </a:p>
          <a:p>
            <a:endParaRPr lang="en-US" dirty="0"/>
          </a:p>
          <a:p>
            <a:r>
              <a:rPr lang="en-US" dirty="0"/>
              <a:t>For each node, Visum evaluates the rank of the links involved and determines a major flow.  You can edit an automatically determined major flow manually. The flow hierarchy describes whether a turn follows this major flow, enters a minor flow coming from a major flow, enters a major flow coming from a minor flow, or enters a minor flow coming from a minor flow. These four levels of the flow hierarchy are represented through the following symbols.</a:t>
            </a:r>
          </a:p>
          <a:p>
            <a:endParaRPr lang="en-US" dirty="0"/>
          </a:p>
          <a:p>
            <a:r>
              <a:rPr lang="en-US" dirty="0"/>
              <a:t>Symbol	right of way relation</a:t>
            </a:r>
          </a:p>
          <a:p>
            <a:r>
              <a:rPr lang="en-US" dirty="0"/>
              <a:t>++	major flow into major flow</a:t>
            </a:r>
          </a:p>
          <a:p>
            <a:r>
              <a:rPr lang="en-US" dirty="0"/>
              <a:t>+-	major flow into minor flow</a:t>
            </a:r>
          </a:p>
          <a:p>
            <a:r>
              <a:rPr lang="en-US" dirty="0"/>
              <a:t>-+	minor flow into major flow</a:t>
            </a:r>
          </a:p>
          <a:p>
            <a:r>
              <a:rPr lang="en-US" dirty="0"/>
              <a:t>--	minor flow into minor flow</a:t>
            </a:r>
          </a:p>
          <a:p>
            <a:endParaRPr lang="en-US" dirty="0"/>
          </a:p>
          <a:p>
            <a:r>
              <a:rPr lang="en-US" dirty="0"/>
              <a:t>In combination with node types, turn types and flow hierarchy, you can assign turns differentiated standard turn times. These turn times can then be considered during the assignment procedure.</a:t>
            </a:r>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1355648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Zones</a:t>
            </a:r>
          </a:p>
          <a:p>
            <a:endParaRPr lang="en-US" dirty="0"/>
          </a:p>
          <a:p>
            <a:r>
              <a:rPr lang="en-US" dirty="0"/>
              <a:t>Zones are point objects like nodes. They can have a polygon boundary (zone boundary).  Zones describe the position of utilities (productions and attractions) in the network, e.g. residential areas, shopping malls, schools, parking facilities, etc). They are the origin and destination of trips within the transport network, which means zones and the transport network are connected through connectors.</a:t>
            </a:r>
          </a:p>
          <a:p>
            <a:endParaRPr lang="en-US" dirty="0"/>
          </a:p>
          <a:p>
            <a:r>
              <a:rPr lang="en-US" dirty="0"/>
              <a:t>Zones may also be available as external data, e.g. in a *</a:t>
            </a:r>
            <a:r>
              <a:rPr lang="en-US" dirty="0" err="1"/>
              <a:t>shp</a:t>
            </a:r>
            <a:r>
              <a:rPr lang="en-US" dirty="0"/>
              <a:t> file. In our example, we will open the shape file as described in the following steps:</a:t>
            </a:r>
          </a:p>
          <a:p>
            <a:endParaRPr lang="en-US" dirty="0"/>
          </a:p>
          <a:p>
            <a:pPr lvl="1"/>
            <a:r>
              <a:rPr lang="en-US" dirty="0"/>
              <a:t>Choose File -&gt; Import -&gt; </a:t>
            </a:r>
            <a:r>
              <a:rPr lang="en-US" dirty="0" err="1"/>
              <a:t>Shapefile</a:t>
            </a:r>
            <a:r>
              <a:rPr lang="en-US" dirty="0"/>
              <a:t> …</a:t>
            </a:r>
          </a:p>
          <a:p>
            <a:pPr lvl="1"/>
            <a:r>
              <a:rPr lang="en-US" dirty="0"/>
              <a:t>Choose the file 01_03_4-Zones_Model-Zones.SHP</a:t>
            </a:r>
          </a:p>
          <a:p>
            <a:pPr lvl="1"/>
            <a:r>
              <a:rPr lang="en-US" dirty="0"/>
              <a:t>Activate the option Read additionally</a:t>
            </a:r>
          </a:p>
          <a:p>
            <a:pPr lvl="1"/>
            <a:r>
              <a:rPr lang="en-US" dirty="0"/>
              <a:t>Confirm your choice with OK.</a:t>
            </a:r>
          </a:p>
          <a:p>
            <a:pPr lvl="1"/>
            <a:endParaRPr lang="en-US" dirty="0"/>
          </a:p>
          <a:p>
            <a:pPr lvl="1"/>
            <a:r>
              <a:rPr lang="en-US" dirty="0"/>
              <a:t>The following window lists all attributes in the *</a:t>
            </a:r>
            <a:r>
              <a:rPr lang="en-US" dirty="0" err="1"/>
              <a:t>shp</a:t>
            </a:r>
            <a:r>
              <a:rPr lang="en-US" dirty="0"/>
              <a:t> file. In our case, they are automatically assigned to the target attributes available in Visum. This is not always the case. You normally have to assign the source attributes of the *</a:t>
            </a:r>
            <a:r>
              <a:rPr lang="en-US" dirty="0" err="1"/>
              <a:t>shp</a:t>
            </a:r>
            <a:r>
              <a:rPr lang="en-US" dirty="0"/>
              <a:t> file to the target attributes in Visum.</a:t>
            </a:r>
          </a:p>
          <a:p>
            <a:pPr lvl="1"/>
            <a:r>
              <a:rPr lang="en-US" dirty="0"/>
              <a:t>To include source attributes that you cannot assign to a Visum attribute, click the New or Generate button.</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076250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Position of zone labels</a:t>
            </a:r>
          </a:p>
          <a:p>
            <a:endParaRPr lang="en-US" dirty="0"/>
          </a:p>
          <a:p>
            <a:r>
              <a:rPr lang="en-US" dirty="0"/>
              <a:t>When Visum reads the zone data of the *</a:t>
            </a:r>
            <a:r>
              <a:rPr lang="en-US" dirty="0" err="1"/>
              <a:t>shp</a:t>
            </a:r>
            <a:r>
              <a:rPr lang="en-US" dirty="0"/>
              <a:t> file, the zone labels are automatically positioned at the calculated balance point of the area.</a:t>
            </a:r>
          </a:p>
          <a:p>
            <a:endParaRPr lang="en-US" dirty="0"/>
          </a:p>
          <a:p>
            <a:r>
              <a:rPr lang="en-US" dirty="0"/>
              <a:t>You can move the position of zone labels as follows:</a:t>
            </a:r>
          </a:p>
          <a:p>
            <a:endParaRPr lang="en-US" dirty="0"/>
          </a:p>
          <a:p>
            <a:pPr lvl="1"/>
            <a:r>
              <a:rPr lang="en-US" dirty="0"/>
              <a:t>Select the network object Zones in the Edit mode.</a:t>
            </a:r>
          </a:p>
          <a:p>
            <a:pPr lvl="1"/>
            <a:r>
              <a:rPr lang="en-US" dirty="0"/>
              <a:t>Click zone number 1, for example.</a:t>
            </a:r>
          </a:p>
          <a:p>
            <a:pPr lvl="1"/>
            <a:r>
              <a:rPr lang="en-US" dirty="0"/>
              <a:t>Hold down the mouse button and drag the label to the position of your choice.</a:t>
            </a:r>
          </a:p>
          <a:p>
            <a:pPr lvl="1"/>
            <a:r>
              <a:rPr lang="en-US" dirty="0"/>
              <a:t>Release the mouse button when you reach the position of your choice.</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17751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292100"/>
            <a:ext cx="6338888" cy="4752975"/>
          </a:xfrm>
        </p:spPr>
      </p:sp>
      <p:sp>
        <p:nvSpPr>
          <p:cNvPr id="3" name="Notizenplatzhalter 2"/>
          <p:cNvSpPr>
            <a:spLocks noGrp="1"/>
          </p:cNvSpPr>
          <p:nvPr>
            <p:ph type="body" idx="1"/>
          </p:nvPr>
        </p:nvSpPr>
        <p:spPr/>
        <p:txBody>
          <a:bodyPr/>
          <a:lstStyle/>
          <a:p>
            <a:r>
              <a:rPr lang="en-US" dirty="0">
                <a:latin typeface="Arial" pitchFamily="34" charset="0"/>
                <a:cs typeface="Arial" pitchFamily="34" charset="0"/>
              </a:rPr>
              <a:t>By taking part in the PTV </a:t>
            </a:r>
            <a:r>
              <a:rPr lang="en-US" dirty="0" err="1">
                <a:latin typeface="Arial" pitchFamily="34" charset="0"/>
                <a:cs typeface="Arial" pitchFamily="34" charset="0"/>
              </a:rPr>
              <a:t>Visum</a:t>
            </a:r>
            <a:r>
              <a:rPr lang="en-US" dirty="0">
                <a:latin typeface="Arial" pitchFamily="34" charset="0"/>
                <a:cs typeface="Arial" pitchFamily="34" charset="0"/>
              </a:rPr>
              <a:t> basic course, you are going to learn how to use your knowledge efficiently in Visum. The aim is to be able to generate a network model on your own. Furthermore, you will learn to understand more complex processes and how to implement them in Visum.</a:t>
            </a:r>
          </a:p>
          <a:p>
            <a:endParaRPr lang="en-US" dirty="0">
              <a:latin typeface="Arial" pitchFamily="34" charset="0"/>
              <a:cs typeface="Arial" pitchFamily="34" charset="0"/>
            </a:endParaRPr>
          </a:p>
          <a:p>
            <a:r>
              <a:rPr lang="pt-PT" noProof="0" dirty="0">
                <a:latin typeface="Arial" pitchFamily="34" charset="0"/>
                <a:cs typeface="Arial" pitchFamily="34" charset="0"/>
              </a:rPr>
              <a:t>Contudo, este curso não substitui o treino básico em engenharia de transportes.</a:t>
            </a:r>
            <a:br>
              <a:rPr lang="en-US" sz="1000" dirty="0"/>
            </a:br>
            <a:br>
              <a:rPr lang="en-US" sz="1000" dirty="0"/>
            </a:br>
            <a:endParaRPr lang="en-US" sz="1000" dirty="0"/>
          </a:p>
        </p:txBody>
      </p:sp>
      <p:sp>
        <p:nvSpPr>
          <p:cNvPr id="4" name="Kopfzeilenplatzhalt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810789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err="1"/>
              <a:t>Connectors</a:t>
            </a:r>
            <a:endParaRPr lang="de-DE" b="1" dirty="0"/>
          </a:p>
          <a:p>
            <a:endParaRPr lang="de-DE" dirty="0"/>
          </a:p>
          <a:p>
            <a:r>
              <a:rPr lang="en-GB" dirty="0"/>
              <a:t>Connectors connect zones to the link network. They represent the distance to be covered between a zone's </a:t>
            </a:r>
            <a:r>
              <a:rPr lang="en-GB" dirty="0" err="1"/>
              <a:t>centroid</a:t>
            </a:r>
            <a:r>
              <a:rPr lang="en-GB" dirty="0"/>
              <a:t> and the nodes/stops of the network.</a:t>
            </a:r>
            <a:endParaRPr lang="de-DE" dirty="0"/>
          </a:p>
          <a:p>
            <a:r>
              <a:rPr lang="en-GB" dirty="0"/>
              <a:t>A connector has two directions that can be used by </a:t>
            </a:r>
            <a:r>
              <a:rPr lang="en-GB" dirty="0" err="1"/>
              <a:t>PrT</a:t>
            </a:r>
            <a:r>
              <a:rPr lang="en-GB" dirty="0"/>
              <a:t> and/or </a:t>
            </a:r>
            <a:r>
              <a:rPr lang="en-GB" dirty="0" err="1"/>
              <a:t>PuT</a:t>
            </a:r>
            <a:r>
              <a:rPr lang="en-GB" dirty="0"/>
              <a:t> as access and egress paths:</a:t>
            </a:r>
          </a:p>
          <a:p>
            <a:endParaRPr lang="de-DE" dirty="0"/>
          </a:p>
          <a:p>
            <a:pPr lvl="1">
              <a:buClr>
                <a:srgbClr val="ED1B34"/>
              </a:buClr>
            </a:pPr>
            <a:r>
              <a:rPr lang="en-GB" dirty="0"/>
              <a:t>Origin connector from zone to node</a:t>
            </a:r>
          </a:p>
          <a:p>
            <a:pPr lvl="1">
              <a:buClr>
                <a:srgbClr val="ED1B34"/>
              </a:buClr>
            </a:pPr>
            <a:r>
              <a:rPr lang="de-DE" dirty="0"/>
              <a:t> </a:t>
            </a:r>
            <a:r>
              <a:rPr lang="en-GB" dirty="0"/>
              <a:t>Destination connector from node to zone</a:t>
            </a:r>
            <a:endParaRPr lang="de-DE" dirty="0"/>
          </a:p>
          <a:p>
            <a:endParaRPr lang="de-DE" dirty="0"/>
          </a:p>
          <a:p>
            <a:r>
              <a:rPr lang="en-GB" dirty="0"/>
              <a:t>Zones are the origin and destination of trips, so that origin connectors always represent the first part and destination connectors the last part of a trip.</a:t>
            </a:r>
            <a:endParaRPr lang="de-DE" dirty="0"/>
          </a:p>
          <a:p>
            <a:endParaRPr lang="de-DE" dirty="0"/>
          </a:p>
          <a:p>
            <a:r>
              <a:rPr lang="en-GB" dirty="0"/>
              <a:t>Step 1:</a:t>
            </a:r>
            <a:endParaRPr lang="de-DE" dirty="0"/>
          </a:p>
          <a:p>
            <a:r>
              <a:rPr lang="en-GB" dirty="0"/>
              <a:t>In the Insert mode</a:t>
            </a:r>
            <a:r>
              <a:rPr lang="de-DE" dirty="0"/>
              <a:t> </a:t>
            </a:r>
            <a:r>
              <a:rPr lang="en-GB" dirty="0"/>
              <a:t>, select the network object type Connectors.</a:t>
            </a:r>
            <a:endParaRPr lang="de-DE" dirty="0"/>
          </a:p>
          <a:p>
            <a:endParaRPr lang="de-DE" dirty="0"/>
          </a:p>
          <a:p>
            <a:r>
              <a:rPr lang="en-GB" dirty="0"/>
              <a:t>Step 2:</a:t>
            </a:r>
            <a:endParaRPr lang="de-DE" dirty="0"/>
          </a:p>
          <a:p>
            <a:r>
              <a:rPr lang="en-GB" dirty="0"/>
              <a:t>Click on the zone and the node. The Connectors window opens.</a:t>
            </a:r>
          </a:p>
          <a:p>
            <a:endParaRPr lang="en-GB" dirty="0"/>
          </a:p>
          <a:p>
            <a:r>
              <a:rPr lang="en-GB" dirty="0"/>
              <a:t>(Repeat</a:t>
            </a:r>
            <a:r>
              <a:rPr lang="en-GB" baseline="0" dirty="0"/>
              <a:t> for all 4 zones</a:t>
            </a:r>
            <a:endParaRPr lang="de-DE" dirty="0"/>
          </a:p>
          <a:p>
            <a:pPr lvl="1"/>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160920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dirty="0"/>
              <a:t>[</a:t>
            </a:r>
            <a:r>
              <a:rPr lang="en-US" dirty="0"/>
              <a:t>Basis] </a:t>
            </a:r>
          </a:p>
          <a:p>
            <a:endParaRPr lang="en-US" dirty="0"/>
          </a:p>
          <a:p>
            <a:r>
              <a:rPr lang="en-US" dirty="0"/>
              <a:t>A connector is specified through the following input attributes on the "Basis" tab:</a:t>
            </a:r>
          </a:p>
          <a:p>
            <a:r>
              <a:rPr lang="en-US" dirty="0"/>
              <a:t> Number of node via which the connector is linked to the network</a:t>
            </a:r>
          </a:p>
          <a:p>
            <a:r>
              <a:rPr lang="en-US" dirty="0"/>
              <a:t> Connector type (0 to 9)</a:t>
            </a:r>
          </a:p>
          <a:p>
            <a:r>
              <a:rPr lang="en-US" dirty="0"/>
              <a:t> Length: Default value = direct distance between zone </a:t>
            </a:r>
            <a:r>
              <a:rPr lang="en-US" dirty="0" err="1"/>
              <a:t>centroid</a:t>
            </a:r>
            <a:r>
              <a:rPr lang="en-US" dirty="0"/>
              <a:t> and node. In our example the settings remain unchanged.</a:t>
            </a:r>
          </a:p>
          <a:p>
            <a:r>
              <a:rPr lang="en-US" dirty="0"/>
              <a:t> Connector </a:t>
            </a:r>
            <a:r>
              <a:rPr lang="en-US" dirty="0" err="1"/>
              <a:t>AddValues</a:t>
            </a:r>
            <a:r>
              <a:rPr lang="en-US" dirty="0"/>
              <a:t> 1-3 are optional</a:t>
            </a:r>
          </a:p>
          <a:p>
            <a:endParaRPr lang="en-US" dirty="0"/>
          </a:p>
          <a:p>
            <a:r>
              <a:rPr lang="en-US" dirty="0"/>
              <a:t>[Transport systems] </a:t>
            </a:r>
          </a:p>
          <a:p>
            <a:endParaRPr lang="en-US" dirty="0"/>
          </a:p>
          <a:p>
            <a:r>
              <a:rPr lang="en-US" dirty="0"/>
              <a:t>For us the input attribute t0 is relevant. The default connector time is calculated based on the connector length and the connector speed. This is why you might have to adjust it.</a:t>
            </a:r>
            <a:br>
              <a:rPr lang="en-US" dirty="0"/>
            </a:br>
            <a:endParaRPr lang="en-US" dirty="0"/>
          </a:p>
          <a:p>
            <a:r>
              <a:rPr lang="en-US" dirty="0"/>
              <a:t>Choose Edit – User Preferences – Network - Connectors – Adjust connector speed.</a:t>
            </a:r>
          </a:p>
          <a:p>
            <a:endParaRPr lang="en-US" dirty="0"/>
          </a:p>
          <a:p>
            <a:pPr lvl="1"/>
            <a:r>
              <a:rPr lang="en-US" dirty="0"/>
              <a:t>Since the changes only become effective from the next connector you insert, you must  recalculate the connector time or delete the previous inserted connectors and insert them again.</a:t>
            </a:r>
          </a:p>
          <a:p>
            <a:pPr lvl="1"/>
            <a:endParaRPr lang="en-US" dirty="0"/>
          </a:p>
          <a:p>
            <a:pPr marL="0" lvl="1" indent="0">
              <a:buNone/>
            </a:pPr>
            <a:r>
              <a:rPr lang="en-US" dirty="0"/>
              <a:t>Save as 05_Zones_Connectors.ver</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7687582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Stops</a:t>
            </a:r>
          </a:p>
          <a:p>
            <a:endParaRPr lang="en-US" dirty="0"/>
          </a:p>
          <a:p>
            <a:r>
              <a:rPr lang="en-US" dirty="0"/>
              <a:t>In Visum, the stop concept consists of three objects: </a:t>
            </a:r>
          </a:p>
          <a:p>
            <a:endParaRPr lang="en-US" dirty="0"/>
          </a:p>
          <a:p>
            <a:pPr lvl="1"/>
            <a:r>
              <a:rPr lang="en-US" dirty="0"/>
              <a:t>Stop point – a stop point is the place where a vehicle (</a:t>
            </a:r>
            <a:r>
              <a:rPr lang="en-US" dirty="0" err="1"/>
              <a:t>PuT-TSys</a:t>
            </a:r>
            <a:r>
              <a:rPr lang="en-US" dirty="0"/>
              <a:t>) can stop</a:t>
            </a:r>
          </a:p>
          <a:p>
            <a:pPr lvl="1"/>
            <a:r>
              <a:rPr lang="en-US" dirty="0"/>
              <a:t>Stop area – waiting area for passengers (</a:t>
            </a:r>
            <a:r>
              <a:rPr lang="en-US" dirty="0" err="1"/>
              <a:t>PuT-TSys</a:t>
            </a:r>
            <a:r>
              <a:rPr lang="en-US" dirty="0"/>
              <a:t> Walk)</a:t>
            </a:r>
          </a:p>
          <a:p>
            <a:pPr lvl="1"/>
            <a:r>
              <a:rPr lang="en-US" dirty="0"/>
              <a:t>Stop – generic term that includes both stop area and stop points</a:t>
            </a:r>
          </a:p>
          <a:p>
            <a:pPr lvl="1"/>
            <a:endParaRPr lang="en-US" dirty="0"/>
          </a:p>
          <a:p>
            <a:r>
              <a:rPr lang="en-US" dirty="0"/>
              <a:t>A stop point requires an assigned stop area.</a:t>
            </a:r>
          </a:p>
          <a:p>
            <a:r>
              <a:rPr lang="en-US" dirty="0"/>
              <a:t>A stop area requires an assigned stop.</a:t>
            </a:r>
          </a:p>
          <a:p>
            <a:endParaRPr lang="en-US" dirty="0"/>
          </a:p>
          <a:p>
            <a:r>
              <a:rPr lang="en-US" dirty="0"/>
              <a:t>In our example, we are going to add all three objects. Choose the network object Stop points, as it requires the three objects.</a:t>
            </a:r>
          </a:p>
          <a:p>
            <a:r>
              <a:rPr lang="en-US" dirty="0"/>
              <a:t>Select the Insert mode, then click Stop points.</a:t>
            </a:r>
          </a:p>
          <a:p>
            <a:endParaRPr lang="en-US" dirty="0"/>
          </a:p>
          <a:p>
            <a:r>
              <a:rPr lang="en-US" dirty="0"/>
              <a:t>Insert the following stop points/ stop areas/ stops one after the other:</a:t>
            </a:r>
          </a:p>
          <a:p>
            <a:endParaRPr lang="en-US" dirty="0"/>
          </a:p>
          <a:p>
            <a:r>
              <a:rPr lang="en-US" dirty="0"/>
              <a:t>A Village (bus only)</a:t>
            </a:r>
          </a:p>
          <a:p>
            <a:r>
              <a:rPr lang="en-US" dirty="0"/>
              <a:t>B Village (bus and train)</a:t>
            </a:r>
          </a:p>
          <a:p>
            <a:r>
              <a:rPr lang="en-US" dirty="0"/>
              <a:t>C Hamlet (bus only)</a:t>
            </a:r>
          </a:p>
          <a:p>
            <a:r>
              <a:rPr lang="en-US" dirty="0"/>
              <a:t>X Town (bus and train)</a:t>
            </a:r>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138456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GB" b="1" dirty="0"/>
              <a:t>Stop points: permitted transport systems</a:t>
            </a:r>
          </a:p>
          <a:p>
            <a:endParaRPr lang="en-GB" dirty="0"/>
          </a:p>
          <a:p>
            <a:r>
              <a:rPr lang="en-GB" dirty="0"/>
              <a:t>You can assign each stop point  the transport systems allowed to access it. For B Village and X Town, select bus and LRT. For A Village and C Hamlet, select bus only.</a:t>
            </a:r>
          </a:p>
          <a:p>
            <a:endParaRPr lang="en-GB" dirty="0"/>
          </a:p>
          <a:p>
            <a:r>
              <a:rPr lang="en-GB" dirty="0"/>
              <a:t>This way you can ensure consistency</a:t>
            </a:r>
            <a:r>
              <a:rPr lang="en-GB" baseline="0" dirty="0"/>
              <a:t> in your network. You can change this later, if required.</a:t>
            </a:r>
            <a:endParaRPr lang="en-GB"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40590630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GB" b="1" dirty="0"/>
              <a:t>Create line</a:t>
            </a:r>
          </a:p>
          <a:p>
            <a:endParaRPr lang="en-GB" dirty="0"/>
          </a:p>
          <a:p>
            <a:r>
              <a:rPr lang="en-GB" dirty="0"/>
              <a:t>Please create a line for the bus (A Village &lt;-&gt; B Village &lt;-&gt; C Hamlet &lt;-&gt; X Town) and a line for train (B Village &lt;-&gt; X Town).</a:t>
            </a:r>
          </a:p>
          <a:p>
            <a:r>
              <a:rPr lang="en-GB" dirty="0"/>
              <a:t>Line is the generic term used for all line routes (spatial route of a line). </a:t>
            </a:r>
          </a:p>
          <a:p>
            <a:endParaRPr lang="en-GB" dirty="0"/>
          </a:p>
          <a:p>
            <a:r>
              <a:rPr lang="en-GB" dirty="0"/>
              <a:t>Bus line (for the transport system bus)</a:t>
            </a:r>
          </a:p>
          <a:p>
            <a:r>
              <a:rPr lang="en-GB" dirty="0"/>
              <a:t>Train line (for the transport system train)</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831443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a:t>Create </a:t>
            </a:r>
            <a:r>
              <a:rPr lang="de-DE" b="1" dirty="0" err="1"/>
              <a:t>line</a:t>
            </a:r>
            <a:r>
              <a:rPr lang="de-DE" b="1" dirty="0"/>
              <a:t> route</a:t>
            </a:r>
          </a:p>
          <a:p>
            <a:endParaRPr lang="de-DE" dirty="0"/>
          </a:p>
          <a:p>
            <a:r>
              <a:rPr lang="en-US" dirty="0"/>
              <a:t>Next, we will add the spatial</a:t>
            </a:r>
            <a:r>
              <a:rPr lang="en-US" baseline="0" dirty="0"/>
              <a:t> </a:t>
            </a:r>
            <a:r>
              <a:rPr lang="en-US" dirty="0"/>
              <a:t>route of a line. In Visum, the spatial route is called line route.</a:t>
            </a:r>
            <a:br>
              <a:rPr lang="en-US" dirty="0"/>
            </a:br>
            <a:br>
              <a:rPr lang="en-US" dirty="0"/>
            </a:br>
            <a:r>
              <a:rPr lang="en-US" dirty="0"/>
              <a:t>First, please click into the Network editor (still being</a:t>
            </a:r>
            <a:r>
              <a:rPr lang="en-US" baseline="0" dirty="0"/>
              <a:t> in the insert mode)</a:t>
            </a:r>
            <a:r>
              <a:rPr lang="en-US" dirty="0"/>
              <a:t>. In the dialog, select the line “Bus”. Into the Name box, enter a name. You could enter the source or destination stop as the name. In this dialog, you can also specify whether you want to create the line route for a particular period of the day, e.g. for the regular service hours.</a:t>
            </a:r>
            <a:br>
              <a:rPr lang="en-US" dirty="0"/>
            </a:br>
            <a:br>
              <a:rPr lang="en-US" dirty="0"/>
            </a:br>
            <a:r>
              <a:rPr lang="en-US" dirty="0"/>
              <a:t>In our case, into the Name box, type “X" (destination station).</a:t>
            </a:r>
            <a:br>
              <a:rPr lang="en-US" dirty="0"/>
            </a:br>
            <a:br>
              <a:rPr lang="en-US" dirty="0"/>
            </a:br>
            <a:r>
              <a:rPr lang="en-US" dirty="0"/>
              <a:t>Click OK to confirm your entries.</a:t>
            </a:r>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1079735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a:t>Create </a:t>
            </a:r>
            <a:r>
              <a:rPr lang="de-DE" b="1" dirty="0" err="1"/>
              <a:t>and</a:t>
            </a:r>
            <a:r>
              <a:rPr lang="de-DE" b="1" dirty="0"/>
              <a:t> </a:t>
            </a:r>
            <a:r>
              <a:rPr lang="de-DE" b="1" dirty="0" err="1"/>
              <a:t>edit</a:t>
            </a:r>
            <a:r>
              <a:rPr lang="de-DE" b="1" dirty="0"/>
              <a:t> </a:t>
            </a:r>
            <a:r>
              <a:rPr lang="de-DE" b="1" dirty="0" err="1"/>
              <a:t>line</a:t>
            </a:r>
            <a:r>
              <a:rPr lang="de-DE" b="1" dirty="0"/>
              <a:t> route</a:t>
            </a:r>
          </a:p>
          <a:p>
            <a:endParaRPr lang="de-DE" dirty="0"/>
          </a:p>
          <a:p>
            <a:r>
              <a:rPr lang="en-US" dirty="0"/>
              <a:t>Next, click the source station. Hold down the mouse button and drag the rubber band to the destination stop in X Town.</a:t>
            </a:r>
            <a:br>
              <a:rPr lang="en-US" dirty="0"/>
            </a:br>
            <a:br>
              <a:rPr lang="en-US" dirty="0"/>
            </a:br>
            <a:r>
              <a:rPr lang="en-US" dirty="0"/>
              <a:t>The Shortest path search will then suggest a  line route.</a:t>
            </a:r>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0459135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GB" b="1" dirty="0"/>
              <a:t>Edit shape of the line route</a:t>
            </a:r>
          </a:p>
          <a:p>
            <a:endParaRPr lang="en-GB" dirty="0"/>
          </a:p>
          <a:p>
            <a:r>
              <a:rPr lang="en-GB" dirty="0"/>
              <a:t>We want a different line route shape than the current one.</a:t>
            </a:r>
          </a:p>
          <a:p>
            <a:r>
              <a:rPr lang="en-GB" dirty="0"/>
              <a:t>To change it, click a node you know for sure you want the line route to run through. The node is fixed and displayed in the secondary marking colour (magenta).</a:t>
            </a:r>
          </a:p>
          <a:p>
            <a:endParaRPr lang="en-GB" dirty="0"/>
          </a:p>
          <a:p>
            <a:r>
              <a:rPr lang="en-GB" dirty="0"/>
              <a:t>Use the left mouse button to drag open an intermediate point one the line route to stop point C Hamlet.</a:t>
            </a:r>
          </a:p>
          <a:p>
            <a:endParaRPr lang="en-GB" dirty="0"/>
          </a:p>
          <a:p>
            <a:r>
              <a:rPr lang="en-GB" dirty="0"/>
              <a:t>Release the mouse button. The new shape is shown. </a:t>
            </a:r>
          </a:p>
          <a:p>
            <a:endParaRPr lang="en-GB" dirty="0"/>
          </a:p>
          <a:p>
            <a:r>
              <a:rPr lang="en-US" dirty="0"/>
              <a:t>Click OK to confirm your entries.</a:t>
            </a:r>
          </a:p>
          <a:p>
            <a:endParaRPr lang="de-DE" dirty="0"/>
          </a:p>
          <a:p>
            <a:r>
              <a:rPr lang="de-DE" dirty="0"/>
              <a:t>Repeat </a:t>
            </a:r>
            <a:r>
              <a:rPr lang="de-DE" dirty="0" err="1"/>
              <a:t>the</a:t>
            </a:r>
            <a:r>
              <a:rPr lang="de-DE" dirty="0"/>
              <a:t> </a:t>
            </a:r>
            <a:r>
              <a:rPr lang="de-DE" dirty="0" err="1"/>
              <a:t>steps</a:t>
            </a:r>
            <a:r>
              <a:rPr lang="de-DE" dirty="0"/>
              <a:t> </a:t>
            </a:r>
            <a:r>
              <a:rPr lang="de-DE" dirty="0" err="1"/>
              <a:t>for</a:t>
            </a:r>
            <a:r>
              <a:rPr lang="de-DE" dirty="0"/>
              <a:t> </a:t>
            </a:r>
            <a:r>
              <a:rPr lang="de-DE" dirty="0" err="1"/>
              <a:t>the</a:t>
            </a:r>
            <a:r>
              <a:rPr lang="de-DE" dirty="0"/>
              <a:t> </a:t>
            </a:r>
            <a:r>
              <a:rPr lang="de-DE" dirty="0" err="1"/>
              <a:t>train</a:t>
            </a:r>
            <a:r>
              <a:rPr lang="de-DE" dirty="0"/>
              <a:t> </a:t>
            </a:r>
            <a:r>
              <a:rPr lang="de-DE" dirty="0" err="1"/>
              <a:t>line</a:t>
            </a:r>
            <a:r>
              <a:rPr lang="de-DE" dirty="0"/>
              <a:t> route.</a:t>
            </a:r>
          </a:p>
          <a:p>
            <a:endParaRPr lang="en-GB"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492347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GB" b="1" dirty="0"/>
              <a:t>Create opposite  direction</a:t>
            </a:r>
          </a:p>
          <a:p>
            <a:endParaRPr lang="en-GB" dirty="0"/>
          </a:p>
          <a:p>
            <a:r>
              <a:rPr lang="de-DE" dirty="0" err="1"/>
              <a:t>To</a:t>
            </a:r>
            <a:r>
              <a:rPr lang="de-DE" dirty="0"/>
              <a:t> </a:t>
            </a:r>
            <a:r>
              <a:rPr lang="de-DE" dirty="0" err="1"/>
              <a:t>create</a:t>
            </a:r>
            <a:r>
              <a:rPr lang="de-DE" dirty="0"/>
              <a:t> </a:t>
            </a:r>
            <a:r>
              <a:rPr lang="de-DE" dirty="0" err="1"/>
              <a:t>line</a:t>
            </a:r>
            <a:r>
              <a:rPr lang="de-DE" dirty="0"/>
              <a:t> </a:t>
            </a:r>
            <a:r>
              <a:rPr lang="de-DE" dirty="0" err="1"/>
              <a:t>routes</a:t>
            </a:r>
            <a:r>
              <a:rPr lang="de-DE" baseline="0" dirty="0"/>
              <a:t> </a:t>
            </a:r>
            <a:r>
              <a:rPr lang="de-DE" baseline="0" dirty="0" err="1"/>
              <a:t>for</a:t>
            </a:r>
            <a:r>
              <a:rPr lang="de-DE" baseline="0" dirty="0"/>
              <a:t> </a:t>
            </a:r>
            <a:r>
              <a:rPr lang="de-DE" baseline="0" dirty="0" err="1"/>
              <a:t>the</a:t>
            </a:r>
            <a:r>
              <a:rPr lang="de-DE" baseline="0" dirty="0"/>
              <a:t> </a:t>
            </a:r>
            <a:r>
              <a:rPr lang="de-DE" baseline="0" dirty="0" err="1"/>
              <a:t>opposite</a:t>
            </a:r>
            <a:r>
              <a:rPr lang="de-DE" baseline="0" dirty="0"/>
              <a:t> </a:t>
            </a:r>
            <a:r>
              <a:rPr lang="de-DE" baseline="0" dirty="0" err="1"/>
              <a:t>direction</a:t>
            </a:r>
            <a:r>
              <a:rPr lang="de-DE" baseline="0" dirty="0"/>
              <a:t>, </a:t>
            </a:r>
            <a:r>
              <a:rPr lang="de-DE" baseline="0" dirty="0" err="1"/>
              <a:t>go</a:t>
            </a:r>
            <a:r>
              <a:rPr lang="de-DE" baseline="0" dirty="0"/>
              <a:t> back </a:t>
            </a:r>
            <a:r>
              <a:rPr lang="de-DE" baseline="0" dirty="0" err="1"/>
              <a:t>to</a:t>
            </a:r>
            <a:r>
              <a:rPr lang="de-DE" baseline="0" dirty="0"/>
              <a:t> </a:t>
            </a:r>
            <a:r>
              <a:rPr lang="de-DE" baseline="0" dirty="0" err="1"/>
              <a:t>the</a:t>
            </a:r>
            <a:r>
              <a:rPr lang="de-DE" baseline="0" dirty="0"/>
              <a:t> </a:t>
            </a:r>
            <a:r>
              <a:rPr lang="de-DE" baseline="0" dirty="0" err="1"/>
              <a:t>insert</a:t>
            </a:r>
            <a:r>
              <a:rPr lang="de-DE" baseline="0" dirty="0"/>
              <a:t> </a:t>
            </a:r>
            <a:r>
              <a:rPr lang="de-DE" baseline="0" dirty="0" err="1"/>
              <a:t>mode</a:t>
            </a:r>
            <a:r>
              <a:rPr lang="de-DE" baseline="0" dirty="0"/>
              <a:t>. In </a:t>
            </a:r>
            <a:r>
              <a:rPr lang="de-DE" baseline="0" dirty="0" err="1"/>
              <a:t>the</a:t>
            </a:r>
            <a:r>
              <a:rPr lang="de-DE" baseline="0" dirty="0"/>
              <a:t> </a:t>
            </a:r>
            <a:r>
              <a:rPr lang="de-DE" baseline="0" dirty="0" err="1"/>
              <a:t>list</a:t>
            </a:r>
            <a:r>
              <a:rPr lang="de-DE" baseline="0" dirty="0"/>
              <a:t> of </a:t>
            </a:r>
            <a:r>
              <a:rPr lang="de-DE" baseline="0" dirty="0" err="1"/>
              <a:t>line</a:t>
            </a:r>
            <a:r>
              <a:rPr lang="de-DE" baseline="0" dirty="0"/>
              <a:t> </a:t>
            </a:r>
            <a:r>
              <a:rPr lang="de-DE" baseline="0" dirty="0" err="1"/>
              <a:t>routes</a:t>
            </a:r>
            <a:r>
              <a:rPr lang="de-DE" baseline="0" dirty="0"/>
              <a:t> </a:t>
            </a:r>
            <a:r>
              <a:rPr lang="de-DE" baseline="0" dirty="0" err="1"/>
              <a:t>select</a:t>
            </a:r>
            <a:r>
              <a:rPr lang="de-DE" baseline="0" dirty="0"/>
              <a:t> </a:t>
            </a:r>
            <a:r>
              <a:rPr lang="de-DE" baseline="0" dirty="0" err="1"/>
              <a:t>the</a:t>
            </a:r>
            <a:r>
              <a:rPr lang="de-DE" baseline="0" dirty="0"/>
              <a:t> </a:t>
            </a:r>
            <a:r>
              <a:rPr lang="de-DE" baseline="0" dirty="0" err="1"/>
              <a:t>line</a:t>
            </a:r>
            <a:r>
              <a:rPr lang="de-DE" baseline="0" dirty="0"/>
              <a:t> route „Bus“ </a:t>
            </a:r>
            <a:r>
              <a:rPr lang="de-DE" baseline="0" dirty="0" err="1"/>
              <a:t>and</a:t>
            </a:r>
            <a:r>
              <a:rPr lang="de-DE" baseline="0" dirty="0"/>
              <a:t> </a:t>
            </a:r>
            <a:r>
              <a:rPr lang="de-DE" baseline="0" dirty="0" err="1"/>
              <a:t>use</a:t>
            </a:r>
            <a:r>
              <a:rPr lang="de-DE" baseline="0" dirty="0"/>
              <a:t> </a:t>
            </a:r>
            <a:r>
              <a:rPr lang="de-DE" baseline="0" dirty="0" err="1"/>
              <a:t>the</a:t>
            </a:r>
            <a:r>
              <a:rPr lang="de-DE" baseline="0" dirty="0"/>
              <a:t> </a:t>
            </a:r>
            <a:r>
              <a:rPr lang="de-DE" baseline="0" dirty="0" err="1"/>
              <a:t>context</a:t>
            </a:r>
            <a:r>
              <a:rPr lang="de-DE" baseline="0" dirty="0"/>
              <a:t> </a:t>
            </a:r>
            <a:r>
              <a:rPr lang="de-DE" baseline="0" dirty="0" err="1"/>
              <a:t>menu</a:t>
            </a:r>
            <a:r>
              <a:rPr lang="de-DE" baseline="0" dirty="0"/>
              <a:t> (</a:t>
            </a:r>
            <a:r>
              <a:rPr lang="de-DE" baseline="0" dirty="0" err="1"/>
              <a:t>right</a:t>
            </a:r>
            <a:r>
              <a:rPr lang="de-DE" baseline="0" dirty="0"/>
              <a:t>-mouse </a:t>
            </a:r>
            <a:r>
              <a:rPr lang="de-DE" baseline="0" dirty="0" err="1"/>
              <a:t>click</a:t>
            </a:r>
            <a:r>
              <a:rPr lang="de-DE" baseline="0" dirty="0"/>
              <a:t>) </a:t>
            </a:r>
            <a:r>
              <a:rPr lang="de-DE" baseline="0" dirty="0" err="1"/>
              <a:t>to</a:t>
            </a:r>
            <a:r>
              <a:rPr lang="de-DE" baseline="0" dirty="0"/>
              <a:t> </a:t>
            </a:r>
            <a:r>
              <a:rPr lang="de-DE" baseline="0" dirty="0" err="1"/>
              <a:t>create</a:t>
            </a:r>
            <a:r>
              <a:rPr lang="de-DE" baseline="0" dirty="0"/>
              <a:t> </a:t>
            </a:r>
            <a:r>
              <a:rPr lang="de-DE" baseline="0" dirty="0" err="1"/>
              <a:t>the</a:t>
            </a:r>
            <a:r>
              <a:rPr lang="de-DE" baseline="0" dirty="0"/>
              <a:t> </a:t>
            </a:r>
            <a:r>
              <a:rPr lang="de-DE" baseline="0" dirty="0" err="1"/>
              <a:t>opposite</a:t>
            </a:r>
            <a:r>
              <a:rPr lang="de-DE" baseline="0" dirty="0"/>
              <a:t> </a:t>
            </a:r>
            <a:r>
              <a:rPr lang="de-DE" baseline="0" dirty="0" err="1"/>
              <a:t>direction</a:t>
            </a:r>
            <a:r>
              <a:rPr lang="de-DE" baseline="0" dirty="0"/>
              <a:t>.</a:t>
            </a:r>
          </a:p>
          <a:p>
            <a:endParaRPr lang="de-DE" baseline="0" dirty="0"/>
          </a:p>
          <a:p>
            <a:r>
              <a:rPr lang="de-DE" baseline="0" dirty="0"/>
              <a:t>Repeat </a:t>
            </a:r>
            <a:r>
              <a:rPr lang="de-DE" baseline="0" dirty="0" err="1"/>
              <a:t>this</a:t>
            </a:r>
            <a:r>
              <a:rPr lang="de-DE" baseline="0" dirty="0"/>
              <a:t> </a:t>
            </a:r>
            <a:r>
              <a:rPr lang="de-DE" baseline="0" dirty="0" err="1"/>
              <a:t>for</a:t>
            </a:r>
            <a:r>
              <a:rPr lang="de-DE" baseline="0" dirty="0"/>
              <a:t> </a:t>
            </a:r>
            <a:r>
              <a:rPr lang="de-DE" baseline="0" dirty="0" err="1"/>
              <a:t>the</a:t>
            </a:r>
            <a:r>
              <a:rPr lang="de-DE" baseline="0" dirty="0"/>
              <a:t> </a:t>
            </a:r>
            <a:r>
              <a:rPr lang="de-DE" baseline="0" dirty="0" err="1"/>
              <a:t>train</a:t>
            </a:r>
            <a:r>
              <a:rPr lang="de-DE" baseline="0" dirty="0"/>
              <a:t>.</a:t>
            </a:r>
            <a:endParaRPr lang="de-DE" dirty="0"/>
          </a:p>
          <a:p>
            <a:endParaRPr lang="en-GB" dirty="0"/>
          </a:p>
          <a:p>
            <a:r>
              <a:rPr lang="en-GB" dirty="0"/>
              <a:t>Save as 06_Lines_Stop.ver</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474663" y="296863"/>
            <a:ext cx="6432550" cy="4824412"/>
          </a:xfrm>
        </p:spPr>
      </p:sp>
    </p:spTree>
    <p:extLst>
      <p:ext uri="{BB962C8B-B14F-4D97-AF65-F5344CB8AC3E}">
        <p14:creationId xmlns:p14="http://schemas.microsoft.com/office/powerpoint/2010/main" val="492347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a:t>User-</a:t>
            </a:r>
            <a:r>
              <a:rPr lang="de-DE" b="1" dirty="0" err="1"/>
              <a:t>defined</a:t>
            </a:r>
            <a:r>
              <a:rPr lang="de-DE" b="1" dirty="0"/>
              <a:t> </a:t>
            </a:r>
            <a:r>
              <a:rPr lang="de-DE" b="1" dirty="0" err="1"/>
              <a:t>attributes</a:t>
            </a:r>
            <a:endParaRPr lang="de-DE" b="1" dirty="0"/>
          </a:p>
          <a:p>
            <a:endParaRPr lang="de-DE" dirty="0"/>
          </a:p>
          <a:p>
            <a:r>
              <a:rPr lang="de-DE" dirty="0"/>
              <a:t>User-</a:t>
            </a:r>
            <a:r>
              <a:rPr lang="de-DE" dirty="0" err="1"/>
              <a:t>defined</a:t>
            </a:r>
            <a:r>
              <a:rPr lang="de-DE" dirty="0"/>
              <a:t> </a:t>
            </a:r>
            <a:r>
              <a:rPr lang="de-DE" dirty="0" err="1"/>
              <a:t>attributes</a:t>
            </a:r>
            <a:r>
              <a:rPr lang="de-DE" dirty="0"/>
              <a:t> </a:t>
            </a:r>
            <a:r>
              <a:rPr lang="de-DE" dirty="0" err="1"/>
              <a:t>allow</a:t>
            </a:r>
            <a:r>
              <a:rPr lang="de-DE" dirty="0"/>
              <a:t> </a:t>
            </a:r>
            <a:r>
              <a:rPr lang="de-DE" dirty="0" err="1"/>
              <a:t>you</a:t>
            </a:r>
            <a:r>
              <a:rPr lang="de-DE" dirty="0"/>
              <a:t> </a:t>
            </a:r>
            <a:r>
              <a:rPr lang="de-DE" dirty="0" err="1"/>
              <a:t>to</a:t>
            </a:r>
            <a:r>
              <a:rPr lang="de-DE" dirty="0"/>
              <a:t> </a:t>
            </a:r>
            <a:r>
              <a:rPr lang="de-DE" dirty="0" err="1"/>
              <a:t>adapt</a:t>
            </a:r>
            <a:r>
              <a:rPr lang="de-DE" dirty="0"/>
              <a:t> </a:t>
            </a:r>
            <a:r>
              <a:rPr lang="de-DE" dirty="0" err="1"/>
              <a:t>the</a:t>
            </a:r>
            <a:r>
              <a:rPr lang="de-DE" dirty="0"/>
              <a:t> </a:t>
            </a:r>
            <a:r>
              <a:rPr lang="de-DE" dirty="0" err="1"/>
              <a:t>data</a:t>
            </a:r>
            <a:r>
              <a:rPr lang="de-DE" dirty="0"/>
              <a:t> </a:t>
            </a:r>
            <a:r>
              <a:rPr lang="de-DE" dirty="0" err="1"/>
              <a:t>content</a:t>
            </a:r>
            <a:r>
              <a:rPr lang="de-DE" dirty="0"/>
              <a:t> </a:t>
            </a:r>
            <a:r>
              <a:rPr lang="de-DE" dirty="0" err="1"/>
              <a:t>of</a:t>
            </a:r>
            <a:r>
              <a:rPr lang="de-DE" dirty="0"/>
              <a:t> </a:t>
            </a:r>
            <a:r>
              <a:rPr lang="de-DE" dirty="0" err="1"/>
              <a:t>your</a:t>
            </a:r>
            <a:r>
              <a:rPr lang="de-DE" dirty="0"/>
              <a:t> model, so </a:t>
            </a:r>
            <a:r>
              <a:rPr lang="de-DE" dirty="0" err="1"/>
              <a:t>that</a:t>
            </a:r>
            <a:r>
              <a:rPr lang="de-DE" dirty="0"/>
              <a:t> </a:t>
            </a:r>
            <a:r>
              <a:rPr lang="de-DE" dirty="0" err="1"/>
              <a:t>you</a:t>
            </a:r>
            <a:r>
              <a:rPr lang="de-DE" dirty="0"/>
              <a:t> </a:t>
            </a:r>
            <a:r>
              <a:rPr lang="de-DE" dirty="0" err="1"/>
              <a:t>can</a:t>
            </a:r>
            <a:r>
              <a:rPr lang="de-DE" dirty="0"/>
              <a:t> </a:t>
            </a:r>
            <a:r>
              <a:rPr lang="de-DE" dirty="0" err="1"/>
              <a:t>easily</a:t>
            </a:r>
            <a:r>
              <a:rPr lang="de-DE" dirty="0"/>
              <a:t> manage all </a:t>
            </a:r>
            <a:r>
              <a:rPr lang="de-DE" dirty="0" err="1"/>
              <a:t>the</a:t>
            </a:r>
            <a:r>
              <a:rPr lang="de-DE" dirty="0"/>
              <a:t> </a:t>
            </a:r>
            <a:r>
              <a:rPr lang="de-DE" dirty="0" err="1"/>
              <a:t>data</a:t>
            </a:r>
            <a:r>
              <a:rPr lang="de-DE" dirty="0"/>
              <a:t> </a:t>
            </a:r>
            <a:r>
              <a:rPr lang="de-DE" dirty="0" err="1"/>
              <a:t>required</a:t>
            </a:r>
            <a:r>
              <a:rPr lang="de-DE" dirty="0"/>
              <a:t>.</a:t>
            </a:r>
          </a:p>
          <a:p>
            <a:endParaRPr lang="de-DE" dirty="0"/>
          </a:p>
          <a:p>
            <a:r>
              <a:rPr lang="de-DE" dirty="0" err="1"/>
              <a:t>Using</a:t>
            </a:r>
            <a:r>
              <a:rPr lang="de-DE" dirty="0"/>
              <a:t> </a:t>
            </a:r>
            <a:r>
              <a:rPr lang="de-DE" dirty="0" err="1"/>
              <a:t>the</a:t>
            </a:r>
            <a:r>
              <a:rPr lang="de-DE" dirty="0"/>
              <a:t> </a:t>
            </a:r>
            <a:r>
              <a:rPr lang="de-DE" dirty="0" err="1"/>
              <a:t>user-defined</a:t>
            </a:r>
            <a:r>
              <a:rPr lang="de-DE" dirty="0"/>
              <a:t> </a:t>
            </a:r>
            <a:r>
              <a:rPr lang="de-DE" dirty="0" err="1"/>
              <a:t>attribute</a:t>
            </a:r>
            <a:r>
              <a:rPr lang="de-DE" dirty="0"/>
              <a:t> (UDA) </a:t>
            </a:r>
            <a:r>
              <a:rPr lang="de-DE" dirty="0" err="1"/>
              <a:t>Attractivness</a:t>
            </a:r>
            <a:r>
              <a:rPr lang="de-DE" dirty="0"/>
              <a:t> </a:t>
            </a:r>
            <a:r>
              <a:rPr lang="de-DE" dirty="0" err="1"/>
              <a:t>for</a:t>
            </a:r>
            <a:r>
              <a:rPr lang="de-DE" dirty="0"/>
              <a:t> links </a:t>
            </a:r>
            <a:r>
              <a:rPr lang="de-DE" dirty="0" err="1"/>
              <a:t>as</a:t>
            </a:r>
            <a:r>
              <a:rPr lang="de-DE" dirty="0"/>
              <a:t> an </a:t>
            </a:r>
            <a:r>
              <a:rPr lang="de-DE" dirty="0" err="1"/>
              <a:t>example</a:t>
            </a:r>
            <a:r>
              <a:rPr lang="de-DE" dirty="0"/>
              <a:t>, </a:t>
            </a:r>
            <a:r>
              <a:rPr lang="de-DE" dirty="0" err="1"/>
              <a:t>you</a:t>
            </a:r>
            <a:r>
              <a:rPr lang="de-DE" dirty="0"/>
              <a:t> will </a:t>
            </a:r>
            <a:r>
              <a:rPr lang="de-DE" dirty="0" err="1"/>
              <a:t>learn</a:t>
            </a:r>
            <a:r>
              <a:rPr lang="de-DE" dirty="0"/>
              <a:t> </a:t>
            </a:r>
            <a:r>
              <a:rPr lang="de-DE" dirty="0" err="1"/>
              <a:t>how</a:t>
            </a:r>
            <a:r>
              <a:rPr lang="de-DE" dirty="0"/>
              <a:t> </a:t>
            </a:r>
            <a:r>
              <a:rPr lang="de-DE" dirty="0" err="1"/>
              <a:t>to</a:t>
            </a:r>
            <a:r>
              <a:rPr lang="de-DE" dirty="0"/>
              <a:t> </a:t>
            </a:r>
            <a:r>
              <a:rPr lang="de-DE" dirty="0" err="1"/>
              <a:t>include</a:t>
            </a:r>
            <a:r>
              <a:rPr lang="de-DE" dirty="0"/>
              <a:t> </a:t>
            </a:r>
            <a:r>
              <a:rPr lang="de-DE" dirty="0" err="1"/>
              <a:t>this</a:t>
            </a:r>
            <a:r>
              <a:rPr lang="de-DE" dirty="0"/>
              <a:t> type </a:t>
            </a:r>
            <a:r>
              <a:rPr lang="de-DE" dirty="0" err="1"/>
              <a:t>of</a:t>
            </a:r>
            <a:r>
              <a:rPr lang="de-DE" dirty="0"/>
              <a:t> </a:t>
            </a:r>
            <a:r>
              <a:rPr lang="de-DE" dirty="0" err="1"/>
              <a:t>attribute</a:t>
            </a:r>
            <a:r>
              <a:rPr lang="de-DE" dirty="0"/>
              <a:t> in Visum.</a:t>
            </a:r>
          </a:p>
          <a:p>
            <a:endParaRPr lang="de-DE" dirty="0"/>
          </a:p>
          <a:p>
            <a:r>
              <a:rPr lang="de-DE" dirty="0" err="1"/>
              <a:t>From</a:t>
            </a:r>
            <a:r>
              <a:rPr lang="de-DE" dirty="0"/>
              <a:t> </a:t>
            </a:r>
            <a:r>
              <a:rPr lang="de-DE" dirty="0" err="1"/>
              <a:t>the</a:t>
            </a:r>
            <a:r>
              <a:rPr lang="de-DE" dirty="0"/>
              <a:t> Network </a:t>
            </a:r>
            <a:r>
              <a:rPr lang="de-DE" dirty="0" err="1"/>
              <a:t>menu</a:t>
            </a:r>
            <a:r>
              <a:rPr lang="de-DE" dirty="0"/>
              <a:t>, </a:t>
            </a:r>
            <a:r>
              <a:rPr lang="de-DE" dirty="0" err="1"/>
              <a:t>choose</a:t>
            </a:r>
            <a:r>
              <a:rPr lang="de-DE" dirty="0"/>
              <a:t> User-</a:t>
            </a:r>
            <a:r>
              <a:rPr lang="de-DE" dirty="0" err="1"/>
              <a:t>defined</a:t>
            </a:r>
            <a:r>
              <a:rPr lang="de-DE" dirty="0"/>
              <a:t> </a:t>
            </a:r>
            <a:r>
              <a:rPr lang="de-DE" dirty="0" err="1"/>
              <a:t>attributes</a:t>
            </a:r>
            <a:r>
              <a:rPr lang="de-DE" dirty="0"/>
              <a:t>.</a:t>
            </a:r>
          </a:p>
          <a:p>
            <a:endParaRPr lang="de-DE" dirty="0"/>
          </a:p>
          <a:p>
            <a:r>
              <a:rPr lang="de-DE" dirty="0"/>
              <a:t>In </a:t>
            </a:r>
            <a:r>
              <a:rPr lang="de-DE" dirty="0" err="1"/>
              <a:t>the</a:t>
            </a:r>
            <a:r>
              <a:rPr lang="de-DE" dirty="0"/>
              <a:t> </a:t>
            </a:r>
            <a:r>
              <a:rPr lang="de-DE" dirty="0" err="1"/>
              <a:t>window</a:t>
            </a:r>
            <a:r>
              <a:rPr lang="de-DE" dirty="0"/>
              <a:t>, </a:t>
            </a:r>
            <a:r>
              <a:rPr lang="de-DE" dirty="0" err="1"/>
              <a:t>select</a:t>
            </a:r>
            <a:r>
              <a:rPr lang="de-DE" dirty="0"/>
              <a:t> </a:t>
            </a:r>
            <a:r>
              <a:rPr lang="de-DE" dirty="0" err="1"/>
              <a:t>the</a:t>
            </a:r>
            <a:r>
              <a:rPr lang="de-DE" dirty="0"/>
              <a:t> </a:t>
            </a:r>
            <a:r>
              <a:rPr lang="de-DE" dirty="0" err="1"/>
              <a:t>network</a:t>
            </a:r>
            <a:r>
              <a:rPr lang="de-DE" dirty="0"/>
              <a:t> </a:t>
            </a:r>
            <a:r>
              <a:rPr lang="de-DE" dirty="0" err="1"/>
              <a:t>object</a:t>
            </a:r>
            <a:r>
              <a:rPr lang="de-DE" dirty="0"/>
              <a:t> Links. </a:t>
            </a:r>
            <a:r>
              <a:rPr lang="de-DE" dirty="0" err="1"/>
              <a:t>Then</a:t>
            </a:r>
            <a:r>
              <a:rPr lang="de-DE" dirty="0"/>
              <a:t> </a:t>
            </a:r>
            <a:r>
              <a:rPr lang="de-DE" dirty="0" err="1"/>
              <a:t>click</a:t>
            </a:r>
            <a:r>
              <a:rPr lang="de-DE" dirty="0"/>
              <a:t> </a:t>
            </a:r>
            <a:r>
              <a:rPr lang="de-DE" dirty="0" err="1"/>
              <a:t>the</a:t>
            </a:r>
            <a:r>
              <a:rPr lang="de-DE" dirty="0"/>
              <a:t> </a:t>
            </a:r>
            <a:r>
              <a:rPr lang="de-DE" dirty="0" err="1"/>
              <a:t>blue</a:t>
            </a:r>
            <a:r>
              <a:rPr lang="de-DE" dirty="0"/>
              <a:t> + </a:t>
            </a:r>
            <a:r>
              <a:rPr lang="de-DE" dirty="0" err="1"/>
              <a:t>sign</a:t>
            </a:r>
            <a:r>
              <a:rPr lang="de-DE" dirty="0"/>
              <a:t> (Create).</a:t>
            </a:r>
          </a:p>
          <a:p>
            <a:endParaRPr lang="de-DE" dirty="0"/>
          </a:p>
          <a:p>
            <a:r>
              <a:rPr lang="de-DE" dirty="0" err="1"/>
              <a:t>Into</a:t>
            </a:r>
            <a:r>
              <a:rPr lang="de-DE" dirty="0"/>
              <a:t> </a:t>
            </a:r>
            <a:r>
              <a:rPr lang="de-DE" dirty="0" err="1"/>
              <a:t>the</a:t>
            </a:r>
            <a:r>
              <a:rPr lang="de-DE" dirty="0"/>
              <a:t> Attribute ID box, enter </a:t>
            </a:r>
            <a:r>
              <a:rPr lang="de-DE" dirty="0" err="1"/>
              <a:t>attract</a:t>
            </a:r>
            <a:r>
              <a:rPr lang="de-DE" dirty="0"/>
              <a:t>. </a:t>
            </a:r>
            <a:r>
              <a:rPr lang="de-DE" dirty="0" err="1"/>
              <a:t>Into</a:t>
            </a:r>
            <a:r>
              <a:rPr lang="de-DE" dirty="0"/>
              <a:t> </a:t>
            </a:r>
            <a:r>
              <a:rPr lang="de-DE" dirty="0" err="1"/>
              <a:t>the</a:t>
            </a:r>
            <a:r>
              <a:rPr lang="de-DE" dirty="0"/>
              <a:t> Code, Name </a:t>
            </a:r>
            <a:r>
              <a:rPr lang="de-DE" dirty="0" err="1"/>
              <a:t>and</a:t>
            </a:r>
            <a:r>
              <a:rPr lang="de-DE" dirty="0"/>
              <a:t> Comment </a:t>
            </a:r>
            <a:r>
              <a:rPr lang="de-DE" dirty="0" err="1"/>
              <a:t>boxes</a:t>
            </a:r>
            <a:r>
              <a:rPr lang="de-DE" dirty="0"/>
              <a:t>, enter </a:t>
            </a:r>
            <a:r>
              <a:rPr lang="de-DE" dirty="0" err="1"/>
              <a:t>attractiveness</a:t>
            </a:r>
            <a:r>
              <a:rPr lang="de-DE" dirty="0"/>
              <a:t>. </a:t>
            </a:r>
            <a:r>
              <a:rPr lang="de-DE" dirty="0" err="1"/>
              <a:t>Into</a:t>
            </a:r>
            <a:r>
              <a:rPr lang="de-DE" dirty="0"/>
              <a:t> </a:t>
            </a:r>
            <a:r>
              <a:rPr lang="de-DE" dirty="0" err="1"/>
              <a:t>the</a:t>
            </a:r>
            <a:r>
              <a:rPr lang="de-DE" dirty="0"/>
              <a:t> Comment box, </a:t>
            </a:r>
            <a:r>
              <a:rPr lang="de-DE" dirty="0" err="1"/>
              <a:t>you</a:t>
            </a:r>
            <a:r>
              <a:rPr lang="de-DE" dirty="0"/>
              <a:t> </a:t>
            </a:r>
            <a:r>
              <a:rPr lang="de-DE" dirty="0" err="1"/>
              <a:t>can</a:t>
            </a:r>
            <a:r>
              <a:rPr lang="de-DE" dirty="0"/>
              <a:t> enter </a:t>
            </a:r>
            <a:r>
              <a:rPr lang="de-DE" dirty="0" err="1"/>
              <a:t>more</a:t>
            </a:r>
            <a:r>
              <a:rPr lang="de-DE" dirty="0"/>
              <a:t> </a:t>
            </a:r>
            <a:r>
              <a:rPr lang="de-DE" dirty="0" err="1"/>
              <a:t>information</a:t>
            </a:r>
            <a:r>
              <a:rPr lang="de-DE" dirty="0"/>
              <a:t> </a:t>
            </a:r>
            <a:r>
              <a:rPr lang="de-DE" dirty="0" err="1"/>
              <a:t>if</a:t>
            </a:r>
            <a:r>
              <a:rPr lang="de-DE" dirty="0"/>
              <a:t> </a:t>
            </a:r>
            <a:r>
              <a:rPr lang="de-DE" dirty="0" err="1"/>
              <a:t>you</a:t>
            </a:r>
            <a:r>
              <a:rPr lang="de-DE" dirty="0"/>
              <a:t> </a:t>
            </a:r>
            <a:r>
              <a:rPr lang="de-DE" dirty="0" err="1"/>
              <a:t>like</a:t>
            </a:r>
            <a:r>
              <a:rPr lang="de-DE" dirty="0"/>
              <a:t>.</a:t>
            </a:r>
          </a:p>
          <a:p>
            <a:endParaRPr lang="de-DE" dirty="0"/>
          </a:p>
          <a:p>
            <a:pPr lvl="1"/>
            <a:r>
              <a:rPr lang="en-US" dirty="0"/>
              <a:t>In the Type list box, click “Number with decimal places”.</a:t>
            </a:r>
          </a:p>
          <a:p>
            <a:pPr lvl="1"/>
            <a:r>
              <a:rPr lang="en-US" dirty="0"/>
              <a:t>Into the default value box, enter the default value 1.</a:t>
            </a:r>
          </a:p>
          <a:p>
            <a:pPr lvl="1"/>
            <a:r>
              <a:rPr lang="en-US" dirty="0"/>
              <a:t>The number of decimal places should be 2.</a:t>
            </a:r>
          </a:p>
          <a:p>
            <a:pPr lvl="1"/>
            <a:endParaRPr lang="en-US" dirty="0"/>
          </a:p>
          <a:p>
            <a:pPr marL="0" lvl="1" indent="0">
              <a:buNone/>
            </a:pPr>
            <a:r>
              <a:rPr lang="en-US" dirty="0"/>
              <a:t>You can use the UDA attractiveness of links to include a subjective perception of travel impedance or time.</a:t>
            </a:r>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370713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92100"/>
            <a:ext cx="6338888" cy="4752975"/>
          </a:xfrm>
        </p:spPr>
      </p:sp>
      <p:sp>
        <p:nvSpPr>
          <p:cNvPr id="3" name="Notes Placeholder 2"/>
          <p:cNvSpPr>
            <a:spLocks noGrp="1"/>
          </p:cNvSpPr>
          <p:nvPr>
            <p:ph type="body" idx="1"/>
          </p:nvPr>
        </p:nvSpPr>
        <p:spPr/>
        <p:txBody>
          <a:bodyPr/>
          <a:lstStyle/>
          <a:p>
            <a:pPr marL="238727" indent="-238727" defTabSz="954908"/>
            <a:r>
              <a:rPr lang="de-DE" b="1" dirty="0">
                <a:latin typeface="Arial" pitchFamily="34" charset="0"/>
                <a:cs typeface="Arial" pitchFamily="34" charset="0"/>
              </a:rPr>
              <a:t>1-1 </a:t>
            </a:r>
            <a:r>
              <a:rPr lang="pt-PT" b="1" noProof="0" dirty="0">
                <a:latin typeface="Arial" pitchFamily="34" charset="0"/>
                <a:cs typeface="Arial" pitchFamily="34" charset="0"/>
              </a:rPr>
              <a:t>Introdução</a:t>
            </a:r>
            <a:r>
              <a:rPr lang="pt-PT" noProof="0" dirty="0">
                <a:latin typeface="Arial" pitchFamily="34" charset="0"/>
                <a:cs typeface="Arial" pitchFamily="34" charset="0"/>
              </a:rPr>
              <a:t> – Uma vista geral da interface do software e primeiros passos no Visum</a:t>
            </a:r>
          </a:p>
          <a:p>
            <a:pPr marL="238727" indent="-238727" defTabSz="954908"/>
            <a:endParaRPr lang="en-US" dirty="0">
              <a:latin typeface="Arial" pitchFamily="34" charset="0"/>
              <a:cs typeface="Arial" pitchFamily="34" charset="0"/>
            </a:endParaRPr>
          </a:p>
          <a:p>
            <a:r>
              <a:rPr lang="en-US" b="1" dirty="0">
                <a:latin typeface="Arial" pitchFamily="34" charset="0"/>
                <a:cs typeface="Arial" pitchFamily="34" charset="0"/>
              </a:rPr>
              <a:t>Interface do software</a:t>
            </a:r>
          </a:p>
          <a:p>
            <a:pPr>
              <a:defRPr/>
            </a:pPr>
            <a:r>
              <a:rPr lang="pt-PT" noProof="0" dirty="0">
                <a:latin typeface="Arial" pitchFamily="34" charset="0"/>
                <a:cs typeface="Arial" pitchFamily="34" charset="0"/>
              </a:rPr>
              <a:t>Quando se inicia o software, a interface do Visum aparece após a tela inicial. A interface do Visum inclui todas as restantes janelas do </a:t>
            </a:r>
            <a:r>
              <a:rPr lang="pt-PT" noProof="0" dirty="0" err="1">
                <a:latin typeface="Arial" pitchFamily="34" charset="0"/>
                <a:cs typeface="Arial" pitchFamily="34" charset="0"/>
              </a:rPr>
              <a:t>sofware</a:t>
            </a:r>
            <a:r>
              <a:rPr lang="pt-PT" noProof="0" dirty="0">
                <a:latin typeface="Arial" pitchFamily="34" charset="0"/>
                <a:cs typeface="Arial" pitchFamily="34" charset="0"/>
              </a:rPr>
              <a:t>. Inicialmente, a janela da rede não contém nada.</a:t>
            </a:r>
          </a:p>
          <a:p>
            <a:endParaRPr lang="pt-PT" dirty="0"/>
          </a:p>
        </p:txBody>
      </p:sp>
      <p:sp>
        <p:nvSpPr>
          <p:cNvPr id="4" name="Header Placehold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25675202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a:t>User-</a:t>
            </a:r>
            <a:r>
              <a:rPr lang="de-DE" b="1" dirty="0" err="1"/>
              <a:t>defined</a:t>
            </a:r>
            <a:r>
              <a:rPr lang="de-DE" b="1" dirty="0"/>
              <a:t> </a:t>
            </a:r>
            <a:r>
              <a:rPr lang="de-DE" b="1" dirty="0" err="1"/>
              <a:t>attributes</a:t>
            </a:r>
            <a:r>
              <a:rPr lang="de-DE" b="1" dirty="0"/>
              <a:t> (type </a:t>
            </a:r>
            <a:r>
              <a:rPr lang="de-DE" b="1" dirty="0" err="1"/>
              <a:t>formula</a:t>
            </a:r>
            <a:r>
              <a:rPr lang="de-DE" b="1" dirty="0"/>
              <a:t>)</a:t>
            </a:r>
          </a:p>
          <a:p>
            <a:endParaRPr lang="de-DE" dirty="0"/>
          </a:p>
          <a:p>
            <a:r>
              <a:rPr lang="en-US" dirty="0"/>
              <a:t>First we specify the following user-defined attribute for zones as integer:</a:t>
            </a:r>
          </a:p>
          <a:p>
            <a:pPr marL="269875" marR="0" lvl="1" indent="-269875" algn="l" defTabSz="914400" rtl="0" eaLnBrk="1" fontAlgn="auto" latinLnBrk="0" hangingPunct="1">
              <a:lnSpc>
                <a:spcPct val="100000"/>
              </a:lnSpc>
              <a:spcBef>
                <a:spcPts val="0"/>
              </a:spcBef>
              <a:spcAft>
                <a:spcPts val="0"/>
              </a:spcAft>
              <a:buClr>
                <a:schemeClr val="accent1"/>
              </a:buClr>
              <a:buSzTx/>
              <a:buFont typeface="Wingdings 3" pitchFamily="18" charset="2"/>
              <a:buChar char="´"/>
              <a:tabLst/>
              <a:defRPr/>
            </a:pPr>
            <a:r>
              <a:rPr lang="en-US" dirty="0"/>
              <a:t>Population</a:t>
            </a:r>
          </a:p>
          <a:p>
            <a:endParaRPr lang="en-US" dirty="0"/>
          </a:p>
          <a:p>
            <a:r>
              <a:rPr lang="en-US" dirty="0"/>
              <a:t>Then we specific another user-defined attribute for zones with</a:t>
            </a:r>
            <a:r>
              <a:rPr lang="en-US" baseline="0" dirty="0"/>
              <a:t> the type Formula:</a:t>
            </a:r>
            <a:endParaRPr lang="en-US" dirty="0"/>
          </a:p>
          <a:p>
            <a:pPr marL="269875" marR="0" lvl="1" indent="-269875" algn="l" defTabSz="914400" rtl="0" eaLnBrk="1" fontAlgn="auto" latinLnBrk="0" hangingPunct="1">
              <a:lnSpc>
                <a:spcPct val="100000"/>
              </a:lnSpc>
              <a:spcBef>
                <a:spcPts val="0"/>
              </a:spcBef>
              <a:spcAft>
                <a:spcPts val="0"/>
              </a:spcAft>
              <a:buClr>
                <a:srgbClr val="ED1B34"/>
              </a:buClr>
              <a:buSzTx/>
              <a:buFont typeface="Wingdings 3" pitchFamily="18" charset="2"/>
              <a:buChar char="´"/>
              <a:tabLst/>
              <a:defRPr/>
            </a:pPr>
            <a:r>
              <a:rPr kumimoji="0" lang="en-US" b="0" i="0" u="none" strike="noStrike" kern="1200" cap="none" spc="0" normalizeH="0" baseline="0" noProof="0" dirty="0" err="1">
                <a:ln>
                  <a:noFill/>
                </a:ln>
                <a:solidFill>
                  <a:srgbClr val="000000"/>
                </a:solidFill>
                <a:effectLst/>
                <a:uLnTx/>
                <a:uFillTx/>
              </a:rPr>
              <a:t>Population_density</a:t>
            </a:r>
            <a:r>
              <a:rPr kumimoji="0" lang="en-US" b="0" i="0" u="none" strike="noStrike" kern="1200" cap="none" spc="0" normalizeH="0" baseline="0" noProof="0" dirty="0">
                <a:ln>
                  <a:noFill/>
                </a:ln>
                <a:solidFill>
                  <a:srgbClr val="000000"/>
                </a:solidFill>
                <a:effectLst/>
                <a:uLnTx/>
                <a:uFillTx/>
              </a:rPr>
              <a:t> = </a:t>
            </a:r>
            <a:r>
              <a:rPr lang="de-DE" kern="1200" dirty="0">
                <a:solidFill>
                  <a:srgbClr val="000000"/>
                </a:solidFill>
              </a:rPr>
              <a:t>[POPULATION] / [AREAKM2]</a:t>
            </a:r>
            <a:endParaRPr kumimoji="0" lang="en-US" b="0" i="0" u="none" strike="noStrike" kern="1200" cap="none" spc="0" normalizeH="0" baseline="0" noProof="0" dirty="0">
              <a:ln>
                <a:noFill/>
              </a:ln>
              <a:solidFill>
                <a:srgbClr val="000000"/>
              </a:solidFill>
              <a:effectLst/>
              <a:uLnTx/>
              <a:uFillTx/>
            </a:endParaRPr>
          </a:p>
          <a:p>
            <a:endParaRPr lang="en-US"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3283200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err="1"/>
              <a:t>Filling</a:t>
            </a:r>
            <a:r>
              <a:rPr lang="de-DE" b="1" dirty="0"/>
              <a:t> </a:t>
            </a:r>
            <a:r>
              <a:rPr lang="de-DE" b="1" dirty="0" err="1"/>
              <a:t>input</a:t>
            </a:r>
            <a:r>
              <a:rPr lang="de-DE" b="1" dirty="0"/>
              <a:t> </a:t>
            </a:r>
            <a:r>
              <a:rPr lang="de-DE" b="1" dirty="0" err="1"/>
              <a:t>attributes</a:t>
            </a:r>
            <a:r>
              <a:rPr lang="de-DE" b="1" dirty="0"/>
              <a:t> </a:t>
            </a:r>
            <a:r>
              <a:rPr lang="de-DE" b="1" dirty="0" err="1"/>
              <a:t>with</a:t>
            </a:r>
            <a:r>
              <a:rPr lang="de-DE" b="1" dirty="0"/>
              <a:t> </a:t>
            </a:r>
            <a:r>
              <a:rPr lang="de-DE" b="1" dirty="0" err="1"/>
              <a:t>values</a:t>
            </a:r>
            <a:endParaRPr lang="de-DE" b="1" dirty="0"/>
          </a:p>
          <a:p>
            <a:endParaRPr lang="de-DE" dirty="0"/>
          </a:p>
          <a:p>
            <a:r>
              <a:rPr lang="en-US" dirty="0"/>
              <a:t>Open the list of zones. In the Network window, right-click the network object Zones, then select List (or open</a:t>
            </a:r>
            <a:r>
              <a:rPr lang="en-US" baseline="0" dirty="0"/>
              <a:t> the list using the list menu)</a:t>
            </a:r>
            <a:r>
              <a:rPr lang="en-US" dirty="0"/>
              <a:t>.</a:t>
            </a:r>
            <a:br>
              <a:rPr lang="en-US" dirty="0"/>
            </a:br>
            <a:br>
              <a:rPr lang="en-US" dirty="0"/>
            </a:br>
            <a:r>
              <a:rPr lang="en-US" dirty="0"/>
              <a:t>Now change</a:t>
            </a:r>
            <a:r>
              <a:rPr lang="en-US" baseline="0" dirty="0"/>
              <a:t> </a:t>
            </a:r>
            <a:r>
              <a:rPr lang="en-US" dirty="0"/>
              <a:t>the values ​​for population. The results of the formula attribute are immediately shown on the list.</a:t>
            </a:r>
          </a:p>
          <a:p>
            <a:endParaRPr lang="en-US" dirty="0"/>
          </a:p>
          <a:p>
            <a:r>
              <a:rPr lang="en-US" dirty="0"/>
              <a:t>Save as 07_UDA.ver</a:t>
            </a:r>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415244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a:t>Transport </a:t>
            </a:r>
            <a:r>
              <a:rPr lang="de-DE" b="1" dirty="0" err="1"/>
              <a:t>demand</a:t>
            </a:r>
            <a:r>
              <a:rPr lang="de-DE" b="1" dirty="0"/>
              <a:t> - </a:t>
            </a:r>
            <a:r>
              <a:rPr lang="de-DE" b="1" dirty="0" err="1"/>
              <a:t>matrices</a:t>
            </a:r>
            <a:endParaRPr lang="de-DE" b="1" dirty="0"/>
          </a:p>
          <a:p>
            <a:endParaRPr lang="de-DE" dirty="0"/>
          </a:p>
          <a:p>
            <a:r>
              <a:rPr lang="en-US" dirty="0"/>
              <a:t>Transport demand arises when a sequence of activities (residential - work - shopping - residential) may not be exercised in the same place and therefore a change of location is necessary.</a:t>
            </a:r>
            <a:br>
              <a:rPr lang="en-US" dirty="0"/>
            </a:br>
            <a:br>
              <a:rPr lang="en-US" dirty="0"/>
            </a:br>
            <a:r>
              <a:rPr lang="en-US" dirty="0"/>
              <a:t>In origin-destination matrices, the traffic demand is indicated by the number of displacements (number of trips) from a cell </a:t>
            </a:r>
            <a:r>
              <a:rPr lang="en-US" dirty="0" err="1"/>
              <a:t>i</a:t>
            </a:r>
            <a:r>
              <a:rPr lang="en-US" dirty="0"/>
              <a:t> to a cell j.</a:t>
            </a:r>
            <a:br>
              <a:rPr lang="en-US" dirty="0"/>
            </a:br>
            <a:endParaRPr lang="en-US" dirty="0"/>
          </a:p>
          <a:p>
            <a:pPr lvl="1"/>
            <a:r>
              <a:rPr lang="en-US" dirty="0" err="1"/>
              <a:t>PrT</a:t>
            </a:r>
            <a:r>
              <a:rPr lang="en-US" dirty="0"/>
              <a:t> matrix elements are specified in vehicle trips.  </a:t>
            </a:r>
            <a:r>
              <a:rPr lang="en-US" dirty="0" err="1"/>
              <a:t>PuT</a:t>
            </a:r>
            <a:r>
              <a:rPr lang="en-US" dirty="0"/>
              <a:t> matrix elements are specified in passenger trips (not to be confused with the ride of a public transport line). They contain the number of trips from a zone </a:t>
            </a:r>
            <a:r>
              <a:rPr lang="en-US" dirty="0" err="1"/>
              <a:t>i</a:t>
            </a:r>
            <a:r>
              <a:rPr lang="en-US" dirty="0"/>
              <a:t> to a zone j.</a:t>
            </a:r>
          </a:p>
          <a:p>
            <a:pPr lvl="1"/>
            <a:r>
              <a:rPr lang="en-US" dirty="0"/>
              <a:t>A traffic demand matrix refers to a time interval (survey period) and therefore only includes the rides made within a specific time interval.</a:t>
            </a:r>
          </a:p>
          <a:p>
            <a:pPr lvl="1"/>
            <a:r>
              <a:rPr lang="en-US" dirty="0"/>
              <a:t>The trips of a traffic demand matrix can refer to the entire transport system, parts of the transport system (e.g. walking, cycling, </a:t>
            </a:r>
            <a:r>
              <a:rPr lang="en-US" dirty="0" err="1"/>
              <a:t>PuT</a:t>
            </a:r>
            <a:r>
              <a:rPr lang="en-US" dirty="0"/>
              <a:t>, </a:t>
            </a:r>
            <a:r>
              <a:rPr lang="en-US" dirty="0" err="1"/>
              <a:t>PrT</a:t>
            </a:r>
            <a:r>
              <a:rPr lang="en-US" dirty="0"/>
              <a:t>), to groups of people (e.g. workers, students) or to trip purposes (e.g. work, shopping, leisure).</a:t>
            </a:r>
          </a:p>
          <a:p>
            <a:pPr lvl="1"/>
            <a:r>
              <a:rPr lang="en-US" dirty="0"/>
              <a:t>A demand matrix is ​​assigned to exactly one demand segment.</a:t>
            </a:r>
          </a:p>
          <a:p>
            <a:pPr lvl="1"/>
            <a:endParaRPr lang="en-US" dirty="0"/>
          </a:p>
          <a:p>
            <a:pPr lvl="1"/>
            <a:r>
              <a:rPr lang="en-US" dirty="0"/>
              <a:t>First add 4 demand matrices. Then open the following matrices that have been saved to the MTX folder: cars, trucks, </a:t>
            </a:r>
            <a:r>
              <a:rPr lang="en-US" dirty="0" err="1"/>
              <a:t>PuT</a:t>
            </a:r>
            <a:r>
              <a:rPr lang="en-US" dirty="0"/>
              <a:t>, and </a:t>
            </a:r>
            <a:r>
              <a:rPr lang="en-US" dirty="0" err="1"/>
              <a:t>PuT_Stud</a:t>
            </a:r>
            <a:r>
              <a:rPr lang="en-US" dirty="0"/>
              <a:t>.</a:t>
            </a:r>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5002980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a:t>Transport </a:t>
            </a:r>
            <a:r>
              <a:rPr lang="de-DE" b="1" dirty="0" err="1"/>
              <a:t>demand</a:t>
            </a:r>
            <a:r>
              <a:rPr lang="de-DE" b="1" dirty="0"/>
              <a:t> - </a:t>
            </a:r>
            <a:r>
              <a:rPr lang="de-DE" b="1" dirty="0" err="1"/>
              <a:t>matrices</a:t>
            </a:r>
            <a:endParaRPr lang="de-DE" b="1" dirty="0"/>
          </a:p>
          <a:p>
            <a:endParaRPr lang="de-DE" dirty="0"/>
          </a:p>
          <a:p>
            <a:r>
              <a:rPr lang="de-DE" dirty="0" err="1"/>
              <a:t>Assign</a:t>
            </a:r>
            <a:r>
              <a:rPr lang="de-DE" dirty="0"/>
              <a:t> </a:t>
            </a:r>
            <a:r>
              <a:rPr lang="de-DE" dirty="0" err="1"/>
              <a:t>the</a:t>
            </a:r>
            <a:r>
              <a:rPr lang="de-DE" dirty="0"/>
              <a:t> </a:t>
            </a:r>
            <a:r>
              <a:rPr lang="de-DE" dirty="0" err="1"/>
              <a:t>matrices</a:t>
            </a:r>
            <a:r>
              <a:rPr lang="de-DE" dirty="0"/>
              <a:t> </a:t>
            </a:r>
            <a:r>
              <a:rPr lang="de-DE" dirty="0" err="1"/>
              <a:t>to</a:t>
            </a:r>
            <a:r>
              <a:rPr lang="de-DE" dirty="0"/>
              <a:t> </a:t>
            </a:r>
            <a:r>
              <a:rPr lang="de-DE" dirty="0" err="1"/>
              <a:t>the</a:t>
            </a:r>
            <a:r>
              <a:rPr lang="de-DE" dirty="0"/>
              <a:t> </a:t>
            </a:r>
            <a:r>
              <a:rPr lang="de-DE" dirty="0" err="1"/>
              <a:t>respective</a:t>
            </a:r>
            <a:r>
              <a:rPr lang="de-DE" dirty="0"/>
              <a:t> </a:t>
            </a:r>
            <a:r>
              <a:rPr lang="de-DE" dirty="0" err="1"/>
              <a:t>demand</a:t>
            </a:r>
            <a:r>
              <a:rPr lang="de-DE" dirty="0"/>
              <a:t> </a:t>
            </a:r>
            <a:r>
              <a:rPr lang="de-DE" dirty="0" err="1"/>
              <a:t>segment</a:t>
            </a:r>
            <a:r>
              <a:rPr lang="de-DE" dirty="0"/>
              <a:t>.</a:t>
            </a:r>
          </a:p>
          <a:p>
            <a:endParaRPr lang="de-DE" dirty="0"/>
          </a:p>
          <a:p>
            <a:r>
              <a:rPr lang="de-DE" dirty="0" err="1"/>
              <a:t>From</a:t>
            </a:r>
            <a:r>
              <a:rPr lang="de-DE" dirty="0"/>
              <a:t> </a:t>
            </a:r>
            <a:r>
              <a:rPr lang="de-DE" dirty="0" err="1"/>
              <a:t>the</a:t>
            </a:r>
            <a:r>
              <a:rPr lang="de-DE" dirty="0"/>
              <a:t> Demand </a:t>
            </a:r>
            <a:r>
              <a:rPr lang="de-DE" dirty="0" err="1"/>
              <a:t>menu</a:t>
            </a:r>
            <a:r>
              <a:rPr lang="de-DE" dirty="0"/>
              <a:t>, </a:t>
            </a:r>
            <a:r>
              <a:rPr lang="de-DE" dirty="0" err="1"/>
              <a:t>choose</a:t>
            </a:r>
            <a:r>
              <a:rPr lang="de-DE" dirty="0"/>
              <a:t> Demand </a:t>
            </a:r>
            <a:r>
              <a:rPr lang="de-DE" dirty="0" err="1"/>
              <a:t>data</a:t>
            </a:r>
            <a:r>
              <a:rPr lang="de-DE" dirty="0"/>
              <a:t>.</a:t>
            </a:r>
          </a:p>
          <a:p>
            <a:endParaRPr lang="de-DE" dirty="0"/>
          </a:p>
          <a:p>
            <a:r>
              <a:rPr lang="de-DE" dirty="0"/>
              <a:t>Change </a:t>
            </a:r>
            <a:r>
              <a:rPr lang="de-DE" dirty="0" err="1"/>
              <a:t>to</a:t>
            </a:r>
            <a:r>
              <a:rPr lang="de-DE" dirty="0"/>
              <a:t> </a:t>
            </a:r>
            <a:r>
              <a:rPr lang="de-DE" dirty="0" err="1"/>
              <a:t>the</a:t>
            </a:r>
            <a:r>
              <a:rPr lang="de-DE" dirty="0"/>
              <a:t> [DEMANDSEGMENT] </a:t>
            </a:r>
            <a:r>
              <a:rPr lang="de-DE" dirty="0" err="1"/>
              <a:t>tab</a:t>
            </a:r>
            <a:r>
              <a:rPr lang="de-DE" dirty="0"/>
              <a:t> – </a:t>
            </a:r>
            <a:r>
              <a:rPr lang="de-DE" dirty="0" err="1"/>
              <a:t>Assignment</a:t>
            </a:r>
            <a:r>
              <a:rPr lang="de-DE" dirty="0"/>
              <a:t> in </a:t>
            </a:r>
            <a:r>
              <a:rPr lang="de-DE" dirty="0" err="1"/>
              <a:t>the</a:t>
            </a:r>
            <a:r>
              <a:rPr lang="de-DE" dirty="0"/>
              <a:t> Matrix </a:t>
            </a:r>
            <a:r>
              <a:rPr lang="de-DE" dirty="0" err="1"/>
              <a:t>column</a:t>
            </a:r>
            <a:r>
              <a:rPr lang="de-DE" dirty="0"/>
              <a:t>.</a:t>
            </a:r>
          </a:p>
          <a:p>
            <a:endParaRPr lang="de-DE" dirty="0"/>
          </a:p>
          <a:p>
            <a:r>
              <a:rPr lang="de-DE" dirty="0"/>
              <a:t>Note </a:t>
            </a:r>
            <a:r>
              <a:rPr lang="de-DE" dirty="0" err="1"/>
              <a:t>that</a:t>
            </a:r>
            <a:r>
              <a:rPr lang="de-DE" dirty="0"/>
              <a:t> </a:t>
            </a:r>
            <a:r>
              <a:rPr lang="de-DE" dirty="0" err="1"/>
              <a:t>you</a:t>
            </a:r>
            <a:r>
              <a:rPr lang="de-DE" dirty="0"/>
              <a:t> </a:t>
            </a:r>
            <a:r>
              <a:rPr lang="de-DE" dirty="0" err="1"/>
              <a:t>need</a:t>
            </a:r>
            <a:r>
              <a:rPr lang="de-DE" dirty="0"/>
              <a:t> </a:t>
            </a:r>
            <a:r>
              <a:rPr lang="de-DE" dirty="0" err="1"/>
              <a:t>to</a:t>
            </a:r>
            <a:r>
              <a:rPr lang="de-DE" dirty="0"/>
              <a:t> </a:t>
            </a:r>
            <a:r>
              <a:rPr lang="de-DE" dirty="0" err="1"/>
              <a:t>create</a:t>
            </a:r>
            <a:r>
              <a:rPr lang="de-DE" dirty="0"/>
              <a:t> </a:t>
            </a:r>
            <a:r>
              <a:rPr lang="de-DE" dirty="0" err="1"/>
              <a:t>another</a:t>
            </a:r>
            <a:r>
              <a:rPr lang="de-DE" dirty="0"/>
              <a:t> </a:t>
            </a:r>
            <a:r>
              <a:rPr lang="de-DE" dirty="0" err="1"/>
              <a:t>Dsseg</a:t>
            </a:r>
            <a:r>
              <a:rPr lang="de-DE" dirty="0"/>
              <a:t> „</a:t>
            </a:r>
            <a:r>
              <a:rPr lang="de-DE" dirty="0" err="1"/>
              <a:t>PuT_Stud</a:t>
            </a:r>
            <a:r>
              <a:rPr lang="de-DE" dirty="0"/>
              <a:t>“ </a:t>
            </a:r>
            <a:r>
              <a:rPr lang="de-DE" dirty="0" err="1"/>
              <a:t>under</a:t>
            </a:r>
            <a:r>
              <a:rPr lang="de-DE" dirty="0"/>
              <a:t> </a:t>
            </a:r>
            <a:r>
              <a:rPr lang="de-DE" dirty="0" err="1"/>
              <a:t>TSys</a:t>
            </a:r>
            <a:r>
              <a:rPr lang="de-DE" dirty="0"/>
              <a:t>/Modes/</a:t>
            </a:r>
            <a:r>
              <a:rPr lang="de-DE" dirty="0" err="1"/>
              <a:t>DSeg</a:t>
            </a:r>
            <a:r>
              <a:rPr lang="de-DE" dirty="0"/>
              <a:t>, </a:t>
            </a:r>
            <a:r>
              <a:rPr lang="de-DE" dirty="0" err="1"/>
              <a:t>before</a:t>
            </a:r>
            <a:r>
              <a:rPr lang="de-DE" dirty="0"/>
              <a:t> </a:t>
            </a:r>
            <a:r>
              <a:rPr lang="de-DE" dirty="0" err="1"/>
              <a:t>you</a:t>
            </a:r>
            <a:r>
              <a:rPr lang="de-DE" dirty="0"/>
              <a:t> </a:t>
            </a:r>
            <a:r>
              <a:rPr lang="de-DE" dirty="0" err="1"/>
              <a:t>can</a:t>
            </a:r>
            <a:r>
              <a:rPr lang="de-DE" dirty="0"/>
              <a:t> </a:t>
            </a:r>
            <a:r>
              <a:rPr lang="de-DE" dirty="0" err="1"/>
              <a:t>assign</a:t>
            </a:r>
            <a:r>
              <a:rPr lang="de-DE" dirty="0"/>
              <a:t> </a:t>
            </a:r>
            <a:r>
              <a:rPr lang="de-DE" dirty="0" err="1"/>
              <a:t>matrix</a:t>
            </a:r>
            <a:r>
              <a:rPr lang="de-DE" dirty="0"/>
              <a:t> 4 in </a:t>
            </a:r>
            <a:r>
              <a:rPr lang="de-DE" dirty="0" err="1"/>
              <a:t>the</a:t>
            </a:r>
            <a:r>
              <a:rPr lang="de-DE" dirty="0"/>
              <a:t> </a:t>
            </a:r>
            <a:r>
              <a:rPr lang="de-DE" dirty="0" err="1"/>
              <a:t>menu</a:t>
            </a:r>
            <a:r>
              <a:rPr lang="de-DE" dirty="0"/>
              <a:t> Demand </a:t>
            </a:r>
            <a:r>
              <a:rPr lang="de-DE" dirty="0" err="1"/>
              <a:t>data</a:t>
            </a:r>
            <a:r>
              <a:rPr lang="de-DE" dirty="0"/>
              <a:t>.</a:t>
            </a:r>
          </a:p>
          <a:p>
            <a:endParaRPr lang="de-DE" dirty="0"/>
          </a:p>
          <a:p>
            <a:r>
              <a:rPr lang="de-DE" dirty="0"/>
              <a:t>Click OK </a:t>
            </a:r>
            <a:r>
              <a:rPr lang="de-DE" dirty="0" err="1"/>
              <a:t>to</a:t>
            </a:r>
            <a:r>
              <a:rPr lang="de-DE" dirty="0"/>
              <a:t> </a:t>
            </a:r>
            <a:r>
              <a:rPr lang="de-DE" dirty="0" err="1"/>
              <a:t>confirm</a:t>
            </a:r>
            <a:r>
              <a:rPr lang="de-DE" dirty="0"/>
              <a:t> </a:t>
            </a:r>
            <a:r>
              <a:rPr lang="de-DE" dirty="0" err="1"/>
              <a:t>your</a:t>
            </a:r>
            <a:r>
              <a:rPr lang="de-DE" dirty="0"/>
              <a:t> </a:t>
            </a:r>
            <a:r>
              <a:rPr lang="de-DE" dirty="0" err="1"/>
              <a:t>entries</a:t>
            </a:r>
            <a:r>
              <a:rPr lang="de-DE" dirty="0"/>
              <a:t>.</a:t>
            </a:r>
          </a:p>
          <a:p>
            <a:endParaRPr lang="de-DE" dirty="0"/>
          </a:p>
          <a:p>
            <a:r>
              <a:rPr lang="de-DE" dirty="0"/>
              <a:t>Save </a:t>
            </a:r>
            <a:r>
              <a:rPr lang="de-DE" dirty="0" err="1"/>
              <a:t>as</a:t>
            </a:r>
            <a:r>
              <a:rPr lang="de-DE" dirty="0"/>
              <a:t> 08_Demand.ver.</a:t>
            </a:r>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3759542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de-DE" b="1" dirty="0"/>
              <a:t>1-4 </a:t>
            </a:r>
            <a:r>
              <a:rPr lang="pt-PT" b="1" noProof="0" dirty="0">
                <a:latin typeface="Arial" pitchFamily="34" charset="0"/>
                <a:cs typeface="Arial" pitchFamily="34" charset="0"/>
              </a:rPr>
              <a:t>Validação e verificação de redes</a:t>
            </a:r>
            <a:r>
              <a:rPr lang="pt-PT" noProof="0" dirty="0">
                <a:latin typeface="Arial" pitchFamily="34" charset="0"/>
                <a:cs typeface="Arial" pitchFamily="34" charset="0"/>
              </a:rPr>
              <a:t> – Como verificar o rigor do modelo e a sua aproximação à realidade?</a:t>
            </a:r>
            <a:endParaRPr lang="en-US" dirty="0"/>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1787889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pt-PT" b="1" noProof="0" dirty="0"/>
              <a:t>Verificação da rede</a:t>
            </a:r>
          </a:p>
          <a:p>
            <a:endParaRPr lang="pt-PT" noProof="0" dirty="0"/>
          </a:p>
          <a:p>
            <a:r>
              <a:rPr lang="pt-PT" noProof="0" dirty="0"/>
              <a:t>Pode utilizar a função CHECK NETWORK para verificar a rede </a:t>
            </a:r>
            <a:r>
              <a:rPr lang="pt-PT" noProof="0" dirty="0" err="1"/>
              <a:t>function</a:t>
            </a:r>
            <a:r>
              <a:rPr lang="pt-PT" noProof="0" dirty="0"/>
              <a:t>, testando vários aspetos.</a:t>
            </a:r>
          </a:p>
          <a:p>
            <a:endParaRPr lang="pt-PT" noProof="0" dirty="0"/>
          </a:p>
          <a:p>
            <a:r>
              <a:rPr lang="pt-PT" noProof="0" dirty="0"/>
              <a:t>Menu: CALCULATE – CHECK NETWORK</a:t>
            </a:r>
          </a:p>
          <a:p>
            <a:endParaRPr lang="pt-PT" noProof="0" dirty="0"/>
          </a:p>
          <a:p>
            <a:r>
              <a:rPr lang="pt-PT" noProof="0" dirty="0"/>
              <a:t>Se todas as opções de verificação forem confirmadas com o [ok], a sua estrutura da rede </a:t>
            </a:r>
            <a:r>
              <a:rPr lang="pt-PT" noProof="0" dirty="0" err="1"/>
              <a:t>rede</a:t>
            </a:r>
            <a:r>
              <a:rPr lang="pt-PT" noProof="0" dirty="0"/>
              <a:t> está correta. Atenção que nem todos os avisos significam que haja problemas </a:t>
            </a:r>
            <a:r>
              <a:rPr lang="pt-PT" noProof="0" dirty="0" err="1"/>
              <a:t>relavantes</a:t>
            </a:r>
            <a:r>
              <a:rPr lang="pt-PT" noProof="0" dirty="0"/>
              <a:t> na rede, pois por vezes alguns dos avisos resultam de opções de modelação tomadas pelo utilizador</a:t>
            </a:r>
            <a:r>
              <a:rPr lang="pt-PT" baseline="0" noProof="0" dirty="0"/>
              <a:t>.</a:t>
            </a:r>
            <a:endParaRPr lang="pt-PT" noProof="0" dirty="0"/>
          </a:p>
          <a:p>
            <a:endParaRPr lang="pt-PT" noProof="0" dirty="0"/>
          </a:p>
          <a:p>
            <a:r>
              <a:rPr lang="pt-PT" noProof="0" dirty="0"/>
              <a:t>Clique no botão </a:t>
            </a:r>
            <a:r>
              <a:rPr lang="pt-PT" noProof="0" dirty="0" err="1"/>
              <a:t>Close</a:t>
            </a:r>
            <a:r>
              <a:rPr lang="pt-PT" noProof="0" dirty="0"/>
              <a:t> para confirmar o procedimento.</a:t>
            </a:r>
          </a:p>
          <a:p>
            <a:endParaRPr lang="de-DE" dirty="0"/>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38321676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pt-PT" b="1" noProof="0" dirty="0"/>
              <a:t>Pesquisa de caminho mais curto (</a:t>
            </a:r>
            <a:r>
              <a:rPr lang="pt-PT" b="1" noProof="0" dirty="0" err="1"/>
              <a:t>Shortest</a:t>
            </a:r>
            <a:r>
              <a:rPr lang="pt-PT" b="1" noProof="0" dirty="0"/>
              <a:t> </a:t>
            </a:r>
            <a:r>
              <a:rPr lang="pt-PT" b="1" noProof="0" dirty="0" err="1"/>
              <a:t>path</a:t>
            </a:r>
            <a:r>
              <a:rPr lang="pt-PT" b="1" noProof="0" dirty="0"/>
              <a:t> </a:t>
            </a:r>
            <a:r>
              <a:rPr lang="pt-PT" b="1" noProof="0" dirty="0" err="1"/>
              <a:t>search</a:t>
            </a:r>
            <a:r>
              <a:rPr lang="pt-PT" b="1" noProof="0" dirty="0"/>
              <a:t>)</a:t>
            </a:r>
          </a:p>
          <a:p>
            <a:endParaRPr lang="pt-PT" noProof="0" dirty="0"/>
          </a:p>
          <a:p>
            <a:r>
              <a:rPr lang="pt-PT" noProof="0" dirty="0"/>
              <a:t>Usando a pesquisa de caminho mais curto é possível verificar se o modelo de rede é plausível, ou não. Você pode verificar se os percursos mais plausíveis são os encontrados. Isto auxilia a identificação de erros na rede.</a:t>
            </a:r>
          </a:p>
          <a:p>
            <a:endParaRPr lang="pt-PT" noProof="0" dirty="0"/>
          </a:p>
          <a:p>
            <a:r>
              <a:rPr lang="pt-PT" noProof="0" dirty="0"/>
              <a:t>A pesquisa de caminho mais curto permite verificar se:</a:t>
            </a:r>
          </a:p>
          <a:p>
            <a:pPr lvl="1"/>
            <a:r>
              <a:rPr lang="pt-PT" noProof="0" dirty="0"/>
              <a:t>as viragens estão corretamente modeladas</a:t>
            </a:r>
          </a:p>
          <a:p>
            <a:pPr lvl="1"/>
            <a:r>
              <a:rPr lang="pt-PT" noProof="0" dirty="0"/>
              <a:t>os arcos têm atributos corretos</a:t>
            </a:r>
          </a:p>
          <a:p>
            <a:pPr lvl="1"/>
            <a:r>
              <a:rPr lang="pt-PT" noProof="0" dirty="0"/>
              <a:t>os conectores estão corretamente </a:t>
            </a:r>
            <a:r>
              <a:rPr lang="pt-PT" noProof="0" dirty="0" err="1"/>
              <a:t>atribuidos</a:t>
            </a:r>
            <a:endParaRPr lang="pt-PT" noProof="0" dirty="0"/>
          </a:p>
          <a:p>
            <a:pPr lvl="1"/>
            <a:r>
              <a:rPr lang="pt-PT" noProof="0" dirty="0"/>
              <a:t>os nós estão modelados de forma correta</a:t>
            </a:r>
          </a:p>
          <a:p>
            <a:pPr lvl="1"/>
            <a:r>
              <a:rPr lang="pt-PT" noProof="0" dirty="0"/>
              <a:t>os tempos e as distâncias de viagem correspondem à realidade</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4131640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pt-PT" b="1" noProof="0" dirty="0"/>
              <a:t>Listar a pesquisa de caminho mais curto </a:t>
            </a:r>
            <a:r>
              <a:rPr lang="pt-PT" b="1" noProof="0" dirty="0" err="1"/>
              <a:t>PrT</a:t>
            </a:r>
            <a:endParaRPr lang="pt-PT" b="1" noProof="0" dirty="0"/>
          </a:p>
          <a:p>
            <a:endParaRPr lang="pt-PT" noProof="0" dirty="0"/>
          </a:p>
          <a:p>
            <a:r>
              <a:rPr lang="pt-PT" noProof="0" dirty="0"/>
              <a:t>Do menu </a:t>
            </a:r>
            <a:r>
              <a:rPr lang="pt-PT" noProof="0" dirty="0" err="1"/>
              <a:t>Lists</a:t>
            </a:r>
            <a:r>
              <a:rPr lang="pt-PT" noProof="0" dirty="0"/>
              <a:t>, escolha </a:t>
            </a:r>
            <a:r>
              <a:rPr lang="pt-PT" noProof="0" dirty="0" err="1"/>
              <a:t>Path</a:t>
            </a:r>
            <a:r>
              <a:rPr lang="pt-PT" noProof="0" dirty="0"/>
              <a:t> </a:t>
            </a:r>
            <a:r>
              <a:rPr lang="pt-PT" noProof="0" dirty="0">
                <a:sym typeface="Wingdings" pitchFamily="2" charset="2"/>
              </a:rPr>
              <a:t> </a:t>
            </a:r>
            <a:r>
              <a:rPr lang="pt-PT" noProof="0" dirty="0" err="1">
                <a:sym typeface="Wingdings" pitchFamily="2" charset="2"/>
              </a:rPr>
              <a:t>PrT</a:t>
            </a:r>
            <a:r>
              <a:rPr lang="pt-PT" noProof="0" dirty="0">
                <a:sym typeface="Wingdings" pitchFamily="2" charset="2"/>
              </a:rPr>
              <a:t> </a:t>
            </a:r>
            <a:r>
              <a:rPr lang="pt-PT" noProof="0" dirty="0" err="1">
                <a:sym typeface="Wingdings" pitchFamily="2" charset="2"/>
              </a:rPr>
              <a:t>shortest</a:t>
            </a:r>
            <a:r>
              <a:rPr lang="pt-PT" noProof="0" dirty="0">
                <a:sym typeface="Wingdings" pitchFamily="2" charset="2"/>
              </a:rPr>
              <a:t> </a:t>
            </a:r>
            <a:r>
              <a:rPr lang="pt-PT" noProof="0" dirty="0" err="1">
                <a:sym typeface="Wingdings" pitchFamily="2" charset="2"/>
              </a:rPr>
              <a:t>path</a:t>
            </a:r>
            <a:r>
              <a:rPr lang="pt-PT" noProof="0" dirty="0">
                <a:sym typeface="Wingdings" pitchFamily="2" charset="2"/>
              </a:rPr>
              <a:t> </a:t>
            </a:r>
            <a:r>
              <a:rPr lang="pt-PT" noProof="0" dirty="0" err="1">
                <a:sym typeface="Wingdings" pitchFamily="2" charset="2"/>
              </a:rPr>
              <a:t>search</a:t>
            </a:r>
            <a:r>
              <a:rPr lang="pt-PT" noProof="0" dirty="0">
                <a:sym typeface="Wingdings" pitchFamily="2" charset="2"/>
              </a:rPr>
              <a:t>.</a:t>
            </a:r>
            <a:r>
              <a:rPr lang="pt-PT" noProof="0" dirty="0"/>
              <a:t> </a:t>
            </a:r>
          </a:p>
          <a:p>
            <a:endParaRPr lang="pt-PT" noProof="0" dirty="0"/>
          </a:p>
          <a:p>
            <a:r>
              <a:rPr lang="pt-PT" noProof="0" dirty="0"/>
              <a:t>Você pode efetuar tantas pesquisas quantas as necessárias. Na primeira janela de diálogo na janela “</a:t>
            </a:r>
            <a:r>
              <a:rPr lang="pt-PT" noProof="0" dirty="0" err="1"/>
              <a:t>Shortest</a:t>
            </a:r>
            <a:r>
              <a:rPr lang="pt-PT" noProof="0" dirty="0"/>
              <a:t> </a:t>
            </a:r>
            <a:r>
              <a:rPr lang="pt-PT" noProof="0" dirty="0" err="1"/>
              <a:t>past</a:t>
            </a:r>
            <a:r>
              <a:rPr lang="pt-PT" noProof="0" dirty="0"/>
              <a:t> </a:t>
            </a:r>
            <a:r>
              <a:rPr lang="pt-PT" noProof="0" dirty="0" err="1"/>
              <a:t>search</a:t>
            </a:r>
            <a:r>
              <a:rPr lang="pt-PT" noProof="0" dirty="0"/>
              <a:t>”, selecionar os objetos de rede que se pretende verificar.</a:t>
            </a:r>
            <a:endParaRPr lang="en-US"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464682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1-5 </a:t>
            </a:r>
            <a:r>
              <a:rPr lang="pt-PT" sz="1100" b="1" dirty="0">
                <a:latin typeface="Arial" pitchFamily="34" charset="0"/>
                <a:cs typeface="Arial" pitchFamily="34" charset="0"/>
              </a:rPr>
              <a:t>Parâmetros gráficos </a:t>
            </a:r>
            <a:r>
              <a:rPr lang="pt-PT" sz="1100" dirty="0">
                <a:latin typeface="Arial" pitchFamily="34" charset="0"/>
                <a:cs typeface="Arial" pitchFamily="34" charset="0"/>
              </a:rPr>
              <a:t>– Opções de visualização de redes</a:t>
            </a:r>
            <a:endParaRPr lang="de-DE" dirty="0"/>
          </a:p>
          <a:p>
            <a:endParaRPr lang="de-DE" dirty="0"/>
          </a:p>
          <a:p>
            <a:endParaRPr lang="de-DE" dirty="0"/>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412890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pt-PT" b="1" noProof="0" dirty="0"/>
              <a:t>Parâmetros gráficos de arcos</a:t>
            </a:r>
          </a:p>
          <a:p>
            <a:endParaRPr lang="pt-PT" noProof="0" dirty="0"/>
          </a:p>
          <a:p>
            <a:r>
              <a:rPr lang="pt-PT" noProof="0" dirty="0"/>
              <a:t>Clicar com o botão da direita o símbolo dos objetos de rede Arcos.</a:t>
            </a:r>
          </a:p>
          <a:p>
            <a:endParaRPr lang="pt-PT" noProof="0" dirty="0"/>
          </a:p>
          <a:p>
            <a:r>
              <a:rPr lang="pt-PT" noProof="0" dirty="0"/>
              <a:t>A janela de edição dos parâmetros gráficos dos arcos abre-se.</a:t>
            </a:r>
          </a:p>
          <a:p>
            <a:endParaRPr lang="pt-PT" noProof="0" dirty="0"/>
          </a:p>
          <a:p>
            <a:r>
              <a:rPr lang="pt-PT" noProof="0" dirty="0"/>
              <a:t>Estão disponíveis várias opções de visualização de tipos de linha e diferentes espessuras.</a:t>
            </a:r>
          </a:p>
          <a:p>
            <a:endParaRPr lang="pt-PT" noProof="0" dirty="0"/>
          </a:p>
          <a:p>
            <a:r>
              <a:rPr lang="pt-PT" noProof="0" dirty="0"/>
              <a:t>Editar os parâmetros gráficos para testar as diferentes opções.</a:t>
            </a:r>
          </a:p>
        </p:txBody>
      </p:sp>
      <p:sp>
        <p:nvSpPr>
          <p:cNvPr id="4" name="Kopfzeilenplatzhalter 3"/>
          <p:cNvSpPr>
            <a:spLocks noGrp="1"/>
          </p:cNvSpPr>
          <p:nvPr>
            <p:ph type="hdr" sz="quarter" idx="10"/>
          </p:nvPr>
        </p:nvSpPr>
        <p:spPr/>
        <p:txBody>
          <a:bodyPr/>
          <a:lstStyle/>
          <a:p>
            <a:r>
              <a:rPr lang="de-DE"/>
              <a:t>PTV Group</a:t>
            </a:r>
            <a:endParaRPr lang="de-DE" dirty="0"/>
          </a:p>
        </p:txBody>
      </p:sp>
      <p:sp>
        <p:nvSpPr>
          <p:cNvPr id="7" name="Folienbildplatzhalter 6"/>
          <p:cNvSpPr>
            <a:spLocks noGrp="1" noRot="1" noChangeAspect="1"/>
          </p:cNvSpPr>
          <p:nvPr>
            <p:ph type="sldImg"/>
          </p:nvPr>
        </p:nvSpPr>
        <p:spPr>
          <a:xfrm>
            <a:off x="381000" y="296863"/>
            <a:ext cx="6432550" cy="4824412"/>
          </a:xfrm>
        </p:spPr>
      </p:sp>
    </p:spTree>
    <p:extLst>
      <p:ext uri="{BB962C8B-B14F-4D97-AF65-F5344CB8AC3E}">
        <p14:creationId xmlns:p14="http://schemas.microsoft.com/office/powerpoint/2010/main" val="205682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92100"/>
            <a:ext cx="6338888" cy="4752975"/>
          </a:xfrm>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1101119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92100"/>
            <a:ext cx="6338888" cy="4752975"/>
          </a:xfrm>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107837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92100"/>
            <a:ext cx="6338888" cy="4752975"/>
          </a:xfrm>
        </p:spPr>
      </p:sp>
      <p:sp>
        <p:nvSpPr>
          <p:cNvPr id="3" name="Notes Placeholder 2"/>
          <p:cNvSpPr>
            <a:spLocks noGrp="1"/>
          </p:cNvSpPr>
          <p:nvPr>
            <p:ph type="body" idx="1"/>
          </p:nvPr>
        </p:nvSpPr>
        <p:spPr/>
        <p:txBody>
          <a:bodyPr/>
          <a:lstStyle/>
          <a:p>
            <a:r>
              <a:rPr lang="pt-PT" dirty="0"/>
              <a:t>Os segmentos de demanda podem ser usados para diferenciar entre:</a:t>
            </a:r>
          </a:p>
          <a:p>
            <a:pPr marL="171450" indent="-171450">
              <a:buFontTx/>
              <a:buChar char="-"/>
            </a:pPr>
            <a:r>
              <a:rPr lang="pt-PT" dirty="0"/>
              <a:t>Grupos de pessoas E.g. Empregados </a:t>
            </a:r>
            <a:r>
              <a:rPr lang="pt-PT" dirty="0" err="1"/>
              <a:t>PrT</a:t>
            </a:r>
            <a:r>
              <a:rPr lang="pt-PT" dirty="0"/>
              <a:t> (condutores), Empregados </a:t>
            </a:r>
            <a:r>
              <a:rPr lang="pt-PT" dirty="0" err="1"/>
              <a:t>PuT</a:t>
            </a:r>
            <a:r>
              <a:rPr lang="pt-PT" dirty="0"/>
              <a:t>; Estudantes </a:t>
            </a:r>
            <a:r>
              <a:rPr lang="pt-PT" dirty="0" err="1"/>
              <a:t>PuT</a:t>
            </a:r>
            <a:r>
              <a:rPr lang="pt-PT" dirty="0"/>
              <a:t>, etc.</a:t>
            </a:r>
          </a:p>
          <a:p>
            <a:pPr marL="171450" indent="-171450">
              <a:buFontTx/>
              <a:buChar char="-"/>
            </a:pPr>
            <a:r>
              <a:rPr lang="pt-PT" dirty="0"/>
              <a:t>Tipos de bilhete E.g. tarifa simples, passes mensais</a:t>
            </a:r>
          </a:p>
          <a:p>
            <a:pPr marL="171450" indent="-171450">
              <a:buFontTx/>
              <a:buChar char="-"/>
            </a:pPr>
            <a:r>
              <a:rPr lang="pt-PT" dirty="0"/>
              <a:t>Motivos de viagem </a:t>
            </a:r>
            <a:r>
              <a:rPr lang="pt-PT" dirty="0" err="1"/>
              <a:t>E.g</a:t>
            </a:r>
            <a:r>
              <a:rPr lang="pt-PT" dirty="0"/>
              <a:t> viagens para o trabalho, viagens de compras, viagens de regresso a casa, etc.</a:t>
            </a:r>
          </a:p>
          <a:p>
            <a:pPr marL="171450" indent="-171450">
              <a:buFontTx/>
              <a:buChar char="-"/>
            </a:pPr>
            <a:r>
              <a:rPr lang="pt-PT" dirty="0"/>
              <a:t>Tipos de veículo E.g. carros a gasolina, carros a diesel, carros híbridos, etc.</a:t>
            </a:r>
          </a:p>
        </p:txBody>
      </p:sp>
      <p:sp>
        <p:nvSpPr>
          <p:cNvPr id="4" name="Header Placeholder 3"/>
          <p:cNvSpPr>
            <a:spLocks noGrp="1"/>
          </p:cNvSpPr>
          <p:nvPr>
            <p:ph type="hdr" sz="quarter" idx="10"/>
          </p:nvPr>
        </p:nvSpPr>
        <p:spPr/>
        <p:txBody>
          <a:bodyPr/>
          <a:lstStyle/>
          <a:p>
            <a:r>
              <a:rPr lang="de-DE"/>
              <a:t>PTV Group</a:t>
            </a:r>
            <a:endParaRPr lang="de-DE" dirty="0"/>
          </a:p>
        </p:txBody>
      </p:sp>
    </p:spTree>
    <p:extLst>
      <p:ext uri="{BB962C8B-B14F-4D97-AF65-F5344CB8AC3E}">
        <p14:creationId xmlns:p14="http://schemas.microsoft.com/office/powerpoint/2010/main" val="3593120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4"/>
            <a:ext cx="9144000" cy="6464401"/>
          </a:xfrm>
          <a:prstGeom prst="rect">
            <a:avLst/>
          </a:prstGeom>
        </p:spPr>
      </p:pic>
      <p:sp>
        <p:nvSpPr>
          <p:cNvPr id="11" name="Marcador de Posição de Conteúdo 10"/>
          <p:cNvSpPr>
            <a:spLocks noGrp="1"/>
          </p:cNvSpPr>
          <p:nvPr>
            <p:ph sz="quarter" idx="14"/>
          </p:nvPr>
        </p:nvSpPr>
        <p:spPr>
          <a:xfrm>
            <a:off x="2195736" y="980728"/>
            <a:ext cx="6479952" cy="5211960"/>
          </a:xfrm>
        </p:spPr>
        <p:txBody>
          <a:bodyPr>
            <a:normAutofit/>
          </a:bodyPr>
          <a:lstStyle>
            <a:lvl1pPr marL="0" indent="0">
              <a:buNone/>
              <a:defRPr sz="2000"/>
            </a:lvl1pPr>
            <a:lvl2pPr marL="742950" indent="-285750">
              <a:buClr>
                <a:srgbClr val="8CC63F"/>
              </a:buClr>
              <a:buFont typeface="Arial" panose="020B0604020202020204" pitchFamily="34" charset="0"/>
              <a:buChar char="•"/>
              <a:defRPr sz="2000"/>
            </a:lvl2pPr>
            <a:lvl3pPr marL="1143000" indent="-228600">
              <a:buClr>
                <a:srgbClr val="8CC63F"/>
              </a:buClr>
              <a:buFont typeface="Arial" panose="020B0604020202020204" pitchFamily="34" charset="0"/>
              <a:buChar char="•"/>
              <a:defRPr sz="2000"/>
            </a:lvl3pPr>
            <a:lvl4pPr marL="1600200" indent="-228600">
              <a:buClr>
                <a:srgbClr val="8CC63F"/>
              </a:buClr>
              <a:buFont typeface="Arial" panose="020B0604020202020204" pitchFamily="34" charset="0"/>
              <a:buChar char="•"/>
              <a:defRPr sz="20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Rectângulo 13"/>
          <p:cNvSpPr/>
          <p:nvPr userDrawn="1"/>
        </p:nvSpPr>
        <p:spPr>
          <a:xfrm>
            <a:off x="1088722" y="6192688"/>
            <a:ext cx="576064" cy="6926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CaixaDeTexto 14"/>
          <p:cNvSpPr txBox="1"/>
          <p:nvPr userDrawn="1"/>
        </p:nvSpPr>
        <p:spPr>
          <a:xfrm>
            <a:off x="1088722" y="6192688"/>
            <a:ext cx="584738" cy="246221"/>
          </a:xfrm>
          <a:prstGeom prst="rect">
            <a:avLst/>
          </a:prstGeom>
          <a:noFill/>
        </p:spPr>
        <p:txBody>
          <a:bodyPr wrap="square" lIns="36000" rIns="36000" rtlCol="0">
            <a:spAutoFit/>
          </a:bodyPr>
          <a:lstStyle/>
          <a:p>
            <a:pPr algn="ctr"/>
            <a:r>
              <a:rPr lang="pt-PT" sz="1000" b="1" dirty="0">
                <a:solidFill>
                  <a:schemeClr val="bg1"/>
                </a:solidFill>
              </a:rPr>
              <a:t>Página</a:t>
            </a:r>
          </a:p>
        </p:txBody>
      </p:sp>
      <p:sp>
        <p:nvSpPr>
          <p:cNvPr id="6" name="Slide Number Placeholder 5"/>
          <p:cNvSpPr>
            <a:spLocks noGrp="1"/>
          </p:cNvSpPr>
          <p:nvPr>
            <p:ph type="sldNum" sz="quarter" idx="12"/>
          </p:nvPr>
        </p:nvSpPr>
        <p:spPr>
          <a:xfrm>
            <a:off x="1075274" y="6421357"/>
            <a:ext cx="598185" cy="365125"/>
          </a:xfrm>
        </p:spPr>
        <p:txBody>
          <a:bodyPr/>
          <a:lstStyle>
            <a:lvl1pPr algn="ctr">
              <a:defRPr sz="1800" b="1">
                <a:solidFill>
                  <a:srgbClr val="8CC63F"/>
                </a:solidFill>
              </a:defRPr>
            </a:lvl1pPr>
          </a:lstStyle>
          <a:p>
            <a:fld id="{4A9BF986-757E-49B9-B212-46AAE0438FD1}" type="slidenum">
              <a:rPr lang="en-US" smtClean="0"/>
              <a:pPr/>
              <a:t>‹#›</a:t>
            </a:fld>
            <a:endParaRPr lang="en-US" dirty="0"/>
          </a:p>
        </p:txBody>
      </p:sp>
      <p:sp>
        <p:nvSpPr>
          <p:cNvPr id="12" name="Marcador de Posição de Conteúdo 8"/>
          <p:cNvSpPr>
            <a:spLocks noGrp="1"/>
          </p:cNvSpPr>
          <p:nvPr>
            <p:ph sz="quarter" idx="15" hasCustomPrompt="1"/>
          </p:nvPr>
        </p:nvSpPr>
        <p:spPr>
          <a:xfrm>
            <a:off x="-2404" y="1797956"/>
            <a:ext cx="1800000" cy="3240000"/>
          </a:xfrm>
          <a:solidFill>
            <a:srgbClr val="8CC63F"/>
          </a:solidFill>
        </p:spPr>
        <p:txBody>
          <a:bodyPr anchor="ctr">
            <a:normAutofit/>
          </a:bodyPr>
          <a:lstStyle>
            <a:lvl1pPr marL="0" indent="0">
              <a:buNone/>
              <a:defRPr sz="2400" b="1">
                <a:solidFill>
                  <a:schemeClr val="bg1"/>
                </a:solidFill>
              </a:defRPr>
            </a:lvl1pPr>
          </a:lstStyle>
          <a:p>
            <a:pPr lvl="0"/>
            <a:r>
              <a:rPr lang="pt-PT" dirty="0"/>
              <a:t>CLIQUE PARA EDITAR OS ESTILOS</a:t>
            </a:r>
          </a:p>
        </p:txBody>
      </p:sp>
      <p:sp>
        <p:nvSpPr>
          <p:cNvPr id="16" name="Footer Placeholder 9"/>
          <p:cNvSpPr>
            <a:spLocks noGrp="1"/>
          </p:cNvSpPr>
          <p:nvPr>
            <p:ph type="ftr" sz="quarter" idx="11"/>
          </p:nvPr>
        </p:nvSpPr>
        <p:spPr>
          <a:xfrm rot="16200000">
            <a:off x="7953834" y="5613993"/>
            <a:ext cx="1944215" cy="365125"/>
          </a:xfrm>
        </p:spPr>
        <p:txBody>
          <a:bodyPr/>
          <a:lstStyle>
            <a:lvl1pPr>
              <a:defRPr sz="1050">
                <a:solidFill>
                  <a:schemeClr val="tx1"/>
                </a:solidFill>
              </a:defRPr>
            </a:lvl1pPr>
          </a:lstStyle>
          <a:p>
            <a:r>
              <a:rPr lang="en-US"/>
              <a:t>Copyright TIS 2013</a:t>
            </a:r>
            <a:endParaRPr lang="en-US" dirty="0"/>
          </a:p>
        </p:txBody>
      </p:sp>
      <p:sp>
        <p:nvSpPr>
          <p:cNvPr id="10" name="Text Placeholder 9"/>
          <p:cNvSpPr>
            <a:spLocks noGrp="1"/>
          </p:cNvSpPr>
          <p:nvPr>
            <p:ph type="body" sz="quarter" idx="16" hasCustomPrompt="1"/>
          </p:nvPr>
        </p:nvSpPr>
        <p:spPr>
          <a:xfrm>
            <a:off x="2195513" y="0"/>
            <a:ext cx="1728415" cy="765175"/>
          </a:xfrm>
        </p:spPr>
        <p:txBody>
          <a:bodyPr anchor="ctr" anchorCtr="0"/>
          <a:lstStyle>
            <a:lvl1pPr marL="0" indent="0">
              <a:buNone/>
              <a:defRPr/>
            </a:lvl1pPr>
          </a:lstStyle>
          <a:p>
            <a:r>
              <a:rPr lang="pt-PT" b="1" dirty="0"/>
              <a:t>TITULO |</a:t>
            </a:r>
            <a:endParaRPr lang="pt-PT" dirty="0"/>
          </a:p>
        </p:txBody>
      </p:sp>
      <p:sp>
        <p:nvSpPr>
          <p:cNvPr id="22" name="Text Placeholder 9"/>
          <p:cNvSpPr>
            <a:spLocks noGrp="1"/>
          </p:cNvSpPr>
          <p:nvPr>
            <p:ph type="body" sz="quarter" idx="17" hasCustomPrompt="1"/>
          </p:nvPr>
        </p:nvSpPr>
        <p:spPr>
          <a:xfrm>
            <a:off x="4193370" y="-471"/>
            <a:ext cx="1656407" cy="765175"/>
          </a:xfrm>
        </p:spPr>
        <p:txBody>
          <a:bodyPr anchor="ctr" anchorCtr="0"/>
          <a:lstStyle>
            <a:lvl1pPr marL="0" indent="0">
              <a:buNone/>
              <a:defRPr>
                <a:solidFill>
                  <a:srgbClr val="8CC63F"/>
                </a:solidFill>
              </a:defRPr>
            </a:lvl1pPr>
          </a:lstStyle>
          <a:p>
            <a:r>
              <a:rPr lang="pt-PT" b="1" dirty="0"/>
              <a:t>Capitulo</a:t>
            </a:r>
            <a:endParaRPr lang="pt-PT" dirty="0"/>
          </a:p>
        </p:txBody>
      </p:sp>
    </p:spTree>
    <p:extLst>
      <p:ext uri="{BB962C8B-B14F-4D97-AF65-F5344CB8AC3E}">
        <p14:creationId xmlns:p14="http://schemas.microsoft.com/office/powerpoint/2010/main" val="127075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4"/>
            <a:ext cx="9144000" cy="6464401"/>
          </a:xfrm>
          <a:prstGeom prst="rect">
            <a:avLst/>
          </a:prstGeom>
        </p:spPr>
      </p:pic>
      <p:pic>
        <p:nvPicPr>
          <p:cNvPr id="3" name="Bil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704000" y="-27384"/>
            <a:ext cx="1440000" cy="580840"/>
          </a:xfrm>
          <a:prstGeom prst="rect">
            <a:avLst/>
          </a:prstGeom>
        </p:spPr>
      </p:pic>
      <p:pic>
        <p:nvPicPr>
          <p:cNvPr id="4" name="Picture 3"/>
          <p:cNvPicPr>
            <a:picLocks noChangeAspect="1"/>
          </p:cNvPicPr>
          <p:nvPr userDrawn="1"/>
        </p:nvPicPr>
        <p:blipFill>
          <a:blip r:embed="rId4"/>
          <a:stretch>
            <a:fillRect/>
          </a:stretch>
        </p:blipFill>
        <p:spPr>
          <a:xfrm>
            <a:off x="7344000" y="6200610"/>
            <a:ext cx="1800000" cy="657390"/>
          </a:xfrm>
          <a:prstGeom prst="rect">
            <a:avLst/>
          </a:prstGeom>
        </p:spPr>
      </p:pic>
    </p:spTree>
    <p:extLst>
      <p:ext uri="{BB962C8B-B14F-4D97-AF65-F5344CB8AC3E}">
        <p14:creationId xmlns:p14="http://schemas.microsoft.com/office/powerpoint/2010/main" val="33456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2" name="Picture 2" descr="W:\Projekte\Red Pepper\PTV\Grafiken\PPT_Moebiusband.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588"/>
          <a:stretch/>
        </p:blipFill>
        <p:spPr bwMode="gray">
          <a:xfrm>
            <a:off x="-19051" y="2819400"/>
            <a:ext cx="9172575" cy="406598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503548" y="515144"/>
            <a:ext cx="1511300" cy="609600"/>
          </a:xfrm>
          <a:prstGeom prst="rect">
            <a:avLst/>
          </a:prstGeom>
        </p:spPr>
      </p:pic>
      <p:sp>
        <p:nvSpPr>
          <p:cNvPr id="2" name="Titel 1"/>
          <p:cNvSpPr>
            <a:spLocks noGrp="1"/>
          </p:cNvSpPr>
          <p:nvPr userDrawn="1">
            <p:ph type="ctrTitle"/>
          </p:nvPr>
        </p:nvSpPr>
        <p:spPr bwMode="gray">
          <a:xfrm>
            <a:off x="539750" y="3104965"/>
            <a:ext cx="6300788" cy="1260140"/>
          </a:xfrm>
        </p:spPr>
        <p:txBody>
          <a:bodyPr/>
          <a:lstStyle>
            <a:lvl1pPr>
              <a:defRPr sz="2500"/>
            </a:lvl1pPr>
          </a:lstStyle>
          <a:p>
            <a:r>
              <a:rPr lang="de-DE" noProof="0"/>
              <a:t>Titelmasterformat durch Klicken bearbeiten</a:t>
            </a:r>
          </a:p>
        </p:txBody>
      </p:sp>
    </p:spTree>
    <p:extLst>
      <p:ext uri="{BB962C8B-B14F-4D97-AF65-F5344CB8AC3E}">
        <p14:creationId xmlns:p14="http://schemas.microsoft.com/office/powerpoint/2010/main" val="2207663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p>
        </p:txBody>
      </p:sp>
    </p:spTree>
    <p:extLst>
      <p:ext uri="{BB962C8B-B14F-4D97-AF65-F5344CB8AC3E}">
        <p14:creationId xmlns:p14="http://schemas.microsoft.com/office/powerpoint/2010/main" val="3612260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Bild">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p>
        </p:txBody>
      </p:sp>
      <p:sp>
        <p:nvSpPr>
          <p:cNvPr id="6" name="Bildplatzhalter 5"/>
          <p:cNvSpPr>
            <a:spLocks noGrp="1"/>
          </p:cNvSpPr>
          <p:nvPr>
            <p:ph type="pic" sz="quarter" idx="13"/>
          </p:nvPr>
        </p:nvSpPr>
        <p:spPr bwMode="gray">
          <a:xfrm>
            <a:off x="539750" y="1412874"/>
            <a:ext cx="8064500" cy="4608513"/>
          </a:xfrm>
          <a:solidFill>
            <a:schemeClr val="bg2"/>
          </a:solidFill>
        </p:spPr>
        <p:txBody>
          <a:bodyPr anchor="ctr" anchorCtr="0"/>
          <a:lstStyle>
            <a:lvl1pPr algn="ctr">
              <a:defRPr/>
            </a:lvl1pPr>
          </a:lstStyle>
          <a:p>
            <a:r>
              <a:rPr lang="de-DE"/>
              <a:t>Bild durch Klicken auf Symbol hinzufügen</a:t>
            </a:r>
          </a:p>
        </p:txBody>
      </p:sp>
    </p:spTree>
    <p:extLst>
      <p:ext uri="{BB962C8B-B14F-4D97-AF65-F5344CB8AC3E}">
        <p14:creationId xmlns:p14="http://schemas.microsoft.com/office/powerpoint/2010/main" val="288795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4567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539750" y="495722"/>
            <a:ext cx="8064500" cy="756084"/>
          </a:xfrm>
          <a:prstGeom prst="rect">
            <a:avLst/>
          </a:prstGeom>
        </p:spPr>
        <p:txBody>
          <a:bodyPr vert="horz" lIns="0" tIns="0" rIns="0" bIns="0" rtlCol="0" anchor="t" anchorCtr="0">
            <a:noAutofit/>
          </a:bodyPr>
          <a:lstStyle/>
          <a:p>
            <a:r>
              <a:rPr lang="de-DE" noProof="0"/>
              <a:t>Titelmasterformat durch Klicken bearbeiten</a:t>
            </a:r>
          </a:p>
        </p:txBody>
      </p:sp>
      <p:sp>
        <p:nvSpPr>
          <p:cNvPr id="3" name="Textplatzhalter 2"/>
          <p:cNvSpPr>
            <a:spLocks noGrp="1"/>
          </p:cNvSpPr>
          <p:nvPr>
            <p:ph type="body" idx="1"/>
          </p:nvPr>
        </p:nvSpPr>
        <p:spPr bwMode="gray">
          <a:xfrm>
            <a:off x="539750" y="1357722"/>
            <a:ext cx="8064500" cy="4663666"/>
          </a:xfrm>
          <a:prstGeom prst="rect">
            <a:avLst/>
          </a:prstGeom>
        </p:spPr>
        <p:txBody>
          <a:bodyPr vert="horz" lIns="0" tIns="0" rIns="0" bIns="0" rtlCol="0">
            <a:noAutofit/>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Tree>
    <p:extLst>
      <p:ext uri="{BB962C8B-B14F-4D97-AF65-F5344CB8AC3E}">
        <p14:creationId xmlns:p14="http://schemas.microsoft.com/office/powerpoint/2010/main" val="199375168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49" r:id="rId3"/>
    <p:sldLayoutId id="2147483663" r:id="rId4"/>
    <p:sldLayoutId id="2147483657" r:id="rId5"/>
    <p:sldLayoutId id="2147483655" r:id="rId6"/>
  </p:sldLayoutIdLst>
  <p:hf hdr="0" ftr="0" dt="0"/>
  <p:txStyles>
    <p:titleStyle>
      <a:lvl1pPr algn="l" defTabSz="914400" rtl="0" eaLnBrk="1" latinLnBrk="0" hangingPunct="1">
        <a:lnSpc>
          <a:spcPct val="105000"/>
        </a:lnSpc>
        <a:spcBef>
          <a:spcPct val="0"/>
        </a:spcBef>
        <a:buNone/>
        <a:defRPr sz="2100" b="1" kern="1200" cap="all" baseline="0">
          <a:solidFill>
            <a:schemeClr val="tx1"/>
          </a:solidFill>
          <a:latin typeface="+mn-lt"/>
          <a:ea typeface="+mj-ea"/>
          <a:cs typeface="+mj-cs"/>
        </a:defRPr>
      </a:lvl1pPr>
    </p:titleStyle>
    <p:bodyStyle>
      <a:lvl1pPr marL="0" indent="0" algn="l" defTabSz="914400" rtl="0" eaLnBrk="1" latinLnBrk="0" hangingPunct="1">
        <a:spcBef>
          <a:spcPts val="0"/>
        </a:spcBef>
        <a:spcAft>
          <a:spcPts val="600"/>
        </a:spcAft>
        <a:buFont typeface="Arial" pitchFamily="34" charset="0"/>
        <a:buNone/>
        <a:tabLst>
          <a:tab pos="266700" algn="l"/>
        </a:tabLst>
        <a:defRPr sz="1800" kern="1200">
          <a:solidFill>
            <a:schemeClr val="tx1"/>
          </a:solidFill>
          <a:latin typeface="+mn-lt"/>
          <a:ea typeface="+mn-ea"/>
          <a:cs typeface="+mn-cs"/>
        </a:defRPr>
      </a:lvl1pPr>
      <a:lvl2pPr marL="266700" indent="-266700" algn="l" defTabSz="914400" rtl="0" eaLnBrk="1" latinLnBrk="0" hangingPunct="1">
        <a:spcBef>
          <a:spcPts val="0"/>
        </a:spcBef>
        <a:buClr>
          <a:schemeClr val="accent1"/>
        </a:buClr>
        <a:buFont typeface="Wingdings 3" pitchFamily="18" charset="2"/>
        <a:buChar char=""/>
        <a:tabLst>
          <a:tab pos="266700" algn="l"/>
        </a:tabLst>
        <a:defRPr sz="1800" kern="1200">
          <a:solidFill>
            <a:schemeClr val="tx1"/>
          </a:solidFill>
          <a:latin typeface="+mn-lt"/>
          <a:ea typeface="+mn-ea"/>
          <a:cs typeface="+mn-cs"/>
        </a:defRPr>
      </a:lvl2pPr>
      <a:lvl3pPr marL="447675" indent="-180975" algn="l" defTabSz="914400" rtl="0" eaLnBrk="1" latinLnBrk="0" hangingPunct="1">
        <a:spcBef>
          <a:spcPts val="0"/>
        </a:spcBef>
        <a:buClr>
          <a:schemeClr val="accent1"/>
        </a:buClr>
        <a:buFont typeface="Arial" pitchFamily="34" charset="0"/>
        <a:buChar char="•"/>
        <a:tabLst/>
        <a:defRPr sz="1600" kern="1200">
          <a:solidFill>
            <a:schemeClr val="tx1"/>
          </a:solidFill>
          <a:latin typeface="+mn-lt"/>
          <a:ea typeface="+mn-ea"/>
          <a:cs typeface="+mn-cs"/>
        </a:defRPr>
      </a:lvl3pPr>
      <a:lvl4pPr marL="628650" indent="-180975" algn="l" defTabSz="914400" rtl="0" eaLnBrk="1" latinLnBrk="0" hangingPunct="1">
        <a:spcBef>
          <a:spcPts val="0"/>
        </a:spcBef>
        <a:buClr>
          <a:schemeClr val="accent1"/>
        </a:buClr>
        <a:buFont typeface="Arial" pitchFamily="34" charset="0"/>
        <a:buChar char="•"/>
        <a:tabLst/>
        <a:defRPr sz="1400" kern="1200">
          <a:solidFill>
            <a:schemeClr val="tx1"/>
          </a:solidFill>
          <a:latin typeface="+mn-lt"/>
          <a:ea typeface="+mn-ea"/>
          <a:cs typeface="+mn-cs"/>
        </a:defRPr>
      </a:lvl4pPr>
      <a:lvl5pPr marL="809625" indent="-180975" algn="l" defTabSz="914400" rtl="0" eaLnBrk="1" latinLnBrk="0" hangingPunct="1">
        <a:spcBef>
          <a:spcPts val="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emf"/><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5.jpeg"/><Relationship Id="rId21" Type="http://schemas.openxmlformats.org/officeDocument/2006/relationships/image" Target="../media/image13.emf"/><Relationship Id="rId34" Type="http://schemas.openxmlformats.org/officeDocument/2006/relationships/customXml" Target="../ink/ink16.xml"/><Relationship Id="rId7" Type="http://schemas.openxmlformats.org/officeDocument/2006/relationships/image" Target="../media/image6.emf"/><Relationship Id="rId12" Type="http://schemas.openxmlformats.org/officeDocument/2006/relationships/customXml" Target="../ink/ink5.xml"/><Relationship Id="rId17" Type="http://schemas.openxmlformats.org/officeDocument/2006/relationships/image" Target="../media/image11.emf"/><Relationship Id="rId25" Type="http://schemas.openxmlformats.org/officeDocument/2006/relationships/image" Target="../media/image15.emf"/><Relationship Id="rId33" Type="http://schemas.openxmlformats.org/officeDocument/2006/relationships/image" Target="../media/image19.emf"/><Relationship Id="rId2" Type="http://schemas.openxmlformats.org/officeDocument/2006/relationships/notesSlide" Target="../notesSlides/notesSlide2.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image" Target="../media/image8.emf"/><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1.emf"/><Relationship Id="rId5" Type="http://schemas.openxmlformats.org/officeDocument/2006/relationships/image" Target="../media/image5.emf"/><Relationship Id="rId15" Type="http://schemas.openxmlformats.org/officeDocument/2006/relationships/image" Target="../media/image10.emf"/><Relationship Id="rId23" Type="http://schemas.openxmlformats.org/officeDocument/2006/relationships/image" Target="../media/image14.emf"/><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12.emf"/><Relationship Id="rId31" Type="http://schemas.openxmlformats.org/officeDocument/2006/relationships/image" Target="../media/image18.emf"/><Relationship Id="rId4" Type="http://schemas.openxmlformats.org/officeDocument/2006/relationships/customXml" Target="../ink/ink1.xml"/><Relationship Id="rId9" Type="http://schemas.openxmlformats.org/officeDocument/2006/relationships/image" Target="../media/image7.emf"/><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6.emf"/><Relationship Id="rId30" Type="http://schemas.openxmlformats.org/officeDocument/2006/relationships/customXml" Target="../ink/ink14.xml"/><Relationship Id="rId35" Type="http://schemas.openxmlformats.org/officeDocument/2006/relationships/image" Target="../media/image2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50.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customXml" Target="../ink/ink19.xml"/><Relationship Id="rId5" Type="http://schemas.openxmlformats.org/officeDocument/2006/relationships/image" Target="../media/image25.emf"/><Relationship Id="rId4" Type="http://schemas.openxmlformats.org/officeDocument/2006/relationships/customXml" Target="../ink/ink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48.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image" Target="../media/image68.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1903" r="23805" b="11903"/>
          <a:stretch>
            <a:fillRect/>
          </a:stretch>
        </p:blipFill>
        <p:spPr>
          <a:xfrm>
            <a:off x="0" y="0"/>
            <a:ext cx="9144000" cy="6858000"/>
          </a:xfrm>
          <a:prstGeom prst="rect">
            <a:avLst/>
          </a:prstGeom>
        </p:spPr>
      </p:pic>
    </p:spTree>
    <p:extLst>
      <p:ext uri="{BB962C8B-B14F-4D97-AF65-F5344CB8AC3E}">
        <p14:creationId xmlns:p14="http://schemas.microsoft.com/office/powerpoint/2010/main" val="85412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083" y="1196752"/>
            <a:ext cx="5760000" cy="4606972"/>
          </a:xfrm>
          <a:prstGeom prst="rect">
            <a:avLst/>
          </a:prstGeom>
        </p:spPr>
      </p:pic>
      <p:sp>
        <p:nvSpPr>
          <p:cNvPr id="60" name="Text Placeholder 15"/>
          <p:cNvSpPr>
            <a:spLocks noGrp="1"/>
          </p:cNvSpPr>
          <p:nvPr>
            <p:ph type="body" sz="quarter" idx="4294967295"/>
          </p:nvPr>
        </p:nvSpPr>
        <p:spPr>
          <a:xfrm>
            <a:off x="1691680" y="0"/>
            <a:ext cx="5976664" cy="765175"/>
          </a:xfrm>
        </p:spPr>
        <p:txBody>
          <a:bodyPr>
            <a:normAutofit/>
          </a:bodyPr>
          <a:lstStyle/>
          <a:p>
            <a:r>
              <a:rPr lang="pt-PT" sz="2000" b="1" dirty="0">
                <a:solidFill>
                  <a:srgbClr val="000000"/>
                </a:solidFill>
              </a:rPr>
              <a:t>Objetos elementares da rede TC</a:t>
            </a:r>
          </a:p>
        </p:txBody>
      </p:sp>
      <p:sp>
        <p:nvSpPr>
          <p:cNvPr id="63" name="Rectangle 62"/>
          <p:cNvSpPr/>
          <p:nvPr/>
        </p:nvSpPr>
        <p:spPr>
          <a:xfrm>
            <a:off x="1331640" y="1655626"/>
            <a:ext cx="1008112" cy="380104"/>
          </a:xfrm>
          <a:prstGeom prst="rect">
            <a:avLst/>
          </a:prstGeom>
        </p:spPr>
        <p:txBody>
          <a:bodyPr wrap="square" lIns="0" rIns="0">
            <a:spAutoFit/>
          </a:bodyPr>
          <a:lstStyle/>
          <a:p>
            <a:pPr marL="1588" lvl="1">
              <a:lnSpc>
                <a:spcPct val="110000"/>
              </a:lnSpc>
            </a:pPr>
            <a:r>
              <a:rPr lang="pt-PT" sz="1700" b="1" dirty="0"/>
              <a:t>Stops</a:t>
            </a:r>
            <a:endParaRPr lang="pt-PT" sz="1600" b="1" dirty="0"/>
          </a:p>
        </p:txBody>
      </p:sp>
      <p:sp>
        <p:nvSpPr>
          <p:cNvPr id="15" name="Rectangle 14"/>
          <p:cNvSpPr/>
          <p:nvPr/>
        </p:nvSpPr>
        <p:spPr>
          <a:xfrm>
            <a:off x="1331640" y="2349322"/>
            <a:ext cx="1008112" cy="380104"/>
          </a:xfrm>
          <a:prstGeom prst="rect">
            <a:avLst/>
          </a:prstGeom>
        </p:spPr>
        <p:txBody>
          <a:bodyPr wrap="square" lIns="0" rIns="0">
            <a:spAutoFit/>
          </a:bodyPr>
          <a:lstStyle/>
          <a:p>
            <a:pPr marL="1588" lvl="1">
              <a:lnSpc>
                <a:spcPct val="110000"/>
              </a:lnSpc>
            </a:pPr>
            <a:r>
              <a:rPr lang="pt-PT" sz="1700" b="1" dirty="0" err="1"/>
              <a:t>Lines</a:t>
            </a:r>
            <a:endParaRPr lang="pt-PT" sz="1600"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95" y="1578978"/>
            <a:ext cx="514350" cy="533400"/>
          </a:xfrm>
          <a:prstGeom prst="rect">
            <a:avLst/>
          </a:prstGeom>
        </p:spPr>
      </p:pic>
      <p:cxnSp>
        <p:nvCxnSpPr>
          <p:cNvPr id="13" name="Straight Connector 12"/>
          <p:cNvCxnSpPr/>
          <p:nvPr/>
        </p:nvCxnSpPr>
        <p:spPr>
          <a:xfrm>
            <a:off x="448295" y="2420888"/>
            <a:ext cx="514350" cy="216024"/>
          </a:xfrm>
          <a:prstGeom prst="line">
            <a:avLst/>
          </a:prstGeom>
          <a:ln w="38100">
            <a:solidFill>
              <a:srgbClr val="B31D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668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Placeholder 15"/>
          <p:cNvSpPr>
            <a:spLocks noGrp="1"/>
          </p:cNvSpPr>
          <p:nvPr>
            <p:ph type="body" sz="quarter" idx="4294967295"/>
          </p:nvPr>
        </p:nvSpPr>
        <p:spPr>
          <a:xfrm>
            <a:off x="1691680" y="0"/>
            <a:ext cx="6048672" cy="765175"/>
          </a:xfrm>
        </p:spPr>
        <p:txBody>
          <a:bodyPr>
            <a:normAutofit/>
          </a:bodyPr>
          <a:lstStyle/>
          <a:p>
            <a:r>
              <a:rPr lang="pt-PT" sz="2000" b="1" dirty="0">
                <a:solidFill>
                  <a:srgbClr val="000000"/>
                </a:solidFill>
              </a:rPr>
              <a:t>Sistemas de transportes, Modos e Segmentos de Demanda</a:t>
            </a:r>
          </a:p>
        </p:txBody>
      </p:sp>
      <p:sp>
        <p:nvSpPr>
          <p:cNvPr id="15" name="Rectangle 14"/>
          <p:cNvSpPr/>
          <p:nvPr/>
        </p:nvSpPr>
        <p:spPr>
          <a:xfrm>
            <a:off x="564656" y="1881453"/>
            <a:ext cx="6264000" cy="1107996"/>
          </a:xfrm>
          <a:prstGeom prst="rect">
            <a:avLst/>
          </a:prstGeom>
          <a:solidFill>
            <a:schemeClr val="accent6">
              <a:lumMod val="60000"/>
              <a:lumOff val="40000"/>
            </a:schemeClr>
          </a:solidFill>
          <a:ln w="19050">
            <a:solidFill>
              <a:schemeClr val="accent6">
                <a:lumMod val="75000"/>
              </a:schemeClr>
            </a:solidFill>
          </a:ln>
        </p:spPr>
        <p:txBody>
          <a:bodyPr wrap="square" lIns="36000" rIns="36000">
            <a:spAutoFit/>
          </a:bodyPr>
          <a:lstStyle/>
          <a:p>
            <a:pPr marL="1588" lvl="1">
              <a:lnSpc>
                <a:spcPct val="110000"/>
              </a:lnSpc>
            </a:pPr>
            <a:r>
              <a:rPr lang="pt-PT" sz="1200" dirty="0">
                <a:solidFill>
                  <a:srgbClr val="000000"/>
                </a:solidFill>
              </a:rPr>
              <a:t>Um </a:t>
            </a:r>
            <a:r>
              <a:rPr lang="pt-PT" sz="1200" b="1" dirty="0">
                <a:solidFill>
                  <a:srgbClr val="000000"/>
                </a:solidFill>
              </a:rPr>
              <a:t>sistema de transporte</a:t>
            </a:r>
            <a:r>
              <a:rPr lang="pt-PT" sz="1200" dirty="0">
                <a:solidFill>
                  <a:srgbClr val="000000"/>
                </a:solidFill>
              </a:rPr>
              <a:t> tem as seguintes propriedades:</a:t>
            </a:r>
          </a:p>
          <a:p>
            <a:pPr marL="287338" lvl="1" indent="-285750">
              <a:lnSpc>
                <a:spcPct val="110000"/>
              </a:lnSpc>
              <a:buClr>
                <a:srgbClr val="FF0000"/>
              </a:buClr>
              <a:buFont typeface="Wingdings" pitchFamily="2" charset="2"/>
              <a:buChar char="§"/>
            </a:pPr>
            <a:r>
              <a:rPr lang="pt-PT" sz="1200" b="1" u="sng" dirty="0">
                <a:solidFill>
                  <a:srgbClr val="000000"/>
                </a:solidFill>
              </a:rPr>
              <a:t>Tipo de sistema transporte</a:t>
            </a:r>
            <a:r>
              <a:rPr lang="pt-PT" sz="1200" dirty="0">
                <a:solidFill>
                  <a:srgbClr val="000000"/>
                </a:solidFill>
              </a:rPr>
              <a:t> (há 4 disponíveis no Visum: transporte individual (</a:t>
            </a:r>
            <a:r>
              <a:rPr lang="pt-PT" sz="1200" dirty="0" err="1">
                <a:solidFill>
                  <a:srgbClr val="000000"/>
                </a:solidFill>
              </a:rPr>
              <a:t>PrT</a:t>
            </a:r>
            <a:r>
              <a:rPr lang="pt-PT" sz="1200" dirty="0">
                <a:solidFill>
                  <a:srgbClr val="000000"/>
                </a:solidFill>
              </a:rPr>
              <a:t>); transporte público (</a:t>
            </a:r>
            <a:r>
              <a:rPr lang="pt-PT" sz="1200" dirty="0" err="1">
                <a:solidFill>
                  <a:srgbClr val="000000"/>
                </a:solidFill>
              </a:rPr>
              <a:t>PuT</a:t>
            </a:r>
            <a:r>
              <a:rPr lang="pt-PT" sz="1200" dirty="0">
                <a:solidFill>
                  <a:srgbClr val="000000"/>
                </a:solidFill>
              </a:rPr>
              <a:t>), andar a pé (</a:t>
            </a:r>
            <a:r>
              <a:rPr lang="pt-PT" sz="1200" dirty="0" err="1">
                <a:solidFill>
                  <a:srgbClr val="000000"/>
                </a:solidFill>
              </a:rPr>
              <a:t>PuTWalk</a:t>
            </a:r>
            <a:r>
              <a:rPr lang="pt-PT" sz="1200" dirty="0">
                <a:solidFill>
                  <a:srgbClr val="000000"/>
                </a:solidFill>
              </a:rPr>
              <a:t>) para entrar/sair do </a:t>
            </a:r>
            <a:r>
              <a:rPr lang="pt-PT" sz="1200" dirty="0" err="1">
                <a:solidFill>
                  <a:srgbClr val="000000"/>
                </a:solidFill>
              </a:rPr>
              <a:t>PuT</a:t>
            </a:r>
            <a:r>
              <a:rPr lang="pt-PT" sz="1200" dirty="0">
                <a:solidFill>
                  <a:srgbClr val="000000"/>
                </a:solidFill>
              </a:rPr>
              <a:t>, </a:t>
            </a:r>
            <a:r>
              <a:rPr lang="pt-PT" sz="1200" dirty="0" err="1">
                <a:solidFill>
                  <a:srgbClr val="000000"/>
                </a:solidFill>
              </a:rPr>
              <a:t>PuTAux</a:t>
            </a:r>
            <a:r>
              <a:rPr lang="pt-PT" sz="1200" dirty="0">
                <a:solidFill>
                  <a:srgbClr val="000000"/>
                </a:solidFill>
              </a:rPr>
              <a:t> sistemas auxiliares do </a:t>
            </a:r>
            <a:r>
              <a:rPr lang="pt-PT" sz="1200" dirty="0" err="1">
                <a:solidFill>
                  <a:srgbClr val="000000"/>
                </a:solidFill>
              </a:rPr>
              <a:t>PuT</a:t>
            </a:r>
            <a:r>
              <a:rPr lang="pt-PT" sz="1200" dirty="0">
                <a:solidFill>
                  <a:srgbClr val="000000"/>
                </a:solidFill>
              </a:rPr>
              <a:t> sem horário (elevadores, escadas mecânicas, etc.))</a:t>
            </a:r>
          </a:p>
          <a:p>
            <a:pPr marL="287338" lvl="1" indent="-285750">
              <a:lnSpc>
                <a:spcPct val="110000"/>
              </a:lnSpc>
              <a:buClr>
                <a:srgbClr val="FF0000"/>
              </a:buClr>
              <a:buFont typeface="Wingdings" pitchFamily="2" charset="2"/>
              <a:buChar char="§"/>
            </a:pPr>
            <a:r>
              <a:rPr lang="pt-PT" sz="1200" b="1" u="sng" dirty="0">
                <a:solidFill>
                  <a:srgbClr val="000000"/>
                </a:solidFill>
              </a:rPr>
              <a:t>Meio de transporte</a:t>
            </a:r>
            <a:r>
              <a:rPr lang="pt-PT" sz="1200" dirty="0">
                <a:solidFill>
                  <a:srgbClr val="000000"/>
                </a:solidFill>
              </a:rPr>
              <a:t> ou tipo de veículo (automóvel, ônibus, trem, VLT, bicicleta, etc.).</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808" y="1881453"/>
            <a:ext cx="2043113" cy="169545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245718"/>
            <a:ext cx="2033588" cy="1685925"/>
          </a:xfrm>
          <a:prstGeom prst="rect">
            <a:avLst/>
          </a:prstGeom>
        </p:spPr>
      </p:pic>
      <p:sp>
        <p:nvSpPr>
          <p:cNvPr id="26" name="Rectangle 25"/>
          <p:cNvSpPr/>
          <p:nvPr/>
        </p:nvSpPr>
        <p:spPr>
          <a:xfrm>
            <a:off x="2567991" y="3839381"/>
            <a:ext cx="6264000" cy="498598"/>
          </a:xfrm>
          <a:prstGeom prst="rect">
            <a:avLst/>
          </a:prstGeom>
          <a:solidFill>
            <a:schemeClr val="accent6">
              <a:lumMod val="60000"/>
              <a:lumOff val="40000"/>
            </a:schemeClr>
          </a:solidFill>
          <a:ln w="19050">
            <a:solidFill>
              <a:schemeClr val="accent6">
                <a:lumMod val="75000"/>
              </a:schemeClr>
            </a:solidFill>
          </a:ln>
        </p:spPr>
        <p:txBody>
          <a:bodyPr wrap="square" lIns="36000" rIns="36000">
            <a:spAutoFit/>
          </a:bodyPr>
          <a:lstStyle/>
          <a:p>
            <a:pPr marL="1588" lvl="1">
              <a:lnSpc>
                <a:spcPct val="110000"/>
              </a:lnSpc>
            </a:pPr>
            <a:r>
              <a:rPr lang="pt-PT" sz="1200" dirty="0">
                <a:solidFill>
                  <a:srgbClr val="000000"/>
                </a:solidFill>
              </a:rPr>
              <a:t>Um </a:t>
            </a:r>
            <a:r>
              <a:rPr lang="pt-PT" sz="1200" b="1" dirty="0">
                <a:solidFill>
                  <a:srgbClr val="000000"/>
                </a:solidFill>
              </a:rPr>
              <a:t>modo de transporte</a:t>
            </a:r>
            <a:r>
              <a:rPr lang="pt-PT" sz="1200" dirty="0">
                <a:solidFill>
                  <a:srgbClr val="000000"/>
                </a:solidFill>
              </a:rPr>
              <a:t> conecta um ou vários sistemas de transporte. Um modo pode incluir </a:t>
            </a:r>
            <a:r>
              <a:rPr lang="pt-PT" sz="1200" u="sng" dirty="0">
                <a:solidFill>
                  <a:srgbClr val="000000"/>
                </a:solidFill>
              </a:rPr>
              <a:t>um único sistema de transporte privado</a:t>
            </a:r>
            <a:r>
              <a:rPr lang="pt-PT" sz="1200" dirty="0">
                <a:solidFill>
                  <a:srgbClr val="000000"/>
                </a:solidFill>
              </a:rPr>
              <a:t> ou </a:t>
            </a:r>
            <a:r>
              <a:rPr lang="pt-PT" sz="1200" u="sng" dirty="0">
                <a:solidFill>
                  <a:srgbClr val="000000"/>
                </a:solidFill>
              </a:rPr>
              <a:t>vários sistemas de transporte público</a:t>
            </a:r>
            <a:r>
              <a:rPr lang="pt-PT" sz="1200" dirty="0">
                <a:solidFill>
                  <a:srgbClr val="000000"/>
                </a:solidFill>
              </a:rPr>
              <a:t>.</a:t>
            </a:r>
          </a:p>
        </p:txBody>
      </p:sp>
      <p:sp>
        <p:nvSpPr>
          <p:cNvPr id="27" name="Rectangle 26"/>
          <p:cNvSpPr/>
          <p:nvPr/>
        </p:nvSpPr>
        <p:spPr>
          <a:xfrm>
            <a:off x="564656" y="5260441"/>
            <a:ext cx="6264000" cy="904863"/>
          </a:xfrm>
          <a:prstGeom prst="rect">
            <a:avLst/>
          </a:prstGeom>
          <a:solidFill>
            <a:schemeClr val="accent6">
              <a:lumMod val="60000"/>
              <a:lumOff val="40000"/>
            </a:schemeClr>
          </a:solidFill>
          <a:ln w="19050">
            <a:solidFill>
              <a:schemeClr val="accent6">
                <a:lumMod val="75000"/>
              </a:schemeClr>
            </a:solidFill>
          </a:ln>
        </p:spPr>
        <p:txBody>
          <a:bodyPr wrap="square" lIns="36000" rIns="36000">
            <a:spAutoFit/>
          </a:bodyPr>
          <a:lstStyle/>
          <a:p>
            <a:pPr marL="1588" lvl="1">
              <a:lnSpc>
                <a:spcPct val="110000"/>
              </a:lnSpc>
            </a:pPr>
            <a:r>
              <a:rPr lang="pt-PT" sz="1200" dirty="0">
                <a:solidFill>
                  <a:srgbClr val="000000"/>
                </a:solidFill>
              </a:rPr>
              <a:t>Um </a:t>
            </a:r>
            <a:r>
              <a:rPr lang="pt-PT" sz="1200" b="1" dirty="0">
                <a:solidFill>
                  <a:srgbClr val="000000"/>
                </a:solidFill>
              </a:rPr>
              <a:t>segmento de demanda </a:t>
            </a:r>
            <a:r>
              <a:rPr lang="pt-PT" sz="1200" dirty="0">
                <a:solidFill>
                  <a:srgbClr val="000000"/>
                </a:solidFill>
              </a:rPr>
              <a:t>corresponde a exactamente a um modo - é a ligação entre a oferta de transporte e a demanda de viagens. Como vários segmentos da demanda podem ser definidos para cada modo, os diferentes tipos de demanda podem ser combinados no modelo de transporte.</a:t>
            </a: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808" y="4469854"/>
            <a:ext cx="2047875" cy="1695450"/>
          </a:xfrm>
          <a:prstGeom prst="rect">
            <a:avLst/>
          </a:prstGeom>
        </p:spPr>
      </p:pic>
      <p:sp>
        <p:nvSpPr>
          <p:cNvPr id="18" name="Rectangle 17"/>
          <p:cNvSpPr/>
          <p:nvPr/>
        </p:nvSpPr>
        <p:spPr>
          <a:xfrm>
            <a:off x="1185088" y="845351"/>
            <a:ext cx="7624288" cy="904863"/>
          </a:xfrm>
          <a:prstGeom prst="rect">
            <a:avLst/>
          </a:prstGeom>
          <a:noFill/>
          <a:ln w="19050">
            <a:noFill/>
          </a:ln>
        </p:spPr>
        <p:txBody>
          <a:bodyPr wrap="square" lIns="36000" rIns="36000">
            <a:spAutoFit/>
          </a:bodyPr>
          <a:lstStyle/>
          <a:p>
            <a:pPr marL="1588" lvl="1">
              <a:lnSpc>
                <a:spcPct val="110000"/>
              </a:lnSpc>
            </a:pPr>
            <a:r>
              <a:rPr lang="pt-PT" sz="1600" b="1" dirty="0">
                <a:solidFill>
                  <a:srgbClr val="000000"/>
                </a:solidFill>
                <a:latin typeface="Trebuchet MS" panose="020B0603020202020204" pitchFamily="34" charset="0"/>
              </a:rPr>
              <a:t>A oferta de transporte integra diversos sistemas de transporte.</a:t>
            </a:r>
          </a:p>
          <a:p>
            <a:pPr marL="1588" lvl="1">
              <a:lnSpc>
                <a:spcPct val="110000"/>
              </a:lnSpc>
            </a:pPr>
            <a:r>
              <a:rPr lang="pt-PT" sz="1600" b="1" dirty="0">
                <a:solidFill>
                  <a:srgbClr val="000000"/>
                </a:solidFill>
                <a:latin typeface="Trebuchet MS" panose="020B0603020202020204" pitchFamily="34" charset="0"/>
              </a:rPr>
              <a:t>Os modos e os segmentos de procura são usados para ligar a oferta de transporte com a demanda respetiva.</a:t>
            </a:r>
          </a:p>
        </p:txBody>
      </p:sp>
    </p:spTree>
    <p:extLst>
      <p:ext uri="{BB962C8B-B14F-4D97-AF65-F5344CB8AC3E}">
        <p14:creationId xmlns:p14="http://schemas.microsoft.com/office/powerpoint/2010/main" val="3788456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Placeholder 15"/>
          <p:cNvSpPr>
            <a:spLocks noGrp="1"/>
          </p:cNvSpPr>
          <p:nvPr>
            <p:ph type="body" sz="quarter" idx="4294967295"/>
          </p:nvPr>
        </p:nvSpPr>
        <p:spPr>
          <a:xfrm>
            <a:off x="1691681" y="0"/>
            <a:ext cx="6084535" cy="765175"/>
          </a:xfrm>
        </p:spPr>
        <p:txBody>
          <a:bodyPr>
            <a:normAutofit/>
          </a:bodyPr>
          <a:lstStyle/>
          <a:p>
            <a:pPr algn="ctr"/>
            <a:r>
              <a:rPr lang="pt-PT" sz="2000" b="1" dirty="0">
                <a:solidFill>
                  <a:srgbClr val="000000"/>
                </a:solidFill>
              </a:rPr>
              <a:t>Relações entre sistema de transportes, modos, segmentos de demanda e matrizes de demanda</a:t>
            </a:r>
          </a:p>
        </p:txBody>
      </p:sp>
      <p:sp>
        <p:nvSpPr>
          <p:cNvPr id="39" name="AutoShape 2"/>
          <p:cNvSpPr txBox="1">
            <a:spLocks noChangeArrowheads="1"/>
          </p:cNvSpPr>
          <p:nvPr/>
        </p:nvSpPr>
        <p:spPr>
          <a:xfrm>
            <a:off x="323555" y="1196752"/>
            <a:ext cx="1260000" cy="720000"/>
          </a:xfrm>
          <a:prstGeom prst="roundRect">
            <a:avLst>
              <a:gd name="adj" fmla="val 3763"/>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Sis. </a:t>
            </a:r>
            <a:r>
              <a:rPr lang="pt-PT" sz="1400" b="1" dirty="0" err="1">
                <a:latin typeface="Arial Narrow" panose="020B0606020202030204" pitchFamily="34" charset="0"/>
              </a:rPr>
              <a:t>Transp</a:t>
            </a:r>
            <a:r>
              <a:rPr lang="pt-PT" sz="1400" b="1" dirty="0">
                <a:latin typeface="Arial Narrow" panose="020B0606020202030204" pitchFamily="34" charset="0"/>
              </a:rPr>
              <a:t>. Privado 1</a:t>
            </a:r>
          </a:p>
          <a:p>
            <a:r>
              <a:rPr lang="pt-PT" sz="1400" b="1" dirty="0">
                <a:latin typeface="Arial Narrow" panose="020B0606020202030204" pitchFamily="34" charset="0"/>
              </a:rPr>
              <a:t>Pesados</a:t>
            </a:r>
          </a:p>
        </p:txBody>
      </p:sp>
      <p:sp>
        <p:nvSpPr>
          <p:cNvPr id="18" name="AutoShape 2"/>
          <p:cNvSpPr txBox="1">
            <a:spLocks noChangeArrowheads="1"/>
          </p:cNvSpPr>
          <p:nvPr/>
        </p:nvSpPr>
        <p:spPr>
          <a:xfrm>
            <a:off x="2026843" y="1196752"/>
            <a:ext cx="1260000" cy="720000"/>
          </a:xfrm>
          <a:prstGeom prst="roundRect">
            <a:avLst>
              <a:gd name="adj" fmla="val 5648"/>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Sis. </a:t>
            </a:r>
            <a:r>
              <a:rPr lang="pt-PT" sz="1400" b="1" dirty="0" err="1">
                <a:latin typeface="Arial Narrow" panose="020B0606020202030204" pitchFamily="34" charset="0"/>
              </a:rPr>
              <a:t>Transp</a:t>
            </a:r>
            <a:r>
              <a:rPr lang="pt-PT" sz="1400" b="1" dirty="0">
                <a:latin typeface="Arial Narrow" panose="020B0606020202030204" pitchFamily="34" charset="0"/>
              </a:rPr>
              <a:t>. Privado 2</a:t>
            </a:r>
          </a:p>
          <a:p>
            <a:r>
              <a:rPr lang="pt-PT" sz="1400" b="1" dirty="0">
                <a:latin typeface="Arial Narrow" panose="020B0606020202030204" pitchFamily="34" charset="0"/>
              </a:rPr>
              <a:t>Carros</a:t>
            </a:r>
          </a:p>
        </p:txBody>
      </p:sp>
      <p:sp>
        <p:nvSpPr>
          <p:cNvPr id="19" name="AutoShape 2"/>
          <p:cNvSpPr txBox="1">
            <a:spLocks noChangeArrowheads="1"/>
          </p:cNvSpPr>
          <p:nvPr/>
        </p:nvSpPr>
        <p:spPr>
          <a:xfrm>
            <a:off x="4644008" y="1196752"/>
            <a:ext cx="1260000" cy="720000"/>
          </a:xfrm>
          <a:prstGeom prst="roundRect">
            <a:avLst>
              <a:gd name="adj" fmla="val 3763"/>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Sis. </a:t>
            </a:r>
            <a:r>
              <a:rPr lang="pt-PT" sz="1400" b="1" dirty="0" err="1">
                <a:latin typeface="Arial Narrow" panose="020B0606020202030204" pitchFamily="34" charset="0"/>
              </a:rPr>
              <a:t>Transp</a:t>
            </a:r>
            <a:r>
              <a:rPr lang="pt-PT" sz="1400" b="1" dirty="0">
                <a:latin typeface="Arial Narrow" panose="020B0606020202030204" pitchFamily="34" charset="0"/>
              </a:rPr>
              <a:t>. Público 1 Ônibus</a:t>
            </a:r>
          </a:p>
        </p:txBody>
      </p:sp>
      <p:sp>
        <p:nvSpPr>
          <p:cNvPr id="20" name="AutoShape 2"/>
          <p:cNvSpPr txBox="1">
            <a:spLocks noChangeArrowheads="1"/>
          </p:cNvSpPr>
          <p:nvPr/>
        </p:nvSpPr>
        <p:spPr>
          <a:xfrm>
            <a:off x="6516216" y="1196752"/>
            <a:ext cx="1260000" cy="720000"/>
          </a:xfrm>
          <a:prstGeom prst="roundRect">
            <a:avLst>
              <a:gd name="adj" fmla="val 4706"/>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Sis. </a:t>
            </a:r>
            <a:r>
              <a:rPr lang="pt-PT" sz="1400" b="1" dirty="0" err="1">
                <a:latin typeface="Arial Narrow" panose="020B0606020202030204" pitchFamily="34" charset="0"/>
              </a:rPr>
              <a:t>Transp</a:t>
            </a:r>
            <a:r>
              <a:rPr lang="pt-PT" sz="1400" b="1" dirty="0">
                <a:latin typeface="Arial Narrow" panose="020B0606020202030204" pitchFamily="34" charset="0"/>
              </a:rPr>
              <a:t>. Público 2</a:t>
            </a:r>
          </a:p>
          <a:p>
            <a:r>
              <a:rPr lang="pt-PT" sz="1400" b="1" dirty="0">
                <a:latin typeface="Arial Narrow" panose="020B0606020202030204" pitchFamily="34" charset="0"/>
              </a:rPr>
              <a:t> VLT</a:t>
            </a:r>
          </a:p>
        </p:txBody>
      </p:sp>
      <p:sp>
        <p:nvSpPr>
          <p:cNvPr id="21" name="AutoShape 2"/>
          <p:cNvSpPr txBox="1">
            <a:spLocks noChangeArrowheads="1"/>
          </p:cNvSpPr>
          <p:nvPr/>
        </p:nvSpPr>
        <p:spPr>
          <a:xfrm>
            <a:off x="377555" y="2513632"/>
            <a:ext cx="1152000" cy="720000"/>
          </a:xfrm>
          <a:prstGeom prst="roundRect">
            <a:avLst>
              <a:gd name="adj" fmla="val 5648"/>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Veículos</a:t>
            </a:r>
          </a:p>
          <a:p>
            <a:r>
              <a:rPr lang="pt-PT" sz="1400" b="1" dirty="0">
                <a:latin typeface="Arial Narrow" panose="020B0606020202030204" pitchFamily="34" charset="0"/>
              </a:rPr>
              <a:t>Pesados</a:t>
            </a:r>
          </a:p>
        </p:txBody>
      </p:sp>
      <p:sp>
        <p:nvSpPr>
          <p:cNvPr id="22" name="AutoShape 2"/>
          <p:cNvSpPr txBox="1">
            <a:spLocks noChangeArrowheads="1"/>
          </p:cNvSpPr>
          <p:nvPr/>
        </p:nvSpPr>
        <p:spPr>
          <a:xfrm>
            <a:off x="2080843" y="2513632"/>
            <a:ext cx="1152000" cy="720000"/>
          </a:xfrm>
          <a:prstGeom prst="roundRect">
            <a:avLst>
              <a:gd name="adj" fmla="val 4706"/>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Carros</a:t>
            </a:r>
          </a:p>
        </p:txBody>
      </p:sp>
      <p:sp>
        <p:nvSpPr>
          <p:cNvPr id="23" name="AutoShape 2"/>
          <p:cNvSpPr txBox="1">
            <a:spLocks noChangeArrowheads="1"/>
          </p:cNvSpPr>
          <p:nvPr/>
        </p:nvSpPr>
        <p:spPr>
          <a:xfrm>
            <a:off x="3707904" y="2513632"/>
            <a:ext cx="1152000" cy="720000"/>
          </a:xfrm>
          <a:prstGeom prst="roundRect">
            <a:avLst>
              <a:gd name="adj" fmla="val 4706"/>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err="1">
                <a:latin typeface="Arial Narrow" panose="020B0606020202030204" pitchFamily="34" charset="0"/>
              </a:rPr>
              <a:t>Park&amp;Ride</a:t>
            </a:r>
            <a:endParaRPr lang="pt-PT" sz="1400" b="1" dirty="0">
              <a:latin typeface="Arial Narrow" panose="020B0606020202030204" pitchFamily="34" charset="0"/>
            </a:endParaRPr>
          </a:p>
          <a:p>
            <a:r>
              <a:rPr lang="pt-PT" sz="1400" b="1" dirty="0">
                <a:latin typeface="Arial Narrow" panose="020B0606020202030204" pitchFamily="34" charset="0"/>
              </a:rPr>
              <a:t>(carros, ônibus, VLT)</a:t>
            </a:r>
          </a:p>
        </p:txBody>
      </p:sp>
      <p:sp>
        <p:nvSpPr>
          <p:cNvPr id="24" name="AutoShape 2"/>
          <p:cNvSpPr txBox="1">
            <a:spLocks noChangeArrowheads="1"/>
          </p:cNvSpPr>
          <p:nvPr/>
        </p:nvSpPr>
        <p:spPr>
          <a:xfrm>
            <a:off x="5616513" y="2513632"/>
            <a:ext cx="1152000" cy="720000"/>
          </a:xfrm>
          <a:prstGeom prst="roundRect">
            <a:avLst>
              <a:gd name="adj" fmla="val 3763"/>
            </a:avLst>
          </a:prstGeom>
          <a:ln>
            <a:solidFill>
              <a:schemeClr val="tx1"/>
            </a:solidFill>
          </a:ln>
        </p:spPr>
        <p:txBody>
          <a:bodyPr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Transporte</a:t>
            </a:r>
          </a:p>
          <a:p>
            <a:r>
              <a:rPr lang="pt-PT" sz="1400" b="1" dirty="0">
                <a:latin typeface="Arial Narrow" panose="020B0606020202030204" pitchFamily="34" charset="0"/>
              </a:rPr>
              <a:t>Público</a:t>
            </a:r>
          </a:p>
          <a:p>
            <a:r>
              <a:rPr lang="pt-PT" sz="1400" b="1" dirty="0">
                <a:latin typeface="Arial Narrow" panose="020B0606020202030204" pitchFamily="34" charset="0"/>
              </a:rPr>
              <a:t>(</a:t>
            </a:r>
            <a:r>
              <a:rPr lang="pt-PT" sz="1400" b="1" dirty="0" err="1">
                <a:latin typeface="Arial Narrow" panose="020B0606020202030204" pitchFamily="34" charset="0"/>
              </a:rPr>
              <a:t>ônibus+VLT</a:t>
            </a:r>
            <a:r>
              <a:rPr lang="pt-PT" sz="1400" b="1" dirty="0">
                <a:latin typeface="Arial Narrow" panose="020B0606020202030204" pitchFamily="34" charset="0"/>
              </a:rPr>
              <a:t>)</a:t>
            </a:r>
          </a:p>
        </p:txBody>
      </p:sp>
      <p:sp>
        <p:nvSpPr>
          <p:cNvPr id="25" name="AutoShape 2"/>
          <p:cNvSpPr txBox="1">
            <a:spLocks noChangeArrowheads="1"/>
          </p:cNvSpPr>
          <p:nvPr/>
        </p:nvSpPr>
        <p:spPr>
          <a:xfrm>
            <a:off x="503555" y="3717032"/>
            <a:ext cx="900000" cy="720000"/>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Veículos</a:t>
            </a:r>
          </a:p>
          <a:p>
            <a:r>
              <a:rPr lang="pt-PT" sz="1400" b="1" dirty="0">
                <a:latin typeface="Arial Narrow" panose="020B0606020202030204" pitchFamily="34" charset="0"/>
              </a:rPr>
              <a:t>Pesados</a:t>
            </a:r>
          </a:p>
        </p:txBody>
      </p:sp>
      <p:sp>
        <p:nvSpPr>
          <p:cNvPr id="26" name="AutoShape 2"/>
          <p:cNvSpPr txBox="1">
            <a:spLocks noChangeArrowheads="1"/>
          </p:cNvSpPr>
          <p:nvPr/>
        </p:nvSpPr>
        <p:spPr>
          <a:xfrm>
            <a:off x="1691680" y="3720986"/>
            <a:ext cx="900000" cy="712093"/>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Carro</a:t>
            </a:r>
          </a:p>
          <a:p>
            <a:r>
              <a:rPr lang="pt-PT" sz="1400" b="1" dirty="0">
                <a:latin typeface="Arial Narrow" panose="020B0606020202030204" pitchFamily="34" charset="0"/>
              </a:rPr>
              <a:t>privado</a:t>
            </a:r>
          </a:p>
        </p:txBody>
      </p:sp>
      <p:sp>
        <p:nvSpPr>
          <p:cNvPr id="27" name="AutoShape 2"/>
          <p:cNvSpPr txBox="1">
            <a:spLocks noChangeArrowheads="1"/>
          </p:cNvSpPr>
          <p:nvPr/>
        </p:nvSpPr>
        <p:spPr>
          <a:xfrm>
            <a:off x="2696342" y="3720986"/>
            <a:ext cx="900000" cy="712093"/>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Carro</a:t>
            </a:r>
          </a:p>
          <a:p>
            <a:r>
              <a:rPr lang="pt-PT" sz="1400" b="1" dirty="0">
                <a:latin typeface="Arial Narrow" panose="020B0606020202030204" pitchFamily="34" charset="0"/>
              </a:rPr>
              <a:t>negócios</a:t>
            </a:r>
          </a:p>
        </p:txBody>
      </p:sp>
      <p:sp>
        <p:nvSpPr>
          <p:cNvPr id="28" name="AutoShape 2"/>
          <p:cNvSpPr txBox="1">
            <a:spLocks noChangeArrowheads="1"/>
          </p:cNvSpPr>
          <p:nvPr/>
        </p:nvSpPr>
        <p:spPr>
          <a:xfrm>
            <a:off x="3833904" y="3705889"/>
            <a:ext cx="900000" cy="742286"/>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P&amp;R</a:t>
            </a:r>
          </a:p>
        </p:txBody>
      </p:sp>
      <p:sp>
        <p:nvSpPr>
          <p:cNvPr id="29" name="AutoShape 2"/>
          <p:cNvSpPr txBox="1">
            <a:spLocks noChangeArrowheads="1"/>
          </p:cNvSpPr>
          <p:nvPr/>
        </p:nvSpPr>
        <p:spPr>
          <a:xfrm>
            <a:off x="5112234" y="3705889"/>
            <a:ext cx="900000" cy="742286"/>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TP</a:t>
            </a:r>
          </a:p>
          <a:p>
            <a:r>
              <a:rPr lang="pt-PT" sz="1400" b="1" dirty="0">
                <a:latin typeface="Arial Narrow" panose="020B0606020202030204" pitchFamily="34" charset="0"/>
              </a:rPr>
              <a:t>estudantes</a:t>
            </a:r>
          </a:p>
        </p:txBody>
      </p:sp>
      <p:sp>
        <p:nvSpPr>
          <p:cNvPr id="30" name="AutoShape 2"/>
          <p:cNvSpPr txBox="1">
            <a:spLocks noChangeArrowheads="1"/>
          </p:cNvSpPr>
          <p:nvPr/>
        </p:nvSpPr>
        <p:spPr>
          <a:xfrm>
            <a:off x="6318513" y="3705889"/>
            <a:ext cx="900000" cy="742286"/>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TP</a:t>
            </a:r>
          </a:p>
          <a:p>
            <a:r>
              <a:rPr lang="pt-PT" sz="1400" b="1" dirty="0">
                <a:latin typeface="Arial Narrow" panose="020B0606020202030204" pitchFamily="34" charset="0"/>
              </a:rPr>
              <a:t>ativos</a:t>
            </a:r>
          </a:p>
        </p:txBody>
      </p:sp>
      <p:sp>
        <p:nvSpPr>
          <p:cNvPr id="31" name="AutoShape 2"/>
          <p:cNvSpPr txBox="1">
            <a:spLocks noChangeArrowheads="1"/>
          </p:cNvSpPr>
          <p:nvPr/>
        </p:nvSpPr>
        <p:spPr>
          <a:xfrm>
            <a:off x="8028384" y="1304752"/>
            <a:ext cx="972000" cy="504000"/>
          </a:xfrm>
          <a:prstGeom prst="roundRect">
            <a:avLst>
              <a:gd name="adj" fmla="val 4706"/>
            </a:avLst>
          </a:prstGeom>
          <a:ln>
            <a:no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i="1" dirty="0">
                <a:solidFill>
                  <a:srgbClr val="0070C0"/>
                </a:solidFill>
                <a:latin typeface="Arial Narrow" panose="020B0606020202030204" pitchFamily="34" charset="0"/>
              </a:rPr>
              <a:t>Sistemas de Transporte</a:t>
            </a:r>
          </a:p>
        </p:txBody>
      </p:sp>
      <p:sp>
        <p:nvSpPr>
          <p:cNvPr id="33" name="AutoShape 2"/>
          <p:cNvSpPr txBox="1">
            <a:spLocks noChangeArrowheads="1"/>
          </p:cNvSpPr>
          <p:nvPr/>
        </p:nvSpPr>
        <p:spPr>
          <a:xfrm>
            <a:off x="8028384" y="2621632"/>
            <a:ext cx="972000" cy="504000"/>
          </a:xfrm>
          <a:prstGeom prst="roundRect">
            <a:avLst>
              <a:gd name="adj" fmla="val 4706"/>
            </a:avLst>
          </a:prstGeom>
          <a:ln>
            <a:no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i="1" dirty="0">
                <a:solidFill>
                  <a:srgbClr val="0070C0"/>
                </a:solidFill>
                <a:latin typeface="Arial Narrow" panose="020B0606020202030204" pitchFamily="34" charset="0"/>
              </a:rPr>
              <a:t>Modos</a:t>
            </a:r>
          </a:p>
        </p:txBody>
      </p:sp>
      <p:sp>
        <p:nvSpPr>
          <p:cNvPr id="34" name="AutoShape 2"/>
          <p:cNvSpPr txBox="1">
            <a:spLocks noChangeArrowheads="1"/>
          </p:cNvSpPr>
          <p:nvPr/>
        </p:nvSpPr>
        <p:spPr>
          <a:xfrm>
            <a:off x="8028384" y="3825032"/>
            <a:ext cx="972000" cy="504000"/>
          </a:xfrm>
          <a:prstGeom prst="roundRect">
            <a:avLst>
              <a:gd name="adj" fmla="val 4706"/>
            </a:avLst>
          </a:prstGeom>
          <a:ln>
            <a:no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i="1" dirty="0">
                <a:solidFill>
                  <a:srgbClr val="0070C0"/>
                </a:solidFill>
                <a:latin typeface="Arial Narrow" panose="020B0606020202030204" pitchFamily="34" charset="0"/>
              </a:rPr>
              <a:t>Segmentos de demanda</a:t>
            </a:r>
          </a:p>
        </p:txBody>
      </p:sp>
      <p:sp>
        <p:nvSpPr>
          <p:cNvPr id="35" name="AutoShape 2"/>
          <p:cNvSpPr txBox="1">
            <a:spLocks noChangeArrowheads="1"/>
          </p:cNvSpPr>
          <p:nvPr/>
        </p:nvSpPr>
        <p:spPr>
          <a:xfrm>
            <a:off x="8028384" y="4864414"/>
            <a:ext cx="972000" cy="504000"/>
          </a:xfrm>
          <a:prstGeom prst="roundRect">
            <a:avLst>
              <a:gd name="adj" fmla="val 4706"/>
            </a:avLst>
          </a:prstGeom>
          <a:ln>
            <a:no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i="1" dirty="0">
                <a:solidFill>
                  <a:srgbClr val="0070C0"/>
                </a:solidFill>
                <a:latin typeface="Arial Narrow" panose="020B0606020202030204" pitchFamily="34" charset="0"/>
              </a:rPr>
              <a:t>Matrizes de demanda</a:t>
            </a:r>
          </a:p>
        </p:txBody>
      </p:sp>
      <p:sp>
        <p:nvSpPr>
          <p:cNvPr id="36" name="AutoShape 2"/>
          <p:cNvSpPr txBox="1">
            <a:spLocks noChangeArrowheads="1"/>
          </p:cNvSpPr>
          <p:nvPr/>
        </p:nvSpPr>
        <p:spPr>
          <a:xfrm>
            <a:off x="503555" y="4936414"/>
            <a:ext cx="900000" cy="360000"/>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Matriz</a:t>
            </a:r>
          </a:p>
        </p:txBody>
      </p:sp>
      <p:sp>
        <p:nvSpPr>
          <p:cNvPr id="37" name="AutoShape 2"/>
          <p:cNvSpPr txBox="1">
            <a:spLocks noChangeArrowheads="1"/>
          </p:cNvSpPr>
          <p:nvPr/>
        </p:nvSpPr>
        <p:spPr>
          <a:xfrm>
            <a:off x="1691680" y="4936414"/>
            <a:ext cx="900000" cy="360000"/>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Matriz</a:t>
            </a:r>
          </a:p>
        </p:txBody>
      </p:sp>
      <p:sp>
        <p:nvSpPr>
          <p:cNvPr id="38" name="AutoShape 2"/>
          <p:cNvSpPr txBox="1">
            <a:spLocks noChangeArrowheads="1"/>
          </p:cNvSpPr>
          <p:nvPr/>
        </p:nvSpPr>
        <p:spPr>
          <a:xfrm>
            <a:off x="2696342" y="4936414"/>
            <a:ext cx="900000" cy="360000"/>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Matriz</a:t>
            </a:r>
          </a:p>
        </p:txBody>
      </p:sp>
      <p:sp>
        <p:nvSpPr>
          <p:cNvPr id="40" name="AutoShape 2"/>
          <p:cNvSpPr txBox="1">
            <a:spLocks noChangeArrowheads="1"/>
          </p:cNvSpPr>
          <p:nvPr/>
        </p:nvSpPr>
        <p:spPr>
          <a:xfrm>
            <a:off x="3833904" y="4936414"/>
            <a:ext cx="900000" cy="360000"/>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Matriz</a:t>
            </a:r>
          </a:p>
        </p:txBody>
      </p:sp>
      <p:sp>
        <p:nvSpPr>
          <p:cNvPr id="52" name="AutoShape 2"/>
          <p:cNvSpPr txBox="1">
            <a:spLocks noChangeArrowheads="1"/>
          </p:cNvSpPr>
          <p:nvPr/>
        </p:nvSpPr>
        <p:spPr>
          <a:xfrm>
            <a:off x="5112234" y="4936414"/>
            <a:ext cx="900000" cy="360000"/>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Matriz</a:t>
            </a:r>
          </a:p>
        </p:txBody>
      </p:sp>
      <p:sp>
        <p:nvSpPr>
          <p:cNvPr id="53" name="AutoShape 2"/>
          <p:cNvSpPr txBox="1">
            <a:spLocks noChangeArrowheads="1"/>
          </p:cNvSpPr>
          <p:nvPr/>
        </p:nvSpPr>
        <p:spPr>
          <a:xfrm>
            <a:off x="6322567" y="4936414"/>
            <a:ext cx="900000" cy="360000"/>
          </a:xfrm>
          <a:prstGeom prst="roundRect">
            <a:avLst>
              <a:gd name="adj" fmla="val 5648"/>
            </a:avLst>
          </a:prstGeom>
          <a:ln>
            <a:solidFill>
              <a:schemeClr val="tx1"/>
            </a:solidFill>
          </a:ln>
        </p:spPr>
        <p:txBody>
          <a:bodyPr lIns="36000" rIns="36000" anchor="ctr"/>
          <a:lstStyle>
            <a:defPPr>
              <a:defRPr lang="en-US"/>
            </a:defPPr>
            <a:lvl1pPr algn="ctr">
              <a:spcBef>
                <a:spcPct val="0"/>
              </a:spcBef>
              <a:buNone/>
              <a:defRPr sz="2000">
                <a:latin typeface="+mj-lt"/>
                <a:ea typeface="+mj-ea"/>
                <a:cs typeface="+mj-cs"/>
              </a:defRPr>
            </a:lvl1pPr>
          </a:lstStyle>
          <a:p>
            <a:r>
              <a:rPr lang="pt-PT" sz="1400" b="1" dirty="0">
                <a:latin typeface="Arial Narrow" panose="020B0606020202030204" pitchFamily="34" charset="0"/>
              </a:rPr>
              <a:t>Matriz</a:t>
            </a:r>
          </a:p>
        </p:txBody>
      </p:sp>
      <p:cxnSp>
        <p:nvCxnSpPr>
          <p:cNvPr id="3" name="Straight Arrow Connector 2"/>
          <p:cNvCxnSpPr>
            <a:stCxn id="39" idx="2"/>
            <a:endCxn id="21" idx="0"/>
          </p:cNvCxnSpPr>
          <p:nvPr/>
        </p:nvCxnSpPr>
        <p:spPr>
          <a:xfrm>
            <a:off x="953555" y="1916752"/>
            <a:ext cx="0" cy="59688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1" idx="2"/>
            <a:endCxn id="25" idx="0"/>
          </p:cNvCxnSpPr>
          <p:nvPr/>
        </p:nvCxnSpPr>
        <p:spPr>
          <a:xfrm>
            <a:off x="953555" y="3233632"/>
            <a:ext cx="0" cy="4834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5" idx="2"/>
            <a:endCxn id="36" idx="0"/>
          </p:cNvCxnSpPr>
          <p:nvPr/>
        </p:nvCxnSpPr>
        <p:spPr>
          <a:xfrm>
            <a:off x="953555" y="4437032"/>
            <a:ext cx="0" cy="49938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8" idx="2"/>
            <a:endCxn id="22" idx="0"/>
          </p:cNvCxnSpPr>
          <p:nvPr/>
        </p:nvCxnSpPr>
        <p:spPr>
          <a:xfrm>
            <a:off x="2656843" y="1916752"/>
            <a:ext cx="0" cy="59688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2" idx="2"/>
            <a:endCxn id="26" idx="0"/>
          </p:cNvCxnSpPr>
          <p:nvPr/>
        </p:nvCxnSpPr>
        <p:spPr>
          <a:xfrm flipH="1">
            <a:off x="2141680" y="3233632"/>
            <a:ext cx="515163" cy="48735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2" idx="2"/>
            <a:endCxn id="27" idx="0"/>
          </p:cNvCxnSpPr>
          <p:nvPr/>
        </p:nvCxnSpPr>
        <p:spPr>
          <a:xfrm>
            <a:off x="2656843" y="3233632"/>
            <a:ext cx="489499" cy="48735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6" idx="2"/>
            <a:endCxn id="37" idx="0"/>
          </p:cNvCxnSpPr>
          <p:nvPr/>
        </p:nvCxnSpPr>
        <p:spPr>
          <a:xfrm>
            <a:off x="2141680" y="4433079"/>
            <a:ext cx="0" cy="5033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4" idx="2"/>
            <a:endCxn id="30" idx="0"/>
          </p:cNvCxnSpPr>
          <p:nvPr/>
        </p:nvCxnSpPr>
        <p:spPr>
          <a:xfrm>
            <a:off x="6192513" y="3233632"/>
            <a:ext cx="576000" cy="4722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7" idx="2"/>
            <a:endCxn id="38" idx="0"/>
          </p:cNvCxnSpPr>
          <p:nvPr/>
        </p:nvCxnSpPr>
        <p:spPr>
          <a:xfrm>
            <a:off x="3146342" y="4433079"/>
            <a:ext cx="0" cy="5033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28" idx="2"/>
            <a:endCxn id="40" idx="0"/>
          </p:cNvCxnSpPr>
          <p:nvPr/>
        </p:nvCxnSpPr>
        <p:spPr>
          <a:xfrm>
            <a:off x="4283904" y="4448175"/>
            <a:ext cx="0" cy="4882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29" idx="2"/>
            <a:endCxn id="52" idx="0"/>
          </p:cNvCxnSpPr>
          <p:nvPr/>
        </p:nvCxnSpPr>
        <p:spPr>
          <a:xfrm>
            <a:off x="5562234" y="4448175"/>
            <a:ext cx="0" cy="4882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30" idx="2"/>
            <a:endCxn id="53" idx="0"/>
          </p:cNvCxnSpPr>
          <p:nvPr/>
        </p:nvCxnSpPr>
        <p:spPr>
          <a:xfrm>
            <a:off x="6768513" y="4448175"/>
            <a:ext cx="4054" cy="4882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24" idx="2"/>
            <a:endCxn id="29" idx="0"/>
          </p:cNvCxnSpPr>
          <p:nvPr/>
        </p:nvCxnSpPr>
        <p:spPr>
          <a:xfrm flipH="1">
            <a:off x="5562234" y="3233632"/>
            <a:ext cx="630279" cy="4722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23" idx="2"/>
            <a:endCxn id="28" idx="0"/>
          </p:cNvCxnSpPr>
          <p:nvPr/>
        </p:nvCxnSpPr>
        <p:spPr>
          <a:xfrm>
            <a:off x="4283904" y="3233632"/>
            <a:ext cx="0" cy="4722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20" idx="2"/>
            <a:endCxn id="24" idx="0"/>
          </p:cNvCxnSpPr>
          <p:nvPr/>
        </p:nvCxnSpPr>
        <p:spPr>
          <a:xfrm flipH="1">
            <a:off x="6192513" y="1916752"/>
            <a:ext cx="953703" cy="59688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19" idx="2"/>
            <a:endCxn id="24" idx="0"/>
          </p:cNvCxnSpPr>
          <p:nvPr/>
        </p:nvCxnSpPr>
        <p:spPr>
          <a:xfrm>
            <a:off x="5274008" y="1916752"/>
            <a:ext cx="918505" cy="59688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5" name="Elbow Connector 94"/>
          <p:cNvCxnSpPr>
            <a:stCxn id="18" idx="2"/>
            <a:endCxn id="23" idx="0"/>
          </p:cNvCxnSpPr>
          <p:nvPr/>
        </p:nvCxnSpPr>
        <p:spPr>
          <a:xfrm rot="16200000" flipH="1">
            <a:off x="3171933" y="1401661"/>
            <a:ext cx="596880" cy="1627061"/>
          </a:xfrm>
          <a:prstGeom prst="bent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6" name="Elbow Connector 95"/>
          <p:cNvCxnSpPr>
            <a:stCxn id="20" idx="2"/>
            <a:endCxn id="23" idx="0"/>
          </p:cNvCxnSpPr>
          <p:nvPr/>
        </p:nvCxnSpPr>
        <p:spPr>
          <a:xfrm rot="5400000">
            <a:off x="5416620" y="784036"/>
            <a:ext cx="596880" cy="2862312"/>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9" name="Elbow Connector 98"/>
          <p:cNvCxnSpPr>
            <a:stCxn id="19" idx="2"/>
            <a:endCxn id="23" idx="0"/>
          </p:cNvCxnSpPr>
          <p:nvPr/>
        </p:nvCxnSpPr>
        <p:spPr>
          <a:xfrm rot="5400000">
            <a:off x="4480516" y="1720140"/>
            <a:ext cx="596880" cy="990104"/>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971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Placeholder 15"/>
          <p:cNvSpPr>
            <a:spLocks noGrp="1"/>
          </p:cNvSpPr>
          <p:nvPr>
            <p:ph type="body" sz="quarter" idx="4294967295"/>
          </p:nvPr>
        </p:nvSpPr>
        <p:spPr>
          <a:xfrm>
            <a:off x="1786437" y="0"/>
            <a:ext cx="5881907" cy="765175"/>
          </a:xfrm>
        </p:spPr>
        <p:txBody>
          <a:bodyPr>
            <a:normAutofit/>
          </a:bodyPr>
          <a:lstStyle/>
          <a:p>
            <a:r>
              <a:rPr lang="pt-PT" sz="2000" b="1" dirty="0">
                <a:solidFill>
                  <a:srgbClr val="000000"/>
                </a:solidFill>
              </a:rPr>
              <a:t>Sistemas de transportes e Modos</a:t>
            </a:r>
          </a:p>
        </p:txBody>
      </p:sp>
      <p:sp>
        <p:nvSpPr>
          <p:cNvPr id="12" name="AutoShape 2"/>
          <p:cNvSpPr txBox="1">
            <a:spLocks noChangeArrowheads="1"/>
          </p:cNvSpPr>
          <p:nvPr/>
        </p:nvSpPr>
        <p:spPr>
          <a:xfrm>
            <a:off x="940755" y="1165225"/>
            <a:ext cx="7416823" cy="555501"/>
          </a:xfrm>
          <a:prstGeom prst="roundRect">
            <a:avLst>
              <a:gd name="adj" fmla="val 25854"/>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000" dirty="0">
                <a:solidFill>
                  <a:srgbClr val="000000"/>
                </a:solidFill>
              </a:rPr>
              <a:t>Os </a:t>
            </a:r>
            <a:r>
              <a:rPr lang="pt-PT" sz="2000" b="1" dirty="0">
                <a:solidFill>
                  <a:srgbClr val="000000"/>
                </a:solidFill>
              </a:rPr>
              <a:t>sistemas</a:t>
            </a:r>
            <a:r>
              <a:rPr lang="pt-PT" sz="2000" dirty="0">
                <a:solidFill>
                  <a:srgbClr val="000000"/>
                </a:solidFill>
              </a:rPr>
              <a:t> de transporte </a:t>
            </a:r>
            <a:r>
              <a:rPr lang="pt-PT" sz="2000" b="1" dirty="0">
                <a:solidFill>
                  <a:srgbClr val="000000"/>
                </a:solidFill>
              </a:rPr>
              <a:t>definem que meios de transporte podem usar a rede</a:t>
            </a:r>
          </a:p>
        </p:txBody>
      </p:sp>
      <p:sp>
        <p:nvSpPr>
          <p:cNvPr id="14" name="AutoShape 9"/>
          <p:cNvSpPr>
            <a:spLocks noChangeArrowheads="1"/>
          </p:cNvSpPr>
          <p:nvPr/>
        </p:nvSpPr>
        <p:spPr bwMode="auto">
          <a:xfrm>
            <a:off x="2800850" y="3092574"/>
            <a:ext cx="288925" cy="288925"/>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7" name="AutoShape 10"/>
          <p:cNvSpPr>
            <a:spLocks noChangeArrowheads="1"/>
          </p:cNvSpPr>
          <p:nvPr/>
        </p:nvSpPr>
        <p:spPr bwMode="auto">
          <a:xfrm>
            <a:off x="4713787" y="3092574"/>
            <a:ext cx="288925" cy="288925"/>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8" name="AutoShape 11"/>
          <p:cNvSpPr>
            <a:spLocks noChangeArrowheads="1"/>
          </p:cNvSpPr>
          <p:nvPr/>
        </p:nvSpPr>
        <p:spPr bwMode="auto">
          <a:xfrm>
            <a:off x="6280650" y="2217862"/>
            <a:ext cx="288925" cy="288925"/>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9" name="AutoShape 14"/>
          <p:cNvSpPr>
            <a:spLocks noChangeArrowheads="1"/>
          </p:cNvSpPr>
          <p:nvPr/>
        </p:nvSpPr>
        <p:spPr bwMode="auto">
          <a:xfrm>
            <a:off x="6247312" y="3957762"/>
            <a:ext cx="288925" cy="288925"/>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20" name="AutoShape 15"/>
          <p:cNvSpPr>
            <a:spLocks noChangeArrowheads="1"/>
          </p:cNvSpPr>
          <p:nvPr/>
        </p:nvSpPr>
        <p:spPr bwMode="auto">
          <a:xfrm>
            <a:off x="8763500" y="3957762"/>
            <a:ext cx="288925" cy="288925"/>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21" name="AutoShape 16"/>
          <p:cNvSpPr>
            <a:spLocks noChangeArrowheads="1"/>
          </p:cNvSpPr>
          <p:nvPr/>
        </p:nvSpPr>
        <p:spPr bwMode="auto">
          <a:xfrm>
            <a:off x="8807950" y="2228974"/>
            <a:ext cx="288925" cy="288925"/>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22" name="AutoShape 17"/>
          <p:cNvSpPr>
            <a:spLocks noChangeArrowheads="1"/>
          </p:cNvSpPr>
          <p:nvPr/>
        </p:nvSpPr>
        <p:spPr bwMode="auto">
          <a:xfrm>
            <a:off x="3000875" y="3165599"/>
            <a:ext cx="1800225" cy="142875"/>
          </a:xfrm>
          <a:prstGeom prst="roundRect">
            <a:avLst>
              <a:gd name="adj" fmla="val 50000"/>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23" name="AutoShape 18"/>
          <p:cNvSpPr>
            <a:spLocks noChangeArrowheads="1"/>
          </p:cNvSpPr>
          <p:nvPr/>
        </p:nvSpPr>
        <p:spPr bwMode="auto">
          <a:xfrm>
            <a:off x="6480675" y="2295649"/>
            <a:ext cx="2447925" cy="144463"/>
          </a:xfrm>
          <a:prstGeom prst="roundRect">
            <a:avLst>
              <a:gd name="adj" fmla="val 5000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24" name="AutoShape 19"/>
          <p:cNvSpPr>
            <a:spLocks noChangeArrowheads="1"/>
          </p:cNvSpPr>
          <p:nvPr/>
        </p:nvSpPr>
        <p:spPr bwMode="auto">
          <a:xfrm>
            <a:off x="6436225" y="4029199"/>
            <a:ext cx="2447925" cy="144463"/>
          </a:xfrm>
          <a:prstGeom prst="roundRect">
            <a:avLst>
              <a:gd name="adj" fmla="val 5000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29" name="AutoShape 20"/>
          <p:cNvSpPr>
            <a:spLocks noChangeArrowheads="1"/>
          </p:cNvSpPr>
          <p:nvPr/>
        </p:nvSpPr>
        <p:spPr bwMode="auto">
          <a:xfrm rot="-1831783">
            <a:off x="4824912" y="2684587"/>
            <a:ext cx="1655763" cy="142875"/>
          </a:xfrm>
          <a:prstGeom prst="roundRect">
            <a:avLst>
              <a:gd name="adj" fmla="val 5000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30" name="AutoShape 21"/>
          <p:cNvSpPr>
            <a:spLocks noChangeArrowheads="1"/>
          </p:cNvSpPr>
          <p:nvPr/>
        </p:nvSpPr>
        <p:spPr bwMode="auto">
          <a:xfrm rot="1812816">
            <a:off x="4796337" y="3632324"/>
            <a:ext cx="1655763" cy="142875"/>
          </a:xfrm>
          <a:prstGeom prst="roundRect">
            <a:avLst>
              <a:gd name="adj" fmla="val 5000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pic>
        <p:nvPicPr>
          <p:cNvPr id="31" name="Picture 23" descr="t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1362" y="2517899"/>
            <a:ext cx="1836738" cy="9667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au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437" y="3021137"/>
            <a:ext cx="1087438" cy="419100"/>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25"/>
          <p:cNvSpPr>
            <a:spLocks noChangeArrowheads="1"/>
          </p:cNvSpPr>
          <p:nvPr/>
        </p:nvSpPr>
        <p:spPr bwMode="auto">
          <a:xfrm>
            <a:off x="2645519" y="4757961"/>
            <a:ext cx="647700" cy="142875"/>
          </a:xfrm>
          <a:prstGeom prst="roundRect">
            <a:avLst>
              <a:gd name="adj" fmla="val 50000"/>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34" name="Text Box 26"/>
          <p:cNvSpPr txBox="1">
            <a:spLocks noChangeArrowheads="1"/>
          </p:cNvSpPr>
          <p:nvPr/>
        </p:nvSpPr>
        <p:spPr bwMode="auto">
          <a:xfrm>
            <a:off x="3437682" y="4613498"/>
            <a:ext cx="1757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PT" dirty="0"/>
              <a:t>Automóvel + VLT</a:t>
            </a:r>
          </a:p>
        </p:txBody>
      </p:sp>
      <p:sp>
        <p:nvSpPr>
          <p:cNvPr id="35" name="AutoShape 27"/>
          <p:cNvSpPr>
            <a:spLocks noChangeArrowheads="1"/>
          </p:cNvSpPr>
          <p:nvPr/>
        </p:nvSpPr>
        <p:spPr bwMode="auto">
          <a:xfrm>
            <a:off x="2645519" y="5262786"/>
            <a:ext cx="647700" cy="142875"/>
          </a:xfrm>
          <a:prstGeom prst="roundRect">
            <a:avLst>
              <a:gd name="adj" fmla="val 5000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36" name="Text Box 28"/>
          <p:cNvSpPr txBox="1">
            <a:spLocks noChangeArrowheads="1"/>
          </p:cNvSpPr>
          <p:nvPr/>
        </p:nvSpPr>
        <p:spPr bwMode="auto">
          <a:xfrm>
            <a:off x="3437682" y="5118323"/>
            <a:ext cx="12114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PT" dirty="0"/>
              <a:t>Automóvel</a:t>
            </a:r>
          </a:p>
        </p:txBody>
      </p:sp>
      <p:sp>
        <p:nvSpPr>
          <p:cNvPr id="37" name="AutoShape 29"/>
          <p:cNvSpPr>
            <a:spLocks noChangeArrowheads="1"/>
          </p:cNvSpPr>
          <p:nvPr/>
        </p:nvSpPr>
        <p:spPr bwMode="auto">
          <a:xfrm>
            <a:off x="2645519" y="5805711"/>
            <a:ext cx="647700" cy="142875"/>
          </a:xfrm>
          <a:prstGeom prst="roundRect">
            <a:avLst>
              <a:gd name="adj" fmla="val 5000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38" name="Text Box 30"/>
          <p:cNvSpPr txBox="1">
            <a:spLocks noChangeArrowheads="1"/>
          </p:cNvSpPr>
          <p:nvPr/>
        </p:nvSpPr>
        <p:spPr bwMode="auto">
          <a:xfrm>
            <a:off x="3437682" y="5661248"/>
            <a:ext cx="5091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PT" dirty="0"/>
              <a:t>VLT</a:t>
            </a:r>
          </a:p>
        </p:txBody>
      </p:sp>
    </p:spTree>
    <p:extLst>
      <p:ext uri="{BB962C8B-B14F-4D97-AF65-F5344CB8AC3E}">
        <p14:creationId xmlns:p14="http://schemas.microsoft.com/office/powerpoint/2010/main" val="283159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0-#ppt_w/2"/>
                                          </p:val>
                                        </p:tav>
                                        <p:tav tm="100000">
                                          <p:val>
                                            <p:strVal val="#ppt_x"/>
                                          </p:val>
                                        </p:tav>
                                      </p:tavLst>
                                    </p:anim>
                                    <p:anim calcmode="lin" valueType="num">
                                      <p:cBhvr additive="base">
                                        <p:cTn id="8" dur="20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63" presetClass="path" presetSubtype="0" accel="50000" decel="50000" fill="hold" nodeType="afterEffect">
                                  <p:stCondLst>
                                    <p:cond delay="0"/>
                                  </p:stCondLst>
                                  <p:childTnLst>
                                    <p:animMotion origin="layout" path="M 2.5E-6 -4.81481E-6 L 0.27361 -4.81481E-6 " pathEditMode="relative" rAng="0" ptsTypes="AA">
                                      <p:cBhvr>
                                        <p:cTn id="11" dur="2000" fill="hold"/>
                                        <p:tgtEl>
                                          <p:spTgt spid="32"/>
                                        </p:tgtEl>
                                        <p:attrNameLst>
                                          <p:attrName>ppt_x</p:attrName>
                                          <p:attrName>ppt_y</p:attrName>
                                        </p:attrNameLst>
                                      </p:cBhvr>
                                      <p:rCtr x="13681" y="0"/>
                                    </p:animMotion>
                                  </p:childTnLst>
                                </p:cTn>
                              </p:par>
                              <p:par>
                                <p:cTn id="12" presetID="2" presetClass="entr" presetSubtype="8"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2000" fill="hold"/>
                                        <p:tgtEl>
                                          <p:spTgt spid="31"/>
                                        </p:tgtEl>
                                        <p:attrNameLst>
                                          <p:attrName>ppt_x</p:attrName>
                                        </p:attrNameLst>
                                      </p:cBhvr>
                                      <p:tavLst>
                                        <p:tav tm="0">
                                          <p:val>
                                            <p:strVal val="0-#ppt_w/2"/>
                                          </p:val>
                                        </p:tav>
                                        <p:tav tm="100000">
                                          <p:val>
                                            <p:strVal val="#ppt_x"/>
                                          </p:val>
                                        </p:tav>
                                      </p:tavLst>
                                    </p:anim>
                                    <p:anim calcmode="lin" valueType="num">
                                      <p:cBhvr additive="base">
                                        <p:cTn id="15" dur="2000" fill="hold"/>
                                        <p:tgtEl>
                                          <p:spTgt spid="31"/>
                                        </p:tgtEl>
                                        <p:attrNameLst>
                                          <p:attrName>ppt_y</p:attrName>
                                        </p:attrNameLst>
                                      </p:cBhvr>
                                      <p:tavLst>
                                        <p:tav tm="0">
                                          <p:val>
                                            <p:strVal val="#ppt_y"/>
                                          </p:val>
                                        </p:tav>
                                        <p:tav tm="100000">
                                          <p:val>
                                            <p:strVal val="#ppt_y"/>
                                          </p:val>
                                        </p:tav>
                                      </p:tavLst>
                                    </p:anim>
                                  </p:childTnLst>
                                </p:cTn>
                              </p:par>
                            </p:childTnLst>
                          </p:cTn>
                        </p:par>
                        <p:par>
                          <p:cTn id="16" fill="hold">
                            <p:stCondLst>
                              <p:cond delay="4000"/>
                            </p:stCondLst>
                            <p:childTnLst>
                              <p:par>
                                <p:cTn id="17" presetID="56" presetClass="path" presetSubtype="0" accel="50000" decel="50000" fill="hold" nodeType="afterEffect">
                                  <p:stCondLst>
                                    <p:cond delay="0"/>
                                  </p:stCondLst>
                                  <p:childTnLst>
                                    <p:animMotion origin="layout" path="M 0.27361 -0.00069 L 0.44097 -0.12685 " pathEditMode="relative" rAng="0" ptsTypes="AA">
                                      <p:cBhvr>
                                        <p:cTn id="18" dur="2000" fill="hold"/>
                                        <p:tgtEl>
                                          <p:spTgt spid="32"/>
                                        </p:tgtEl>
                                        <p:attrNameLst>
                                          <p:attrName>ppt_x</p:attrName>
                                          <p:attrName>ppt_y</p:attrName>
                                        </p:attrNameLst>
                                      </p:cBhvr>
                                      <p:rCtr x="8368" y="-6319"/>
                                    </p:animMotion>
                                  </p:childTnLst>
                                </p:cTn>
                              </p:par>
                              <p:par>
                                <p:cTn id="19" presetID="63" presetClass="path" presetSubtype="0" accel="50000" decel="50000" fill="hold" nodeType="withEffect">
                                  <p:stCondLst>
                                    <p:cond delay="0"/>
                                  </p:stCondLst>
                                  <p:childTnLst>
                                    <p:animMotion origin="layout" path="M 8.33333E-7 5.55112E-17 L 0.22639 5.55112E-17 " pathEditMode="relative" rAng="0" ptsTypes="AA">
                                      <p:cBhvr>
                                        <p:cTn id="20" dur="2000" fill="hold"/>
                                        <p:tgtEl>
                                          <p:spTgt spid="31"/>
                                        </p:tgtEl>
                                        <p:attrNameLst>
                                          <p:attrName>ppt_x</p:attrName>
                                          <p:attrName>ppt_y</p:attrName>
                                        </p:attrNameLst>
                                      </p:cBhvr>
                                      <p:rCtr x="11319" y="0"/>
                                    </p:animMotion>
                                  </p:childTnLst>
                                </p:cTn>
                              </p:par>
                            </p:childTnLst>
                          </p:cTn>
                        </p:par>
                        <p:par>
                          <p:cTn id="21" fill="hold">
                            <p:stCondLst>
                              <p:cond delay="6000"/>
                            </p:stCondLst>
                            <p:childTnLst>
                              <p:par>
                                <p:cTn id="22" presetID="63" presetClass="path" presetSubtype="0" accel="50000" decel="50000" fill="hold" nodeType="afterEffect">
                                  <p:stCondLst>
                                    <p:cond delay="0"/>
                                  </p:stCondLst>
                                  <p:childTnLst>
                                    <p:animMotion origin="layout" path="M 0.44097 -0.12685 L 0.71458 -0.12685 " pathEditMode="relative" rAng="0" ptsTypes="AA">
                                      <p:cBhvr>
                                        <p:cTn id="23" dur="2000" fill="hold"/>
                                        <p:tgtEl>
                                          <p:spTgt spid="32"/>
                                        </p:tgtEl>
                                        <p:attrNameLst>
                                          <p:attrName>ppt_x</p:attrName>
                                          <p:attrName>ppt_y</p:attrName>
                                        </p:attrNameLst>
                                      </p:cBhvr>
                                      <p:rCtr x="13681" y="0"/>
                                    </p:animMotion>
                                  </p:childTnLst>
                                </p:cTn>
                              </p:par>
                              <p:par>
                                <p:cTn id="24" presetID="49" presetClass="path" presetSubtype="0" accel="50000" decel="50000" fill="hold" nodeType="withEffect">
                                  <p:stCondLst>
                                    <p:cond delay="0"/>
                                  </p:stCondLst>
                                  <p:childTnLst>
                                    <p:animMotion origin="layout" path="M 0.23003 0.00139 L 0.40399 0.11759 " pathEditMode="relative" rAng="0" ptsTypes="AA">
                                      <p:cBhvr>
                                        <p:cTn id="25" dur="2000" fill="hold"/>
                                        <p:tgtEl>
                                          <p:spTgt spid="31"/>
                                        </p:tgtEl>
                                        <p:attrNameLst>
                                          <p:attrName>ppt_x</p:attrName>
                                          <p:attrName>ppt_y</p:attrName>
                                        </p:attrNameLst>
                                      </p:cBhvr>
                                      <p:rCtr x="8698" y="5810"/>
                                    </p:animMotion>
                                  </p:childTnLst>
                                </p:cTn>
                              </p:par>
                            </p:childTnLst>
                          </p:cTn>
                        </p:par>
                        <p:par>
                          <p:cTn id="26" fill="hold">
                            <p:stCondLst>
                              <p:cond delay="8000"/>
                            </p:stCondLst>
                            <p:childTnLst>
                              <p:par>
                                <p:cTn id="27" presetID="2" presetClass="exit" presetSubtype="2" fill="hold" nodeType="afterEffect">
                                  <p:stCondLst>
                                    <p:cond delay="0"/>
                                  </p:stCondLst>
                                  <p:childTnLst>
                                    <p:anim calcmode="lin" valueType="num">
                                      <p:cBhvr additive="base">
                                        <p:cTn id="28" dur="2000"/>
                                        <p:tgtEl>
                                          <p:spTgt spid="32"/>
                                        </p:tgtEl>
                                        <p:attrNameLst>
                                          <p:attrName>ppt_x</p:attrName>
                                        </p:attrNameLst>
                                      </p:cBhvr>
                                      <p:tavLst>
                                        <p:tav tm="0">
                                          <p:val>
                                            <p:strVal val="ppt_x"/>
                                          </p:val>
                                        </p:tav>
                                        <p:tav tm="100000">
                                          <p:val>
                                            <p:strVal val="1+ppt_w/2"/>
                                          </p:val>
                                        </p:tav>
                                      </p:tavLst>
                                    </p:anim>
                                    <p:anim calcmode="lin" valueType="num">
                                      <p:cBhvr additive="base">
                                        <p:cTn id="29" dur="2000"/>
                                        <p:tgtEl>
                                          <p:spTgt spid="32"/>
                                        </p:tgtEl>
                                        <p:attrNameLst>
                                          <p:attrName>ppt_y</p:attrName>
                                        </p:attrNameLst>
                                      </p:cBhvr>
                                      <p:tavLst>
                                        <p:tav tm="0">
                                          <p:val>
                                            <p:strVal val="ppt_y"/>
                                          </p:val>
                                        </p:tav>
                                        <p:tav tm="100000">
                                          <p:val>
                                            <p:strVal val="ppt_y"/>
                                          </p:val>
                                        </p:tav>
                                      </p:tavLst>
                                    </p:anim>
                                    <p:set>
                                      <p:cBhvr>
                                        <p:cTn id="30" dur="1" fill="hold">
                                          <p:stCondLst>
                                            <p:cond delay="1999"/>
                                          </p:stCondLst>
                                        </p:cTn>
                                        <p:tgtEl>
                                          <p:spTgt spid="32"/>
                                        </p:tgtEl>
                                        <p:attrNameLst>
                                          <p:attrName>style.visibility</p:attrName>
                                        </p:attrNameLst>
                                      </p:cBhvr>
                                      <p:to>
                                        <p:strVal val="hidden"/>
                                      </p:to>
                                    </p:set>
                                  </p:childTnLst>
                                </p:cTn>
                              </p:par>
                              <p:par>
                                <p:cTn id="31" presetID="63" presetClass="path" presetSubtype="0" accel="50000" decel="50000" fill="hold" nodeType="withEffect">
                                  <p:stCondLst>
                                    <p:cond delay="0"/>
                                  </p:stCondLst>
                                  <p:childTnLst>
                                    <p:animMotion origin="layout" path="M 0.40399 0.11759 L 0.6717 0.11666 " pathEditMode="relative" rAng="0" ptsTypes="AA">
                                      <p:cBhvr>
                                        <p:cTn id="32" dur="2000" fill="hold"/>
                                        <p:tgtEl>
                                          <p:spTgt spid="31"/>
                                        </p:tgtEl>
                                        <p:attrNameLst>
                                          <p:attrName>ppt_x</p:attrName>
                                          <p:attrName>ppt_y</p:attrName>
                                        </p:attrNameLst>
                                      </p:cBhvr>
                                      <p:rCtr x="13385" y="-46"/>
                                    </p:animMotion>
                                  </p:childTnLst>
                                </p:cTn>
                              </p:par>
                            </p:childTnLst>
                          </p:cTn>
                        </p:par>
                        <p:par>
                          <p:cTn id="33" fill="hold">
                            <p:stCondLst>
                              <p:cond delay="10000"/>
                            </p:stCondLst>
                            <p:childTnLst>
                              <p:par>
                                <p:cTn id="34" presetID="2" presetClass="exit" presetSubtype="2" fill="hold" nodeType="afterEffect">
                                  <p:stCondLst>
                                    <p:cond delay="0"/>
                                  </p:stCondLst>
                                  <p:childTnLst>
                                    <p:anim calcmode="lin" valueType="num">
                                      <p:cBhvr additive="base">
                                        <p:cTn id="35" dur="2000"/>
                                        <p:tgtEl>
                                          <p:spTgt spid="31"/>
                                        </p:tgtEl>
                                        <p:attrNameLst>
                                          <p:attrName>ppt_x</p:attrName>
                                        </p:attrNameLst>
                                      </p:cBhvr>
                                      <p:tavLst>
                                        <p:tav tm="0">
                                          <p:val>
                                            <p:strVal val="ppt_x"/>
                                          </p:val>
                                        </p:tav>
                                        <p:tav tm="100000">
                                          <p:val>
                                            <p:strVal val="1+ppt_w/2"/>
                                          </p:val>
                                        </p:tav>
                                      </p:tavLst>
                                    </p:anim>
                                    <p:anim calcmode="lin" valueType="num">
                                      <p:cBhvr additive="base">
                                        <p:cTn id="36" dur="2000"/>
                                        <p:tgtEl>
                                          <p:spTgt spid="31"/>
                                        </p:tgtEl>
                                        <p:attrNameLst>
                                          <p:attrName>ppt_y</p:attrName>
                                        </p:attrNameLst>
                                      </p:cBhvr>
                                      <p:tavLst>
                                        <p:tav tm="0">
                                          <p:val>
                                            <p:strVal val="ppt_y"/>
                                          </p:val>
                                        </p:tav>
                                        <p:tav tm="100000">
                                          <p:val>
                                            <p:strVal val="ppt_y"/>
                                          </p:val>
                                        </p:tav>
                                      </p:tavLst>
                                    </p:anim>
                                    <p:set>
                                      <p:cBhvr>
                                        <p:cTn id="37"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2"/>
          <p:cNvSpPr txBox="1">
            <a:spLocks noChangeArrowheads="1"/>
          </p:cNvSpPr>
          <p:nvPr/>
        </p:nvSpPr>
        <p:spPr>
          <a:xfrm>
            <a:off x="1990056" y="1162466"/>
            <a:ext cx="5822304" cy="708508"/>
          </a:xfrm>
          <a:prstGeom prst="roundRect">
            <a:avLst>
              <a:gd name="adj" fmla="val 21667"/>
            </a:avLst>
          </a:prstGeom>
        </p:spPr>
        <p:txBody>
          <a:bodyPr anchor="ctr"/>
          <a:lstStyle>
            <a:defPPr>
              <a:defRPr lang="en-US"/>
            </a:defPPr>
            <a:lvl1pPr algn="ctr">
              <a:spcBef>
                <a:spcPct val="0"/>
              </a:spcBef>
              <a:buNone/>
              <a:defRPr sz="2000">
                <a:latin typeface="+mj-lt"/>
                <a:ea typeface="+mj-ea"/>
                <a:cs typeface="+mj-cs"/>
              </a:defRPr>
            </a:lvl1pPr>
          </a:lstStyle>
          <a:p>
            <a:r>
              <a:rPr lang="pt-PT" dirty="0">
                <a:solidFill>
                  <a:srgbClr val="000000"/>
                </a:solidFill>
              </a:rPr>
              <a:t>Os </a:t>
            </a:r>
            <a:r>
              <a:rPr lang="pt-PT" b="1" dirty="0">
                <a:solidFill>
                  <a:srgbClr val="000000"/>
                </a:solidFill>
              </a:rPr>
              <a:t>Modos</a:t>
            </a:r>
            <a:r>
              <a:rPr lang="pt-PT" dirty="0">
                <a:solidFill>
                  <a:srgbClr val="000000"/>
                </a:solidFill>
              </a:rPr>
              <a:t> </a:t>
            </a:r>
            <a:r>
              <a:rPr lang="pt-PT" b="1" dirty="0">
                <a:solidFill>
                  <a:srgbClr val="000000"/>
                </a:solidFill>
              </a:rPr>
              <a:t>definem a intermutabilidade dos sistemas de transporte.</a:t>
            </a:r>
          </a:p>
        </p:txBody>
      </p:sp>
      <p:sp>
        <p:nvSpPr>
          <p:cNvPr id="41" name="Text Box 6"/>
          <p:cNvSpPr txBox="1">
            <a:spLocks noChangeArrowheads="1"/>
          </p:cNvSpPr>
          <p:nvPr/>
        </p:nvSpPr>
        <p:spPr bwMode="auto">
          <a:xfrm>
            <a:off x="3060378" y="2191506"/>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PT" b="1" dirty="0" err="1">
                <a:solidFill>
                  <a:srgbClr val="000000"/>
                </a:solidFill>
              </a:rPr>
              <a:t>PrT</a:t>
            </a:r>
            <a:endParaRPr lang="pt-PT" b="1" dirty="0">
              <a:solidFill>
                <a:srgbClr val="000000"/>
              </a:solidFill>
            </a:endParaRPr>
          </a:p>
        </p:txBody>
      </p:sp>
      <p:sp>
        <p:nvSpPr>
          <p:cNvPr id="42" name="Text Box 12"/>
          <p:cNvSpPr txBox="1">
            <a:spLocks noChangeArrowheads="1"/>
          </p:cNvSpPr>
          <p:nvPr/>
        </p:nvSpPr>
        <p:spPr bwMode="auto">
          <a:xfrm>
            <a:off x="5265415" y="2191506"/>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b="1">
                <a:solidFill>
                  <a:srgbClr val="000000"/>
                </a:solidFill>
              </a:rPr>
              <a:t>PuT</a:t>
            </a:r>
          </a:p>
        </p:txBody>
      </p:sp>
      <p:sp>
        <p:nvSpPr>
          <p:cNvPr id="43" name="AutoShape 17"/>
          <p:cNvSpPr>
            <a:spLocks noChangeArrowheads="1"/>
          </p:cNvSpPr>
          <p:nvPr/>
        </p:nvSpPr>
        <p:spPr bwMode="auto">
          <a:xfrm>
            <a:off x="2626990" y="2766181"/>
            <a:ext cx="1368425" cy="647700"/>
          </a:xfrm>
          <a:prstGeom prst="roundRect">
            <a:avLst>
              <a:gd name="adj" fmla="val 16667"/>
            </a:avLst>
          </a:prstGeom>
          <a:solidFill>
            <a:srgbClr val="498AE9"/>
          </a:solidFill>
          <a:ln w="9525">
            <a:solidFill>
              <a:schemeClr val="tx1"/>
            </a:solidFill>
            <a:round/>
            <a:headEnd/>
            <a:tailEnd/>
          </a:ln>
          <a:effectLst/>
          <a:extLst/>
        </p:spPr>
        <p:txBody>
          <a:bodyPr wrap="none" anchor="ctr"/>
          <a:lstStyle/>
          <a:p>
            <a:pPr algn="ctr"/>
            <a:r>
              <a:rPr lang="pt-PT" dirty="0">
                <a:solidFill>
                  <a:srgbClr val="000000"/>
                </a:solidFill>
              </a:rPr>
              <a:t>1 - Carro</a:t>
            </a:r>
          </a:p>
        </p:txBody>
      </p:sp>
      <p:sp>
        <p:nvSpPr>
          <p:cNvPr id="44" name="AutoShape 19"/>
          <p:cNvSpPr>
            <a:spLocks noChangeArrowheads="1"/>
          </p:cNvSpPr>
          <p:nvPr/>
        </p:nvSpPr>
        <p:spPr bwMode="auto">
          <a:xfrm>
            <a:off x="2626990" y="3631368"/>
            <a:ext cx="1368425" cy="647700"/>
          </a:xfrm>
          <a:prstGeom prst="roundRect">
            <a:avLst>
              <a:gd name="adj" fmla="val 16667"/>
            </a:avLst>
          </a:prstGeom>
          <a:solidFill>
            <a:srgbClr val="498AE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pt-PT" dirty="0">
                <a:solidFill>
                  <a:srgbClr val="000000"/>
                </a:solidFill>
              </a:rPr>
              <a:t>1 - Pesado</a:t>
            </a:r>
          </a:p>
        </p:txBody>
      </p:sp>
      <p:sp>
        <p:nvSpPr>
          <p:cNvPr id="45" name="AutoShape 20"/>
          <p:cNvSpPr>
            <a:spLocks noChangeArrowheads="1"/>
          </p:cNvSpPr>
          <p:nvPr/>
        </p:nvSpPr>
        <p:spPr bwMode="auto">
          <a:xfrm>
            <a:off x="4932040" y="2766181"/>
            <a:ext cx="1368425" cy="1512887"/>
          </a:xfrm>
          <a:prstGeom prst="roundRect">
            <a:avLst>
              <a:gd name="adj" fmla="val 16667"/>
            </a:avLst>
          </a:prstGeom>
          <a:solidFill>
            <a:srgbClr val="498AE9"/>
          </a:solidFill>
          <a:ln w="9525">
            <a:solidFill>
              <a:schemeClr val="tx1"/>
            </a:solidFill>
            <a:round/>
            <a:headEnd/>
            <a:tailEnd/>
          </a:ln>
          <a:effectLst/>
          <a:extLst/>
        </p:spPr>
        <p:txBody>
          <a:bodyPr wrap="none" anchor="ctr"/>
          <a:lstStyle/>
          <a:p>
            <a:pPr algn="ctr"/>
            <a:r>
              <a:rPr lang="pt-PT" dirty="0">
                <a:solidFill>
                  <a:srgbClr val="000000"/>
                </a:solidFill>
              </a:rPr>
              <a:t>1 - VLT</a:t>
            </a:r>
          </a:p>
          <a:p>
            <a:pPr algn="ctr"/>
            <a:r>
              <a:rPr lang="pt-PT" dirty="0">
                <a:solidFill>
                  <a:srgbClr val="000000"/>
                </a:solidFill>
              </a:rPr>
              <a:t>2 - Ônibus</a:t>
            </a:r>
          </a:p>
          <a:p>
            <a:pPr algn="ctr"/>
            <a:r>
              <a:rPr lang="pt-PT" dirty="0">
                <a:solidFill>
                  <a:srgbClr val="000000"/>
                </a:solidFill>
              </a:rPr>
              <a:t>3 – Trem</a:t>
            </a:r>
          </a:p>
          <a:p>
            <a:pPr algn="ctr"/>
            <a:r>
              <a:rPr lang="pt-PT" dirty="0">
                <a:solidFill>
                  <a:srgbClr val="000000"/>
                </a:solidFill>
              </a:rPr>
              <a:t>4 – etc.</a:t>
            </a:r>
          </a:p>
        </p:txBody>
      </p:sp>
      <p:pic>
        <p:nvPicPr>
          <p:cNvPr id="46" name="Picture 22" descr="pedestr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086466"/>
            <a:ext cx="149225" cy="2095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3" descr="B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5072" y="4791066"/>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1" descr="t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829" y="5174275"/>
            <a:ext cx="1550987" cy="817562"/>
          </a:xfrm>
          <a:prstGeom prst="rect">
            <a:avLst/>
          </a:prstGeom>
          <a:noFill/>
          <a:extLst>
            <a:ext uri="{909E8E84-426E-40DD-AFC4-6F175D3DCCD1}">
              <a14:hiddenFill xmlns:a14="http://schemas.microsoft.com/office/drawing/2010/main">
                <a:solidFill>
                  <a:srgbClr val="FFFFFF"/>
                </a:solidFill>
              </a14:hiddenFill>
            </a:ext>
          </a:extLst>
        </p:spPr>
      </p:pic>
      <p:sp>
        <p:nvSpPr>
          <p:cNvPr id="49" name="Oval 25"/>
          <p:cNvSpPr>
            <a:spLocks noChangeArrowheads="1"/>
          </p:cNvSpPr>
          <p:nvPr/>
        </p:nvSpPr>
        <p:spPr bwMode="auto">
          <a:xfrm>
            <a:off x="2534915" y="2623306"/>
            <a:ext cx="215900" cy="215900"/>
          </a:xfrm>
          <a:prstGeom prst="ellipse">
            <a:avLst/>
          </a:prstGeom>
          <a:solidFill>
            <a:srgbClr val="498AE9"/>
          </a:solidFill>
          <a:ln w="9525">
            <a:solidFill>
              <a:schemeClr val="tx1"/>
            </a:solidFill>
            <a:round/>
            <a:headEnd/>
            <a:tailEnd/>
          </a:ln>
          <a:effectLst/>
          <a:extLst/>
        </p:spPr>
        <p:txBody>
          <a:bodyPr wrap="none" anchor="ctr"/>
          <a:lstStyle/>
          <a:p>
            <a:pPr algn="ctr"/>
            <a:r>
              <a:rPr lang="tr-TR" sz="1400" b="1" dirty="0">
                <a:solidFill>
                  <a:srgbClr val="000000"/>
                </a:solidFill>
              </a:rPr>
              <a:t>C</a:t>
            </a:r>
            <a:endParaRPr lang="de-DE" sz="1400" b="1" dirty="0">
              <a:solidFill>
                <a:srgbClr val="000000"/>
              </a:solidFill>
            </a:endParaRPr>
          </a:p>
        </p:txBody>
      </p:sp>
      <p:sp>
        <p:nvSpPr>
          <p:cNvPr id="50" name="Oval 27"/>
          <p:cNvSpPr>
            <a:spLocks noChangeArrowheads="1"/>
          </p:cNvSpPr>
          <p:nvPr/>
        </p:nvSpPr>
        <p:spPr bwMode="auto">
          <a:xfrm>
            <a:off x="2534915" y="3486906"/>
            <a:ext cx="215900" cy="215900"/>
          </a:xfrm>
          <a:prstGeom prst="ellipse">
            <a:avLst/>
          </a:prstGeom>
          <a:solidFill>
            <a:srgbClr val="498AE9"/>
          </a:solidFill>
          <a:ln w="9525">
            <a:solidFill>
              <a:schemeClr val="tx1"/>
            </a:solidFill>
            <a:round/>
            <a:headEnd/>
            <a:tailEnd/>
          </a:ln>
          <a:effectLst/>
          <a:extLst/>
        </p:spPr>
        <p:txBody>
          <a:bodyPr wrap="none" anchor="ctr"/>
          <a:lstStyle/>
          <a:p>
            <a:pPr algn="ctr"/>
            <a:r>
              <a:rPr lang="tr-TR" sz="1400" b="1" dirty="0">
                <a:solidFill>
                  <a:srgbClr val="000000"/>
                </a:solidFill>
              </a:rPr>
              <a:t>H</a:t>
            </a:r>
            <a:endParaRPr lang="de-DE" sz="1400" b="1" dirty="0">
              <a:solidFill>
                <a:srgbClr val="000000"/>
              </a:solidFill>
            </a:endParaRPr>
          </a:p>
        </p:txBody>
      </p:sp>
      <p:sp>
        <p:nvSpPr>
          <p:cNvPr id="51" name="Oval 28"/>
          <p:cNvSpPr>
            <a:spLocks noChangeArrowheads="1"/>
          </p:cNvSpPr>
          <p:nvPr/>
        </p:nvSpPr>
        <p:spPr bwMode="auto">
          <a:xfrm>
            <a:off x="4838378" y="2694743"/>
            <a:ext cx="215900" cy="215900"/>
          </a:xfrm>
          <a:prstGeom prst="ellipse">
            <a:avLst/>
          </a:prstGeom>
          <a:solidFill>
            <a:srgbClr val="498AE9"/>
          </a:solidFill>
          <a:ln w="9525">
            <a:solidFill>
              <a:schemeClr val="tx1"/>
            </a:solidFill>
            <a:round/>
            <a:headEnd/>
            <a:tailEnd/>
          </a:ln>
          <a:effectLst/>
          <a:extLst/>
        </p:spPr>
        <p:txBody>
          <a:bodyPr wrap="none" anchor="ctr"/>
          <a:lstStyle/>
          <a:p>
            <a:pPr algn="ctr"/>
            <a:r>
              <a:rPr lang="tr-TR" sz="1400" b="1">
                <a:solidFill>
                  <a:srgbClr val="000000"/>
                </a:solidFill>
              </a:rPr>
              <a:t>X</a:t>
            </a:r>
            <a:endParaRPr lang="de-DE" sz="1400" b="1">
              <a:solidFill>
                <a:srgbClr val="000000"/>
              </a:solidFill>
            </a:endParaRPr>
          </a:p>
        </p:txBody>
      </p:sp>
      <p:sp>
        <p:nvSpPr>
          <p:cNvPr id="20" name="Text Placeholder 15"/>
          <p:cNvSpPr>
            <a:spLocks noGrp="1"/>
          </p:cNvSpPr>
          <p:nvPr>
            <p:ph type="body" sz="quarter" idx="4294967295"/>
          </p:nvPr>
        </p:nvSpPr>
        <p:spPr>
          <a:xfrm>
            <a:off x="1691681" y="0"/>
            <a:ext cx="5833391" cy="765175"/>
          </a:xfrm>
        </p:spPr>
        <p:txBody>
          <a:bodyPr vert="horz" lIns="0" tIns="0" rIns="0" bIns="0" rtlCol="0" anchor="ctr" anchorCtr="0">
            <a:normAutofit/>
          </a:bodyPr>
          <a:lstStyle/>
          <a:p>
            <a:r>
              <a:rPr lang="pt-PT" sz="2000" b="1" dirty="0">
                <a:solidFill>
                  <a:srgbClr val="000000"/>
                </a:solidFill>
              </a:rPr>
              <a:t>Sistemas de transportes e Modos</a:t>
            </a:r>
          </a:p>
        </p:txBody>
      </p:sp>
    </p:spTree>
    <p:extLst>
      <p:ext uri="{BB962C8B-B14F-4D97-AF65-F5344CB8AC3E}">
        <p14:creationId xmlns:p14="http://schemas.microsoft.com/office/powerpoint/2010/main" val="17286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0-#ppt_w/2"/>
                                          </p:val>
                                        </p:tav>
                                        <p:tav tm="100000">
                                          <p:val>
                                            <p:strVal val="#ppt_x"/>
                                          </p:val>
                                        </p:tav>
                                      </p:tavLst>
                                    </p:anim>
                                    <p:anim calcmode="lin" valueType="num">
                                      <p:cBhvr additive="base">
                                        <p:cTn id="13" dur="1000" fill="hold"/>
                                        <p:tgtEl>
                                          <p:spTgt spid="48"/>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56" presetClass="path" presetSubtype="0" accel="50000" decel="50000" fill="hold" nodeType="afterEffect">
                                  <p:stCondLst>
                                    <p:cond delay="0"/>
                                  </p:stCondLst>
                                  <p:childTnLst>
                                    <p:animMotion origin="layout" path="M 1.38889E-6 -4.07407E-6 L 0.14739 -0.07338 " pathEditMode="relative" rAng="0" ptsTypes="AA">
                                      <p:cBhvr>
                                        <p:cTn id="16" dur="1000" fill="hold"/>
                                        <p:tgtEl>
                                          <p:spTgt spid="46"/>
                                        </p:tgtEl>
                                        <p:attrNameLst>
                                          <p:attrName>ppt_x</p:attrName>
                                          <p:attrName>ppt_y</p:attrName>
                                        </p:attrNameLst>
                                      </p:cBhvr>
                                      <p:rCtr x="6962" y="-3495"/>
                                    </p:animMotion>
                                  </p:childTnLst>
                                </p:cTn>
                              </p:par>
                            </p:childTnLst>
                          </p:cTn>
                        </p:par>
                        <p:par>
                          <p:cTn id="17" fill="hold">
                            <p:stCondLst>
                              <p:cond delay="2500"/>
                            </p:stCondLst>
                            <p:childTnLst>
                              <p:par>
                                <p:cTn id="18" presetID="63" presetClass="path" presetSubtype="0" accel="50000" decel="50000" fill="hold" nodeType="afterEffect">
                                  <p:stCondLst>
                                    <p:cond delay="0"/>
                                  </p:stCondLst>
                                  <p:childTnLst>
                                    <p:animMotion origin="layout" path="M 2.22222E-6 1.11111E-6 L 0.56094 1.11111E-6 " pathEditMode="relative" rAng="0" ptsTypes="AA">
                                      <p:cBhvr>
                                        <p:cTn id="19" dur="2000" fill="hold"/>
                                        <p:tgtEl>
                                          <p:spTgt spid="48"/>
                                        </p:tgtEl>
                                        <p:attrNameLst>
                                          <p:attrName>ppt_x</p:attrName>
                                          <p:attrName>ppt_y</p:attrName>
                                        </p:attrNameLst>
                                      </p:cBhvr>
                                      <p:rCtr x="28038" y="0"/>
                                    </p:animMotion>
                                  </p:childTnLst>
                                </p:cTn>
                              </p:par>
                              <p:par>
                                <p:cTn id="20" presetID="63" presetClass="path" presetSubtype="0" accel="50000" decel="50000" fill="hold" nodeType="withEffect">
                                  <p:stCondLst>
                                    <p:cond delay="0"/>
                                  </p:stCondLst>
                                  <p:childTnLst>
                                    <p:animMotion origin="layout" path="M 0.14739 -0.07338 L 0.70642 -0.07338 " pathEditMode="relative" rAng="0" ptsTypes="AA">
                                      <p:cBhvr>
                                        <p:cTn id="21" dur="2000" fill="hold"/>
                                        <p:tgtEl>
                                          <p:spTgt spid="46"/>
                                        </p:tgtEl>
                                        <p:attrNameLst>
                                          <p:attrName>ppt_x</p:attrName>
                                          <p:attrName>ppt_y</p:attrName>
                                        </p:attrNameLst>
                                      </p:cBhvr>
                                      <p:rCtr x="27951" y="0"/>
                                    </p:animMotion>
                                  </p:childTnLst>
                                </p:cTn>
                              </p:par>
                            </p:childTnLst>
                          </p:cTn>
                        </p:par>
                        <p:par>
                          <p:cTn id="22" fill="hold">
                            <p:stCondLst>
                              <p:cond delay="4500"/>
                            </p:stCondLst>
                            <p:childTnLst>
                              <p:par>
                                <p:cTn id="23" presetID="49" presetClass="path" presetSubtype="0" accel="50000" decel="50000" fill="hold" nodeType="afterEffect">
                                  <p:stCondLst>
                                    <p:cond delay="0"/>
                                  </p:stCondLst>
                                  <p:childTnLst>
                                    <p:animMotion origin="layout" path="M 0.80295 -0.1088 L 0.74357 -0.08889 " pathEditMode="relative" rAng="0" ptsTypes="AA">
                                      <p:cBhvr>
                                        <p:cTn id="24" dur="1000" fill="hold"/>
                                        <p:tgtEl>
                                          <p:spTgt spid="46"/>
                                        </p:tgtEl>
                                        <p:attrNameLst>
                                          <p:attrName>ppt_x</p:attrName>
                                          <p:attrName>ppt_y</p:attrName>
                                        </p:attrNameLst>
                                      </p:cBhvr>
                                      <p:rCtr x="-3142" y="2083"/>
                                    </p:animMotion>
                                  </p:childTnLst>
                                </p:cTn>
                              </p:par>
                            </p:childTnLst>
                          </p:cTn>
                        </p:par>
                        <p:par>
                          <p:cTn id="25" fill="hold">
                            <p:stCondLst>
                              <p:cond delay="5500"/>
                            </p:stCondLst>
                            <p:childTnLst>
                              <p:par>
                                <p:cTn id="26" presetID="2" presetClass="exit" presetSubtype="2" fill="hold" nodeType="afterEffect">
                                  <p:stCondLst>
                                    <p:cond delay="0"/>
                                  </p:stCondLst>
                                  <p:childTnLst>
                                    <p:anim calcmode="lin" valueType="num">
                                      <p:cBhvr additive="base">
                                        <p:cTn id="27" dur="1000"/>
                                        <p:tgtEl>
                                          <p:spTgt spid="48"/>
                                        </p:tgtEl>
                                        <p:attrNameLst>
                                          <p:attrName>ppt_x</p:attrName>
                                        </p:attrNameLst>
                                      </p:cBhvr>
                                      <p:tavLst>
                                        <p:tav tm="0">
                                          <p:val>
                                            <p:strVal val="ppt_x"/>
                                          </p:val>
                                        </p:tav>
                                        <p:tav tm="100000">
                                          <p:val>
                                            <p:strVal val="1+ppt_w/2"/>
                                          </p:val>
                                        </p:tav>
                                      </p:tavLst>
                                    </p:anim>
                                    <p:anim calcmode="lin" valueType="num">
                                      <p:cBhvr additive="base">
                                        <p:cTn id="28" dur="1000"/>
                                        <p:tgtEl>
                                          <p:spTgt spid="48"/>
                                        </p:tgtEl>
                                        <p:attrNameLst>
                                          <p:attrName>ppt_y</p:attrName>
                                        </p:attrNameLst>
                                      </p:cBhvr>
                                      <p:tavLst>
                                        <p:tav tm="0">
                                          <p:val>
                                            <p:strVal val="ppt_y"/>
                                          </p:val>
                                        </p:tav>
                                        <p:tav tm="100000">
                                          <p:val>
                                            <p:strVal val="ppt_y"/>
                                          </p:val>
                                        </p:tav>
                                      </p:tavLst>
                                    </p:anim>
                                    <p:set>
                                      <p:cBhvr>
                                        <p:cTn id="29" dur="1" fill="hold">
                                          <p:stCondLst>
                                            <p:cond delay="999"/>
                                          </p:stCondLst>
                                        </p:cTn>
                                        <p:tgtEl>
                                          <p:spTgt spid="48"/>
                                        </p:tgtEl>
                                        <p:attrNameLst>
                                          <p:attrName>style.visibility</p:attrName>
                                        </p:attrNameLst>
                                      </p:cBhvr>
                                      <p:to>
                                        <p:strVal val="hidden"/>
                                      </p:to>
                                    </p:set>
                                  </p:childTnLst>
                                </p:cTn>
                              </p:par>
                            </p:childTnLst>
                          </p:cTn>
                        </p:par>
                        <p:par>
                          <p:cTn id="30" fill="hold">
                            <p:stCondLst>
                              <p:cond delay="6500"/>
                            </p:stCondLst>
                            <p:childTnLst>
                              <p:par>
                                <p:cTn id="31" presetID="2" presetClass="entr" presetSubtype="4"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1000" fill="hold"/>
                                        <p:tgtEl>
                                          <p:spTgt spid="47"/>
                                        </p:tgtEl>
                                        <p:attrNameLst>
                                          <p:attrName>ppt_x</p:attrName>
                                        </p:attrNameLst>
                                      </p:cBhvr>
                                      <p:tavLst>
                                        <p:tav tm="0">
                                          <p:val>
                                            <p:strVal val="#ppt_x"/>
                                          </p:val>
                                        </p:tav>
                                        <p:tav tm="100000">
                                          <p:val>
                                            <p:strVal val="#ppt_x"/>
                                          </p:val>
                                        </p:tav>
                                      </p:tavLst>
                                    </p:anim>
                                    <p:anim calcmode="lin" valueType="num">
                                      <p:cBhvr additive="base">
                                        <p:cTn id="34" dur="1000" fill="hold"/>
                                        <p:tgtEl>
                                          <p:spTgt spid="47"/>
                                        </p:tgtEl>
                                        <p:attrNameLst>
                                          <p:attrName>ppt_y</p:attrName>
                                        </p:attrNameLst>
                                      </p:cBhvr>
                                      <p:tavLst>
                                        <p:tav tm="0">
                                          <p:val>
                                            <p:strVal val="1+#ppt_h/2"/>
                                          </p:val>
                                        </p:tav>
                                        <p:tav tm="100000">
                                          <p:val>
                                            <p:strVal val="#ppt_y"/>
                                          </p:val>
                                        </p:tav>
                                      </p:tavLst>
                                    </p:anim>
                                  </p:childTnLst>
                                </p:cTn>
                              </p:par>
                            </p:childTnLst>
                          </p:cTn>
                        </p:par>
                        <p:par>
                          <p:cTn id="35" fill="hold">
                            <p:stCondLst>
                              <p:cond delay="7500"/>
                            </p:stCondLst>
                            <p:childTnLst>
                              <p:par>
                                <p:cTn id="36" presetID="56" presetClass="path" presetSubtype="0" accel="50000" decel="50000" fill="hold" nodeType="afterEffect">
                                  <p:stCondLst>
                                    <p:cond delay="0"/>
                                  </p:stCondLst>
                                  <p:childTnLst>
                                    <p:animMotion origin="layout" path="M 0.74358 -0.08889 L 0.84236 -0.10972 " pathEditMode="relative" rAng="0" ptsTypes="AA">
                                      <p:cBhvr>
                                        <p:cTn id="37" dur="1000" fill="hold"/>
                                        <p:tgtEl>
                                          <p:spTgt spid="46"/>
                                        </p:tgtEl>
                                        <p:attrNameLst>
                                          <p:attrName>ppt_x</p:attrName>
                                          <p:attrName>ppt_y</p:attrName>
                                        </p:attrNameLst>
                                      </p:cBhvr>
                                      <p:rCtr x="4931" y="-1042"/>
                                    </p:animMotion>
                                  </p:childTnLst>
                                </p:cTn>
                              </p:par>
                            </p:childTnLst>
                          </p:cTn>
                        </p:par>
                        <p:par>
                          <p:cTn id="38" fill="hold">
                            <p:stCondLst>
                              <p:cond delay="8500"/>
                            </p:stCondLst>
                            <p:childTnLst>
                              <p:par>
                                <p:cTn id="39" presetID="64" presetClass="path" presetSubtype="0" accel="50000" decel="50000" fill="hold" nodeType="afterEffect">
                                  <p:stCondLst>
                                    <p:cond delay="0"/>
                                  </p:stCondLst>
                                  <p:childTnLst>
                                    <p:animMotion origin="layout" path="M 1.11022E-16 4.44444E-6 L 1.11022E-16 -0.69237 " pathEditMode="relative" rAng="0" ptsTypes="AA">
                                      <p:cBhvr>
                                        <p:cTn id="40" dur="2000" fill="hold"/>
                                        <p:tgtEl>
                                          <p:spTgt spid="47"/>
                                        </p:tgtEl>
                                        <p:attrNameLst>
                                          <p:attrName>ppt_x</p:attrName>
                                          <p:attrName>ppt_y</p:attrName>
                                        </p:attrNameLst>
                                      </p:cBhvr>
                                      <p:rCtr x="0" y="-34630"/>
                                    </p:animMotion>
                                  </p:childTnLst>
                                </p:cTn>
                              </p:par>
                              <p:par>
                                <p:cTn id="41" presetID="64" presetClass="path" presetSubtype="0" accel="50000" decel="50000" fill="hold" nodeType="withEffect">
                                  <p:stCondLst>
                                    <p:cond delay="0"/>
                                  </p:stCondLst>
                                  <p:childTnLst>
                                    <p:animMotion origin="layout" path="M 0.81875 -0.10972 L 0.81875 -0.80209 " pathEditMode="relative" rAng="0" ptsTypes="AA">
                                      <p:cBhvr>
                                        <p:cTn id="42" dur="2000" fill="hold"/>
                                        <p:tgtEl>
                                          <p:spTgt spid="46"/>
                                        </p:tgtEl>
                                        <p:attrNameLst>
                                          <p:attrName>ppt_x</p:attrName>
                                          <p:attrName>ppt_y</p:attrName>
                                        </p:attrNameLst>
                                      </p:cBhvr>
                                      <p:rCtr x="0" y="-3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hi\AppData\Local\Microsoft\Windows\Temporary Internet Files\Content.IE5\X8H5X9ZO\CAL3QGF2.gif"/>
          <p:cNvPicPr>
            <a:picLocks noChangeAspect="1" noChangeArrowheads="1"/>
          </p:cNvPicPr>
          <p:nvPr/>
        </p:nvPicPr>
        <p:blipFill>
          <a:blip r:embed="rId3" cstate="print"/>
          <a:srcRect/>
          <a:stretch>
            <a:fillRect/>
          </a:stretch>
        </p:blipFill>
        <p:spPr bwMode="auto">
          <a:xfrm>
            <a:off x="1331640" y="2060848"/>
            <a:ext cx="2080541" cy="1094614"/>
          </a:xfrm>
          <a:prstGeom prst="rect">
            <a:avLst/>
          </a:prstGeom>
          <a:noFill/>
        </p:spPr>
      </p:pic>
      <p:pic>
        <p:nvPicPr>
          <p:cNvPr id="3" name="Picture 9" descr="C:\Users\hi\AppData\Local\Microsoft\Windows\Temporary Internet Files\Content.IE5\8LRPOXTN\CA5CI6N1.gif"/>
          <p:cNvPicPr>
            <a:picLocks noChangeAspect="1" noChangeArrowheads="1"/>
          </p:cNvPicPr>
          <p:nvPr/>
        </p:nvPicPr>
        <p:blipFill>
          <a:blip r:embed="rId4" cstate="print"/>
          <a:srcRect/>
          <a:stretch>
            <a:fillRect/>
          </a:stretch>
        </p:blipFill>
        <p:spPr bwMode="auto">
          <a:xfrm>
            <a:off x="1475656" y="3716338"/>
            <a:ext cx="1976513" cy="1356522"/>
          </a:xfrm>
          <a:prstGeom prst="rect">
            <a:avLst/>
          </a:prstGeom>
          <a:noFill/>
        </p:spPr>
      </p:pic>
      <p:sp>
        <p:nvSpPr>
          <p:cNvPr id="8" name="Textfeld 7"/>
          <p:cNvSpPr txBox="1"/>
          <p:nvPr/>
        </p:nvSpPr>
        <p:spPr>
          <a:xfrm>
            <a:off x="539750" y="1043543"/>
            <a:ext cx="8064500" cy="369332"/>
          </a:xfrm>
          <a:prstGeom prst="rect">
            <a:avLst/>
          </a:prstGeom>
          <a:noFill/>
        </p:spPr>
        <p:txBody>
          <a:bodyPr wrap="square" rtlCol="0">
            <a:spAutoFit/>
          </a:bodyPr>
          <a:lstStyle/>
          <a:p>
            <a:r>
              <a:rPr lang="de-DE" dirty="0"/>
              <a:t>		</a:t>
            </a:r>
            <a:r>
              <a:rPr lang="de-DE" b="1" dirty="0" err="1"/>
              <a:t>PrT</a:t>
            </a:r>
            <a:r>
              <a:rPr lang="de-DE" b="1" dirty="0"/>
              <a:t>				</a:t>
            </a:r>
            <a:r>
              <a:rPr lang="de-DE" b="1" dirty="0" err="1"/>
              <a:t>PuT</a:t>
            </a:r>
            <a:endParaRPr lang="de-DE" b="1" dirty="0"/>
          </a:p>
        </p:txBody>
      </p:sp>
      <p:pic>
        <p:nvPicPr>
          <p:cNvPr id="9" name="Picture 2" descr="C:\Users\hi\AppData\Local\Microsoft\Windows\Temporary Internet Files\Content.IE5\48MPZ6GM\CA8AFVO9.gif"/>
          <p:cNvPicPr>
            <a:picLocks noChangeAspect="1" noChangeArrowheads="1"/>
          </p:cNvPicPr>
          <p:nvPr/>
        </p:nvPicPr>
        <p:blipFill>
          <a:blip r:embed="rId5" cstate="print"/>
          <a:srcRect/>
          <a:stretch>
            <a:fillRect/>
          </a:stretch>
        </p:blipFill>
        <p:spPr bwMode="auto">
          <a:xfrm>
            <a:off x="5940152" y="1412876"/>
            <a:ext cx="2101016" cy="1612022"/>
          </a:xfrm>
          <a:prstGeom prst="rect">
            <a:avLst/>
          </a:prstGeom>
          <a:noFill/>
        </p:spPr>
      </p:pic>
      <p:pic>
        <p:nvPicPr>
          <p:cNvPr id="10" name="Picture 2" descr="C:\Users\hi\AppData\Local\Microsoft\Windows\Temporary Internet Files\Content.IE5\QNHNSG5Q\CAON2JS3.gif"/>
          <p:cNvPicPr>
            <a:picLocks noChangeAspect="1" noChangeArrowheads="1"/>
          </p:cNvPicPr>
          <p:nvPr/>
        </p:nvPicPr>
        <p:blipFill>
          <a:blip r:embed="rId6" cstate="print"/>
          <a:srcRect/>
          <a:stretch>
            <a:fillRect/>
          </a:stretch>
        </p:blipFill>
        <p:spPr bwMode="auto">
          <a:xfrm>
            <a:off x="6084168" y="4983237"/>
            <a:ext cx="1302296" cy="1038151"/>
          </a:xfrm>
          <a:prstGeom prst="rect">
            <a:avLst/>
          </a:prstGeom>
          <a:noFill/>
        </p:spPr>
      </p:pic>
      <p:pic>
        <p:nvPicPr>
          <p:cNvPr id="11" name="Picture 4" descr="C:\Users\hi\AppData\Local\Microsoft\Windows\Temporary Internet Files\Content.IE5\QNHNSG5Q\CAK1DCOL.gif"/>
          <p:cNvPicPr>
            <a:picLocks noChangeAspect="1" noChangeArrowheads="1"/>
          </p:cNvPicPr>
          <p:nvPr/>
        </p:nvPicPr>
        <p:blipFill>
          <a:blip r:embed="rId7" cstate="print"/>
          <a:srcRect/>
          <a:stretch>
            <a:fillRect/>
          </a:stretch>
        </p:blipFill>
        <p:spPr bwMode="auto">
          <a:xfrm>
            <a:off x="5580112" y="3284984"/>
            <a:ext cx="1600040" cy="1650479"/>
          </a:xfrm>
          <a:prstGeom prst="rect">
            <a:avLst/>
          </a:prstGeom>
          <a:noFill/>
        </p:spPr>
      </p:pic>
      <p:pic>
        <p:nvPicPr>
          <p:cNvPr id="12" name="Picture 6" descr="C:\Users\hi\AppData\Local\Microsoft\Windows\Temporary Internet Files\Content.IE5\QNHNSG5Q\CAUC5I43.gif"/>
          <p:cNvPicPr>
            <a:picLocks noChangeAspect="1" noChangeArrowheads="1"/>
          </p:cNvPicPr>
          <p:nvPr/>
        </p:nvPicPr>
        <p:blipFill>
          <a:blip r:embed="rId8" cstate="print"/>
          <a:srcRect/>
          <a:stretch>
            <a:fillRect/>
          </a:stretch>
        </p:blipFill>
        <p:spPr bwMode="auto">
          <a:xfrm>
            <a:off x="7410630" y="3429000"/>
            <a:ext cx="1193620" cy="2022029"/>
          </a:xfrm>
          <a:prstGeom prst="rect">
            <a:avLst/>
          </a:prstGeom>
          <a:noFill/>
        </p:spPr>
      </p:pic>
      <p:sp>
        <p:nvSpPr>
          <p:cNvPr id="15" name="Textfeld 6"/>
          <p:cNvSpPr txBox="1"/>
          <p:nvPr/>
        </p:nvSpPr>
        <p:spPr bwMode="gray">
          <a:xfrm>
            <a:off x="1691680" y="104748"/>
            <a:ext cx="5616624" cy="380480"/>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Tipos de tráfego</a:t>
            </a:r>
          </a:p>
        </p:txBody>
      </p:sp>
    </p:spTree>
    <p:extLst>
      <p:ext uri="{BB962C8B-B14F-4D97-AF65-F5344CB8AC3E}">
        <p14:creationId xmlns:p14="http://schemas.microsoft.com/office/powerpoint/2010/main" val="329678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cstate="print"/>
          <a:srcRect/>
          <a:stretch>
            <a:fillRect/>
          </a:stretch>
        </p:blipFill>
        <p:spPr bwMode="auto">
          <a:xfrm>
            <a:off x="1878967" y="1412875"/>
            <a:ext cx="5804113" cy="5445126"/>
          </a:xfrm>
          <a:prstGeom prst="rect">
            <a:avLst/>
          </a:prstGeom>
          <a:noFill/>
          <a:ln w="9525">
            <a:noFill/>
            <a:miter lim="800000"/>
            <a:headEnd/>
            <a:tailEnd/>
          </a:ln>
        </p:spPr>
      </p:pic>
      <p:sp>
        <p:nvSpPr>
          <p:cNvPr id="11" name="Textfeld 10"/>
          <p:cNvSpPr txBox="1"/>
          <p:nvPr/>
        </p:nvSpPr>
        <p:spPr>
          <a:xfrm>
            <a:off x="293226" y="1254088"/>
            <a:ext cx="3024336" cy="830997"/>
          </a:xfrm>
          <a:prstGeom prst="rect">
            <a:avLst/>
          </a:prstGeom>
          <a:solidFill>
            <a:schemeClr val="bg1"/>
          </a:solidFill>
          <a:ln>
            <a:solidFill>
              <a:schemeClr val="bg1"/>
            </a:solidFill>
          </a:ln>
        </p:spPr>
        <p:txBody>
          <a:bodyPr wrap="square" rtlCol="0">
            <a:spAutoFit/>
          </a:bodyPr>
          <a:lstStyle/>
          <a:p>
            <a:pPr algn="r"/>
            <a:r>
              <a:rPr lang="de-DE" sz="2400" b="1" dirty="0">
                <a:solidFill>
                  <a:srgbClr val="000000"/>
                </a:solidFill>
              </a:rPr>
              <a:t>Passageiros em automóvel</a:t>
            </a:r>
          </a:p>
        </p:txBody>
      </p:sp>
      <p:sp>
        <p:nvSpPr>
          <p:cNvPr id="12" name="Textfeld 11"/>
          <p:cNvSpPr txBox="1"/>
          <p:nvPr/>
        </p:nvSpPr>
        <p:spPr>
          <a:xfrm>
            <a:off x="4854753" y="1242891"/>
            <a:ext cx="2232050" cy="461665"/>
          </a:xfrm>
          <a:prstGeom prst="rect">
            <a:avLst/>
          </a:prstGeom>
          <a:solidFill>
            <a:schemeClr val="bg1"/>
          </a:solidFill>
          <a:ln>
            <a:solidFill>
              <a:schemeClr val="bg1"/>
            </a:solidFill>
          </a:ln>
        </p:spPr>
        <p:txBody>
          <a:bodyPr wrap="square" rtlCol="0">
            <a:spAutoFit/>
          </a:bodyPr>
          <a:lstStyle>
            <a:defPPr>
              <a:defRPr lang="de-DE"/>
            </a:defPPr>
            <a:lvl1pPr>
              <a:defRPr sz="2400" b="1"/>
            </a:lvl1pPr>
          </a:lstStyle>
          <a:p>
            <a:r>
              <a:rPr lang="de-DE" dirty="0">
                <a:solidFill>
                  <a:srgbClr val="000000"/>
                </a:solidFill>
              </a:rPr>
              <a:t>Bicicleta</a:t>
            </a:r>
          </a:p>
        </p:txBody>
      </p:sp>
      <p:sp>
        <p:nvSpPr>
          <p:cNvPr id="13" name="Textfeld 12"/>
          <p:cNvSpPr txBox="1"/>
          <p:nvPr/>
        </p:nvSpPr>
        <p:spPr>
          <a:xfrm>
            <a:off x="6675067" y="2788760"/>
            <a:ext cx="2016026" cy="461665"/>
          </a:xfrm>
          <a:prstGeom prst="rect">
            <a:avLst/>
          </a:prstGeom>
          <a:solidFill>
            <a:schemeClr val="bg1"/>
          </a:solidFill>
          <a:ln>
            <a:solidFill>
              <a:schemeClr val="bg1"/>
            </a:solidFill>
          </a:ln>
        </p:spPr>
        <p:txBody>
          <a:bodyPr wrap="square" rtlCol="0">
            <a:spAutoFit/>
          </a:bodyPr>
          <a:lstStyle>
            <a:defPPr>
              <a:defRPr lang="de-DE"/>
            </a:defPPr>
            <a:lvl1pPr>
              <a:defRPr sz="2400" b="1"/>
            </a:lvl1pPr>
          </a:lstStyle>
          <a:p>
            <a:r>
              <a:rPr lang="de-DE" dirty="0">
                <a:solidFill>
                  <a:srgbClr val="000000"/>
                </a:solidFill>
              </a:rPr>
              <a:t>Pedestres</a:t>
            </a:r>
          </a:p>
        </p:txBody>
      </p:sp>
      <p:sp>
        <p:nvSpPr>
          <p:cNvPr id="14" name="Textfeld 13"/>
          <p:cNvSpPr txBox="1"/>
          <p:nvPr/>
        </p:nvSpPr>
        <p:spPr>
          <a:xfrm>
            <a:off x="6273545" y="5240129"/>
            <a:ext cx="2016026" cy="461665"/>
          </a:xfrm>
          <a:prstGeom prst="rect">
            <a:avLst/>
          </a:prstGeom>
          <a:solidFill>
            <a:schemeClr val="bg1"/>
          </a:solidFill>
          <a:ln>
            <a:solidFill>
              <a:schemeClr val="bg1"/>
            </a:solidFill>
          </a:ln>
        </p:spPr>
        <p:txBody>
          <a:bodyPr wrap="square" rtlCol="0">
            <a:spAutoFit/>
          </a:bodyPr>
          <a:lstStyle>
            <a:defPPr>
              <a:defRPr lang="de-DE"/>
            </a:defPPr>
            <a:lvl1pPr>
              <a:defRPr sz="2400" b="1"/>
            </a:lvl1pPr>
          </a:lstStyle>
          <a:p>
            <a:r>
              <a:rPr lang="de-DE" dirty="0">
                <a:solidFill>
                  <a:srgbClr val="000000"/>
                </a:solidFill>
              </a:rPr>
              <a:t>TC</a:t>
            </a:r>
          </a:p>
        </p:txBody>
      </p:sp>
      <p:sp>
        <p:nvSpPr>
          <p:cNvPr id="15" name="Textfeld 14"/>
          <p:cNvSpPr txBox="1"/>
          <p:nvPr/>
        </p:nvSpPr>
        <p:spPr>
          <a:xfrm>
            <a:off x="2256951" y="6021388"/>
            <a:ext cx="2016026" cy="461665"/>
          </a:xfrm>
          <a:prstGeom prst="rect">
            <a:avLst/>
          </a:prstGeom>
          <a:solidFill>
            <a:schemeClr val="bg1"/>
          </a:solidFill>
          <a:ln>
            <a:solidFill>
              <a:schemeClr val="bg1"/>
            </a:solidFill>
          </a:ln>
        </p:spPr>
        <p:txBody>
          <a:bodyPr wrap="square" rtlCol="0">
            <a:spAutoFit/>
          </a:bodyPr>
          <a:lstStyle>
            <a:defPPr>
              <a:defRPr lang="de-DE"/>
            </a:defPPr>
            <a:lvl1pPr>
              <a:defRPr sz="2400" b="1"/>
            </a:lvl1pPr>
          </a:lstStyle>
          <a:p>
            <a:r>
              <a:rPr lang="de-DE" dirty="0">
                <a:solidFill>
                  <a:srgbClr val="000000"/>
                </a:solidFill>
              </a:rPr>
              <a:t>Condutores</a:t>
            </a:r>
          </a:p>
        </p:txBody>
      </p:sp>
      <p:sp>
        <p:nvSpPr>
          <p:cNvPr id="10" name="Textfeld 6"/>
          <p:cNvSpPr txBox="1"/>
          <p:nvPr/>
        </p:nvSpPr>
        <p:spPr bwMode="gray">
          <a:xfrm>
            <a:off x="1691680" y="104748"/>
            <a:ext cx="5616624" cy="380480"/>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Exemplo de repartição modal na Alemanha</a:t>
            </a:r>
          </a:p>
        </p:txBody>
      </p:sp>
    </p:spTree>
    <p:extLst>
      <p:ext uri="{BB962C8B-B14F-4D97-AF65-F5344CB8AC3E}">
        <p14:creationId xmlns:p14="http://schemas.microsoft.com/office/powerpoint/2010/main" val="377723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39750" y="1412875"/>
            <a:ext cx="4144637" cy="345890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943659" y="1412875"/>
            <a:ext cx="3660591" cy="4608513"/>
          </a:xfrm>
          <a:prstGeom prst="rect">
            <a:avLst/>
          </a:prstGeom>
          <a:noFill/>
          <a:ln w="9525">
            <a:noFill/>
            <a:miter lim="800000"/>
            <a:headEnd/>
            <a:tailEnd/>
          </a:ln>
        </p:spPr>
      </p:pic>
      <p:sp>
        <p:nvSpPr>
          <p:cNvPr id="5" name="Textfeld 6"/>
          <p:cNvSpPr txBox="1"/>
          <p:nvPr/>
        </p:nvSpPr>
        <p:spPr bwMode="gray">
          <a:xfrm>
            <a:off x="1691680" y="104748"/>
            <a:ext cx="5616624" cy="380480"/>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Atributos dos Sistemas de Transporte</a:t>
            </a:r>
          </a:p>
        </p:txBody>
      </p:sp>
    </p:spTree>
    <p:extLst>
      <p:ext uri="{BB962C8B-B14F-4D97-AF65-F5344CB8AC3E}">
        <p14:creationId xmlns:p14="http://schemas.microsoft.com/office/powerpoint/2010/main" val="1811583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539750" y="1412875"/>
            <a:ext cx="4457402" cy="1872109"/>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4932041" y="3421697"/>
            <a:ext cx="3672210" cy="2599692"/>
          </a:xfrm>
          <a:prstGeom prst="rect">
            <a:avLst/>
          </a:prstGeom>
          <a:noFill/>
          <a:ln w="9525">
            <a:noFill/>
            <a:miter lim="800000"/>
            <a:headEnd/>
            <a:tailEnd/>
          </a:ln>
        </p:spPr>
      </p:pic>
      <p:sp>
        <p:nvSpPr>
          <p:cNvPr id="5" name="Textfeld 6"/>
          <p:cNvSpPr txBox="1"/>
          <p:nvPr/>
        </p:nvSpPr>
        <p:spPr bwMode="gray">
          <a:xfrm>
            <a:off x="1691680" y="104748"/>
            <a:ext cx="5616624" cy="380480"/>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Modos e Segmentos de Demanda</a:t>
            </a:r>
          </a:p>
        </p:txBody>
      </p:sp>
    </p:spTree>
    <p:extLst>
      <p:ext uri="{BB962C8B-B14F-4D97-AF65-F5344CB8AC3E}">
        <p14:creationId xmlns:p14="http://schemas.microsoft.com/office/powerpoint/2010/main" val="4129364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811721" y="-11205"/>
            <a:ext cx="7080760" cy="756084"/>
          </a:xfrm>
          <a:prstGeom prst="rect">
            <a:avLst/>
          </a:prstGeom>
        </p:spPr>
        <p:txBody>
          <a:bodyPr vert="horz" lIns="91440" tIns="45720" rIns="91440" bIns="45720" rtlCol="0" anchor="ctr" anchorCtr="0">
            <a:normAutofit/>
          </a:bodyPr>
          <a:lstStyle>
            <a:lvl1pPr indent="0">
              <a:spcBef>
                <a:spcPct val="20000"/>
              </a:spcBef>
              <a:buFont typeface="Arial" pitchFamily="34" charset="0"/>
              <a:buNone/>
              <a:defRPr sz="3200"/>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pt-PT" sz="2000" b="1" dirty="0">
                <a:solidFill>
                  <a:srgbClr val="000000"/>
                </a:solidFill>
              </a:rPr>
              <a:t>Modelo de transporte em Visum</a:t>
            </a:r>
          </a:p>
        </p:txBody>
      </p:sp>
      <p:sp>
        <p:nvSpPr>
          <p:cNvPr id="10" name="PTV!!_Agenda"/>
          <p:cNvSpPr txBox="1">
            <a:spLocks noChangeArrowheads="1"/>
          </p:cNvSpPr>
          <p:nvPr/>
        </p:nvSpPr>
        <p:spPr bwMode="auto">
          <a:xfrm>
            <a:off x="6905771" y="378867"/>
            <a:ext cx="145471" cy="422405"/>
          </a:xfrm>
          <a:prstGeom prst="rect">
            <a:avLst/>
          </a:prstGeom>
          <a:noFill/>
          <a:ln w="9525">
            <a:noFill/>
            <a:miter lim="800000"/>
            <a:headEnd/>
            <a:tailEnd/>
          </a:ln>
        </p:spPr>
        <p:txBody>
          <a:bodyPr wrap="none" lIns="72000" tIns="72000" rIns="72000" bIns="72000">
            <a:spAutoFit/>
          </a:bodyPr>
          <a:lstStyle/>
          <a:p>
            <a:pPr eaLnBrk="0" hangingPunct="0"/>
            <a:endParaRPr lang="pt-PT"/>
          </a:p>
        </p:txBody>
      </p:sp>
      <p:sp>
        <p:nvSpPr>
          <p:cNvPr id="12" name="Rechteck 7"/>
          <p:cNvSpPr/>
          <p:nvPr/>
        </p:nvSpPr>
        <p:spPr>
          <a:xfrm>
            <a:off x="5148064" y="906125"/>
            <a:ext cx="3257551" cy="2033666"/>
          </a:xfrm>
          <a:prstGeom prst="rect">
            <a:avLst/>
          </a:prstGeom>
          <a:solidFill>
            <a:srgbClr val="FFC00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0150" lvl="2" indent="-285750" algn="ctr">
              <a:buClr>
                <a:schemeClr val="accent1"/>
              </a:buClr>
              <a:buFont typeface="Wingdings 3" pitchFamily="18" charset="2"/>
              <a:buChar char="´"/>
            </a:pPr>
            <a:r>
              <a:rPr lang="pt-PT" b="1">
                <a:solidFill>
                  <a:srgbClr val="FFC000"/>
                </a:solidFill>
              </a:rPr>
              <a:t>Modelo de Rede</a:t>
            </a:r>
          </a:p>
        </p:txBody>
      </p:sp>
      <p:sp>
        <p:nvSpPr>
          <p:cNvPr id="13" name="Rechteck 8"/>
          <p:cNvSpPr/>
          <p:nvPr/>
        </p:nvSpPr>
        <p:spPr>
          <a:xfrm>
            <a:off x="1983765" y="906124"/>
            <a:ext cx="2993349" cy="2033666"/>
          </a:xfrm>
          <a:prstGeom prst="rect">
            <a:avLst/>
          </a:prstGeom>
          <a:solidFill>
            <a:srgbClr val="92D05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accent1"/>
              </a:buClr>
              <a:buFont typeface="Wingdings 3" pitchFamily="18" charset="2"/>
              <a:buChar char="´"/>
            </a:pPr>
            <a:r>
              <a:rPr lang="pt-PT" b="1">
                <a:solidFill>
                  <a:srgbClr val="92D050"/>
                </a:solidFill>
              </a:rPr>
              <a:t>Modelo de Demanda</a:t>
            </a:r>
          </a:p>
        </p:txBody>
      </p:sp>
      <p:sp>
        <p:nvSpPr>
          <p:cNvPr id="14" name="Rechteck 9"/>
          <p:cNvSpPr/>
          <p:nvPr/>
        </p:nvSpPr>
        <p:spPr>
          <a:xfrm>
            <a:off x="1983767" y="3356992"/>
            <a:ext cx="6421848" cy="1575092"/>
          </a:xfrm>
          <a:prstGeom prst="rect">
            <a:avLst/>
          </a:prstGeom>
          <a:solidFill>
            <a:srgbClr val="0070C0">
              <a:alpha val="2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14550" lvl="4" indent="-285750" algn="ctr">
              <a:buClr>
                <a:schemeClr val="accent1"/>
              </a:buClr>
              <a:buFont typeface="Wingdings 3" pitchFamily="18" charset="2"/>
              <a:buChar char="´"/>
            </a:pPr>
            <a:r>
              <a:rPr lang="pt-PT" b="1" dirty="0">
                <a:solidFill>
                  <a:srgbClr val="0070C0"/>
                </a:solidFill>
              </a:rPr>
              <a:t>Modelo de Impacte</a:t>
            </a:r>
          </a:p>
        </p:txBody>
      </p:sp>
      <p:sp>
        <p:nvSpPr>
          <p:cNvPr id="15" name="CaixaDeTexto 14"/>
          <p:cNvSpPr txBox="1"/>
          <p:nvPr/>
        </p:nvSpPr>
        <p:spPr>
          <a:xfrm>
            <a:off x="2195736" y="1287574"/>
            <a:ext cx="2664296" cy="1580701"/>
          </a:xfrm>
          <a:prstGeom prst="rect">
            <a:avLst/>
          </a:prstGeom>
          <a:noFill/>
          <a:ln>
            <a:solidFill>
              <a:schemeClr val="tx1"/>
            </a:solidFill>
          </a:ln>
        </p:spPr>
        <p:txBody>
          <a:bodyPr wrap="square" rtlCol="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pt-PT" sz="1400" b="1" kern="1200">
                <a:solidFill>
                  <a:srgbClr val="000000"/>
                </a:solidFill>
              </a:rPr>
              <a:t>Modelo de Demanda</a:t>
            </a:r>
          </a:p>
          <a:p>
            <a:pPr marL="0" marR="0" indent="0" algn="l" defTabSz="914400" rtl="0" eaLnBrk="1" fontAlgn="auto" latinLnBrk="0" hangingPunct="1">
              <a:lnSpc>
                <a:spcPct val="100000"/>
              </a:lnSpc>
              <a:spcBef>
                <a:spcPts val="0"/>
              </a:spcBef>
              <a:spcAft>
                <a:spcPts val="0"/>
              </a:spcAft>
              <a:buClrTx/>
              <a:buSzTx/>
              <a:buFontTx/>
              <a:buNone/>
              <a:tabLst/>
            </a:pPr>
            <a:r>
              <a:rPr lang="pt-PT" sz="1200">
                <a:solidFill>
                  <a:srgbClr val="000000"/>
                </a:solidFill>
              </a:rPr>
              <a:t>contém dados sobre a demanda:</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kern="1200">
                <a:solidFill>
                  <a:srgbClr val="000000"/>
                </a:solidFill>
              </a:rPr>
              <a:t>Origem, destino, nº de viagens por segmento de demanda.</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a:solidFill>
                  <a:srgbClr val="000000"/>
                </a:solidFill>
              </a:rPr>
              <a:t>Distribuição temporal da demanda de viagens.</a:t>
            </a:r>
          </a:p>
        </p:txBody>
      </p:sp>
      <p:sp>
        <p:nvSpPr>
          <p:cNvPr id="16" name="CaixaDeTexto 15"/>
          <p:cNvSpPr txBox="1"/>
          <p:nvPr/>
        </p:nvSpPr>
        <p:spPr>
          <a:xfrm>
            <a:off x="5377373" y="1287574"/>
            <a:ext cx="2857293" cy="1580701"/>
          </a:xfrm>
          <a:prstGeom prst="rect">
            <a:avLst/>
          </a:prstGeom>
          <a:noFill/>
          <a:ln>
            <a:solidFill>
              <a:schemeClr val="tx1"/>
            </a:solidFill>
          </a:ln>
        </p:spPr>
        <p:txBody>
          <a:bodyPr wrap="square" rtlCol="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pt-PT" sz="1400" b="1" kern="1200" dirty="0">
                <a:solidFill>
                  <a:srgbClr val="000000"/>
                </a:solidFill>
              </a:rPr>
              <a:t>Modelo de Rede</a:t>
            </a:r>
          </a:p>
          <a:p>
            <a:pPr marL="0" marR="0" indent="0" algn="l" defTabSz="914400" rtl="0" eaLnBrk="1" fontAlgn="auto" latinLnBrk="0" hangingPunct="1">
              <a:lnSpc>
                <a:spcPct val="100000"/>
              </a:lnSpc>
              <a:spcBef>
                <a:spcPts val="0"/>
              </a:spcBef>
              <a:spcAft>
                <a:spcPts val="0"/>
              </a:spcAft>
              <a:buClrTx/>
              <a:buSzTx/>
              <a:buFontTx/>
              <a:buNone/>
              <a:tabLst/>
            </a:pPr>
            <a:r>
              <a:rPr lang="pt-PT" sz="1200" dirty="0">
                <a:solidFill>
                  <a:srgbClr val="000000"/>
                </a:solidFill>
              </a:rPr>
              <a:t>contém dados sobre a oferta:</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kern="1200" dirty="0">
                <a:solidFill>
                  <a:srgbClr val="000000"/>
                </a:solidFill>
              </a:rPr>
              <a:t>Sistemas de transporte, zonas de geração/atração de tráfego, nós, arcos</a:t>
            </a:r>
            <a:r>
              <a:rPr lang="pt-PT" sz="1200" dirty="0">
                <a:solidFill>
                  <a:srgbClr val="000000"/>
                </a:solidFill>
              </a:rPr>
              <a:t>, paragens.</a:t>
            </a:r>
            <a:endParaRPr lang="pt-PT" sz="1200" kern="1200" dirty="0">
              <a:solidFill>
                <a:srgbClr val="000000"/>
              </a:solidFill>
            </a:endParaRP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dirty="0">
                <a:solidFill>
                  <a:srgbClr val="000000"/>
                </a:solidFill>
              </a:rPr>
              <a:t>Linhas de TP com percursos e perfis temporais</a:t>
            </a:r>
          </a:p>
        </p:txBody>
      </p:sp>
      <p:sp>
        <p:nvSpPr>
          <p:cNvPr id="17" name="CaixaDeTexto 16"/>
          <p:cNvSpPr txBox="1"/>
          <p:nvPr/>
        </p:nvSpPr>
        <p:spPr>
          <a:xfrm>
            <a:off x="2195736" y="3752344"/>
            <a:ext cx="6038930" cy="1048058"/>
          </a:xfrm>
          <a:prstGeom prst="rect">
            <a:avLst/>
          </a:prstGeom>
          <a:noFill/>
          <a:ln>
            <a:solidFill>
              <a:schemeClr val="tx1"/>
            </a:solidFill>
          </a:ln>
        </p:spPr>
        <p:txBody>
          <a:bodyPr wrap="square" rtlCol="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pt-PT" sz="1400" b="1" kern="1200">
                <a:solidFill>
                  <a:srgbClr val="000000"/>
                </a:solidFill>
              </a:rPr>
              <a:t>Modelo de Impacte</a:t>
            </a:r>
          </a:p>
          <a:p>
            <a:pPr marL="0" marR="0" indent="0" algn="l" defTabSz="914400" rtl="0" eaLnBrk="1" fontAlgn="auto" latinLnBrk="0" hangingPunct="1">
              <a:lnSpc>
                <a:spcPct val="100000"/>
              </a:lnSpc>
              <a:spcBef>
                <a:spcPts val="0"/>
              </a:spcBef>
              <a:spcAft>
                <a:spcPts val="0"/>
              </a:spcAft>
              <a:buClrTx/>
              <a:buSzTx/>
              <a:buFontTx/>
              <a:buNone/>
              <a:tabLst/>
            </a:pPr>
            <a:r>
              <a:rPr lang="pt-PT" sz="1200">
                <a:solidFill>
                  <a:srgbClr val="000000"/>
                </a:solidFill>
              </a:rPr>
              <a:t>contém métodos para avaliar impactes:</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kern="1200">
                <a:solidFill>
                  <a:srgbClr val="000000"/>
                </a:solidFill>
              </a:rPr>
              <a:t>Modelo do usuário		alocação, cálculo de indicadores de serviço</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a:solidFill>
                  <a:srgbClr val="000000"/>
                </a:solidFill>
              </a:rPr>
              <a:t>Modelo do operador		nº de veículos, custo por linha, receitas</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a:solidFill>
                  <a:srgbClr val="000000"/>
                </a:solidFill>
              </a:rPr>
              <a:t>Modelo ambiental		emissões de poluentes e ruído</a:t>
            </a:r>
          </a:p>
        </p:txBody>
      </p:sp>
      <p:sp>
        <p:nvSpPr>
          <p:cNvPr id="18" name="CaixaDeTexto 17"/>
          <p:cNvSpPr txBox="1"/>
          <p:nvPr/>
        </p:nvSpPr>
        <p:spPr>
          <a:xfrm>
            <a:off x="2195736" y="5332035"/>
            <a:ext cx="6038930" cy="1048058"/>
          </a:xfrm>
          <a:prstGeom prst="rect">
            <a:avLst/>
          </a:prstGeom>
          <a:noFill/>
          <a:ln>
            <a:solidFill>
              <a:schemeClr val="tx1"/>
            </a:solidFill>
          </a:ln>
        </p:spPr>
        <p:txBody>
          <a:bodyPr wrap="square" rtlCol="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pt-PT" sz="1400" b="1" kern="1200" dirty="0">
                <a:solidFill>
                  <a:srgbClr val="000000"/>
                </a:solidFill>
              </a:rPr>
              <a:t>Resultados</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kern="1200" dirty="0">
                <a:solidFill>
                  <a:srgbClr val="000000"/>
                </a:solidFill>
              </a:rPr>
              <a:t>Listas e estatísticas	</a:t>
            </a:r>
            <a:r>
              <a:rPr lang="pt-PT" sz="1200" dirty="0">
                <a:solidFill>
                  <a:srgbClr val="000000"/>
                </a:solidFill>
              </a:rPr>
              <a:t>   </a:t>
            </a:r>
            <a:r>
              <a:rPr lang="pt-PT" sz="1200" kern="1200" dirty="0">
                <a:solidFill>
                  <a:srgbClr val="000000"/>
                </a:solidFill>
              </a:rPr>
              <a:t>(atributos calculáveis para objetos de rede e linhas)</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dirty="0">
                <a:solidFill>
                  <a:srgbClr val="000000"/>
                </a:solidFill>
              </a:rPr>
              <a:t>Matrizes de indicadores  (tempo de viagem, frequência de serviço, ...)</a:t>
            </a:r>
          </a:p>
          <a:p>
            <a:pPr marL="285750" marR="0" indent="-285750" algn="l" defTabSz="914400" rtl="0" eaLnBrk="1" fontAlgn="auto" latinLnBrk="0" hangingPunct="1">
              <a:lnSpc>
                <a:spcPct val="100000"/>
              </a:lnSpc>
              <a:spcBef>
                <a:spcPts val="0"/>
              </a:spcBef>
              <a:spcAft>
                <a:spcPts val="0"/>
              </a:spcAft>
              <a:buClrTx/>
              <a:buSzTx/>
              <a:buFontTx/>
              <a:buChar char="-"/>
              <a:tabLst/>
            </a:pPr>
            <a:r>
              <a:rPr lang="pt-PT" sz="1200" dirty="0">
                <a:solidFill>
                  <a:srgbClr val="000000"/>
                </a:solidFill>
              </a:rPr>
              <a:t>Análises gráficas	   (</a:t>
            </a:r>
            <a:r>
              <a:rPr lang="pt-PT" sz="1200" dirty="0" err="1">
                <a:solidFill>
                  <a:srgbClr val="000000"/>
                </a:solidFill>
              </a:rPr>
              <a:t>Flow</a:t>
            </a:r>
            <a:r>
              <a:rPr lang="pt-PT" sz="1200" dirty="0">
                <a:solidFill>
                  <a:srgbClr val="000000"/>
                </a:solidFill>
              </a:rPr>
              <a:t> </a:t>
            </a:r>
            <a:r>
              <a:rPr lang="pt-PT" sz="1200" dirty="0" err="1">
                <a:solidFill>
                  <a:srgbClr val="000000"/>
                </a:solidFill>
              </a:rPr>
              <a:t>bundles</a:t>
            </a:r>
            <a:r>
              <a:rPr lang="pt-PT" sz="1200" dirty="0">
                <a:solidFill>
                  <a:srgbClr val="000000"/>
                </a:solidFill>
              </a:rPr>
              <a:t>, isócronas, …)</a:t>
            </a:r>
          </a:p>
        </p:txBody>
      </p:sp>
      <p:sp>
        <p:nvSpPr>
          <p:cNvPr id="19" name="Seta para baixo 18"/>
          <p:cNvSpPr/>
          <p:nvPr/>
        </p:nvSpPr>
        <p:spPr>
          <a:xfrm>
            <a:off x="3118520" y="3064992"/>
            <a:ext cx="288032" cy="3640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Seta para baixo 19"/>
          <p:cNvSpPr/>
          <p:nvPr/>
        </p:nvSpPr>
        <p:spPr>
          <a:xfrm>
            <a:off x="6662003" y="3064992"/>
            <a:ext cx="288032" cy="3640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Seta para baixo 20"/>
          <p:cNvSpPr/>
          <p:nvPr/>
        </p:nvSpPr>
        <p:spPr>
          <a:xfrm>
            <a:off x="5071185" y="4962963"/>
            <a:ext cx="288032" cy="3640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3" name="Conexão em ângulos retos 22"/>
          <p:cNvCxnSpPr>
            <a:cxnSpLocks/>
            <a:stCxn id="18" idx="1"/>
            <a:endCxn id="15" idx="1"/>
          </p:cNvCxnSpPr>
          <p:nvPr/>
        </p:nvCxnSpPr>
        <p:spPr>
          <a:xfrm rot="10800000">
            <a:off x="2195736" y="2077926"/>
            <a:ext cx="12700" cy="3778139"/>
          </a:xfrm>
          <a:prstGeom prst="bentConnector3">
            <a:avLst>
              <a:gd name="adj1" fmla="val 18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20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t="11903" r="23805" b="11903"/>
          <a:stretch>
            <a:fillRect/>
          </a:stretch>
        </p:blipFill>
        <p:spPr>
          <a:xfrm>
            <a:off x="0" y="0"/>
            <a:ext cx="9144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7938" y="4926013"/>
              <a:ext cx="4792662" cy="903287"/>
            </p14:xfrm>
          </p:contentPart>
        </mc:Choice>
        <mc:Fallback xmlns="">
          <p:pic>
            <p:nvPicPr>
              <p:cNvPr id="1026" name="Ink 2"/>
              <p:cNvPicPr>
                <a:picLocks noRot="1" noChangeAspect="1" noEditPoints="1" noChangeArrowheads="1" noChangeShapeType="1"/>
              </p:cNvPicPr>
              <p:nvPr/>
            </p:nvPicPr>
            <p:blipFill>
              <a:blip r:embed="rId5" cstate="print"/>
              <a:stretch>
                <a:fillRect/>
              </a:stretch>
            </p:blipFill>
            <p:spPr>
              <a:xfrm>
                <a:off x="-2862" y="4922051"/>
                <a:ext cx="4811742" cy="91877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80963" y="4168775"/>
              <a:ext cx="1763712" cy="782638"/>
            </p14:xfrm>
          </p:contentPart>
        </mc:Choice>
        <mc:Fallback xmlns="">
          <p:pic>
            <p:nvPicPr>
              <p:cNvPr id="1027" name="Ink 3"/>
              <p:cNvPicPr>
                <a:picLocks noRot="1" noChangeAspect="1" noEditPoints="1" noChangeArrowheads="1" noChangeShapeType="1"/>
              </p:cNvPicPr>
              <p:nvPr/>
            </p:nvPicPr>
            <p:blipFill>
              <a:blip r:embed="rId7" cstate="print"/>
              <a:stretch>
                <a:fillRect/>
              </a:stretch>
            </p:blipFill>
            <p:spPr>
              <a:xfrm>
                <a:off x="68723" y="4166255"/>
                <a:ext cx="1778473" cy="79019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4"/>
              <p14:cNvContentPartPr>
                <a14:cpLocks xmlns:a14="http://schemas.microsoft.com/office/drawing/2010/main" noRot="1" noChangeAspect="1" noEditPoints="1" noChangeArrowheads="1" noChangeShapeType="1"/>
              </p14:cNvContentPartPr>
              <p14:nvPr/>
            </p14:nvContentPartPr>
            <p14:xfrm>
              <a:off x="3232150" y="1276350"/>
              <a:ext cx="5921375" cy="2433638"/>
            </p14:xfrm>
          </p:contentPart>
        </mc:Choice>
        <mc:Fallback xmlns="">
          <p:pic>
            <p:nvPicPr>
              <p:cNvPr id="1028" name="Ink 4"/>
              <p:cNvPicPr>
                <a:picLocks noRot="1" noChangeAspect="1" noEditPoints="1" noChangeArrowheads="1" noChangeShapeType="1"/>
              </p:cNvPicPr>
              <p:nvPr/>
            </p:nvPicPr>
            <p:blipFill>
              <a:blip r:embed="rId9" cstate="print"/>
              <a:stretch>
                <a:fillRect/>
              </a:stretch>
            </p:blipFill>
            <p:spPr>
              <a:xfrm>
                <a:off x="3222070" y="1264830"/>
                <a:ext cx="5941895" cy="245559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9" name="Ink 5"/>
              <p14:cNvContentPartPr>
                <a14:cpLocks xmlns:a14="http://schemas.microsoft.com/office/drawing/2010/main" noRot="1" noChangeAspect="1" noEditPoints="1" noChangeArrowheads="1" noChangeShapeType="1"/>
              </p14:cNvContentPartPr>
              <p14:nvPr/>
            </p14:nvContentPartPr>
            <p14:xfrm>
              <a:off x="638175" y="806450"/>
              <a:ext cx="7132638" cy="1406525"/>
            </p14:xfrm>
          </p:contentPart>
        </mc:Choice>
        <mc:Fallback xmlns="">
          <p:pic>
            <p:nvPicPr>
              <p:cNvPr id="1029" name="Ink 5"/>
              <p:cNvPicPr>
                <a:picLocks noRot="1" noChangeAspect="1" noEditPoints="1" noChangeArrowheads="1" noChangeShapeType="1"/>
              </p:cNvPicPr>
              <p:nvPr/>
            </p:nvPicPr>
            <p:blipFill>
              <a:blip r:embed="rId11" cstate="print"/>
              <a:stretch>
                <a:fillRect/>
              </a:stretch>
            </p:blipFill>
            <p:spPr>
              <a:xfrm>
                <a:off x="627736" y="803930"/>
                <a:ext cx="7154957" cy="141984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30" name="Ink 6"/>
              <p14:cNvContentPartPr>
                <a14:cpLocks xmlns:a14="http://schemas.microsoft.com/office/drawing/2010/main" noRot="1" noChangeAspect="1" noEditPoints="1" noChangeArrowheads="1" noChangeShapeType="1"/>
              </p14:cNvContentPartPr>
              <p14:nvPr/>
            </p14:nvContentPartPr>
            <p14:xfrm>
              <a:off x="669925" y="757238"/>
              <a:ext cx="3116263" cy="2776537"/>
            </p14:xfrm>
          </p:contentPart>
        </mc:Choice>
        <mc:Fallback xmlns="">
          <p:pic>
            <p:nvPicPr>
              <p:cNvPr id="1030" name="Ink 6"/>
              <p:cNvPicPr>
                <a:picLocks noRot="1" noChangeAspect="1" noEditPoints="1" noChangeArrowheads="1" noChangeShapeType="1"/>
              </p:cNvPicPr>
              <p:nvPr/>
            </p:nvPicPr>
            <p:blipFill>
              <a:blip r:embed="rId13" cstate="print"/>
              <a:stretch>
                <a:fillRect/>
              </a:stretch>
            </p:blipFill>
            <p:spPr>
              <a:xfrm>
                <a:off x="663085" y="748956"/>
                <a:ext cx="3135344" cy="279634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1" name="Ink 7"/>
              <p14:cNvContentPartPr>
                <a14:cpLocks xmlns:a14="http://schemas.microsoft.com/office/drawing/2010/main" noRot="1" noChangeAspect="1" noEditPoints="1" noChangeArrowheads="1" noChangeShapeType="1"/>
              </p14:cNvContentPartPr>
              <p14:nvPr/>
            </p14:nvContentPartPr>
            <p14:xfrm>
              <a:off x="688975" y="976313"/>
              <a:ext cx="4763" cy="4762"/>
            </p14:xfrm>
          </p:contentPart>
        </mc:Choice>
        <mc:Fallback xmlns="">
          <p:pic>
            <p:nvPicPr>
              <p:cNvPr id="1031" name="Ink 7"/>
              <p:cNvPicPr>
                <a:picLocks noRot="1" noChangeAspect="1" noEditPoints="1" noChangeArrowheads="1" noChangeShapeType="1"/>
              </p:cNvPicPr>
              <p:nvPr/>
            </p:nvPicPr>
            <p:blipFill>
              <a:blip r:embed="rId15" cstate="print"/>
              <a:stretch>
                <a:fillRect/>
              </a:stretch>
            </p:blipFill>
            <p:spPr>
              <a:xfrm>
                <a:off x="682426" y="971891"/>
                <a:ext cx="14587" cy="1564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2" name="Ink 8"/>
              <p14:cNvContentPartPr>
                <a14:cpLocks xmlns:a14="http://schemas.microsoft.com/office/drawing/2010/main" noRot="1" noChangeAspect="1" noEditPoints="1" noChangeArrowheads="1" noChangeShapeType="1"/>
              </p14:cNvContentPartPr>
              <p14:nvPr/>
            </p14:nvContentPartPr>
            <p14:xfrm>
              <a:off x="2352675" y="793750"/>
              <a:ext cx="6365875" cy="1441450"/>
            </p14:xfrm>
          </p:contentPart>
        </mc:Choice>
        <mc:Fallback xmlns="">
          <p:pic>
            <p:nvPicPr>
              <p:cNvPr id="1032" name="Ink 8"/>
              <p:cNvPicPr>
                <a:picLocks noRot="1" noChangeAspect="1" noEditPoints="1" noChangeArrowheads="1" noChangeShapeType="1"/>
              </p:cNvPicPr>
              <p:nvPr/>
            </p:nvPicPr>
            <p:blipFill>
              <a:blip r:embed="rId17" cstate="print"/>
              <a:stretch>
                <a:fillRect/>
              </a:stretch>
            </p:blipFill>
            <p:spPr>
              <a:xfrm>
                <a:off x="2347281" y="783688"/>
                <a:ext cx="6380258" cy="145690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3" name="Ink 9"/>
              <p14:cNvContentPartPr>
                <a14:cpLocks xmlns:a14="http://schemas.microsoft.com/office/drawing/2010/main" noRot="1" noChangeAspect="1" noEditPoints="1" noChangeArrowheads="1" noChangeShapeType="1"/>
              </p14:cNvContentPartPr>
              <p14:nvPr/>
            </p14:nvContentPartPr>
            <p14:xfrm>
              <a:off x="6272213" y="1822450"/>
              <a:ext cx="2887662" cy="1590675"/>
            </p14:xfrm>
          </p:contentPart>
        </mc:Choice>
        <mc:Fallback xmlns="">
          <p:pic>
            <p:nvPicPr>
              <p:cNvPr id="1033" name="Ink 9"/>
              <p:cNvPicPr>
                <a:picLocks noRot="1" noChangeAspect="1" noEditPoints="1" noChangeArrowheads="1" noChangeShapeType="1"/>
              </p:cNvPicPr>
              <p:nvPr/>
            </p:nvPicPr>
            <p:blipFill>
              <a:blip r:embed="rId19" cstate="print"/>
              <a:stretch>
                <a:fillRect/>
              </a:stretch>
            </p:blipFill>
            <p:spPr>
              <a:xfrm>
                <a:off x="6262134" y="1815611"/>
                <a:ext cx="2909260" cy="160651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4" name="Ink 10"/>
              <p14:cNvContentPartPr>
                <a14:cpLocks xmlns:a14="http://schemas.microsoft.com/office/drawing/2010/main" noRot="1" noChangeAspect="1" noEditPoints="1" noChangeArrowheads="1" noChangeShapeType="1"/>
              </p14:cNvContentPartPr>
              <p14:nvPr/>
            </p14:nvContentPartPr>
            <p14:xfrm>
              <a:off x="4487863" y="3092450"/>
              <a:ext cx="177800" cy="114300"/>
            </p14:xfrm>
          </p:contentPart>
        </mc:Choice>
        <mc:Fallback xmlns="">
          <p:pic>
            <p:nvPicPr>
              <p:cNvPr id="1034" name="Ink 10"/>
              <p:cNvPicPr>
                <a:picLocks noRot="1" noChangeAspect="1" noEditPoints="1" noChangeArrowheads="1" noChangeShapeType="1"/>
              </p:cNvPicPr>
              <p:nvPr/>
            </p:nvPicPr>
            <p:blipFill>
              <a:blip r:embed="rId21" cstate="print"/>
              <a:stretch>
                <a:fillRect/>
              </a:stretch>
            </p:blipFill>
            <p:spPr>
              <a:xfrm>
                <a:off x="4477065" y="3080589"/>
                <a:ext cx="200475" cy="13730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35" name="Ink 11"/>
              <p14:cNvContentPartPr>
                <a14:cpLocks xmlns:a14="http://schemas.microsoft.com/office/drawing/2010/main" noRot="1" noChangeAspect="1" noEditPoints="1" noChangeArrowheads="1" noChangeShapeType="1"/>
              </p14:cNvContentPartPr>
              <p14:nvPr/>
            </p14:nvContentPartPr>
            <p14:xfrm>
              <a:off x="6742113" y="2984500"/>
              <a:ext cx="2343150" cy="782638"/>
            </p14:xfrm>
          </p:contentPart>
        </mc:Choice>
        <mc:Fallback xmlns="">
          <p:pic>
            <p:nvPicPr>
              <p:cNvPr id="1035" name="Ink 11"/>
              <p:cNvPicPr>
                <a:picLocks noRot="1" noChangeAspect="1" noEditPoints="1" noChangeArrowheads="1" noChangeShapeType="1"/>
              </p:cNvPicPr>
              <p:nvPr/>
            </p:nvPicPr>
            <p:blipFill>
              <a:blip r:embed="rId23" cstate="print"/>
              <a:stretch>
                <a:fillRect/>
              </a:stretch>
            </p:blipFill>
            <p:spPr>
              <a:xfrm>
                <a:off x="6731313" y="2973700"/>
                <a:ext cx="2366189" cy="80459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36" name="Ink 12"/>
              <p14:cNvContentPartPr>
                <a14:cpLocks xmlns:a14="http://schemas.microsoft.com/office/drawing/2010/main" noRot="1" noChangeAspect="1" noEditPoints="1" noChangeArrowheads="1" noChangeShapeType="1"/>
              </p14:cNvContentPartPr>
              <p14:nvPr/>
            </p14:nvContentPartPr>
            <p14:xfrm>
              <a:off x="3994150" y="4867275"/>
              <a:ext cx="2200275" cy="1990725"/>
            </p14:xfrm>
          </p:contentPart>
        </mc:Choice>
        <mc:Fallback xmlns="">
          <p:pic>
            <p:nvPicPr>
              <p:cNvPr id="1036" name="Ink 12"/>
              <p:cNvPicPr>
                <a:picLocks noRot="1" noChangeAspect="1" noEditPoints="1" noChangeArrowheads="1" noChangeShapeType="1"/>
              </p:cNvPicPr>
              <p:nvPr/>
            </p:nvPicPr>
            <p:blipFill>
              <a:blip r:embed="rId25" cstate="print"/>
              <a:stretch>
                <a:fillRect/>
              </a:stretch>
            </p:blipFill>
            <p:spPr>
              <a:xfrm>
                <a:off x="3981550" y="4860075"/>
                <a:ext cx="2216475" cy="201340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37" name="Ink 13"/>
              <p14:cNvContentPartPr>
                <a14:cpLocks xmlns:a14="http://schemas.microsoft.com/office/drawing/2010/main" noRot="1" noChangeAspect="1" noEditPoints="1" noChangeArrowheads="1" noChangeShapeType="1"/>
              </p14:cNvContentPartPr>
              <p14:nvPr/>
            </p14:nvContentPartPr>
            <p14:xfrm>
              <a:off x="3692525" y="4773613"/>
              <a:ext cx="2359025" cy="2074862"/>
            </p14:xfrm>
          </p:contentPart>
        </mc:Choice>
        <mc:Fallback xmlns="">
          <p:pic>
            <p:nvPicPr>
              <p:cNvPr id="1037" name="Ink 13"/>
              <p:cNvPicPr>
                <a:picLocks noRot="1" noChangeAspect="1" noEditPoints="1" noChangeArrowheads="1" noChangeShapeType="1"/>
              </p:cNvPicPr>
              <p:nvPr/>
            </p:nvPicPr>
            <p:blipFill>
              <a:blip r:embed="rId27" cstate="print"/>
              <a:stretch>
                <a:fillRect/>
              </a:stretch>
            </p:blipFill>
            <p:spPr>
              <a:xfrm>
                <a:off x="3678167" y="4760674"/>
                <a:ext cx="2385946" cy="210289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38" name="Ink 14"/>
              <p14:cNvContentPartPr>
                <a14:cpLocks xmlns:a14="http://schemas.microsoft.com/office/drawing/2010/main" noRot="1" noChangeAspect="1" noEditPoints="1" noChangeArrowheads="1" noChangeShapeType="1"/>
              </p14:cNvContentPartPr>
              <p14:nvPr/>
            </p14:nvContentPartPr>
            <p14:xfrm>
              <a:off x="3741738" y="3506788"/>
              <a:ext cx="7937" cy="9525"/>
            </p14:xfrm>
          </p:contentPart>
        </mc:Choice>
        <mc:Fallback xmlns="">
          <p:pic>
            <p:nvPicPr>
              <p:cNvPr id="1038" name="Ink 14"/>
              <p:cNvPicPr>
                <a:picLocks noRot="1" noChangeAspect="1" noEditPoints="1" noChangeArrowheads="1" noChangeShapeType="1"/>
              </p:cNvPicPr>
              <p:nvPr/>
            </p:nvPicPr>
            <p:blipFill>
              <a:blip r:embed="rId29" cstate="print"/>
              <a:stretch>
                <a:fillRect/>
              </a:stretch>
            </p:blipFill>
            <p:spPr>
              <a:xfrm>
                <a:off x="3737769" y="3502758"/>
                <a:ext cx="15152" cy="1685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39" name="Ink 15"/>
              <p14:cNvContentPartPr>
                <a14:cpLocks xmlns:a14="http://schemas.microsoft.com/office/drawing/2010/main" noRot="1" noChangeAspect="1" noEditPoints="1" noChangeArrowheads="1" noChangeShapeType="1"/>
              </p14:cNvContentPartPr>
              <p14:nvPr/>
            </p14:nvContentPartPr>
            <p14:xfrm>
              <a:off x="3694113" y="3481388"/>
              <a:ext cx="3375025" cy="1266825"/>
            </p14:xfrm>
          </p:contentPart>
        </mc:Choice>
        <mc:Fallback xmlns="">
          <p:pic>
            <p:nvPicPr>
              <p:cNvPr id="1039" name="Ink 15"/>
              <p:cNvPicPr>
                <a:picLocks noRot="1" noChangeAspect="1" noEditPoints="1" noChangeArrowheads="1" noChangeShapeType="1"/>
              </p:cNvPicPr>
              <p:nvPr/>
            </p:nvPicPr>
            <p:blipFill>
              <a:blip r:embed="rId31" cstate="print"/>
              <a:stretch>
                <a:fillRect/>
              </a:stretch>
            </p:blipFill>
            <p:spPr>
              <a:xfrm>
                <a:off x="3685473" y="3472748"/>
                <a:ext cx="3386545" cy="128806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40" name="Ink 16"/>
              <p14:cNvContentPartPr>
                <a14:cpLocks xmlns:a14="http://schemas.microsoft.com/office/drawing/2010/main" noRot="1" noChangeAspect="1" noEditPoints="1" noChangeArrowheads="1" noChangeShapeType="1"/>
              </p14:cNvContentPartPr>
              <p14:nvPr/>
            </p14:nvContentPartPr>
            <p14:xfrm>
              <a:off x="5494338" y="2811463"/>
              <a:ext cx="1803400" cy="4046537"/>
            </p14:xfrm>
          </p:contentPart>
        </mc:Choice>
        <mc:Fallback xmlns="">
          <p:pic>
            <p:nvPicPr>
              <p:cNvPr id="1040" name="Ink 16"/>
              <p:cNvPicPr>
                <a:picLocks noRot="1" noChangeAspect="1" noEditPoints="1" noChangeArrowheads="1" noChangeShapeType="1"/>
              </p:cNvPicPr>
              <p:nvPr/>
            </p:nvPicPr>
            <p:blipFill>
              <a:blip r:embed="rId33" cstate="print"/>
              <a:stretch>
                <a:fillRect/>
              </a:stretch>
            </p:blipFill>
            <p:spPr>
              <a:xfrm>
                <a:off x="5484617" y="2802103"/>
                <a:ext cx="1825722" cy="407137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41" name="Ink 17"/>
              <p14:cNvContentPartPr>
                <a14:cpLocks xmlns:a14="http://schemas.microsoft.com/office/drawing/2010/main" noRot="1" noChangeAspect="1" noEditPoints="1" noChangeArrowheads="1" noChangeShapeType="1"/>
              </p14:cNvContentPartPr>
              <p14:nvPr/>
            </p14:nvContentPartPr>
            <p14:xfrm>
              <a:off x="49213" y="3311525"/>
              <a:ext cx="3981450" cy="936625"/>
            </p14:xfrm>
          </p:contentPart>
        </mc:Choice>
        <mc:Fallback xmlns="">
          <p:pic>
            <p:nvPicPr>
              <p:cNvPr id="1041" name="Ink 17"/>
              <p:cNvPicPr>
                <a:picLocks noRot="1" noChangeAspect="1" noEditPoints="1" noChangeArrowheads="1" noChangeShapeType="1"/>
              </p:cNvPicPr>
              <p:nvPr/>
            </p:nvPicPr>
            <p:blipFill>
              <a:blip r:embed="rId35" cstate="print"/>
              <a:stretch>
                <a:fillRect/>
              </a:stretch>
            </p:blipFill>
            <p:spPr>
              <a:xfrm>
                <a:off x="36973" y="3299646"/>
                <a:ext cx="4003049" cy="95210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42" name="Ink 18"/>
              <p14:cNvContentPartPr>
                <a14:cpLocks xmlns:a14="http://schemas.microsoft.com/office/drawing/2010/main" noRot="1" noChangeAspect="1" noEditPoints="1" noChangeArrowheads="1" noChangeShapeType="1"/>
              </p14:cNvContentPartPr>
              <p14:nvPr/>
            </p14:nvContentPartPr>
            <p14:xfrm>
              <a:off x="9528175" y="6462713"/>
              <a:ext cx="14288" cy="6350"/>
            </p14:xfrm>
          </p:contentPart>
        </mc:Choice>
        <mc:Fallback xmlns="">
          <p:pic>
            <p:nvPicPr>
              <p:cNvPr id="1042" name="Ink 18"/>
              <p:cNvPicPr>
                <a:picLocks noRot="1" noChangeAspect="1" noEditPoints="1" noChangeArrowheads="1" noChangeShapeType="1"/>
              </p:cNvPicPr>
              <p:nvPr/>
            </p:nvPicPr>
            <p:blipFill>
              <a:blip r:embed="rId37" cstate="print"/>
              <a:stretch>
                <a:fillRect/>
              </a:stretch>
            </p:blipFill>
            <p:spPr>
              <a:xfrm>
                <a:off x="9515673" y="6456363"/>
                <a:ext cx="30005" cy="25047"/>
              </a:xfrm>
              <a:prstGeom prst="rect">
                <a:avLst/>
              </a:prstGeom>
            </p:spPr>
          </p:pic>
        </mc:Fallback>
      </mc:AlternateContent>
    </p:spTree>
    <p:extLst>
      <p:ext uri="{BB962C8B-B14F-4D97-AF65-F5344CB8AC3E}">
        <p14:creationId xmlns:p14="http://schemas.microsoft.com/office/powerpoint/2010/main" val="85412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811721" y="-11205"/>
            <a:ext cx="7080760" cy="756084"/>
          </a:xfrm>
          <a:prstGeom prst="rect">
            <a:avLst/>
          </a:prstGeom>
        </p:spPr>
        <p:txBody>
          <a:bodyPr vert="horz" lIns="91440" tIns="45720" rIns="91440" bIns="45720" rtlCol="0" anchor="ctr" anchorCtr="0">
            <a:normAutofit/>
          </a:bodyPr>
          <a:lstStyle>
            <a:lvl1pPr indent="0">
              <a:spcBef>
                <a:spcPct val="20000"/>
              </a:spcBef>
              <a:buFont typeface="Arial" pitchFamily="34" charset="0"/>
              <a:buNone/>
              <a:defRPr sz="3200"/>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pt-PT" sz="2000" b="1" dirty="0">
                <a:solidFill>
                  <a:srgbClr val="000000"/>
                </a:solidFill>
              </a:rPr>
              <a:t>Possíveis fontes para construir redes</a:t>
            </a:r>
            <a:endParaRPr lang="de-DE" sz="2000" b="1" dirty="0">
              <a:solidFill>
                <a:srgbClr val="000000"/>
              </a:solidFill>
            </a:endParaRPr>
          </a:p>
        </p:txBody>
      </p:sp>
      <p:sp>
        <p:nvSpPr>
          <p:cNvPr id="10" name="PTV!!_Agenda"/>
          <p:cNvSpPr txBox="1">
            <a:spLocks noChangeArrowheads="1"/>
          </p:cNvSpPr>
          <p:nvPr/>
        </p:nvSpPr>
        <p:spPr bwMode="auto">
          <a:xfrm>
            <a:off x="6905771" y="378867"/>
            <a:ext cx="12700" cy="12700"/>
          </a:xfrm>
          <a:prstGeom prst="rect">
            <a:avLst/>
          </a:prstGeom>
          <a:noFill/>
          <a:ln w="9525">
            <a:noFill/>
            <a:miter lim="800000"/>
            <a:headEnd/>
            <a:tailEnd/>
          </a:ln>
        </p:spPr>
        <p:txBody>
          <a:bodyPr wrap="none" lIns="72000" tIns="72000" rIns="72000" bIns="72000">
            <a:spAutoFit/>
          </a:bodyPr>
          <a:lstStyle/>
          <a:p>
            <a:pPr eaLnBrk="0" hangingPunct="0"/>
            <a:endParaRPr lang="de-DE"/>
          </a:p>
        </p:txBody>
      </p:sp>
      <p:sp>
        <p:nvSpPr>
          <p:cNvPr id="22" name="Rectangle 66"/>
          <p:cNvSpPr/>
          <p:nvPr/>
        </p:nvSpPr>
        <p:spPr>
          <a:xfrm>
            <a:off x="1475656" y="1044772"/>
            <a:ext cx="7488832" cy="3833357"/>
          </a:xfrm>
          <a:prstGeom prst="rect">
            <a:avLst/>
          </a:prstGeom>
          <a:noFill/>
          <a:ln w="19050">
            <a:noFill/>
          </a:ln>
        </p:spPr>
        <p:txBody>
          <a:bodyPr wrap="square" lIns="36000" rIns="36000">
            <a:spAutoFit/>
          </a:bodyPr>
          <a:lstStyle/>
          <a:p>
            <a:pPr marL="1588" lvl="1">
              <a:lnSpc>
                <a:spcPct val="110000"/>
              </a:lnSpc>
            </a:pPr>
            <a:r>
              <a:rPr lang="pt-PT" sz="1700" dirty="0">
                <a:solidFill>
                  <a:srgbClr val="000000"/>
                </a:solidFill>
              </a:rPr>
              <a:t>A modelagem de uma rede complexa a partir do zero envolve muitas horas de trabalho até ser possível começar a explorar as possibilidades do software.</a:t>
            </a:r>
          </a:p>
          <a:p>
            <a:pPr marL="1588" lvl="1">
              <a:lnSpc>
                <a:spcPct val="110000"/>
              </a:lnSpc>
            </a:pPr>
            <a:r>
              <a:rPr lang="pt-PT" sz="1700" dirty="0">
                <a:solidFill>
                  <a:srgbClr val="000000"/>
                </a:solidFill>
              </a:rPr>
              <a:t>Desta forma, é necessário recorrer a fontes externas de informação de base, o que permite concentrar o trabalho de modelagem em tarefas de maior valor acrescentado.</a:t>
            </a:r>
          </a:p>
          <a:p>
            <a:pPr marL="1588" lvl="1">
              <a:lnSpc>
                <a:spcPct val="110000"/>
              </a:lnSpc>
            </a:pPr>
            <a:r>
              <a:rPr lang="pt-PT" sz="1700" dirty="0">
                <a:solidFill>
                  <a:srgbClr val="000000"/>
                </a:solidFill>
              </a:rPr>
              <a:t>Algumas fontes possíveis de informação de base para a construção de redes são:</a:t>
            </a:r>
          </a:p>
          <a:p>
            <a:pPr marL="344488" lvl="1" indent="-342900">
              <a:lnSpc>
                <a:spcPct val="110000"/>
              </a:lnSpc>
              <a:buFont typeface="Arial" panose="020B0604020202020204" pitchFamily="34" charset="0"/>
              <a:buChar char="•"/>
            </a:pPr>
            <a:r>
              <a:rPr lang="pt-PT" sz="1700" dirty="0">
                <a:solidFill>
                  <a:srgbClr val="000000"/>
                </a:solidFill>
              </a:rPr>
              <a:t>Redes NAVTEQ (fonte comercial)</a:t>
            </a:r>
          </a:p>
          <a:p>
            <a:pPr marL="344488" lvl="1" indent="-342900">
              <a:lnSpc>
                <a:spcPct val="110000"/>
              </a:lnSpc>
              <a:buFont typeface="Arial" panose="020B0604020202020204" pitchFamily="34" charset="0"/>
              <a:buChar char="•"/>
            </a:pPr>
            <a:r>
              <a:rPr lang="pt-PT" sz="1700" u="sng" dirty="0">
                <a:solidFill>
                  <a:srgbClr val="000000"/>
                </a:solidFill>
              </a:rPr>
              <a:t>Open Street </a:t>
            </a:r>
            <a:r>
              <a:rPr lang="pt-PT" sz="1700" u="sng" dirty="0" err="1">
                <a:solidFill>
                  <a:srgbClr val="000000"/>
                </a:solidFill>
              </a:rPr>
              <a:t>Map</a:t>
            </a:r>
            <a:r>
              <a:rPr lang="pt-PT" sz="1700" u="sng" dirty="0">
                <a:solidFill>
                  <a:srgbClr val="000000"/>
                </a:solidFill>
              </a:rPr>
              <a:t> (open </a:t>
            </a:r>
            <a:r>
              <a:rPr lang="pt-PT" sz="1700" u="sng" dirty="0" err="1">
                <a:solidFill>
                  <a:srgbClr val="000000"/>
                </a:solidFill>
              </a:rPr>
              <a:t>source</a:t>
            </a:r>
            <a:r>
              <a:rPr lang="pt-PT" sz="1700" u="sng" dirty="0">
                <a:solidFill>
                  <a:srgbClr val="000000"/>
                </a:solidFill>
              </a:rPr>
              <a:t>)</a:t>
            </a:r>
          </a:p>
          <a:p>
            <a:pPr marL="344488" lvl="1" indent="-342900">
              <a:lnSpc>
                <a:spcPct val="110000"/>
              </a:lnSpc>
              <a:buFont typeface="Arial" panose="020B0604020202020204" pitchFamily="34" charset="0"/>
              <a:buChar char="•"/>
            </a:pPr>
            <a:r>
              <a:rPr lang="pt-PT" sz="1700" u="sng" dirty="0">
                <a:solidFill>
                  <a:srgbClr val="000000"/>
                </a:solidFill>
              </a:rPr>
              <a:t>Importação de ficheiros de outros softwares de modelagem</a:t>
            </a:r>
          </a:p>
          <a:p>
            <a:pPr marL="344488" lvl="1" indent="-342900">
              <a:lnSpc>
                <a:spcPct val="110000"/>
              </a:lnSpc>
              <a:buFont typeface="Arial" panose="020B0604020202020204" pitchFamily="34" charset="0"/>
              <a:buChar char="•"/>
            </a:pPr>
            <a:r>
              <a:rPr lang="pt-PT" sz="1700" u="sng" dirty="0">
                <a:solidFill>
                  <a:srgbClr val="000000"/>
                </a:solidFill>
              </a:rPr>
              <a:t>Importação de ficheiros de Sistemas de Informação Geográfica SIG (</a:t>
            </a:r>
            <a:r>
              <a:rPr lang="pt-PT" sz="1700" u="sng" dirty="0" err="1">
                <a:solidFill>
                  <a:srgbClr val="000000"/>
                </a:solidFill>
              </a:rPr>
              <a:t>shapefiles</a:t>
            </a:r>
            <a:r>
              <a:rPr lang="pt-PT" sz="1700" u="sng" dirty="0">
                <a:solidFill>
                  <a:srgbClr val="000000"/>
                </a:solidFill>
              </a:rPr>
              <a:t>)</a:t>
            </a:r>
          </a:p>
        </p:txBody>
      </p:sp>
    </p:spTree>
    <p:extLst>
      <p:ext uri="{BB962C8B-B14F-4D97-AF65-F5344CB8AC3E}">
        <p14:creationId xmlns:p14="http://schemas.microsoft.com/office/powerpoint/2010/main" val="3798357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6"/>
          <p:cNvSpPr txBox="1"/>
          <p:nvPr/>
        </p:nvSpPr>
        <p:spPr bwMode="gray">
          <a:xfrm>
            <a:off x="4211960" y="3068960"/>
            <a:ext cx="2043362" cy="503590"/>
          </a:xfrm>
          <a:prstGeom prst="rect">
            <a:avLst/>
          </a:prstGeom>
          <a:noFill/>
        </p:spPr>
        <p:txBody>
          <a:bodyPr wrap="none" lIns="72000" tIns="36000" rIns="72000" bIns="36000" rtlCol="0">
            <a:spAutoFit/>
          </a:bodyPr>
          <a:lstStyle/>
          <a:p>
            <a:r>
              <a:rPr lang="pt-PT" sz="2800" b="1" dirty="0">
                <a:solidFill>
                  <a:srgbClr val="000000"/>
                </a:solidFill>
                <a:cs typeface="Arial" pitchFamily="34" charset="0"/>
              </a:rPr>
              <a:t>Exercício 1</a:t>
            </a:r>
          </a:p>
        </p:txBody>
      </p:sp>
    </p:spTree>
    <p:extLst>
      <p:ext uri="{BB962C8B-B14F-4D97-AF65-F5344CB8AC3E}">
        <p14:creationId xmlns:p14="http://schemas.microsoft.com/office/powerpoint/2010/main" val="1378340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hteck 2"/>
          <p:cNvSpPr/>
          <p:nvPr/>
        </p:nvSpPr>
        <p:spPr>
          <a:xfrm>
            <a:off x="1907704" y="0"/>
            <a:ext cx="7236296" cy="6858000"/>
          </a:xfrm>
          <a:prstGeom prst="rect">
            <a:avLst/>
          </a:prstGeom>
          <a:solidFill>
            <a:schemeClr val="bg1">
              <a:alpha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Wingdings 3" pitchFamily="18" charset="2"/>
              <a:buChar char="´"/>
            </a:pPr>
            <a:endParaRPr lang="de-DE">
              <a:solidFill>
                <a:schemeClr val="tx1"/>
              </a:solidFill>
            </a:endParaRPr>
          </a:p>
        </p:txBody>
      </p:sp>
      <p:sp>
        <p:nvSpPr>
          <p:cNvPr id="4" name="Rechteck 3"/>
          <p:cNvSpPr/>
          <p:nvPr/>
        </p:nvSpPr>
        <p:spPr>
          <a:xfrm>
            <a:off x="0" y="5229200"/>
            <a:ext cx="1907704" cy="1628800"/>
          </a:xfrm>
          <a:prstGeom prst="rect">
            <a:avLst/>
          </a:prstGeom>
          <a:solidFill>
            <a:schemeClr val="bg1">
              <a:alpha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Wingdings 3" pitchFamily="18" charset="2"/>
              <a:buChar char="´"/>
            </a:pPr>
            <a:endParaRPr lang="de-DE">
              <a:solidFill>
                <a:schemeClr val="tx1"/>
              </a:solidFill>
            </a:endParaRPr>
          </a:p>
        </p:txBody>
      </p:sp>
      <p:sp>
        <p:nvSpPr>
          <p:cNvPr id="5" name="Rechteck 4"/>
          <p:cNvSpPr/>
          <p:nvPr/>
        </p:nvSpPr>
        <p:spPr>
          <a:xfrm>
            <a:off x="0" y="0"/>
            <a:ext cx="1907704" cy="764704"/>
          </a:xfrm>
          <a:prstGeom prst="rect">
            <a:avLst/>
          </a:prstGeom>
          <a:solidFill>
            <a:schemeClr val="bg1">
              <a:alpha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Wingdings 3" pitchFamily="18" charset="2"/>
              <a:buChar char="´"/>
            </a:pPr>
            <a:endParaRPr lang="de-DE">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58369" name="Ink 1"/>
              <p14:cNvContentPartPr>
                <a14:cpLocks xmlns:a14="http://schemas.microsoft.com/office/drawing/2010/main" noRot="1" noChangeAspect="1" noEditPoints="1" noChangeArrowheads="1" noChangeShapeType="1"/>
              </p14:cNvContentPartPr>
              <p14:nvPr/>
            </p14:nvContentPartPr>
            <p14:xfrm>
              <a:off x="107504" y="764704"/>
              <a:ext cx="412750" cy="548716"/>
            </p14:xfrm>
          </p:contentPart>
        </mc:Choice>
        <mc:Fallback xmlns="">
          <p:pic>
            <p:nvPicPr>
              <p:cNvPr id="58369" name="Ink 1"/>
              <p:cNvPicPr>
                <a:picLocks noRot="1" noChangeAspect="1" noEditPoints="1" noChangeArrowheads="1" noChangeShapeType="1"/>
              </p:cNvPicPr>
              <p:nvPr/>
            </p:nvPicPr>
            <p:blipFill>
              <a:blip r:embed="rId5"/>
              <a:stretch>
                <a:fillRect/>
              </a:stretch>
            </p:blipFill>
            <p:spPr>
              <a:xfrm>
                <a:off x="94515" y="750995"/>
                <a:ext cx="441253" cy="57721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8370" name="Ink 2"/>
              <p14:cNvContentPartPr>
                <a14:cpLocks xmlns:a14="http://schemas.microsoft.com/office/drawing/2010/main" noRot="1" noChangeAspect="1" noEditPoints="1" noChangeArrowheads="1" noChangeShapeType="1"/>
              </p14:cNvContentPartPr>
              <p14:nvPr/>
            </p14:nvContentPartPr>
            <p14:xfrm>
              <a:off x="1587500" y="1862138"/>
              <a:ext cx="773113" cy="138112"/>
            </p14:xfrm>
          </p:contentPart>
        </mc:Choice>
        <mc:Fallback xmlns="">
          <p:pic>
            <p:nvPicPr>
              <p:cNvPr id="58370" name="Ink 2"/>
              <p:cNvPicPr>
                <a:picLocks noRot="1" noChangeAspect="1" noEditPoints="1" noChangeArrowheads="1" noChangeShapeType="1"/>
              </p:cNvPicPr>
              <p:nvPr/>
            </p:nvPicPr>
            <p:blipFill>
              <a:blip r:embed="rId7" cstate="print"/>
              <a:stretch>
                <a:fillRect/>
              </a:stretch>
            </p:blipFill>
            <p:spPr>
              <a:xfrm>
                <a:off x="1575617" y="1850599"/>
                <a:ext cx="792198" cy="162273"/>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2332"/>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2915816" y="739775"/>
            <a:ext cx="3781425" cy="59531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0"/>
            <a:ext cx="9144000" cy="6858001"/>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067944" y="3356992"/>
            <a:ext cx="4857750" cy="28860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9144000" cy="687364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0"/>
            <a:ext cx="9144000" cy="685577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0" y="0"/>
            <a:ext cx="9152929"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5496" y="980728"/>
            <a:ext cx="4500000" cy="5256584"/>
          </a:xfrm>
          <a:prstGeom prst="rect">
            <a:avLst/>
          </a:prstGeom>
        </p:spPr>
        <p:txBody>
          <a:bodyPr>
            <a:noAutofit/>
          </a:bodyPr>
          <a:lstStyle>
            <a:lvl1pPr marL="0" indent="0" algn="l" defTabSz="914400" rtl="0" eaLnBrk="1" latinLnBrk="0" hangingPunct="1">
              <a:spcBef>
                <a:spcPts val="0"/>
              </a:spcBef>
              <a:spcAft>
                <a:spcPts val="600"/>
              </a:spcAft>
              <a:buFont typeface="Arial" pitchFamily="34" charset="0"/>
              <a:buNone/>
              <a:tabLst>
                <a:tab pos="266700" algn="l"/>
              </a:tabLst>
              <a:defRPr sz="1800" kern="1200">
                <a:solidFill>
                  <a:schemeClr val="tx1"/>
                </a:solidFill>
                <a:latin typeface="+mn-lt"/>
                <a:ea typeface="+mn-ea"/>
                <a:cs typeface="+mn-cs"/>
              </a:defRPr>
            </a:lvl1pPr>
            <a:lvl2pPr marL="266700" indent="-266700" algn="l" defTabSz="914400" rtl="0" eaLnBrk="1" latinLnBrk="0" hangingPunct="1">
              <a:spcBef>
                <a:spcPts val="0"/>
              </a:spcBef>
              <a:buClr>
                <a:schemeClr val="accent1"/>
              </a:buClr>
              <a:buFont typeface="Wingdings 3" pitchFamily="18" charset="2"/>
              <a:buChar char=""/>
              <a:tabLst>
                <a:tab pos="266700" algn="l"/>
              </a:tabLst>
              <a:defRPr sz="1800" kern="1200">
                <a:solidFill>
                  <a:schemeClr val="tx1"/>
                </a:solidFill>
                <a:latin typeface="+mn-lt"/>
                <a:ea typeface="+mn-ea"/>
                <a:cs typeface="+mn-cs"/>
              </a:defRPr>
            </a:lvl2pPr>
            <a:lvl3pPr marL="447675" indent="-180975" algn="l" defTabSz="914400" rtl="0" eaLnBrk="1" latinLnBrk="0" hangingPunct="1">
              <a:spcBef>
                <a:spcPts val="0"/>
              </a:spcBef>
              <a:buClr>
                <a:schemeClr val="accent1"/>
              </a:buClr>
              <a:buFont typeface="Arial" pitchFamily="34" charset="0"/>
              <a:buChar char="•"/>
              <a:tabLst/>
              <a:defRPr sz="1600" kern="1200">
                <a:solidFill>
                  <a:schemeClr val="tx1"/>
                </a:solidFill>
                <a:latin typeface="+mn-lt"/>
                <a:ea typeface="+mn-ea"/>
                <a:cs typeface="+mn-cs"/>
              </a:defRPr>
            </a:lvl3pPr>
            <a:lvl4pPr marL="628650" indent="-180975" algn="l" defTabSz="914400" rtl="0" eaLnBrk="1" latinLnBrk="0" hangingPunct="1">
              <a:spcBef>
                <a:spcPts val="0"/>
              </a:spcBef>
              <a:buClr>
                <a:schemeClr val="accent1"/>
              </a:buClr>
              <a:buFont typeface="Arial" pitchFamily="34" charset="0"/>
              <a:buChar char="•"/>
              <a:tabLst/>
              <a:defRPr sz="1400" kern="1200">
                <a:solidFill>
                  <a:schemeClr val="tx1"/>
                </a:solidFill>
                <a:latin typeface="+mn-lt"/>
                <a:ea typeface="+mn-ea"/>
                <a:cs typeface="+mn-cs"/>
              </a:defRPr>
            </a:lvl4pPr>
            <a:lvl5pPr marL="809625" indent="-180975" algn="l" defTabSz="914400" rtl="0" eaLnBrk="1" latinLnBrk="0" hangingPunct="1">
              <a:spcBef>
                <a:spcPts val="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Bef>
                <a:spcPts val="300"/>
              </a:spcBef>
              <a:spcAft>
                <a:spcPts val="300"/>
              </a:spcAft>
              <a:buFont typeface="+mj-lt"/>
              <a:buAutoNum type="arabicPeriod"/>
            </a:pPr>
            <a:r>
              <a:rPr lang="pt-PT" sz="1400" b="1" dirty="0">
                <a:solidFill>
                  <a:srgbClr val="000000"/>
                </a:solidFill>
                <a:latin typeface="Trebuchet MS" panose="020B0603020202020204" pitchFamily="34" charset="0"/>
                <a:cs typeface="Arial" panose="020B0604020202020204" pitchFamily="34" charset="0"/>
              </a:rPr>
              <a:t>Introdução aos fundamentos do planeamento de transportes e ao Visum</a:t>
            </a:r>
          </a:p>
          <a:p>
            <a:pPr marL="342900" indent="-342900">
              <a:spcBef>
                <a:spcPts val="300"/>
              </a:spcBef>
              <a:spcAft>
                <a:spcPts val="300"/>
              </a:spcAft>
              <a:buFont typeface="+mj-lt"/>
              <a:buAutoNum type="arabicPeriod"/>
            </a:pPr>
            <a:r>
              <a:rPr lang="pt-PT" sz="1400" b="1" dirty="0">
                <a:solidFill>
                  <a:srgbClr val="000000"/>
                </a:solidFill>
                <a:latin typeface="Trebuchet MS" panose="020B0603020202020204" pitchFamily="34" charset="0"/>
                <a:cs typeface="Arial" panose="020B0604020202020204" pitchFamily="34" charset="0"/>
              </a:rPr>
              <a:t>Modelo de rede em Visum – estrutura e processamento. Explicação dos objetos de rede e correlação entre os elementos básicos.</a:t>
            </a:r>
          </a:p>
          <a:p>
            <a:pPr marL="342900" indent="-342900">
              <a:spcBef>
                <a:spcPts val="300"/>
              </a:spcBef>
              <a:spcAft>
                <a:spcPts val="300"/>
              </a:spcAft>
              <a:buFont typeface="+mj-lt"/>
              <a:buAutoNum type="arabicPeriod"/>
            </a:pPr>
            <a:r>
              <a:rPr lang="pt-PT" sz="1400" b="1" dirty="0">
                <a:solidFill>
                  <a:srgbClr val="000000"/>
                </a:solidFill>
                <a:latin typeface="Trebuchet MS" panose="020B0603020202020204" pitchFamily="34" charset="0"/>
                <a:cs typeface="Arial" panose="020B0604020202020204" pitchFamily="34" charset="0"/>
              </a:rPr>
              <a:t>Verificação da rede e validação</a:t>
            </a:r>
          </a:p>
          <a:p>
            <a:pPr marL="342900" indent="-342900">
              <a:spcBef>
                <a:spcPts val="300"/>
              </a:spcBef>
              <a:spcAft>
                <a:spcPts val="300"/>
              </a:spcAft>
              <a:buFont typeface="+mj-lt"/>
              <a:buAutoNum type="arabicPeriod"/>
            </a:pPr>
            <a:r>
              <a:rPr lang="pt-PT" sz="1400" b="1" dirty="0">
                <a:solidFill>
                  <a:srgbClr val="000000"/>
                </a:solidFill>
                <a:latin typeface="Trebuchet MS" panose="020B0603020202020204" pitchFamily="34" charset="0"/>
                <a:cs typeface="Arial" panose="020B0604020202020204" pitchFamily="34" charset="0"/>
              </a:rPr>
              <a:t>Importar dados de rede a partir de outras aplicações (importar </a:t>
            </a:r>
            <a:r>
              <a:rPr lang="pt-PT" sz="1400" b="1" dirty="0" err="1">
                <a:solidFill>
                  <a:srgbClr val="000000"/>
                </a:solidFill>
                <a:latin typeface="Trebuchet MS" panose="020B0603020202020204" pitchFamily="34" charset="0"/>
                <a:cs typeface="Arial" panose="020B0604020202020204" pitchFamily="34" charset="0"/>
              </a:rPr>
              <a:t>shape</a:t>
            </a:r>
            <a:r>
              <a:rPr lang="pt-PT" sz="1400" b="1" dirty="0">
                <a:solidFill>
                  <a:srgbClr val="000000"/>
                </a:solidFill>
                <a:latin typeface="Trebuchet MS" panose="020B0603020202020204" pitchFamily="34" charset="0"/>
                <a:cs typeface="Arial" panose="020B0604020202020204" pitchFamily="34" charset="0"/>
              </a:rPr>
              <a:t> files)</a:t>
            </a:r>
          </a:p>
          <a:p>
            <a:pPr marL="342900" indent="-342900">
              <a:spcBef>
                <a:spcPts val="300"/>
              </a:spcBef>
              <a:spcAft>
                <a:spcPts val="300"/>
              </a:spcAft>
              <a:buFont typeface="+mj-lt"/>
              <a:buAutoNum type="arabicPeriod"/>
            </a:pPr>
            <a:r>
              <a:rPr lang="pt-PT" sz="1400" b="1" dirty="0">
                <a:solidFill>
                  <a:srgbClr val="000000"/>
                </a:solidFill>
                <a:latin typeface="Trebuchet MS" panose="020B0603020202020204" pitchFamily="34" charset="0"/>
                <a:cs typeface="Arial" panose="020B0604020202020204" pitchFamily="34" charset="0"/>
              </a:rPr>
              <a:t>Parâmetros gráficos do Visum – introdução.</a:t>
            </a:r>
          </a:p>
          <a:p>
            <a:pPr marL="342900" indent="-342900">
              <a:spcBef>
                <a:spcPts val="300"/>
              </a:spcBef>
              <a:spcAft>
                <a:spcPts val="300"/>
              </a:spcAft>
              <a:buFont typeface="+mj-lt"/>
              <a:buAutoNum type="arabicPeriod"/>
            </a:pPr>
            <a:r>
              <a:rPr lang="pt-PT" sz="1400" b="1" dirty="0">
                <a:solidFill>
                  <a:schemeClr val="bg2"/>
                </a:solidFill>
                <a:latin typeface="Trebuchet MS" panose="020B0603020202020204" pitchFamily="34" charset="0"/>
                <a:cs typeface="Arial" panose="020B0604020202020204" pitchFamily="34" charset="0"/>
              </a:rPr>
              <a:t>Procedimentos de alocação – modelação da decisão na escolha de caminhos para o transporte privado</a:t>
            </a:r>
          </a:p>
          <a:p>
            <a:pPr marL="552450" lvl="1" indent="-285750">
              <a:spcBef>
                <a:spcPts val="300"/>
              </a:spcBef>
              <a:spcAft>
                <a:spcPts val="300"/>
              </a:spcAft>
              <a:buFont typeface="Arial" panose="020B0604020202020204" pitchFamily="34" charset="0"/>
              <a:buChar char="•"/>
            </a:pPr>
            <a:r>
              <a:rPr lang="pt-PT" sz="1400" b="1" dirty="0">
                <a:solidFill>
                  <a:schemeClr val="bg2"/>
                </a:solidFill>
                <a:latin typeface="Trebuchet MS" panose="020B0603020202020204" pitchFamily="34" charset="0"/>
                <a:cs typeface="Arial" panose="020B0604020202020204" pitchFamily="34" charset="0"/>
              </a:rPr>
              <a:t>Funções de degradação da velocidade</a:t>
            </a:r>
          </a:p>
          <a:p>
            <a:pPr marL="552450" lvl="1" indent="-285750">
              <a:spcBef>
                <a:spcPts val="300"/>
              </a:spcBef>
              <a:spcAft>
                <a:spcPts val="300"/>
              </a:spcAft>
              <a:buFont typeface="Arial" panose="020B0604020202020204" pitchFamily="34" charset="0"/>
              <a:buChar char="•"/>
            </a:pPr>
            <a:r>
              <a:rPr lang="pt-PT" sz="1400" b="1" dirty="0">
                <a:solidFill>
                  <a:schemeClr val="bg2"/>
                </a:solidFill>
                <a:latin typeface="Trebuchet MS" panose="020B0603020202020204" pitchFamily="34" charset="0"/>
                <a:cs typeface="Arial" panose="020B0604020202020204" pitchFamily="34" charset="0"/>
              </a:rPr>
              <a:t>Funções de impedância</a:t>
            </a:r>
          </a:p>
          <a:p>
            <a:pPr marL="552450" lvl="1" indent="-285750">
              <a:spcBef>
                <a:spcPts val="300"/>
              </a:spcBef>
              <a:spcAft>
                <a:spcPts val="300"/>
              </a:spcAft>
              <a:buFont typeface="Arial" panose="020B0604020202020204" pitchFamily="34" charset="0"/>
              <a:buChar char="•"/>
            </a:pPr>
            <a:r>
              <a:rPr lang="pt-PT" sz="1400" b="1" dirty="0">
                <a:solidFill>
                  <a:schemeClr val="bg2"/>
                </a:solidFill>
                <a:latin typeface="Trebuchet MS" panose="020B0603020202020204" pitchFamily="34" charset="0"/>
                <a:cs typeface="Arial" panose="020B0604020202020204" pitchFamily="34" charset="0"/>
              </a:rPr>
              <a:t>Procedimentos de alocação em detalhe: Incremental, Equilíbrio, Equilíbrio LUCE, Equilíbrio </a:t>
            </a:r>
            <a:r>
              <a:rPr lang="pt-PT" sz="1400" b="1" dirty="0" err="1">
                <a:solidFill>
                  <a:schemeClr val="bg2"/>
                </a:solidFill>
                <a:latin typeface="Trebuchet MS" panose="020B0603020202020204" pitchFamily="34" charset="0"/>
                <a:cs typeface="Arial" panose="020B0604020202020204" pitchFamily="34" charset="0"/>
              </a:rPr>
              <a:t>Lohse</a:t>
            </a:r>
            <a:endParaRPr lang="pt-PT" sz="1400" b="1" dirty="0">
              <a:solidFill>
                <a:schemeClr val="bg2"/>
              </a:solidFill>
              <a:latin typeface="Trebuchet MS" panose="020B0603020202020204" pitchFamily="34" charset="0"/>
              <a:cs typeface="Arial" panose="020B0604020202020204" pitchFamily="34" charset="0"/>
            </a:endParaRPr>
          </a:p>
          <a:p>
            <a:pPr marL="552450" lvl="1" indent="-285750">
              <a:spcBef>
                <a:spcPts val="300"/>
              </a:spcBef>
              <a:spcAft>
                <a:spcPts val="300"/>
              </a:spcAft>
              <a:buFont typeface="Arial" panose="020B0604020202020204" pitchFamily="34" charset="0"/>
              <a:buChar char="•"/>
            </a:pPr>
            <a:r>
              <a:rPr lang="pt-PT" sz="1400" b="1" dirty="0">
                <a:solidFill>
                  <a:schemeClr val="bg2"/>
                </a:solidFill>
                <a:latin typeface="Trebuchet MS" panose="020B0603020202020204" pitchFamily="34" charset="0"/>
                <a:cs typeface="Arial" panose="020B0604020202020204" pitchFamily="34" charset="0"/>
              </a:rPr>
              <a:t>Vista genérica dos outros procedimentos: Estocástica, Equilíbrio Dinâmico do Utilizador, Estocástica Dinâmica</a:t>
            </a:r>
          </a:p>
          <a:p>
            <a:pPr marL="342900" indent="-342900">
              <a:spcBef>
                <a:spcPts val="300"/>
              </a:spcBef>
              <a:spcAft>
                <a:spcPts val="300"/>
              </a:spcAft>
              <a:buFont typeface="+mj-lt"/>
              <a:buAutoNum type="arabicPeriod"/>
            </a:pPr>
            <a:r>
              <a:rPr lang="pt-PT" sz="1400" b="1" dirty="0">
                <a:solidFill>
                  <a:schemeClr val="bg2"/>
                </a:solidFill>
                <a:latin typeface="Trebuchet MS" panose="020B0603020202020204" pitchFamily="34" charset="0"/>
                <a:cs typeface="Arial" panose="020B0604020202020204" pitchFamily="34" charset="0"/>
              </a:rPr>
              <a:t>Procedimentos simples de alocação de transporte coletivo</a:t>
            </a:r>
          </a:p>
          <a:p>
            <a:pPr marL="552450" lvl="1" indent="-285750">
              <a:spcBef>
                <a:spcPts val="300"/>
              </a:spcBef>
              <a:spcAft>
                <a:spcPts val="300"/>
              </a:spcAft>
              <a:buFont typeface="Arial" panose="020B0604020202020204" pitchFamily="34" charset="0"/>
              <a:buChar char="•"/>
            </a:pPr>
            <a:endParaRPr lang="pt-PT" sz="1400" b="1" dirty="0">
              <a:solidFill>
                <a:srgbClr val="000000"/>
              </a:solidFill>
              <a:latin typeface="Trebuchet MS" panose="020B0603020202020204" pitchFamily="34" charset="0"/>
              <a:cs typeface="Arial" panose="020B0604020202020204" pitchFamily="34" charset="0"/>
            </a:endParaRPr>
          </a:p>
        </p:txBody>
      </p:sp>
      <p:sp>
        <p:nvSpPr>
          <p:cNvPr id="3" name="Subtitle 2"/>
          <p:cNvSpPr txBox="1">
            <a:spLocks/>
          </p:cNvSpPr>
          <p:nvPr/>
        </p:nvSpPr>
        <p:spPr>
          <a:xfrm>
            <a:off x="4570907" y="980728"/>
            <a:ext cx="4500000" cy="52565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300"/>
              </a:spcBef>
              <a:spcAft>
                <a:spcPts val="300"/>
              </a:spcAft>
              <a:buFont typeface="+mj-lt"/>
              <a:buAutoNum type="arabicPeriod" startAt="8"/>
            </a:pPr>
            <a:r>
              <a:rPr lang="pt-PT" sz="1400" b="1" dirty="0">
                <a:solidFill>
                  <a:schemeClr val="bg2"/>
                </a:solidFill>
                <a:latin typeface="Trebuchet MS" panose="020B0603020202020204" pitchFamily="34" charset="0"/>
                <a:cs typeface="Arial" panose="020B0604020202020204" pitchFamily="34" charset="0"/>
              </a:rPr>
              <a:t>Gestão de Cenários (definição de projeto)</a:t>
            </a:r>
          </a:p>
          <a:p>
            <a:pPr marL="552450" lvl="1" indent="-285750" algn="l">
              <a:spcBef>
                <a:spcPts val="300"/>
              </a:spcBef>
              <a:spcAft>
                <a:spcPts val="300"/>
              </a:spcAft>
              <a:buClr>
                <a:schemeClr val="accent1"/>
              </a:buClr>
              <a:buFont typeface="Arial" panose="020B0604020202020204" pitchFamily="34" charset="0"/>
              <a:buChar char="•"/>
              <a:tabLst>
                <a:tab pos="266700" algn="l"/>
              </a:tabLst>
            </a:pPr>
            <a:r>
              <a:rPr lang="pt-PT" sz="1400" b="1" dirty="0">
                <a:solidFill>
                  <a:schemeClr val="bg2"/>
                </a:solidFill>
                <a:latin typeface="Trebuchet MS" panose="020B0603020202020204" pitchFamily="34" charset="0"/>
                <a:cs typeface="Arial" panose="020B0604020202020204" pitchFamily="34" charset="0"/>
              </a:rPr>
              <a:t>Definição de caso de aplicação básica</a:t>
            </a:r>
          </a:p>
          <a:p>
            <a:pPr marL="552450" lvl="1" indent="-285750" algn="l">
              <a:spcBef>
                <a:spcPts val="300"/>
              </a:spcBef>
              <a:spcAft>
                <a:spcPts val="300"/>
              </a:spcAft>
              <a:buClr>
                <a:schemeClr val="accent1"/>
              </a:buClr>
              <a:buFont typeface="Arial" panose="020B0604020202020204" pitchFamily="34" charset="0"/>
              <a:buChar char="•"/>
              <a:tabLst>
                <a:tab pos="266700" algn="l"/>
              </a:tabLst>
            </a:pPr>
            <a:r>
              <a:rPr lang="pt-PT" sz="1400" b="1" dirty="0">
                <a:solidFill>
                  <a:schemeClr val="bg2"/>
                </a:solidFill>
                <a:latin typeface="Trebuchet MS" panose="020B0603020202020204" pitchFamily="34" charset="0"/>
                <a:cs typeface="Arial" panose="020B0604020202020204" pitchFamily="34" charset="0"/>
              </a:rPr>
              <a:t>Geração de cenários e descrição de dependências</a:t>
            </a:r>
          </a:p>
          <a:p>
            <a:pPr marL="342900" indent="-342900" algn="l">
              <a:spcBef>
                <a:spcPts val="300"/>
              </a:spcBef>
              <a:spcAft>
                <a:spcPts val="300"/>
              </a:spcAft>
              <a:buFont typeface="+mj-lt"/>
              <a:buAutoNum type="arabicPeriod" startAt="8"/>
            </a:pPr>
            <a:r>
              <a:rPr lang="pt-PT" sz="1400" b="1" dirty="0">
                <a:solidFill>
                  <a:schemeClr val="bg2"/>
                </a:solidFill>
                <a:latin typeface="Trebuchet MS" panose="020B0603020202020204" pitchFamily="34" charset="0"/>
                <a:cs typeface="Arial" panose="020B0604020202020204" pitchFamily="34" charset="0"/>
              </a:rPr>
              <a:t>Apresentação de resultados em Visum</a:t>
            </a:r>
          </a:p>
          <a:p>
            <a:pPr marL="552450" lvl="1" indent="-285750" algn="l">
              <a:spcBef>
                <a:spcPts val="300"/>
              </a:spcBef>
              <a:spcAft>
                <a:spcPts val="300"/>
              </a:spcAft>
              <a:buClr>
                <a:schemeClr val="accent1"/>
              </a:buClr>
              <a:buFont typeface="Arial" panose="020B0604020202020204" pitchFamily="34" charset="0"/>
              <a:buChar char="•"/>
              <a:tabLst>
                <a:tab pos="266700" algn="l"/>
              </a:tabLst>
            </a:pPr>
            <a:r>
              <a:rPr lang="pt-PT" sz="1400" b="1" dirty="0">
                <a:solidFill>
                  <a:schemeClr val="bg2"/>
                </a:solidFill>
                <a:latin typeface="Trebuchet MS" panose="020B0603020202020204" pitchFamily="34" charset="0"/>
                <a:cs typeface="Arial" panose="020B0604020202020204" pitchFamily="34" charset="0"/>
              </a:rPr>
              <a:t>Visualizações gráficas das alocações (</a:t>
            </a:r>
            <a:r>
              <a:rPr lang="pt-PT" sz="1400" b="1" dirty="0" err="1">
                <a:solidFill>
                  <a:schemeClr val="bg2"/>
                </a:solidFill>
                <a:latin typeface="Trebuchet MS" panose="020B0603020202020204" pitchFamily="34" charset="0"/>
                <a:cs typeface="Arial" panose="020B0604020202020204" pitchFamily="34" charset="0"/>
              </a:rPr>
              <a:t>flow</a:t>
            </a:r>
            <a:r>
              <a:rPr lang="pt-PT" sz="1400" b="1" dirty="0">
                <a:solidFill>
                  <a:schemeClr val="bg2"/>
                </a:solidFill>
                <a:latin typeface="Trebuchet MS" panose="020B0603020202020204" pitchFamily="34" charset="0"/>
                <a:cs typeface="Arial" panose="020B0604020202020204" pitchFamily="34" charset="0"/>
              </a:rPr>
              <a:t> </a:t>
            </a:r>
            <a:r>
              <a:rPr lang="pt-PT" sz="1400" b="1" dirty="0" err="1">
                <a:solidFill>
                  <a:schemeClr val="bg2"/>
                </a:solidFill>
                <a:latin typeface="Trebuchet MS" panose="020B0603020202020204" pitchFamily="34" charset="0"/>
                <a:cs typeface="Arial" panose="020B0604020202020204" pitchFamily="34" charset="0"/>
              </a:rPr>
              <a:t>bundles</a:t>
            </a:r>
            <a:r>
              <a:rPr lang="pt-PT" sz="1400" b="1" dirty="0">
                <a:solidFill>
                  <a:schemeClr val="bg2"/>
                </a:solidFill>
                <a:latin typeface="Trebuchet MS" panose="020B0603020202020204" pitchFamily="34" charset="0"/>
                <a:cs typeface="Arial" panose="020B0604020202020204" pitchFamily="34" charset="0"/>
              </a:rPr>
              <a:t>, isócronas, volumes de viragem e visualização de diferenças)</a:t>
            </a:r>
          </a:p>
          <a:p>
            <a:pPr marL="552450" lvl="1" indent="-285750" algn="l">
              <a:spcBef>
                <a:spcPts val="300"/>
              </a:spcBef>
              <a:spcAft>
                <a:spcPts val="300"/>
              </a:spcAft>
              <a:buClr>
                <a:schemeClr val="accent1"/>
              </a:buClr>
              <a:buFont typeface="Arial" panose="020B0604020202020204" pitchFamily="34" charset="0"/>
              <a:buChar char="•"/>
              <a:tabLst>
                <a:tab pos="266700" algn="l"/>
              </a:tabLst>
            </a:pPr>
            <a:r>
              <a:rPr lang="pt-PT" sz="1400" b="1" dirty="0">
                <a:solidFill>
                  <a:schemeClr val="bg2"/>
                </a:solidFill>
                <a:latin typeface="Trebuchet MS" panose="020B0603020202020204" pitchFamily="34" charset="0"/>
                <a:cs typeface="Arial" panose="020B0604020202020204" pitchFamily="34" charset="0"/>
              </a:rPr>
              <a:t>Layout de mapas e planos</a:t>
            </a:r>
          </a:p>
          <a:p>
            <a:pPr marL="342900" indent="-342900" algn="l">
              <a:spcBef>
                <a:spcPts val="300"/>
              </a:spcBef>
              <a:spcAft>
                <a:spcPts val="300"/>
              </a:spcAft>
              <a:buFont typeface="+mj-lt"/>
              <a:buAutoNum type="arabicPeriod" startAt="8"/>
              <a:tabLst>
                <a:tab pos="266700" algn="l"/>
              </a:tabLst>
            </a:pPr>
            <a:r>
              <a:rPr lang="pt-PT" sz="1400" b="1" dirty="0">
                <a:solidFill>
                  <a:schemeClr val="bg2"/>
                </a:solidFill>
                <a:latin typeface="Trebuchet MS" panose="020B0603020202020204" pitchFamily="34" charset="0"/>
                <a:cs typeface="Arial" panose="020B0604020202020204" pitchFamily="34" charset="0"/>
              </a:rPr>
              <a:t>Matrizes </a:t>
            </a:r>
            <a:r>
              <a:rPr lang="pt-PT" sz="1400" b="1" dirty="0" err="1">
                <a:solidFill>
                  <a:schemeClr val="bg2"/>
                </a:solidFill>
                <a:latin typeface="Trebuchet MS" panose="020B0603020202020204" pitchFamily="34" charset="0"/>
                <a:cs typeface="Arial" panose="020B0604020202020204" pitchFamily="34" charset="0"/>
              </a:rPr>
              <a:t>skim</a:t>
            </a:r>
            <a:r>
              <a:rPr lang="pt-PT" sz="1400" b="1" dirty="0">
                <a:solidFill>
                  <a:schemeClr val="bg2"/>
                </a:solidFill>
                <a:latin typeface="Trebuchet MS" panose="020B0603020202020204" pitchFamily="34" charset="0"/>
                <a:cs typeface="Arial" panose="020B0604020202020204" pitchFamily="34" charset="0"/>
              </a:rPr>
              <a:t> – tempo de viagem, distância de viagem, tempos de acesso e egresso</a:t>
            </a:r>
          </a:p>
          <a:p>
            <a:pPr marL="552450" lvl="1" indent="-285750" algn="l">
              <a:spcBef>
                <a:spcPts val="300"/>
              </a:spcBef>
              <a:spcAft>
                <a:spcPts val="300"/>
              </a:spcAft>
              <a:buClr>
                <a:schemeClr val="accent1"/>
              </a:buClr>
              <a:buFont typeface="Arial" panose="020B0604020202020204" pitchFamily="34" charset="0"/>
              <a:buChar char="•"/>
              <a:tabLst>
                <a:tab pos="266700" algn="l"/>
              </a:tabLst>
            </a:pPr>
            <a:r>
              <a:rPr lang="pt-PT" sz="1400" b="1" dirty="0">
                <a:solidFill>
                  <a:schemeClr val="bg2"/>
                </a:solidFill>
                <a:latin typeface="Trebuchet MS" panose="020B0603020202020204" pitchFamily="34" charset="0"/>
                <a:cs typeface="Arial" panose="020B0604020202020204" pitchFamily="34" charset="0"/>
              </a:rPr>
              <a:t>Classificação de matrizes - Distribuições de tempos de viagem e de distâncias de viagem</a:t>
            </a:r>
          </a:p>
          <a:p>
            <a:pPr marL="342900" indent="-342900" algn="l">
              <a:spcBef>
                <a:spcPts val="300"/>
              </a:spcBef>
              <a:spcAft>
                <a:spcPts val="300"/>
              </a:spcAft>
              <a:buFont typeface="+mj-lt"/>
              <a:buAutoNum type="arabicPeriod" startAt="8"/>
            </a:pPr>
            <a:r>
              <a:rPr lang="pt-PT" sz="1400" b="1" dirty="0">
                <a:solidFill>
                  <a:schemeClr val="bg2"/>
                </a:solidFill>
                <a:latin typeface="Trebuchet MS" panose="020B0603020202020204" pitchFamily="34" charset="0"/>
                <a:cs typeface="Arial" panose="020B0604020202020204" pitchFamily="34" charset="0"/>
              </a:rPr>
              <a:t>Correção de matrizes com o </a:t>
            </a:r>
            <a:r>
              <a:rPr lang="pt-PT" sz="1400" b="1" dirty="0" err="1">
                <a:solidFill>
                  <a:schemeClr val="bg2"/>
                </a:solidFill>
                <a:latin typeface="Trebuchet MS" panose="020B0603020202020204" pitchFamily="34" charset="0"/>
                <a:cs typeface="Arial" panose="020B0604020202020204" pitchFamily="34" charset="0"/>
              </a:rPr>
              <a:t>TFlowFuzzy</a:t>
            </a:r>
            <a:endParaRPr lang="pt-PT" sz="1400" b="1" dirty="0">
              <a:solidFill>
                <a:schemeClr val="bg2"/>
              </a:solidFill>
              <a:latin typeface="Trebuchet MS" panose="020B0603020202020204" pitchFamily="34" charset="0"/>
              <a:cs typeface="Arial" panose="020B0604020202020204" pitchFamily="34" charset="0"/>
            </a:endParaRPr>
          </a:p>
          <a:p>
            <a:pPr marL="342900" indent="-342900" algn="l">
              <a:spcBef>
                <a:spcPts val="300"/>
              </a:spcBef>
              <a:spcAft>
                <a:spcPts val="300"/>
              </a:spcAft>
              <a:buFont typeface="+mj-lt"/>
              <a:buAutoNum type="arabicPeriod" startAt="8"/>
            </a:pPr>
            <a:r>
              <a:rPr lang="pt-PT" sz="1400" b="1" dirty="0">
                <a:solidFill>
                  <a:schemeClr val="bg2"/>
                </a:solidFill>
                <a:latin typeface="Trebuchet MS" panose="020B0603020202020204" pitchFamily="34" charset="0"/>
                <a:cs typeface="Arial" panose="020B0604020202020204" pitchFamily="34" charset="0"/>
              </a:rPr>
              <a:t>Avaliação de cenários</a:t>
            </a:r>
          </a:p>
          <a:p>
            <a:pPr marL="342900" indent="-342900" algn="l">
              <a:spcBef>
                <a:spcPts val="300"/>
              </a:spcBef>
              <a:spcAft>
                <a:spcPts val="300"/>
              </a:spcAft>
              <a:buFont typeface="+mj-lt"/>
              <a:buAutoNum type="arabicPeriod" startAt="8"/>
            </a:pPr>
            <a:r>
              <a:rPr lang="pt-PT" sz="1400" b="1" dirty="0">
                <a:solidFill>
                  <a:schemeClr val="bg2"/>
                </a:solidFill>
                <a:latin typeface="Trebuchet MS" panose="020B0603020202020204" pitchFamily="34" charset="0"/>
                <a:cs typeface="Arial" panose="020B0604020202020204" pitchFamily="34" charset="0"/>
              </a:rPr>
              <a:t>Impressão de resultados</a:t>
            </a:r>
          </a:p>
        </p:txBody>
      </p:sp>
      <p:sp>
        <p:nvSpPr>
          <p:cNvPr id="4" name="Titel 1"/>
          <p:cNvSpPr txBox="1">
            <a:spLocks/>
          </p:cNvSpPr>
          <p:nvPr/>
        </p:nvSpPr>
        <p:spPr bwMode="gray">
          <a:xfrm>
            <a:off x="2843808" y="188640"/>
            <a:ext cx="3024336" cy="431800"/>
          </a:xfrm>
          <a:prstGeom prst="rect">
            <a:avLst/>
          </a:prstGeom>
        </p:spPr>
        <p:txBody>
          <a:bodyPr vert="horz" lIns="0" tIns="0" rIns="0" bIns="0" rtlCol="0" anchor="t" anchorCtr="0">
            <a:noAutofit/>
          </a:bodyPr>
          <a:lstStyle>
            <a:lvl1pPr algn="l" defTabSz="914400" rtl="0" eaLnBrk="1" latinLnBrk="0" hangingPunct="1">
              <a:lnSpc>
                <a:spcPct val="105000"/>
              </a:lnSpc>
              <a:spcBef>
                <a:spcPct val="0"/>
              </a:spcBef>
              <a:buNone/>
              <a:defRPr sz="2100" b="1" kern="1200" cap="all" baseline="0">
                <a:solidFill>
                  <a:schemeClr val="tx1"/>
                </a:solidFill>
                <a:latin typeface="+mn-lt"/>
                <a:ea typeface="+mj-ea"/>
                <a:cs typeface="+mj-cs"/>
              </a:defRPr>
            </a:lvl1pPr>
          </a:lstStyle>
          <a:p>
            <a:pPr algn="ctr"/>
            <a:r>
              <a:rPr lang="de-DE" sz="2800">
                <a:solidFill>
                  <a:srgbClr val="000000"/>
                </a:solidFill>
                <a:cs typeface="Arial" pitchFamily="34" charset="0"/>
              </a:rPr>
              <a:t>Índice</a:t>
            </a:r>
            <a:endParaRPr lang="de-DE" sz="2800" dirty="0">
              <a:solidFill>
                <a:srgbClr val="000000"/>
              </a:solidFill>
              <a:cs typeface="Arial" pitchFamily="34" charset="0"/>
            </a:endParaRPr>
          </a:p>
        </p:txBody>
      </p:sp>
    </p:spTree>
    <p:extLst>
      <p:ext uri="{BB962C8B-B14F-4D97-AF65-F5344CB8AC3E}">
        <p14:creationId xmlns:p14="http://schemas.microsoft.com/office/powerpoint/2010/main" val="54669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56338"/>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0"/>
            <a:ext cx="9144000" cy="686245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0" y="2332"/>
            <a:ext cx="91440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TV!!_Agenda"/>
          <p:cNvSpPr txBox="1">
            <a:spLocks noChangeArrowheads="1"/>
          </p:cNvSpPr>
          <p:nvPr/>
        </p:nvSpPr>
        <p:spPr bwMode="auto">
          <a:xfrm>
            <a:off x="5715000" y="317500"/>
            <a:ext cx="12700" cy="12700"/>
          </a:xfrm>
          <a:prstGeom prst="rect">
            <a:avLst/>
          </a:prstGeom>
          <a:noFill/>
          <a:ln w="9525">
            <a:noFill/>
            <a:miter lim="800000"/>
            <a:headEnd/>
            <a:tailEnd/>
          </a:ln>
        </p:spPr>
        <p:txBody>
          <a:bodyPr wrap="none" lIns="72000" tIns="72000" rIns="72000" bIns="72000">
            <a:spAutoFit/>
          </a:bodyPr>
          <a:lstStyle/>
          <a:p>
            <a:pPr eaLnBrk="0" hangingPunct="0"/>
            <a:endParaRPr lang="de-DE"/>
          </a:p>
        </p:txBody>
      </p:sp>
      <p:sp>
        <p:nvSpPr>
          <p:cNvPr id="7" name="Textfeld 6"/>
          <p:cNvSpPr txBox="1"/>
          <p:nvPr/>
        </p:nvSpPr>
        <p:spPr bwMode="gray">
          <a:xfrm>
            <a:off x="4211960" y="3068960"/>
            <a:ext cx="3442784" cy="503590"/>
          </a:xfrm>
          <a:prstGeom prst="rect">
            <a:avLst/>
          </a:prstGeom>
          <a:noFill/>
        </p:spPr>
        <p:txBody>
          <a:bodyPr wrap="none" lIns="72000" tIns="36000" rIns="72000" bIns="36000" rtlCol="0">
            <a:spAutoFit/>
          </a:bodyPr>
          <a:lstStyle/>
          <a:p>
            <a:r>
              <a:rPr lang="pt-PT" sz="2800" b="1" dirty="0">
                <a:solidFill>
                  <a:srgbClr val="000000"/>
                </a:solidFill>
                <a:cs typeface="Arial" pitchFamily="34" charset="0"/>
              </a:rPr>
              <a:t>Elementos Básicos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2555776" y="0"/>
            <a:ext cx="4876086" cy="6741367"/>
          </a:xfrm>
          <a:prstGeom prst="rect">
            <a:avLst/>
          </a:prstGeom>
          <a:noFill/>
          <a:ln w="9525">
            <a:noFill/>
            <a:miter lim="800000"/>
            <a:headEnd/>
            <a:tailEnd/>
          </a:ln>
        </p:spPr>
      </p:pic>
      <p:sp>
        <p:nvSpPr>
          <p:cNvPr id="3" name="Textfeld 6"/>
          <p:cNvSpPr txBox="1"/>
          <p:nvPr/>
        </p:nvSpPr>
        <p:spPr bwMode="gray">
          <a:xfrm>
            <a:off x="251520" y="2060848"/>
            <a:ext cx="2880320" cy="996033"/>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Configuração da janela</a:t>
            </a:r>
          </a:p>
          <a:p>
            <a:r>
              <a:rPr lang="pt-PT" sz="2000" b="1" dirty="0">
                <a:solidFill>
                  <a:srgbClr val="000000"/>
                </a:solidFill>
                <a:cs typeface="Arial" pitchFamily="34" charset="0"/>
              </a:rPr>
              <a:t>‘Network’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1" name="File"/>
          <p:cNvSpPr>
            <a:spLocks noEditPoints="1" noChangeArrowheads="1"/>
          </p:cNvSpPr>
          <p:nvPr/>
        </p:nvSpPr>
        <p:spPr bwMode="auto">
          <a:xfrm>
            <a:off x="4794250" y="3297238"/>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de-DE"/>
          </a:p>
        </p:txBody>
      </p:sp>
      <p:sp>
        <p:nvSpPr>
          <p:cNvPr id="11" name="File"/>
          <p:cNvSpPr>
            <a:spLocks noEditPoints="1" noChangeArrowheads="1"/>
          </p:cNvSpPr>
          <p:nvPr/>
        </p:nvSpPr>
        <p:spPr bwMode="auto">
          <a:xfrm>
            <a:off x="4946650" y="3449638"/>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de-DE"/>
          </a:p>
        </p:txBody>
      </p:sp>
      <p:sp>
        <p:nvSpPr>
          <p:cNvPr id="12" name="File"/>
          <p:cNvSpPr>
            <a:spLocks noEditPoints="1" noChangeArrowheads="1"/>
          </p:cNvSpPr>
          <p:nvPr/>
        </p:nvSpPr>
        <p:spPr bwMode="auto">
          <a:xfrm>
            <a:off x="5099050" y="3602038"/>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de-DE"/>
          </a:p>
        </p:txBody>
      </p:sp>
      <p:sp>
        <p:nvSpPr>
          <p:cNvPr id="13" name="File"/>
          <p:cNvSpPr>
            <a:spLocks noEditPoints="1" noChangeArrowheads="1"/>
          </p:cNvSpPr>
          <p:nvPr/>
        </p:nvSpPr>
        <p:spPr bwMode="auto">
          <a:xfrm>
            <a:off x="5251450" y="3754438"/>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de-DE"/>
          </a:p>
        </p:txBody>
      </p:sp>
      <p:sp>
        <p:nvSpPr>
          <p:cNvPr id="14" name="File"/>
          <p:cNvSpPr>
            <a:spLocks noEditPoints="1" noChangeArrowheads="1"/>
          </p:cNvSpPr>
          <p:nvPr/>
        </p:nvSpPr>
        <p:spPr bwMode="auto">
          <a:xfrm>
            <a:off x="5403850" y="3906838"/>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de-DE"/>
          </a:p>
        </p:txBody>
      </p:sp>
      <p:sp>
        <p:nvSpPr>
          <p:cNvPr id="15" name="File"/>
          <p:cNvSpPr>
            <a:spLocks noEditPoints="1" noChangeArrowheads="1"/>
          </p:cNvSpPr>
          <p:nvPr/>
        </p:nvSpPr>
        <p:spPr bwMode="auto">
          <a:xfrm>
            <a:off x="5556250" y="4059238"/>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de-DE"/>
          </a:p>
        </p:txBody>
      </p:sp>
      <p:sp>
        <p:nvSpPr>
          <p:cNvPr id="16" name="File"/>
          <p:cNvSpPr>
            <a:spLocks noEditPoints="1" noChangeArrowheads="1"/>
          </p:cNvSpPr>
          <p:nvPr/>
        </p:nvSpPr>
        <p:spPr bwMode="auto">
          <a:xfrm>
            <a:off x="5708650" y="4211638"/>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de-DE"/>
          </a:p>
        </p:txBody>
      </p:sp>
      <p:sp>
        <p:nvSpPr>
          <p:cNvPr id="17" name="Textfeld 16"/>
          <p:cNvSpPr txBox="1"/>
          <p:nvPr/>
        </p:nvSpPr>
        <p:spPr>
          <a:xfrm>
            <a:off x="5817293" y="4264745"/>
            <a:ext cx="2664296" cy="1477328"/>
          </a:xfrm>
          <a:prstGeom prst="rect">
            <a:avLst/>
          </a:prstGeom>
          <a:noFill/>
        </p:spPr>
        <p:txBody>
          <a:bodyPr wrap="square" rtlCol="0">
            <a:spAutoFit/>
          </a:bodyPr>
          <a:lstStyle/>
          <a:p>
            <a:r>
              <a:rPr lang="de-DE" dirty="0"/>
              <a:t>   VER</a:t>
            </a:r>
            <a:br>
              <a:rPr lang="de-DE" dirty="0"/>
            </a:br>
            <a:br>
              <a:rPr lang="de-DE" dirty="0"/>
            </a:br>
            <a:r>
              <a:rPr lang="de-DE" dirty="0"/>
              <a:t>Mini_00.ver</a:t>
            </a:r>
            <a:br>
              <a:rPr lang="de-DE" dirty="0"/>
            </a:br>
            <a:r>
              <a:rPr lang="de-DE" dirty="0"/>
              <a:t>Mini_01.ver</a:t>
            </a:r>
            <a:br>
              <a:rPr lang="de-DE" dirty="0"/>
            </a:br>
            <a:r>
              <a:rPr lang="de-DE" dirty="0"/>
              <a:t>…</a:t>
            </a:r>
          </a:p>
        </p:txBody>
      </p:sp>
      <p:sp>
        <p:nvSpPr>
          <p:cNvPr id="18" name="Nach unten gekrümmter Pfeil 17"/>
          <p:cNvSpPr/>
          <p:nvPr/>
        </p:nvSpPr>
        <p:spPr>
          <a:xfrm rot="1645106">
            <a:off x="3317704" y="909129"/>
            <a:ext cx="4651156" cy="2880122"/>
          </a:xfrm>
          <a:prstGeom prst="curvedDownArrow">
            <a:avLst>
              <a:gd name="adj1" fmla="val 6904"/>
              <a:gd name="adj2" fmla="val 50780"/>
              <a:gd name="adj3" fmla="val 25000"/>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Wingdings 3" pitchFamily="18" charset="2"/>
              <a:buChar char="´"/>
            </a:pPr>
            <a:endParaRPr lang="de-DE">
              <a:solidFill>
                <a:schemeClr val="tx1"/>
              </a:solidFill>
            </a:endParaRPr>
          </a:p>
        </p:txBody>
      </p:sp>
      <p:sp>
        <p:nvSpPr>
          <p:cNvPr id="77829" name="laptop"/>
          <p:cNvSpPr>
            <a:spLocks noEditPoints="1" noChangeArrowheads="1"/>
          </p:cNvSpPr>
          <p:nvPr/>
        </p:nvSpPr>
        <p:spPr bwMode="auto">
          <a:xfrm>
            <a:off x="539750" y="1412875"/>
            <a:ext cx="4320481" cy="314813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18434" name="Picture 2"/>
          <p:cNvPicPr>
            <a:picLocks noChangeAspect="1" noChangeArrowheads="1"/>
          </p:cNvPicPr>
          <p:nvPr/>
        </p:nvPicPr>
        <p:blipFill>
          <a:blip r:embed="rId3" cstate="print"/>
          <a:srcRect/>
          <a:stretch>
            <a:fillRect/>
          </a:stretch>
        </p:blipFill>
        <p:spPr bwMode="auto">
          <a:xfrm>
            <a:off x="1370194" y="1617649"/>
            <a:ext cx="2675447" cy="1669010"/>
          </a:xfrm>
          <a:prstGeom prst="rect">
            <a:avLst/>
          </a:prstGeom>
          <a:noFill/>
          <a:ln w="9525">
            <a:noFill/>
            <a:miter lim="800000"/>
            <a:headEnd/>
            <a:tailEnd/>
          </a:ln>
        </p:spPr>
      </p:pic>
      <p:sp>
        <p:nvSpPr>
          <p:cNvPr id="20" name="Textfeld 6"/>
          <p:cNvSpPr txBox="1"/>
          <p:nvPr/>
        </p:nvSpPr>
        <p:spPr bwMode="gray">
          <a:xfrm>
            <a:off x="2277556" y="104748"/>
            <a:ext cx="6048672" cy="380480"/>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Estrutura de Projeto do Visum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4514" y="0"/>
            <a:ext cx="9119044"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85200" b="51400"/>
          <a:stretch/>
        </p:blipFill>
        <p:spPr>
          <a:xfrm>
            <a:off x="60957" y="1416173"/>
            <a:ext cx="3502187" cy="3779750"/>
          </a:xfrm>
          <a:prstGeom prst="rect">
            <a:avLst/>
          </a:prstGeom>
        </p:spPr>
      </p:pic>
      <p:sp>
        <p:nvSpPr>
          <p:cNvPr id="60" name="Text Placeholder 15"/>
          <p:cNvSpPr>
            <a:spLocks noGrp="1"/>
          </p:cNvSpPr>
          <p:nvPr>
            <p:ph type="body" sz="quarter" idx="4294967295"/>
          </p:nvPr>
        </p:nvSpPr>
        <p:spPr>
          <a:xfrm>
            <a:off x="1907704" y="0"/>
            <a:ext cx="5616624" cy="765175"/>
          </a:xfrm>
        </p:spPr>
        <p:txBody>
          <a:bodyPr>
            <a:normAutofit/>
          </a:bodyPr>
          <a:lstStyle/>
          <a:p>
            <a:r>
              <a:rPr lang="pt-PT" sz="2000" b="1" dirty="0">
                <a:solidFill>
                  <a:srgbClr val="000000"/>
                </a:solidFill>
              </a:rPr>
              <a:t>Estrutura e Navegação no VISUM</a:t>
            </a:r>
          </a:p>
        </p:txBody>
      </p:sp>
      <p:sp>
        <p:nvSpPr>
          <p:cNvPr id="13" name="Text Placeholder 15"/>
          <p:cNvSpPr>
            <a:spLocks noGrp="1"/>
          </p:cNvSpPr>
          <p:nvPr>
            <p:ph type="body" sz="quarter" idx="4294967295"/>
          </p:nvPr>
        </p:nvSpPr>
        <p:spPr>
          <a:xfrm>
            <a:off x="1742035" y="774660"/>
            <a:ext cx="3600450" cy="481013"/>
          </a:xfrm>
        </p:spPr>
        <p:txBody>
          <a:bodyPr>
            <a:normAutofit/>
          </a:bodyPr>
          <a:lstStyle/>
          <a:p>
            <a:pPr algn="ctr"/>
            <a:r>
              <a:rPr lang="pt-PT" sz="2000" b="1" dirty="0">
                <a:solidFill>
                  <a:srgbClr val="000000"/>
                </a:solidFill>
              </a:rPr>
              <a:t>Diretorias de projeto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317" y="1634936"/>
            <a:ext cx="4070221" cy="21085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496" y="4103399"/>
            <a:ext cx="3629023" cy="2705851"/>
          </a:xfrm>
          <a:prstGeom prst="rect">
            <a:avLst/>
          </a:prstGeom>
        </p:spPr>
      </p:pic>
      <p:grpSp>
        <p:nvGrpSpPr>
          <p:cNvPr id="53" name="Group 52"/>
          <p:cNvGrpSpPr/>
          <p:nvPr/>
        </p:nvGrpSpPr>
        <p:grpSpPr>
          <a:xfrm>
            <a:off x="2195513" y="2564904"/>
            <a:ext cx="2448495" cy="1594588"/>
            <a:chOff x="2221801" y="2564904"/>
            <a:chExt cx="2448495" cy="1594588"/>
          </a:xfrm>
        </p:grpSpPr>
        <p:cxnSp>
          <p:nvCxnSpPr>
            <p:cNvPr id="56" name="Straight Arrow Connector 55"/>
            <p:cNvCxnSpPr>
              <a:cxnSpLocks/>
            </p:cNvCxnSpPr>
            <p:nvPr/>
          </p:nvCxnSpPr>
          <p:spPr>
            <a:xfrm flipV="1">
              <a:off x="2221801" y="2564904"/>
              <a:ext cx="317943" cy="1246154"/>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670296" y="3736588"/>
              <a:ext cx="0" cy="422904"/>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6629399" y="989435"/>
            <a:ext cx="2450166" cy="2917786"/>
          </a:xfrm>
          <a:prstGeom prst="rect">
            <a:avLst/>
          </a:prstGeom>
          <a:solidFill>
            <a:schemeClr val="accent6">
              <a:lumMod val="60000"/>
              <a:lumOff val="40000"/>
            </a:schemeClr>
          </a:solidFill>
          <a:ln w="19050">
            <a:solidFill>
              <a:schemeClr val="accent6">
                <a:lumMod val="75000"/>
              </a:schemeClr>
            </a:solidFill>
          </a:ln>
        </p:spPr>
        <p:txBody>
          <a:bodyPr wrap="square" lIns="36000" rIns="36000">
            <a:spAutoFit/>
          </a:bodyPr>
          <a:lstStyle/>
          <a:p>
            <a:pPr marL="1588" lvl="1">
              <a:lnSpc>
                <a:spcPct val="110000"/>
              </a:lnSpc>
            </a:pPr>
            <a:r>
              <a:rPr lang="pt-PT" sz="1400" b="1" i="1" dirty="0">
                <a:solidFill>
                  <a:srgbClr val="000000"/>
                </a:solidFill>
              </a:rPr>
              <a:t>Project </a:t>
            </a:r>
            <a:r>
              <a:rPr lang="pt-PT" sz="1400" b="1" i="1" dirty="0" err="1">
                <a:solidFill>
                  <a:srgbClr val="000000"/>
                </a:solidFill>
              </a:rPr>
              <a:t>Directories</a:t>
            </a:r>
            <a:endParaRPr lang="pt-PT" sz="1400" b="1" i="1" dirty="0">
              <a:solidFill>
                <a:srgbClr val="000000"/>
              </a:solidFill>
            </a:endParaRPr>
          </a:p>
          <a:p>
            <a:pPr marL="1588" lvl="1">
              <a:lnSpc>
                <a:spcPct val="110000"/>
              </a:lnSpc>
            </a:pPr>
            <a:r>
              <a:rPr lang="pt-PT" sz="1400" dirty="0">
                <a:solidFill>
                  <a:srgbClr val="000000"/>
                </a:solidFill>
              </a:rPr>
              <a:t>Permite criar uma diretoria de projeto, isto é, sempre que é necessário abrir um ficheiro associado ao modelo (figura(s) base, matrizes O/D, parâmetros de alocação, parâmetros gráficos, etc.) acede-se diretamente à pasta de projeto, de forma rápida e sem perdas de tempo e de ritmo de trabalho.</a:t>
            </a:r>
          </a:p>
        </p:txBody>
      </p:sp>
    </p:spTree>
    <p:extLst>
      <p:ext uri="{BB962C8B-B14F-4D97-AF65-F5344CB8AC3E}">
        <p14:creationId xmlns:p14="http://schemas.microsoft.com/office/powerpoint/2010/main" val="2227032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sz="quarter" idx="4294967295"/>
          </p:nvPr>
        </p:nvSpPr>
        <p:spPr>
          <a:xfrm>
            <a:off x="2663825" y="1798638"/>
            <a:ext cx="6480175" cy="4394200"/>
          </a:xfrm>
        </p:spPr>
        <p:txBody>
          <a:bodyPr>
            <a:normAutofit/>
          </a:bodyPr>
          <a:lstStyle/>
          <a:p>
            <a:pPr marL="342900" indent="-342900">
              <a:buFont typeface="Arial" panose="020B0604020202020204" pitchFamily="34" charset="0"/>
              <a:buChar char="•"/>
            </a:pPr>
            <a:r>
              <a:rPr lang="pt-PT" sz="2800" b="1" dirty="0">
                <a:solidFill>
                  <a:srgbClr val="000000"/>
                </a:solidFill>
                <a:cs typeface="Arial" pitchFamily="34" charset="0"/>
              </a:rPr>
              <a:t>Introdução</a:t>
            </a:r>
          </a:p>
          <a:p>
            <a:pPr marL="342900" indent="-342900">
              <a:buFont typeface="Arial" panose="020B0604020202020204" pitchFamily="34" charset="0"/>
              <a:buChar char="•"/>
            </a:pPr>
            <a:r>
              <a:rPr lang="pt-PT" sz="2800" b="1" dirty="0">
                <a:solidFill>
                  <a:srgbClr val="000000"/>
                </a:solidFill>
                <a:cs typeface="Arial" pitchFamily="34" charset="0"/>
              </a:rPr>
              <a:t>Exercício 1</a:t>
            </a:r>
          </a:p>
          <a:p>
            <a:pPr marL="342900" indent="-342900">
              <a:buFont typeface="Arial" panose="020B0604020202020204" pitchFamily="34" charset="0"/>
              <a:buChar char="•"/>
            </a:pPr>
            <a:r>
              <a:rPr lang="pt-PT" sz="2800" b="1" dirty="0">
                <a:solidFill>
                  <a:srgbClr val="000000"/>
                </a:solidFill>
                <a:cs typeface="Arial" pitchFamily="34" charset="0"/>
              </a:rPr>
              <a:t>Conceitos Básicos</a:t>
            </a:r>
          </a:p>
          <a:p>
            <a:pPr marL="342900" indent="-342900">
              <a:buFont typeface="Arial" panose="020B0604020202020204" pitchFamily="34" charset="0"/>
              <a:buChar char="•"/>
            </a:pPr>
            <a:r>
              <a:rPr lang="pt-PT" sz="2800" b="1" dirty="0">
                <a:solidFill>
                  <a:srgbClr val="000000"/>
                </a:solidFill>
                <a:cs typeface="Arial" pitchFamily="34" charset="0"/>
              </a:rPr>
              <a:t>Modelo de rede Visum</a:t>
            </a:r>
          </a:p>
          <a:p>
            <a:pPr marL="342900" indent="-342900">
              <a:buFont typeface="Arial" panose="020B0604020202020204" pitchFamily="34" charset="0"/>
              <a:buChar char="•"/>
            </a:pPr>
            <a:r>
              <a:rPr lang="pt-PT" sz="2800" b="1" dirty="0">
                <a:solidFill>
                  <a:srgbClr val="000000"/>
                </a:solidFill>
                <a:cs typeface="Arial" pitchFamily="34" charset="0"/>
              </a:rPr>
              <a:t>Validação e verificação da rede</a:t>
            </a:r>
          </a:p>
          <a:p>
            <a:pPr marL="342900" indent="-342900">
              <a:buFont typeface="Arial" panose="020B0604020202020204" pitchFamily="34" charset="0"/>
              <a:buChar char="•"/>
            </a:pPr>
            <a:r>
              <a:rPr lang="pt-PT" sz="2800" b="1" dirty="0">
                <a:solidFill>
                  <a:srgbClr val="000000"/>
                </a:solidFill>
                <a:cs typeface="Arial" pitchFamily="34" charset="0"/>
              </a:rPr>
              <a:t>Parâmetros gráficos</a:t>
            </a:r>
          </a:p>
        </p:txBody>
      </p:sp>
      <p:sp>
        <p:nvSpPr>
          <p:cNvPr id="2" name="Titel 1"/>
          <p:cNvSpPr>
            <a:spLocks noGrp="1"/>
          </p:cNvSpPr>
          <p:nvPr>
            <p:ph type="ctrTitle" idx="4294967295"/>
          </p:nvPr>
        </p:nvSpPr>
        <p:spPr>
          <a:xfrm>
            <a:off x="3959225" y="1052513"/>
            <a:ext cx="5184775" cy="431800"/>
          </a:xfrm>
        </p:spPr>
        <p:txBody>
          <a:bodyPr/>
          <a:lstStyle/>
          <a:p>
            <a:r>
              <a:rPr lang="de-DE" sz="2800" dirty="0">
                <a:solidFill>
                  <a:srgbClr val="000000"/>
                </a:solidFill>
                <a:cs typeface="Arial" pitchFamily="34" charset="0"/>
              </a:rPr>
              <a:t>Índice</a:t>
            </a:r>
          </a:p>
        </p:txBody>
      </p:sp>
    </p:spTree>
    <p:extLst>
      <p:ext uri="{BB962C8B-B14F-4D97-AF65-F5344CB8AC3E}">
        <p14:creationId xmlns:p14="http://schemas.microsoft.com/office/powerpoint/2010/main" val="1230311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043608" y="1268760"/>
            <a:ext cx="7560642" cy="5016758"/>
          </a:xfrm>
          <a:prstGeom prst="rect">
            <a:avLst/>
          </a:prstGeom>
          <a:noFill/>
        </p:spPr>
        <p:txBody>
          <a:bodyPr wrap="square" rtlCol="0">
            <a:spAutoFit/>
          </a:bodyPr>
          <a:lstStyle/>
          <a:p>
            <a:r>
              <a:rPr lang="de-DE" sz="2000" dirty="0">
                <a:solidFill>
                  <a:srgbClr val="000000"/>
                </a:solidFill>
              </a:rPr>
              <a:t>$VISION</a:t>
            </a:r>
          </a:p>
          <a:p>
            <a:r>
              <a:rPr lang="de-DE" sz="2000" dirty="0">
                <a:solidFill>
                  <a:srgbClr val="000000"/>
                </a:solidFill>
              </a:rPr>
              <a:t>* PTV GROUP</a:t>
            </a:r>
          </a:p>
          <a:p>
            <a:r>
              <a:rPr lang="de-DE" sz="2000" dirty="0">
                <a:solidFill>
                  <a:srgbClr val="000000"/>
                </a:solidFill>
              </a:rPr>
              <a:t>* 12/12/12</a:t>
            </a:r>
          </a:p>
          <a:p>
            <a:r>
              <a:rPr lang="de-DE" sz="2000" dirty="0">
                <a:solidFill>
                  <a:srgbClr val="000000"/>
                </a:solidFill>
              </a:rPr>
              <a:t>* </a:t>
            </a:r>
          </a:p>
          <a:p>
            <a:r>
              <a:rPr lang="de-DE" sz="2000" dirty="0">
                <a:solidFill>
                  <a:srgbClr val="000000"/>
                </a:solidFill>
              </a:rPr>
              <a:t>* Table: Version block</a:t>
            </a:r>
          </a:p>
          <a:p>
            <a:r>
              <a:rPr lang="de-DE" sz="2000" dirty="0">
                <a:solidFill>
                  <a:srgbClr val="000000"/>
                </a:solidFill>
              </a:rPr>
              <a:t>* </a:t>
            </a:r>
          </a:p>
          <a:p>
            <a:r>
              <a:rPr lang="de-DE" sz="2000" dirty="0">
                <a:solidFill>
                  <a:srgbClr val="000000"/>
                </a:solidFill>
              </a:rPr>
              <a:t>$VERSION:VERSNR;FILETYPE;LANGUAGE;UNIT</a:t>
            </a:r>
          </a:p>
          <a:p>
            <a:r>
              <a:rPr lang="de-DE" sz="2000" dirty="0">
                <a:solidFill>
                  <a:srgbClr val="000000"/>
                </a:solidFill>
              </a:rPr>
              <a:t>8,100;Net;ENG;KM</a:t>
            </a:r>
          </a:p>
          <a:p>
            <a:endParaRPr lang="de-DE" sz="2000" dirty="0">
              <a:solidFill>
                <a:srgbClr val="000000"/>
              </a:solidFill>
            </a:endParaRPr>
          </a:p>
          <a:p>
            <a:r>
              <a:rPr lang="de-DE" sz="2000" dirty="0">
                <a:solidFill>
                  <a:srgbClr val="000000"/>
                </a:solidFill>
              </a:rPr>
              <a:t>* </a:t>
            </a:r>
          </a:p>
          <a:p>
            <a:r>
              <a:rPr lang="de-DE" sz="2000" dirty="0">
                <a:solidFill>
                  <a:srgbClr val="000000"/>
                </a:solidFill>
              </a:rPr>
              <a:t>* Table: Transport </a:t>
            </a:r>
            <a:r>
              <a:rPr lang="de-DE" sz="2000" dirty="0" err="1">
                <a:solidFill>
                  <a:srgbClr val="000000"/>
                </a:solidFill>
              </a:rPr>
              <a:t>systems</a:t>
            </a:r>
            <a:endParaRPr lang="de-DE" sz="2000" dirty="0">
              <a:solidFill>
                <a:srgbClr val="000000"/>
              </a:solidFill>
            </a:endParaRPr>
          </a:p>
          <a:p>
            <a:r>
              <a:rPr lang="de-DE" sz="2000" dirty="0">
                <a:solidFill>
                  <a:srgbClr val="000000"/>
                </a:solidFill>
              </a:rPr>
              <a:t>* </a:t>
            </a:r>
          </a:p>
          <a:p>
            <a:r>
              <a:rPr lang="de-DE" sz="2000" dirty="0">
                <a:solidFill>
                  <a:srgbClr val="000000"/>
                </a:solidFill>
              </a:rPr>
              <a:t>$TSYS:CODE;NAME;TYPE;PCU;</a:t>
            </a:r>
          </a:p>
          <a:p>
            <a:r>
              <a:rPr lang="de-DE" sz="2000" dirty="0">
                <a:solidFill>
                  <a:srgbClr val="000000"/>
                </a:solidFill>
              </a:rPr>
              <a:t>Bus;Bus;PuT;1,000</a:t>
            </a:r>
          </a:p>
          <a:p>
            <a:r>
              <a:rPr lang="de-DE" sz="2000" dirty="0">
                <a:solidFill>
                  <a:srgbClr val="000000"/>
                </a:solidFill>
              </a:rPr>
              <a:t>Car;Car;PrT;1,000</a:t>
            </a:r>
          </a:p>
          <a:p>
            <a:r>
              <a:rPr lang="de-DE" sz="2000" dirty="0">
                <a:solidFill>
                  <a:srgbClr val="000000"/>
                </a:solidFill>
              </a:rPr>
              <a:t>Walk;Walk;PuTWalk;1,000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691680" y="1412776"/>
            <a:ext cx="6408712" cy="3046988"/>
          </a:xfrm>
          <a:prstGeom prst="rect">
            <a:avLst/>
          </a:prstGeom>
          <a:noFill/>
        </p:spPr>
        <p:txBody>
          <a:bodyPr wrap="square" rtlCol="0">
            <a:spAutoFit/>
          </a:bodyPr>
          <a:lstStyle/>
          <a:p>
            <a:r>
              <a:rPr lang="de-DE" sz="2400" dirty="0">
                <a:solidFill>
                  <a:srgbClr val="000000"/>
                </a:solidFill>
              </a:rPr>
              <a:t>$O</a:t>
            </a:r>
          </a:p>
          <a:p>
            <a:r>
              <a:rPr lang="de-DE" sz="2400" dirty="0">
                <a:solidFill>
                  <a:srgbClr val="000000"/>
                </a:solidFill>
              </a:rPr>
              <a:t>* </a:t>
            </a:r>
            <a:r>
              <a:rPr lang="de-DE" sz="2400" dirty="0" err="1">
                <a:solidFill>
                  <a:srgbClr val="000000"/>
                </a:solidFill>
              </a:rPr>
              <a:t>FromZone</a:t>
            </a:r>
            <a:r>
              <a:rPr lang="de-DE" sz="2400" dirty="0">
                <a:solidFill>
                  <a:srgbClr val="000000"/>
                </a:solidFill>
              </a:rPr>
              <a:t>	</a:t>
            </a:r>
            <a:r>
              <a:rPr lang="de-DE" sz="2400" dirty="0" err="1">
                <a:solidFill>
                  <a:srgbClr val="000000"/>
                </a:solidFill>
              </a:rPr>
              <a:t>ToZone</a:t>
            </a:r>
            <a:r>
              <a:rPr lang="de-DE" sz="2400" dirty="0">
                <a:solidFill>
                  <a:srgbClr val="000000"/>
                </a:solidFill>
              </a:rPr>
              <a:t>	Value</a:t>
            </a:r>
          </a:p>
          <a:p>
            <a:r>
              <a:rPr lang="de-DE" sz="2400" dirty="0">
                <a:solidFill>
                  <a:srgbClr val="000000"/>
                </a:solidFill>
              </a:rPr>
              <a:t>         1 	       2 		6989</a:t>
            </a:r>
            <a:br>
              <a:rPr lang="de-DE" sz="2400" dirty="0">
                <a:solidFill>
                  <a:srgbClr val="000000"/>
                </a:solidFill>
              </a:rPr>
            </a:br>
            <a:r>
              <a:rPr lang="de-DE" sz="2400" dirty="0">
                <a:solidFill>
                  <a:srgbClr val="000000"/>
                </a:solidFill>
              </a:rPr>
              <a:t>         1          	       3 		4290</a:t>
            </a:r>
          </a:p>
          <a:p>
            <a:r>
              <a:rPr lang="de-DE" sz="2400" dirty="0">
                <a:solidFill>
                  <a:srgbClr val="000000"/>
                </a:solidFill>
              </a:rPr>
              <a:t>         1          	       4 		4411 </a:t>
            </a:r>
          </a:p>
          <a:p>
            <a:r>
              <a:rPr lang="de-DE" sz="2400" dirty="0">
                <a:solidFill>
                  <a:srgbClr val="000000"/>
                </a:solidFill>
              </a:rPr>
              <a:t>         2          	       1 		4793</a:t>
            </a:r>
          </a:p>
          <a:p>
            <a:r>
              <a:rPr lang="de-DE" sz="2400" dirty="0">
                <a:solidFill>
                  <a:srgbClr val="000000"/>
                </a:solidFill>
              </a:rPr>
              <a:t>         2          	       3 		5620</a:t>
            </a:r>
          </a:p>
          <a:p>
            <a:r>
              <a:rPr lang="de-DE" sz="2400" dirty="0">
                <a:solidFill>
                  <a:srgbClr val="000000"/>
                </a:solidFill>
              </a:rPr>
              <a:t>         …	      …		…</a:t>
            </a:r>
          </a:p>
        </p:txBody>
      </p:sp>
      <p:sp>
        <p:nvSpPr>
          <p:cNvPr id="5" name="Textfeld 6"/>
          <p:cNvSpPr txBox="1"/>
          <p:nvPr/>
        </p:nvSpPr>
        <p:spPr bwMode="gray">
          <a:xfrm>
            <a:off x="1691680" y="104748"/>
            <a:ext cx="5616624" cy="380480"/>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Formato de Matriz OD (formato $O)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39750" y="1844824"/>
            <a:ext cx="8064500" cy="3564112"/>
          </a:xfrm>
          <a:prstGeom prst="rect">
            <a:avLst/>
          </a:prstGeom>
          <a:noFill/>
          <a:ln w="9525">
            <a:noFill/>
            <a:miter lim="800000"/>
            <a:headEnd/>
            <a:tailEnd/>
          </a:ln>
        </p:spPr>
      </p:pic>
      <p:sp>
        <p:nvSpPr>
          <p:cNvPr id="5" name="Textfeld 6"/>
          <p:cNvSpPr txBox="1"/>
          <p:nvPr/>
        </p:nvSpPr>
        <p:spPr bwMode="gray">
          <a:xfrm>
            <a:off x="2277556" y="104748"/>
            <a:ext cx="6048672" cy="380480"/>
          </a:xfrm>
          <a:prstGeom prst="rect">
            <a:avLst/>
          </a:prstGeom>
          <a:noFill/>
        </p:spPr>
        <p:txBody>
          <a:bodyPr wrap="square" lIns="72000" tIns="36000" rIns="72000" bIns="36000" rtlCol="0">
            <a:spAutoFit/>
          </a:bodyPr>
          <a:lstStyle/>
          <a:p>
            <a:r>
              <a:rPr lang="pt-PT" sz="2000" b="1" dirty="0">
                <a:solidFill>
                  <a:srgbClr val="000000"/>
                </a:solidFill>
                <a:cs typeface="Arial" pitchFamily="34" charset="0"/>
              </a:rPr>
              <a:t>Extrato do ficheiro Log.txt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TV!!_Agenda"/>
          <p:cNvSpPr txBox="1">
            <a:spLocks noChangeArrowheads="1"/>
          </p:cNvSpPr>
          <p:nvPr/>
        </p:nvSpPr>
        <p:spPr bwMode="auto">
          <a:xfrm>
            <a:off x="5715000" y="317500"/>
            <a:ext cx="12700" cy="12700"/>
          </a:xfrm>
          <a:prstGeom prst="rect">
            <a:avLst/>
          </a:prstGeom>
          <a:noFill/>
          <a:ln w="9525">
            <a:noFill/>
            <a:miter lim="800000"/>
            <a:headEnd/>
            <a:tailEnd/>
          </a:ln>
        </p:spPr>
        <p:txBody>
          <a:bodyPr wrap="none" lIns="72000" tIns="72000" rIns="72000" bIns="72000">
            <a:spAutoFit/>
          </a:bodyPr>
          <a:lstStyle/>
          <a:p>
            <a:pPr eaLnBrk="0" hangingPunct="0"/>
            <a:endParaRPr lang="de-DE"/>
          </a:p>
        </p:txBody>
      </p:sp>
      <p:sp>
        <p:nvSpPr>
          <p:cNvPr id="8" name="Textfeld 6"/>
          <p:cNvSpPr txBox="1"/>
          <p:nvPr/>
        </p:nvSpPr>
        <p:spPr bwMode="gray">
          <a:xfrm>
            <a:off x="4211960" y="3068960"/>
            <a:ext cx="3952474" cy="503590"/>
          </a:xfrm>
          <a:prstGeom prst="rect">
            <a:avLst/>
          </a:prstGeom>
          <a:noFill/>
        </p:spPr>
        <p:txBody>
          <a:bodyPr wrap="none" lIns="72000" tIns="36000" rIns="72000" bIns="36000" rtlCol="0">
            <a:spAutoFit/>
          </a:bodyPr>
          <a:lstStyle/>
          <a:p>
            <a:r>
              <a:rPr lang="pt-PT" sz="2800" b="1" dirty="0">
                <a:solidFill>
                  <a:srgbClr val="000000"/>
                </a:solidFill>
                <a:cs typeface="Arial" pitchFamily="34" charset="0"/>
              </a:rPr>
              <a:t>Modelo de rede Visum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p:txBody>
          <a:bodyPr/>
          <a:lstStyle/>
          <a:p>
            <a:pPr rtl="0" eaLnBrk="1" latinLnBrk="0" hangingPunct="1"/>
            <a:r>
              <a:rPr lang="en-US" sz="1000" b="1" kern="1200" dirty="0">
                <a:solidFill>
                  <a:schemeClr val="tx1"/>
                </a:solidFill>
                <a:latin typeface="Arial"/>
                <a:ea typeface="+mn-ea"/>
                <a:cs typeface="Arial"/>
              </a:rPr>
              <a:t>1-3 Network</a:t>
            </a:r>
            <a:r>
              <a:rPr lang="en-US" sz="1000" b="1" kern="1200" baseline="0" dirty="0">
                <a:solidFill>
                  <a:schemeClr val="tx1"/>
                </a:solidFill>
                <a:latin typeface="Arial"/>
                <a:ea typeface="+mn-ea"/>
                <a:cs typeface="Arial"/>
              </a:rPr>
              <a:t> model</a:t>
            </a:r>
            <a:r>
              <a:rPr lang="en-US" sz="1000" b="1" kern="1200" dirty="0">
                <a:solidFill>
                  <a:schemeClr val="tx1"/>
                </a:solidFill>
                <a:latin typeface="Arial"/>
                <a:ea typeface="+mn-ea"/>
                <a:cs typeface="Arial"/>
              </a:rPr>
              <a:t> – Structure and Editing</a:t>
            </a:r>
            <a:endParaRPr lang="de-DE" dirty="0"/>
          </a:p>
        </p:txBody>
      </p:sp>
      <p:pic>
        <p:nvPicPr>
          <p:cNvPr id="3" name="Grafik 2" descr="Map_with_PuT_Lines.jpg"/>
          <p:cNvPicPr>
            <a:picLocks noChangeAspect="1"/>
          </p:cNvPicPr>
          <p:nvPr/>
        </p:nvPicPr>
        <p:blipFill>
          <a:blip r:embed="rId3" cstate="print"/>
          <a:srcRect l="1778" r="1778"/>
          <a:stretch>
            <a:fillRect/>
          </a:stretch>
        </p:blipFill>
        <p:spPr>
          <a:xfrm>
            <a:off x="0" y="0"/>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a:xfrm>
            <a:off x="0" y="495300"/>
            <a:ext cx="8064500" cy="757238"/>
          </a:xfrm>
        </p:spPr>
        <p:txBody>
          <a:bodyPr/>
          <a:lstStyle/>
          <a:p>
            <a:r>
              <a:rPr lang="de-DE" dirty="0"/>
              <a:t>Backgrounds</a:t>
            </a:r>
          </a:p>
        </p:txBody>
      </p:sp>
      <p:pic>
        <p:nvPicPr>
          <p:cNvPr id="205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772815"/>
            <a:ext cx="5492162" cy="425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a:t>Nodes</a:t>
            </a:r>
          </a:p>
        </p:txBody>
      </p:sp>
      <p:pic>
        <p:nvPicPr>
          <p:cNvPr id="4" name="Grafik 3" descr="nodes.jpg"/>
          <p:cNvPicPr>
            <a:picLocks noChangeAspect="1"/>
          </p:cNvPicPr>
          <p:nvPr/>
        </p:nvPicPr>
        <p:blipFill>
          <a:blip r:embed="rId3" cstate="print"/>
          <a:srcRect l="1274" r="2554"/>
          <a:stretch>
            <a:fillRect/>
          </a:stretch>
        </p:blipFill>
        <p:spPr>
          <a:xfrm>
            <a:off x="0" y="0"/>
            <a:ext cx="9144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C:\Users\hi\AppData\Local\Microsoft\Windows\Temporary Internet Files\Content.IE5\X8H5X9ZO\CAT4RE0O.gif"/>
          <p:cNvPicPr>
            <a:picLocks noChangeAspect="1" noChangeArrowheads="1"/>
          </p:cNvPicPr>
          <p:nvPr/>
        </p:nvPicPr>
        <p:blipFill>
          <a:blip r:embed="rId3" cstate="print"/>
          <a:srcRect/>
          <a:stretch>
            <a:fillRect/>
          </a:stretch>
        </p:blipFill>
        <p:spPr bwMode="auto">
          <a:xfrm>
            <a:off x="4788024" y="1412875"/>
            <a:ext cx="3816226" cy="3179266"/>
          </a:xfrm>
          <a:prstGeom prst="rect">
            <a:avLst/>
          </a:prstGeom>
          <a:noFill/>
        </p:spPr>
      </p:pic>
      <p:pic>
        <p:nvPicPr>
          <p:cNvPr id="165892" name="Picture 4" descr="C:\Users\hi\AppData\Local\Microsoft\Windows\Temporary Internet Files\Content.IE5\J1GAXTFP\CAXLL5TZ.gif"/>
          <p:cNvPicPr>
            <a:picLocks noChangeAspect="1" noChangeArrowheads="1"/>
          </p:cNvPicPr>
          <p:nvPr/>
        </p:nvPicPr>
        <p:blipFill>
          <a:blip r:embed="rId4" cstate="print"/>
          <a:srcRect/>
          <a:stretch>
            <a:fillRect/>
          </a:stretch>
        </p:blipFill>
        <p:spPr bwMode="auto">
          <a:xfrm>
            <a:off x="539750" y="4413457"/>
            <a:ext cx="5544418" cy="1607931"/>
          </a:xfrm>
          <a:prstGeom prst="rect">
            <a:avLst/>
          </a:prstGeom>
          <a:noFill/>
        </p:spPr>
      </p:pic>
      <p:sp>
        <p:nvSpPr>
          <p:cNvPr id="5" name="Textfeld 4"/>
          <p:cNvSpPr txBox="1"/>
          <p:nvPr/>
        </p:nvSpPr>
        <p:spPr>
          <a:xfrm>
            <a:off x="1043608" y="1844824"/>
            <a:ext cx="4320480" cy="369332"/>
          </a:xfrm>
          <a:prstGeom prst="rect">
            <a:avLst/>
          </a:prstGeom>
          <a:noFill/>
        </p:spPr>
        <p:txBody>
          <a:bodyPr wrap="square" rtlCol="0">
            <a:spAutoFit/>
          </a:bodyPr>
          <a:lstStyle/>
          <a:p>
            <a:r>
              <a:rPr lang="de-DE" dirty="0"/>
              <a:t>Interseção entre estradas principais</a:t>
            </a:r>
          </a:p>
        </p:txBody>
      </p:sp>
      <p:sp>
        <p:nvSpPr>
          <p:cNvPr id="6" name="Textfeld 5"/>
          <p:cNvSpPr txBox="1"/>
          <p:nvPr/>
        </p:nvSpPr>
        <p:spPr>
          <a:xfrm>
            <a:off x="6300192" y="4869160"/>
            <a:ext cx="2304058" cy="646331"/>
          </a:xfrm>
          <a:prstGeom prst="rect">
            <a:avLst/>
          </a:prstGeom>
          <a:noFill/>
        </p:spPr>
        <p:txBody>
          <a:bodyPr wrap="square" rtlCol="0">
            <a:spAutoFit/>
          </a:bodyPr>
          <a:lstStyle/>
          <a:p>
            <a:r>
              <a:rPr lang="de-DE" dirty="0"/>
              <a:t>Redução de 1 faixa Adição de 1 faixa</a:t>
            </a:r>
          </a:p>
        </p:txBody>
      </p:sp>
      <p:sp>
        <p:nvSpPr>
          <p:cNvPr id="7" name="Rectangle 6"/>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Tipos de nó</a:t>
            </a:r>
            <a:endParaRPr lang="pt-PT" sz="2000" dirty="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C:\Users\hi\AppData\Local\Microsoft\Windows\Temporary Internet Files\Content.IE5\XEPH8R75\CAAVZYZS.gif"/>
          <p:cNvPicPr>
            <a:picLocks noChangeAspect="1" noChangeArrowheads="1"/>
          </p:cNvPicPr>
          <p:nvPr/>
        </p:nvPicPr>
        <p:blipFill>
          <a:blip r:embed="rId3" cstate="print"/>
          <a:srcRect/>
          <a:stretch>
            <a:fillRect/>
          </a:stretch>
        </p:blipFill>
        <p:spPr bwMode="auto">
          <a:xfrm>
            <a:off x="539750" y="1411288"/>
            <a:ext cx="2825942" cy="2305050"/>
          </a:xfrm>
          <a:prstGeom prst="rect">
            <a:avLst/>
          </a:prstGeom>
          <a:noFill/>
        </p:spPr>
      </p:pic>
      <p:pic>
        <p:nvPicPr>
          <p:cNvPr id="70658" name="Picture 2" descr="C:\Users\hi\AppData\Local\Microsoft\Windows\Temporary Internet Files\Content.IE5\XEPH8R75\CAZA19TZ.gif"/>
          <p:cNvPicPr>
            <a:picLocks noChangeAspect="1" noChangeArrowheads="1"/>
          </p:cNvPicPr>
          <p:nvPr/>
        </p:nvPicPr>
        <p:blipFill>
          <a:blip r:embed="rId4" cstate="print"/>
          <a:srcRect/>
          <a:stretch>
            <a:fillRect/>
          </a:stretch>
        </p:blipFill>
        <p:spPr bwMode="auto">
          <a:xfrm>
            <a:off x="3033999" y="1412875"/>
            <a:ext cx="2832193" cy="2303463"/>
          </a:xfrm>
          <a:prstGeom prst="rect">
            <a:avLst/>
          </a:prstGeom>
          <a:noFill/>
        </p:spPr>
      </p:pic>
      <p:pic>
        <p:nvPicPr>
          <p:cNvPr id="70660" name="Picture 4" descr="C:\Users\hi\AppData\Local\Microsoft\Windows\Temporary Internet Files\Content.IE5\J1GAXTFP\CAMCZSGA.gif"/>
          <p:cNvPicPr>
            <a:picLocks noChangeAspect="1" noChangeArrowheads="1"/>
          </p:cNvPicPr>
          <p:nvPr/>
        </p:nvPicPr>
        <p:blipFill>
          <a:blip r:embed="rId5" cstate="print"/>
          <a:srcRect/>
          <a:stretch>
            <a:fillRect/>
          </a:stretch>
        </p:blipFill>
        <p:spPr bwMode="auto">
          <a:xfrm>
            <a:off x="539750" y="3716338"/>
            <a:ext cx="2832194" cy="2303463"/>
          </a:xfrm>
          <a:prstGeom prst="rect">
            <a:avLst/>
          </a:prstGeom>
          <a:noFill/>
        </p:spPr>
      </p:pic>
      <p:pic>
        <p:nvPicPr>
          <p:cNvPr id="70664" name="Picture 8" descr="C:\Users\hi\AppData\Local\Microsoft\Windows\Temporary Internet Files\Content.IE5\J1GAXTFP\CAD1L5UY.gif"/>
          <p:cNvPicPr>
            <a:picLocks noChangeAspect="1" noChangeArrowheads="1"/>
          </p:cNvPicPr>
          <p:nvPr/>
        </p:nvPicPr>
        <p:blipFill>
          <a:blip r:embed="rId6" cstate="print"/>
          <a:srcRect/>
          <a:stretch>
            <a:fillRect/>
          </a:stretch>
        </p:blipFill>
        <p:spPr bwMode="auto">
          <a:xfrm>
            <a:off x="5770105" y="3716338"/>
            <a:ext cx="2834145" cy="2305050"/>
          </a:xfrm>
          <a:prstGeom prst="rect">
            <a:avLst/>
          </a:prstGeom>
          <a:noFill/>
        </p:spPr>
      </p:pic>
      <p:pic>
        <p:nvPicPr>
          <p:cNvPr id="70666" name="Picture 10" descr="C:\Users\hi\AppData\Local\Microsoft\Windows\Temporary Internet Files\Content.IE5\7K59XCX8\CAQ5NT9D.gif"/>
          <p:cNvPicPr>
            <a:picLocks noChangeAspect="1" noChangeArrowheads="1"/>
          </p:cNvPicPr>
          <p:nvPr/>
        </p:nvPicPr>
        <p:blipFill>
          <a:blip r:embed="rId7" cstate="print"/>
          <a:srcRect/>
          <a:stretch>
            <a:fillRect/>
          </a:stretch>
        </p:blipFill>
        <p:spPr bwMode="auto">
          <a:xfrm>
            <a:off x="5770105" y="1411288"/>
            <a:ext cx="2834145" cy="2305050"/>
          </a:xfrm>
          <a:prstGeom prst="rect">
            <a:avLst/>
          </a:prstGeom>
          <a:noFill/>
        </p:spPr>
      </p:pic>
      <p:sp>
        <p:nvSpPr>
          <p:cNvPr id="8" name="Rectangle 7"/>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Tipos de controlo</a:t>
            </a:r>
            <a:endParaRPr lang="pt-PT" sz="2000" dirty="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495300"/>
            <a:ext cx="8064500" cy="757238"/>
          </a:xfrm>
        </p:spPr>
        <p:txBody>
          <a:bodyPr/>
          <a:lstStyle/>
          <a:p>
            <a:r>
              <a:rPr lang="de-DE" dirty="0"/>
              <a:t>Link </a:t>
            </a:r>
            <a:r>
              <a:rPr lang="de-DE" dirty="0" err="1"/>
              <a:t>types</a:t>
            </a:r>
            <a:endParaRPr lang="de-DE" dirty="0"/>
          </a:p>
        </p:txBody>
      </p:sp>
      <p:pic>
        <p:nvPicPr>
          <p:cNvPr id="5" name="Grafik 4" descr="Linktypes.jpg"/>
          <p:cNvPicPr>
            <a:picLocks noChangeAspect="1"/>
          </p:cNvPicPr>
          <p:nvPr/>
        </p:nvPicPr>
        <p:blipFill>
          <a:blip r:embed="rId3" cstate="print"/>
          <a:srcRect l="3828"/>
          <a:stretch>
            <a:fillRect/>
          </a:stretch>
        </p:blipFill>
        <p:spPr>
          <a:xfrm>
            <a:off x="0" y="0"/>
            <a:ext cx="9144001"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6"/>
          <p:cNvSpPr txBox="1"/>
          <p:nvPr/>
        </p:nvSpPr>
        <p:spPr bwMode="gray">
          <a:xfrm>
            <a:off x="4211960" y="3068960"/>
            <a:ext cx="2003287" cy="503590"/>
          </a:xfrm>
          <a:prstGeom prst="rect">
            <a:avLst/>
          </a:prstGeom>
          <a:noFill/>
        </p:spPr>
        <p:txBody>
          <a:bodyPr wrap="none" lIns="72000" tIns="36000" rIns="72000" bIns="36000" rtlCol="0">
            <a:spAutoFit/>
          </a:bodyPr>
          <a:lstStyle/>
          <a:p>
            <a:r>
              <a:rPr lang="pt-PT" sz="2800" b="1" dirty="0">
                <a:solidFill>
                  <a:srgbClr val="000000"/>
                </a:solidFill>
                <a:cs typeface="Arial" pitchFamily="34" charset="0"/>
              </a:rPr>
              <a:t>Introdução</a:t>
            </a:r>
          </a:p>
        </p:txBody>
      </p:sp>
    </p:spTree>
    <p:extLst>
      <p:ext uri="{BB962C8B-B14F-4D97-AF65-F5344CB8AC3E}">
        <p14:creationId xmlns:p14="http://schemas.microsoft.com/office/powerpoint/2010/main" val="2680539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495300"/>
            <a:ext cx="8064500" cy="757238"/>
          </a:xfrm>
        </p:spPr>
        <p:txBody>
          <a:bodyPr/>
          <a:lstStyle/>
          <a:p>
            <a:r>
              <a:rPr lang="de-DE" dirty="0" err="1"/>
              <a:t>Linktype-list</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005"/>
            <a:ext cx="9144000" cy="688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a:xfrm>
            <a:off x="0" y="495300"/>
            <a:ext cx="8064500" cy="757238"/>
          </a:xfrm>
        </p:spPr>
        <p:txBody>
          <a:bodyPr/>
          <a:lstStyle/>
          <a:p>
            <a:r>
              <a:rPr lang="de-DE" dirty="0"/>
              <a:t>Links</a:t>
            </a:r>
          </a:p>
        </p:txBody>
      </p:sp>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964649" y="1340768"/>
            <a:ext cx="6851050" cy="4936786"/>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a:t>Turns</a:t>
            </a:r>
          </a:p>
        </p:txBody>
      </p:sp>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hi\AppData\Local\Microsoft\Windows\Temporary Internet Files\Content.IE5\7K59XCX8\CAO2SJK1.gif"/>
          <p:cNvPicPr>
            <a:picLocks noChangeAspect="1" noChangeArrowheads="1"/>
          </p:cNvPicPr>
          <p:nvPr/>
        </p:nvPicPr>
        <p:blipFill>
          <a:blip r:embed="rId3" cstate="print"/>
          <a:srcRect/>
          <a:stretch>
            <a:fillRect/>
          </a:stretch>
        </p:blipFill>
        <p:spPr bwMode="auto">
          <a:xfrm>
            <a:off x="1393398" y="1412875"/>
            <a:ext cx="6346954" cy="4608513"/>
          </a:xfrm>
          <a:prstGeom prst="rect">
            <a:avLst/>
          </a:prstGeom>
          <a:noFill/>
        </p:spPr>
      </p:pic>
      <p:sp>
        <p:nvSpPr>
          <p:cNvPr id="4" name="Rectangle 3"/>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Tipos de viragem</a:t>
            </a:r>
            <a:endParaRPr lang="pt-PT" sz="2000" dirty="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hi\AppData\Local\Microsoft\Windows\Temporary Internet Files\Content.IE5\COA5NOR0\CALJLBKW.gif"/>
          <p:cNvPicPr>
            <a:picLocks noChangeAspect="1" noChangeArrowheads="1"/>
          </p:cNvPicPr>
          <p:nvPr/>
        </p:nvPicPr>
        <p:blipFill>
          <a:blip r:embed="rId3" cstate="print"/>
          <a:srcRect/>
          <a:stretch>
            <a:fillRect/>
          </a:stretch>
        </p:blipFill>
        <p:spPr bwMode="auto">
          <a:xfrm>
            <a:off x="1259830" y="1360786"/>
            <a:ext cx="6552530" cy="4660602"/>
          </a:xfrm>
          <a:prstGeom prst="rect">
            <a:avLst/>
          </a:prstGeom>
          <a:noFill/>
        </p:spPr>
      </p:pic>
      <p:sp>
        <p:nvSpPr>
          <p:cNvPr id="4" name="Rectangle 3"/>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Viragens standard – Hierarquia de Fluxo</a:t>
            </a:r>
            <a:endParaRPr lang="pt-PT" sz="2000" dirty="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39751" y="1392760"/>
            <a:ext cx="4176266" cy="4628628"/>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094831" y="1952178"/>
            <a:ext cx="5509419" cy="3528320"/>
          </a:xfrm>
          <a:prstGeom prst="rect">
            <a:avLst/>
          </a:prstGeom>
          <a:noFill/>
          <a:ln w="9525">
            <a:noFill/>
            <a:miter lim="800000"/>
            <a:headEnd/>
            <a:tailEnd/>
          </a:ln>
        </p:spPr>
      </p:pic>
      <p:sp>
        <p:nvSpPr>
          <p:cNvPr id="5" name="Rectangle 4"/>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Inserir Zonas a partir de ficheiros GIS</a:t>
            </a:r>
            <a:endParaRPr lang="pt-PT" sz="2000" dirty="0">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err="1"/>
              <a:t>Porsition</a:t>
            </a:r>
            <a:r>
              <a:rPr lang="de-DE" dirty="0"/>
              <a:t> </a:t>
            </a:r>
            <a:r>
              <a:rPr lang="de-DE" dirty="0" err="1"/>
              <a:t>of</a:t>
            </a:r>
            <a:r>
              <a:rPr lang="de-DE" dirty="0"/>
              <a:t> </a:t>
            </a:r>
            <a:r>
              <a:rPr lang="de-DE" dirty="0" err="1"/>
              <a:t>zone</a:t>
            </a:r>
            <a:r>
              <a:rPr lang="de-DE" dirty="0"/>
              <a:t> </a:t>
            </a:r>
            <a:r>
              <a:rPr lang="de-DE" dirty="0" err="1"/>
              <a:t>labels</a:t>
            </a:r>
            <a:endParaRPr lang="de-DE" dirty="0"/>
          </a:p>
        </p:txBody>
      </p:sp>
      <p:pic>
        <p:nvPicPr>
          <p:cNvPr id="40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a:xfrm>
            <a:off x="0" y="495300"/>
            <a:ext cx="8064500" cy="757238"/>
          </a:xfrm>
        </p:spPr>
        <p:txBody>
          <a:bodyPr/>
          <a:lstStyle/>
          <a:p>
            <a:r>
              <a:rPr lang="de-DE" dirty="0" err="1"/>
              <a:t>Connectors</a:t>
            </a:r>
            <a:endParaRPr lang="de-DE" dirty="0"/>
          </a:p>
        </p:txBody>
      </p:sp>
      <p:pic>
        <p:nvPicPr>
          <p:cNvPr id="512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3059832" y="476672"/>
            <a:ext cx="3381375" cy="42672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01282"/>
            <a:ext cx="33813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17611"/>
            <a:ext cx="33813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Conetores</a:t>
            </a:r>
            <a:endParaRPr lang="pt-PT" sz="2000" dirty="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err="1"/>
              <a:t>Stops</a:t>
            </a:r>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3"/>
            <a:ext cx="9144000" cy="681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08720"/>
            <a:ext cx="8352928" cy="5357608"/>
          </a:xfrm>
          <a:prstGeom prst="rect">
            <a:avLst/>
          </a:prstGeom>
        </p:spPr>
      </p:pic>
      <p:sp>
        <p:nvSpPr>
          <p:cNvPr id="16" name="Text Placeholder 15"/>
          <p:cNvSpPr>
            <a:spLocks noGrp="1"/>
          </p:cNvSpPr>
          <p:nvPr>
            <p:ph type="body" sz="quarter" idx="4294967295"/>
          </p:nvPr>
        </p:nvSpPr>
        <p:spPr>
          <a:xfrm>
            <a:off x="1691681" y="0"/>
            <a:ext cx="5976663" cy="765175"/>
          </a:xfrm>
        </p:spPr>
        <p:txBody>
          <a:bodyPr>
            <a:normAutofit/>
          </a:bodyPr>
          <a:lstStyle/>
          <a:p>
            <a:r>
              <a:rPr lang="pt-PT" sz="2000" b="1" dirty="0">
                <a:solidFill>
                  <a:srgbClr val="000000"/>
                </a:solidFill>
              </a:rPr>
              <a:t>Estrutura e Navegação no VISUM</a:t>
            </a:r>
          </a:p>
        </p:txBody>
      </p:sp>
      <p:grpSp>
        <p:nvGrpSpPr>
          <p:cNvPr id="105" name="Group 104"/>
          <p:cNvGrpSpPr/>
          <p:nvPr/>
        </p:nvGrpSpPr>
        <p:grpSpPr>
          <a:xfrm>
            <a:off x="4654550" y="781896"/>
            <a:ext cx="4058728" cy="1854367"/>
            <a:chOff x="4654550" y="781896"/>
            <a:chExt cx="4058728" cy="1854367"/>
          </a:xfrm>
        </p:grpSpPr>
        <p:sp>
          <p:nvSpPr>
            <p:cNvPr id="27" name="TextBox 26"/>
            <p:cNvSpPr txBox="1"/>
            <p:nvPr/>
          </p:nvSpPr>
          <p:spPr>
            <a:xfrm>
              <a:off x="4654550" y="2135655"/>
              <a:ext cx="4058728" cy="5006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lstStyle>
            <a:p>
              <a:pPr algn="l"/>
              <a:r>
                <a:rPr lang="pt-PT" sz="1200" b="1" dirty="0">
                  <a:solidFill>
                    <a:schemeClr val="tx1"/>
                  </a:solidFill>
                </a:rPr>
                <a:t>Barra de título (</a:t>
              </a:r>
              <a:r>
                <a:rPr lang="pt-PT" sz="1200" b="1" dirty="0" err="1">
                  <a:solidFill>
                    <a:schemeClr val="tx1"/>
                  </a:solidFill>
                </a:rPr>
                <a:t>Title</a:t>
              </a:r>
              <a:r>
                <a:rPr lang="pt-PT" sz="1200" b="1" dirty="0">
                  <a:solidFill>
                    <a:schemeClr val="tx1"/>
                  </a:solidFill>
                </a:rPr>
                <a:t> bar)</a:t>
              </a:r>
            </a:p>
            <a:p>
              <a:pPr algn="l"/>
              <a:r>
                <a:rPr lang="pt-BR" sz="1000" dirty="0">
                  <a:solidFill>
                    <a:schemeClr val="tx1"/>
                  </a:solidFill>
                  <a:latin typeface="Arial" pitchFamily="34" charset="0"/>
                  <a:cs typeface="Arial" pitchFamily="34" charset="0"/>
                </a:rPr>
                <a:t>Mostra o nome e versão do software, bem como o nome do ficheiro aberto e da [janela ativa]</a:t>
              </a:r>
              <a:endParaRPr lang="pt-BR" sz="1000" dirty="0">
                <a:solidFill>
                  <a:schemeClr val="tx1"/>
                </a:solidFill>
              </a:endParaRPr>
            </a:p>
          </p:txBody>
        </p:sp>
        <p:sp>
          <p:nvSpPr>
            <p:cNvPr id="101" name="Oval 100"/>
            <p:cNvSpPr/>
            <p:nvPr/>
          </p:nvSpPr>
          <p:spPr>
            <a:xfrm>
              <a:off x="6012160" y="781896"/>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1</a:t>
              </a:r>
            </a:p>
          </p:txBody>
        </p:sp>
      </p:grpSp>
      <p:grpSp>
        <p:nvGrpSpPr>
          <p:cNvPr id="112" name="Group 111"/>
          <p:cNvGrpSpPr/>
          <p:nvPr/>
        </p:nvGrpSpPr>
        <p:grpSpPr>
          <a:xfrm>
            <a:off x="4654551" y="961597"/>
            <a:ext cx="4061518" cy="2368034"/>
            <a:chOff x="4654551" y="961597"/>
            <a:chExt cx="4061518" cy="2368034"/>
          </a:xfrm>
        </p:grpSpPr>
        <p:sp>
          <p:nvSpPr>
            <p:cNvPr id="104" name="Oval 103"/>
            <p:cNvSpPr/>
            <p:nvPr/>
          </p:nvSpPr>
          <p:spPr>
            <a:xfrm>
              <a:off x="6444208" y="961597"/>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2</a:t>
              </a:r>
            </a:p>
          </p:txBody>
        </p:sp>
        <p:sp>
          <p:nvSpPr>
            <p:cNvPr id="111" name="Rectangle 110"/>
            <p:cNvSpPr/>
            <p:nvPr/>
          </p:nvSpPr>
          <p:spPr>
            <a:xfrm>
              <a:off x="4654551" y="2683300"/>
              <a:ext cx="4061518" cy="6463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200" b="1" dirty="0">
                  <a:solidFill>
                    <a:schemeClr val="tx1"/>
                  </a:solidFill>
                </a:rPr>
                <a:t>Barra de menus (Menu bar)</a:t>
              </a:r>
            </a:p>
            <a:p>
              <a:r>
                <a:rPr lang="pt-BR" sz="1000" dirty="0">
                  <a:solidFill>
                    <a:schemeClr val="tx1"/>
                  </a:solidFill>
                  <a:latin typeface="Arial" panose="020B0604020202020204" pitchFamily="34" charset="0"/>
                  <a:cs typeface="Arial" panose="020B0604020202020204" pitchFamily="34" charset="0"/>
                </a:rPr>
                <a:t>Através dos menus chama-se as funções do software. Os menus nesta barra dependem da janela que estiver ativa.</a:t>
              </a:r>
            </a:p>
          </p:txBody>
        </p:sp>
      </p:grpSp>
      <p:grpSp>
        <p:nvGrpSpPr>
          <p:cNvPr id="117" name="Group 116"/>
          <p:cNvGrpSpPr/>
          <p:nvPr/>
        </p:nvGrpSpPr>
        <p:grpSpPr>
          <a:xfrm>
            <a:off x="4644008" y="1082247"/>
            <a:ext cx="4069270" cy="2879196"/>
            <a:chOff x="4644008" y="1082247"/>
            <a:chExt cx="4069270" cy="2879196"/>
          </a:xfrm>
        </p:grpSpPr>
        <p:sp>
          <p:nvSpPr>
            <p:cNvPr id="106" name="Oval 105"/>
            <p:cNvSpPr/>
            <p:nvPr/>
          </p:nvSpPr>
          <p:spPr>
            <a:xfrm>
              <a:off x="4691608" y="1082247"/>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3</a:t>
              </a:r>
            </a:p>
          </p:txBody>
        </p:sp>
        <p:sp>
          <p:nvSpPr>
            <p:cNvPr id="113" name="Rectangle 112"/>
            <p:cNvSpPr/>
            <p:nvPr/>
          </p:nvSpPr>
          <p:spPr>
            <a:xfrm>
              <a:off x="4644008" y="3376668"/>
              <a:ext cx="4069270" cy="584775"/>
            </a:xfrm>
            <a:prstGeom prst="rect">
              <a:avLst/>
            </a:prstGeom>
            <a:solidFill>
              <a:srgbClr val="FFFF00"/>
            </a:solidFill>
          </p:spPr>
          <p:txBody>
            <a:bodyPr wrap="square" lIns="72000">
              <a:spAutoFit/>
            </a:bodyPr>
            <a:lstStyle/>
            <a:p>
              <a:r>
                <a:rPr lang="en-US" sz="1200" b="1" dirty="0"/>
                <a:t>Barra de ferramentas (Toolbar)</a:t>
              </a:r>
            </a:p>
            <a:p>
              <a:r>
                <a:rPr lang="pt-BR" sz="1000" dirty="0">
                  <a:latin typeface="Arial" panose="020B0604020202020204" pitchFamily="34" charset="0"/>
                  <a:cs typeface="Arial" panose="020B0604020202020204" pitchFamily="34" charset="0"/>
                </a:rPr>
                <a:t>Através das barras de ferramentas chama-se as funções do software. As barras de ferramentas visíveis dependem da janela ativa.</a:t>
              </a:r>
            </a:p>
          </p:txBody>
        </p:sp>
      </p:grpSp>
      <p:grpSp>
        <p:nvGrpSpPr>
          <p:cNvPr id="118" name="Group 117"/>
          <p:cNvGrpSpPr/>
          <p:nvPr/>
        </p:nvGrpSpPr>
        <p:grpSpPr>
          <a:xfrm>
            <a:off x="395536" y="1321637"/>
            <a:ext cx="8317742" cy="3584083"/>
            <a:chOff x="395536" y="1321637"/>
            <a:chExt cx="8317742" cy="3584083"/>
          </a:xfrm>
        </p:grpSpPr>
        <p:sp>
          <p:nvSpPr>
            <p:cNvPr id="114" name="Rectangle 113"/>
            <p:cNvSpPr/>
            <p:nvPr/>
          </p:nvSpPr>
          <p:spPr>
            <a:xfrm>
              <a:off x="4141278" y="4013168"/>
              <a:ext cx="4572000" cy="892552"/>
            </a:xfrm>
            <a:prstGeom prst="rect">
              <a:avLst/>
            </a:prstGeom>
            <a:solidFill>
              <a:srgbClr val="FFFF00"/>
            </a:solidFill>
          </p:spPr>
          <p:txBody>
            <a:bodyPr>
              <a:spAutoFit/>
            </a:bodyPr>
            <a:lstStyle/>
            <a:p>
              <a:r>
                <a:rPr lang="pt-BR" sz="1200" b="1" dirty="0"/>
                <a:t>Janela global (Overview window</a:t>
              </a:r>
              <a:r>
                <a:rPr lang="en-US" sz="1200" b="1" dirty="0"/>
                <a:t>)</a:t>
              </a:r>
            </a:p>
            <a:p>
              <a:r>
                <a:rPr lang="pt-BR" sz="1000" dirty="0">
                  <a:latin typeface="Arial" pitchFamily="34" charset="0"/>
                  <a:cs typeface="Arial" pitchFamily="34" charset="0"/>
                </a:rPr>
                <a:t>Aqui seleciona-se o modo de trabalho, o objeto de rede (torna visível , invisível; liga/desliga e define filtro; acede-se a atalhos com funções adicionais relacionadas com cada um) e é possível ter uma ideia geral das matrizes existentes, podendo ainda editá-las (é personalizável/customizável).</a:t>
              </a:r>
            </a:p>
          </p:txBody>
        </p:sp>
        <p:sp>
          <p:nvSpPr>
            <p:cNvPr id="115" name="Oval 114"/>
            <p:cNvSpPr/>
            <p:nvPr/>
          </p:nvSpPr>
          <p:spPr>
            <a:xfrm>
              <a:off x="1468996" y="4221088"/>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4</a:t>
              </a:r>
            </a:p>
          </p:txBody>
        </p:sp>
        <p:sp>
          <p:nvSpPr>
            <p:cNvPr id="116" name="Rounded Rectangle 115"/>
            <p:cNvSpPr/>
            <p:nvPr/>
          </p:nvSpPr>
          <p:spPr>
            <a:xfrm>
              <a:off x="395536" y="1321637"/>
              <a:ext cx="1872208" cy="3259491"/>
            </a:xfrm>
            <a:prstGeom prst="roundRect">
              <a:avLst>
                <a:gd name="adj" fmla="val 818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4400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539750" y="1381744"/>
            <a:ext cx="3816226" cy="4639644"/>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853980" y="907976"/>
            <a:ext cx="3750270" cy="5616724"/>
          </a:xfrm>
          <a:prstGeom prst="rect">
            <a:avLst/>
          </a:prstGeom>
          <a:noFill/>
          <a:ln w="9525">
            <a:noFill/>
            <a:miter lim="800000"/>
            <a:headEnd/>
            <a:tailEnd/>
          </a:ln>
        </p:spPr>
      </p:pic>
      <p:sp>
        <p:nvSpPr>
          <p:cNvPr id="5" name="Rectangle 4"/>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Pontos de paragem para Transporte Público</a:t>
            </a:r>
            <a:endParaRPr lang="pt-PT" sz="2000" dirty="0">
              <a:solidFill>
                <a:srgbClr val="00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a:xfrm>
            <a:off x="0" y="495300"/>
            <a:ext cx="8064500" cy="757238"/>
          </a:xfrm>
        </p:spPr>
        <p:txBody>
          <a:bodyPr/>
          <a:lstStyle/>
          <a:p>
            <a:r>
              <a:rPr lang="de-DE" dirty="0"/>
              <a:t>Create </a:t>
            </a:r>
            <a:r>
              <a:rPr lang="de-DE" dirty="0" err="1"/>
              <a:t>line</a:t>
            </a:r>
            <a:endParaRPr lang="de-DE" dirty="0"/>
          </a:p>
        </p:txBody>
      </p:sp>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2051720" y="1052736"/>
            <a:ext cx="3143250" cy="47625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a:xfrm>
            <a:off x="0" y="495300"/>
            <a:ext cx="8064500" cy="757238"/>
          </a:xfrm>
        </p:spPr>
        <p:txBody>
          <a:bodyPr/>
          <a:lstStyle/>
          <a:p>
            <a:r>
              <a:rPr lang="de-DE" dirty="0"/>
              <a:t>Create </a:t>
            </a:r>
            <a:r>
              <a:rPr lang="de-DE" dirty="0" err="1"/>
              <a:t>line</a:t>
            </a:r>
            <a:r>
              <a:rPr lang="de-DE" dirty="0"/>
              <a:t> route</a:t>
            </a:r>
          </a:p>
        </p:txBody>
      </p:sp>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109913" y="2143125"/>
            <a:ext cx="2924175" cy="25717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a:t>Create </a:t>
            </a:r>
            <a:r>
              <a:rPr lang="de-DE" dirty="0" err="1"/>
              <a:t>and</a:t>
            </a:r>
            <a:r>
              <a:rPr lang="de-DE" dirty="0"/>
              <a:t> </a:t>
            </a:r>
            <a:r>
              <a:rPr lang="de-DE" dirty="0" err="1"/>
              <a:t>edit</a:t>
            </a:r>
            <a:r>
              <a:rPr lang="de-DE" dirty="0"/>
              <a:t> </a:t>
            </a:r>
            <a:r>
              <a:rPr lang="de-DE" dirty="0" err="1"/>
              <a:t>line</a:t>
            </a:r>
            <a:r>
              <a:rPr lang="de-DE" dirty="0"/>
              <a:t> route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 y="-28904"/>
            <a:ext cx="9119659" cy="688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3"/>
          <p:cNvCxnSpPr/>
          <p:nvPr/>
        </p:nvCxnSpPr>
        <p:spPr>
          <a:xfrm>
            <a:off x="2987824" y="2852936"/>
            <a:ext cx="4176464" cy="115212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a:t>Edit </a:t>
            </a:r>
            <a:r>
              <a:rPr lang="de-DE" dirty="0" err="1"/>
              <a:t>spatial</a:t>
            </a:r>
            <a:r>
              <a:rPr lang="de-DE" dirty="0"/>
              <a:t> </a:t>
            </a:r>
            <a:r>
              <a:rPr lang="de-DE" dirty="0" err="1"/>
              <a:t>line</a:t>
            </a:r>
            <a:r>
              <a:rPr lang="de-DE" dirty="0"/>
              <a:t> route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52"/>
            <a:ext cx="9206265" cy="683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3"/>
          <p:cNvCxnSpPr/>
          <p:nvPr/>
        </p:nvCxnSpPr>
        <p:spPr>
          <a:xfrm>
            <a:off x="4603132" y="2636912"/>
            <a:ext cx="976980" cy="30963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flipV="1">
            <a:off x="5580112" y="4005064"/>
            <a:ext cx="1584176" cy="172819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a:t>Edit </a:t>
            </a:r>
            <a:r>
              <a:rPr lang="de-DE" dirty="0" err="1"/>
              <a:t>spatial</a:t>
            </a:r>
            <a:r>
              <a:rPr lang="de-DE" dirty="0"/>
              <a:t> </a:t>
            </a:r>
            <a:r>
              <a:rPr lang="de-DE" dirty="0" err="1"/>
              <a:t>line</a:t>
            </a:r>
            <a:r>
              <a:rPr lang="de-DE" dirty="0"/>
              <a:t> route</a:t>
            </a:r>
          </a:p>
        </p:txBody>
      </p:sp>
      <p:cxnSp>
        <p:nvCxnSpPr>
          <p:cNvPr id="4" name="Gerade Verbindung 3"/>
          <p:cNvCxnSpPr/>
          <p:nvPr/>
        </p:nvCxnSpPr>
        <p:spPr>
          <a:xfrm>
            <a:off x="4603132" y="2636912"/>
            <a:ext cx="976980" cy="30963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flipV="1">
            <a:off x="5580112" y="4005064"/>
            <a:ext cx="1584176" cy="172819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199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0" y="495300"/>
            <a:ext cx="8064500" cy="757238"/>
          </a:xfrm>
        </p:spPr>
        <p:txBody>
          <a:bodyPr/>
          <a:lstStyle/>
          <a:p>
            <a:pPr rtl="0" eaLnBrk="1" latinLnBrk="0" hangingPunct="1"/>
            <a:r>
              <a:rPr lang="de-DE" sz="1000" b="1" kern="1200" dirty="0">
                <a:solidFill>
                  <a:schemeClr val="tx1"/>
                </a:solidFill>
                <a:latin typeface="Arial"/>
                <a:ea typeface="+mn-ea"/>
                <a:cs typeface="+mn-cs"/>
              </a:rPr>
              <a:t>User-</a:t>
            </a:r>
            <a:r>
              <a:rPr lang="de-DE" sz="1000" b="1" kern="1200" dirty="0" err="1">
                <a:solidFill>
                  <a:schemeClr val="tx1"/>
                </a:solidFill>
                <a:latin typeface="Arial"/>
                <a:ea typeface="+mn-ea"/>
                <a:cs typeface="+mn-cs"/>
              </a:rPr>
              <a:t>defined</a:t>
            </a:r>
            <a:r>
              <a:rPr lang="de-DE" sz="1000" b="1" kern="1200" dirty="0">
                <a:solidFill>
                  <a:schemeClr val="tx1"/>
                </a:solidFill>
                <a:latin typeface="Arial"/>
                <a:ea typeface="+mn-ea"/>
                <a:cs typeface="+mn-cs"/>
              </a:rPr>
              <a:t> </a:t>
            </a:r>
            <a:r>
              <a:rPr lang="de-DE" sz="1000" b="1" kern="1200" dirty="0" err="1">
                <a:solidFill>
                  <a:schemeClr val="tx1"/>
                </a:solidFill>
                <a:latin typeface="Arial"/>
                <a:ea typeface="+mn-ea"/>
                <a:cs typeface="+mn-cs"/>
              </a:rPr>
              <a:t>attributes</a:t>
            </a:r>
            <a:endParaRPr lang="de-DE" dirty="0"/>
          </a:p>
        </p:txBody>
      </p:sp>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51520" y="836712"/>
            <a:ext cx="6629400" cy="378142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3432175" y="1700808"/>
            <a:ext cx="5172075" cy="474345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0" y="495300"/>
            <a:ext cx="8064500" cy="757238"/>
          </a:xfrm>
        </p:spPr>
        <p:txBody>
          <a:bodyPr/>
          <a:lstStyle/>
          <a:p>
            <a:pPr rtl="0" eaLnBrk="1" fontAlgn="auto" latinLnBrk="0" hangingPunct="1"/>
            <a:r>
              <a:rPr lang="de-DE" sz="1000" b="1" kern="1200" dirty="0">
                <a:solidFill>
                  <a:schemeClr val="tx1"/>
                </a:solidFill>
                <a:latin typeface="Arial"/>
                <a:ea typeface="+mn-ea"/>
                <a:cs typeface="+mn-cs"/>
              </a:rPr>
              <a:t>User-</a:t>
            </a:r>
            <a:r>
              <a:rPr lang="de-DE" sz="1000" b="1" kern="1200" dirty="0" err="1">
                <a:solidFill>
                  <a:schemeClr val="tx1"/>
                </a:solidFill>
                <a:latin typeface="Arial"/>
                <a:ea typeface="+mn-ea"/>
                <a:cs typeface="+mn-cs"/>
              </a:rPr>
              <a:t>defined</a:t>
            </a:r>
            <a:r>
              <a:rPr lang="de-DE" sz="1000" b="1" kern="1200" dirty="0">
                <a:solidFill>
                  <a:schemeClr val="tx1"/>
                </a:solidFill>
                <a:latin typeface="Arial"/>
                <a:ea typeface="+mn-ea"/>
                <a:cs typeface="+mn-cs"/>
              </a:rPr>
              <a:t> </a:t>
            </a:r>
            <a:r>
              <a:rPr lang="de-DE" sz="1000" b="1" kern="1200" dirty="0" err="1">
                <a:solidFill>
                  <a:schemeClr val="tx1"/>
                </a:solidFill>
                <a:latin typeface="Arial"/>
                <a:ea typeface="+mn-ea"/>
                <a:cs typeface="+mn-cs"/>
              </a:rPr>
              <a:t>attributes</a:t>
            </a:r>
            <a:r>
              <a:rPr lang="de-DE" sz="1000" b="1" kern="1200" baseline="0" dirty="0">
                <a:solidFill>
                  <a:schemeClr val="tx1"/>
                </a:solidFill>
                <a:latin typeface="Arial"/>
                <a:ea typeface="+mn-ea"/>
                <a:cs typeface="+mn-cs"/>
              </a:rPr>
              <a:t> (Type </a:t>
            </a:r>
            <a:r>
              <a:rPr lang="de-DE" sz="1000" b="1" kern="1200" baseline="0" dirty="0" err="1">
                <a:solidFill>
                  <a:schemeClr val="tx1"/>
                </a:solidFill>
                <a:latin typeface="Arial"/>
                <a:ea typeface="+mn-ea"/>
                <a:cs typeface="+mn-cs"/>
              </a:rPr>
              <a:t>formula</a:t>
            </a:r>
            <a:r>
              <a:rPr lang="de-DE" sz="1000" b="1" kern="1200" baseline="0" dirty="0">
                <a:solidFill>
                  <a:schemeClr val="tx1"/>
                </a:solidFill>
                <a:latin typeface="Arial"/>
                <a:ea typeface="+mn-ea"/>
                <a:cs typeface="+mn-cs"/>
              </a:rPr>
              <a:t>)</a:t>
            </a:r>
            <a:endParaRPr lang="de-DE" dirty="0"/>
          </a:p>
        </p:txBody>
      </p:sp>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68760"/>
            <a:ext cx="66294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163286"/>
            <a:ext cx="51720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pPr rtl="0" eaLnBrk="1" latinLnBrk="0" hangingPunct="1"/>
            <a:r>
              <a:rPr lang="de-DE" sz="1000" b="1" kern="1200" dirty="0" err="1">
                <a:solidFill>
                  <a:schemeClr val="tx1"/>
                </a:solidFill>
                <a:latin typeface="Arial"/>
                <a:ea typeface="+mn-ea"/>
                <a:cs typeface="+mn-cs"/>
              </a:rPr>
              <a:t>Fill</a:t>
            </a:r>
            <a:r>
              <a:rPr lang="de-DE" sz="1000" b="1" kern="1200" baseline="0" dirty="0">
                <a:solidFill>
                  <a:schemeClr val="tx1"/>
                </a:solidFill>
                <a:latin typeface="Arial"/>
                <a:ea typeface="+mn-ea"/>
                <a:cs typeface="+mn-cs"/>
              </a:rPr>
              <a:t> </a:t>
            </a:r>
            <a:r>
              <a:rPr lang="de-DE" sz="1000" b="1" kern="1200" dirty="0" err="1">
                <a:solidFill>
                  <a:schemeClr val="tx1"/>
                </a:solidFill>
                <a:latin typeface="Arial"/>
                <a:ea typeface="+mn-ea"/>
                <a:cs typeface="+mn-cs"/>
              </a:rPr>
              <a:t>input-attributes</a:t>
            </a:r>
            <a:r>
              <a:rPr lang="de-DE" sz="1000" b="1" kern="1200" dirty="0">
                <a:solidFill>
                  <a:schemeClr val="tx1"/>
                </a:solidFill>
                <a:latin typeface="Arial"/>
                <a:ea typeface="+mn-ea"/>
                <a:cs typeface="+mn-cs"/>
              </a:rPr>
              <a:t> </a:t>
            </a:r>
            <a:r>
              <a:rPr lang="de-DE" sz="1000" b="1" kern="1200" dirty="0" err="1">
                <a:solidFill>
                  <a:schemeClr val="tx1"/>
                </a:solidFill>
                <a:latin typeface="Arial"/>
                <a:ea typeface="+mn-ea"/>
                <a:cs typeface="+mn-cs"/>
              </a:rPr>
              <a:t>with</a:t>
            </a:r>
            <a:r>
              <a:rPr lang="de-DE" sz="1000" b="1" kern="1200" dirty="0">
                <a:solidFill>
                  <a:schemeClr val="tx1"/>
                </a:solidFill>
                <a:latin typeface="Arial"/>
                <a:ea typeface="+mn-ea"/>
                <a:cs typeface="+mn-cs"/>
              </a:rPr>
              <a:t> </a:t>
            </a:r>
            <a:r>
              <a:rPr lang="de-DE" sz="1000" b="1" kern="1200" dirty="0" err="1">
                <a:solidFill>
                  <a:schemeClr val="tx1"/>
                </a:solidFill>
                <a:latin typeface="Arial"/>
                <a:ea typeface="+mn-ea"/>
                <a:cs typeface="+mn-cs"/>
              </a:rPr>
              <a:t>values</a:t>
            </a:r>
            <a:endParaRPr lang="de-DE"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70"/>
            <a:ext cx="9143999" cy="679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780928"/>
            <a:ext cx="5876925" cy="1847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0" y="495300"/>
            <a:ext cx="8064500" cy="757238"/>
          </a:xfrm>
        </p:spPr>
        <p:txBody>
          <a:bodyPr/>
          <a:lstStyle/>
          <a:p>
            <a:r>
              <a:rPr lang="de-DE" dirty="0"/>
              <a:t>Transport </a:t>
            </a:r>
            <a:r>
              <a:rPr lang="de-DE" dirty="0" err="1"/>
              <a:t>demand</a:t>
            </a:r>
            <a:r>
              <a:rPr lang="de-DE" dirty="0"/>
              <a:t> - </a:t>
            </a:r>
            <a:r>
              <a:rPr lang="de-DE" dirty="0" err="1"/>
              <a:t>matrices</a:t>
            </a:r>
            <a:endParaRPr lang="de-DE" dirty="0"/>
          </a:p>
        </p:txBody>
      </p:sp>
      <p:pic>
        <p:nvPicPr>
          <p:cNvPr id="51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08720"/>
            <a:ext cx="8352928" cy="5357608"/>
          </a:xfrm>
          <a:prstGeom prst="rect">
            <a:avLst/>
          </a:prstGeom>
        </p:spPr>
      </p:pic>
      <p:sp>
        <p:nvSpPr>
          <p:cNvPr id="16" name="Text Placeholder 15"/>
          <p:cNvSpPr>
            <a:spLocks noGrp="1"/>
          </p:cNvSpPr>
          <p:nvPr>
            <p:ph type="body" sz="quarter" idx="4294967295"/>
          </p:nvPr>
        </p:nvSpPr>
        <p:spPr>
          <a:xfrm>
            <a:off x="1763689" y="0"/>
            <a:ext cx="5976663" cy="765175"/>
          </a:xfrm>
        </p:spPr>
        <p:txBody>
          <a:bodyPr>
            <a:normAutofit/>
          </a:bodyPr>
          <a:lstStyle/>
          <a:p>
            <a:r>
              <a:rPr lang="pt-PT" sz="2000" b="1" dirty="0">
                <a:solidFill>
                  <a:srgbClr val="000000"/>
                </a:solidFill>
              </a:rPr>
              <a:t>Estrutura e Navegação no VISUM</a:t>
            </a:r>
          </a:p>
        </p:txBody>
      </p:sp>
      <p:grpSp>
        <p:nvGrpSpPr>
          <p:cNvPr id="112" name="Group 111"/>
          <p:cNvGrpSpPr/>
          <p:nvPr/>
        </p:nvGrpSpPr>
        <p:grpSpPr>
          <a:xfrm>
            <a:off x="2483768" y="2045887"/>
            <a:ext cx="6232301" cy="1283744"/>
            <a:chOff x="2483768" y="2045887"/>
            <a:chExt cx="6232301" cy="1283744"/>
          </a:xfrm>
        </p:grpSpPr>
        <p:sp>
          <p:nvSpPr>
            <p:cNvPr id="104" name="Oval 103"/>
            <p:cNvSpPr/>
            <p:nvPr/>
          </p:nvSpPr>
          <p:spPr>
            <a:xfrm>
              <a:off x="2483768" y="2045887"/>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6</a:t>
              </a:r>
            </a:p>
          </p:txBody>
        </p:sp>
        <p:sp>
          <p:nvSpPr>
            <p:cNvPr id="111" name="Rectangle 110"/>
            <p:cNvSpPr/>
            <p:nvPr/>
          </p:nvSpPr>
          <p:spPr>
            <a:xfrm>
              <a:off x="4654551" y="2683300"/>
              <a:ext cx="4061518" cy="6463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200" b="1" dirty="0" err="1">
                  <a:solidFill>
                    <a:schemeClr val="tx1"/>
                  </a:solidFill>
                </a:rPr>
                <a:t>Smart</a:t>
              </a:r>
              <a:r>
                <a:rPr lang="pt-PT" sz="1200" b="1" dirty="0">
                  <a:solidFill>
                    <a:schemeClr val="tx1"/>
                  </a:solidFill>
                </a:rPr>
                <a:t> </a:t>
              </a:r>
              <a:r>
                <a:rPr lang="pt-PT" sz="1200" b="1" dirty="0" err="1">
                  <a:solidFill>
                    <a:schemeClr val="tx1"/>
                  </a:solidFill>
                </a:rPr>
                <a:t>map</a:t>
              </a:r>
              <a:endParaRPr lang="pt-PT" sz="1200" b="1" dirty="0">
                <a:solidFill>
                  <a:schemeClr val="tx1"/>
                </a:solidFill>
              </a:endParaRPr>
            </a:p>
            <a:p>
              <a:r>
                <a:rPr lang="pt-BR" sz="1000" dirty="0">
                  <a:solidFill>
                    <a:schemeClr val="tx1"/>
                  </a:solidFill>
                  <a:latin typeface="Arial" panose="020B0604020202020204" pitchFamily="34" charset="0"/>
                  <a:cs typeface="Arial" panose="020B0604020202020204" pitchFamily="34" charset="0"/>
                </a:rPr>
                <a:t>Mostra uma vista geral da rede total. A secção na área de trabalho é aqui identificada com um retângulo. Este mapa permite aceder rapidamente a qualquer secção da rede.</a:t>
              </a:r>
            </a:p>
          </p:txBody>
        </p:sp>
      </p:grpSp>
      <p:grpSp>
        <p:nvGrpSpPr>
          <p:cNvPr id="117" name="Group 116"/>
          <p:cNvGrpSpPr/>
          <p:nvPr/>
        </p:nvGrpSpPr>
        <p:grpSpPr>
          <a:xfrm>
            <a:off x="2670262" y="3376668"/>
            <a:ext cx="6043016" cy="738664"/>
            <a:chOff x="2670262" y="3376668"/>
            <a:chExt cx="6043016" cy="738664"/>
          </a:xfrm>
        </p:grpSpPr>
        <p:sp>
          <p:nvSpPr>
            <p:cNvPr id="106" name="Oval 105"/>
            <p:cNvSpPr/>
            <p:nvPr/>
          </p:nvSpPr>
          <p:spPr>
            <a:xfrm>
              <a:off x="2670262" y="3489035"/>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7</a:t>
              </a:r>
            </a:p>
          </p:txBody>
        </p:sp>
        <p:sp>
          <p:nvSpPr>
            <p:cNvPr id="113" name="Rectangle 112"/>
            <p:cNvSpPr/>
            <p:nvPr/>
          </p:nvSpPr>
          <p:spPr>
            <a:xfrm>
              <a:off x="4644008" y="3376668"/>
              <a:ext cx="4069270" cy="738664"/>
            </a:xfrm>
            <a:prstGeom prst="rect">
              <a:avLst/>
            </a:prstGeom>
            <a:solidFill>
              <a:srgbClr val="FFFF00"/>
            </a:solidFill>
          </p:spPr>
          <p:txBody>
            <a:bodyPr wrap="square">
              <a:spAutoFit/>
            </a:bodyPr>
            <a:lstStyle/>
            <a:p>
              <a:r>
                <a:rPr lang="pt-BR" sz="1200" b="1" dirty="0"/>
                <a:t>Área de trabalho (Network editor)</a:t>
              </a:r>
            </a:p>
            <a:p>
              <a:r>
                <a:rPr lang="pt-BR" sz="1000" dirty="0">
                  <a:latin typeface="Arial" panose="020B0604020202020204" pitchFamily="34" charset="0"/>
                  <a:cs typeface="Arial" panose="020B0604020202020204" pitchFamily="34" charset="0"/>
                </a:rPr>
                <a:t>Mostra a rede carregada. Pode ajustar-se a visualização e editar graficamente a rede. Usando as </a:t>
              </a:r>
              <a:r>
                <a:rPr lang="pt-BR" sz="1000" dirty="0" err="1">
                  <a:latin typeface="Arial" panose="020B0604020202020204" pitchFamily="34" charset="0"/>
                  <a:cs typeface="Arial" panose="020B0604020202020204" pitchFamily="34" charset="0"/>
                </a:rPr>
                <a:t>scrollbars</a:t>
              </a:r>
              <a:r>
                <a:rPr lang="pt-BR" sz="1000" dirty="0">
                  <a:latin typeface="Arial" panose="020B0604020202020204" pitchFamily="34" charset="0"/>
                  <a:cs typeface="Arial" panose="020B0604020202020204" pitchFamily="34" charset="0"/>
                </a:rPr>
                <a:t> desloca-se a secção visualizada na horizontal ou na vertical.</a:t>
              </a:r>
            </a:p>
          </p:txBody>
        </p:sp>
      </p:grpSp>
      <p:grpSp>
        <p:nvGrpSpPr>
          <p:cNvPr id="3" name="Group 2"/>
          <p:cNvGrpSpPr/>
          <p:nvPr/>
        </p:nvGrpSpPr>
        <p:grpSpPr>
          <a:xfrm>
            <a:off x="3082516" y="4166065"/>
            <a:ext cx="5630762" cy="2171411"/>
            <a:chOff x="3082516" y="4166065"/>
            <a:chExt cx="5630762" cy="2171411"/>
          </a:xfrm>
        </p:grpSpPr>
        <p:sp>
          <p:nvSpPr>
            <p:cNvPr id="114" name="Rectangle 113"/>
            <p:cNvSpPr/>
            <p:nvPr/>
          </p:nvSpPr>
          <p:spPr>
            <a:xfrm>
              <a:off x="3923928" y="4166065"/>
              <a:ext cx="4789350" cy="1200329"/>
            </a:xfrm>
            <a:prstGeom prst="rect">
              <a:avLst/>
            </a:prstGeom>
            <a:solidFill>
              <a:srgbClr val="FFFF00"/>
            </a:solidFill>
          </p:spPr>
          <p:txBody>
            <a:bodyPr wrap="square">
              <a:spAutoFit/>
            </a:bodyPr>
            <a:lstStyle/>
            <a:p>
              <a:r>
                <a:rPr lang="pt-BR" sz="1200" b="1" dirty="0"/>
                <a:t>Barra de status (Status bar)</a:t>
              </a:r>
            </a:p>
            <a:p>
              <a:r>
                <a:rPr lang="pt-BR" sz="1000" dirty="0">
                  <a:latin typeface="Arial" pitchFamily="34" charset="0"/>
                  <a:cs typeface="Arial" pitchFamily="34" charset="0"/>
                </a:rPr>
                <a:t>Apresenta vária informação: </a:t>
              </a:r>
            </a:p>
            <a:p>
              <a:pPr marL="171450" indent="-171450">
                <a:buFont typeface="Arial" panose="020B0604020202020204" pitchFamily="34" charset="0"/>
                <a:buChar char="•"/>
              </a:pPr>
              <a:r>
                <a:rPr lang="pt-BR" sz="1000" dirty="0">
                  <a:latin typeface="Arial" pitchFamily="34" charset="0"/>
                  <a:cs typeface="Arial" pitchFamily="34" charset="0"/>
                </a:rPr>
                <a:t>Detalhes do objeto de rede selecionado (se apenas um estiver selecionado)</a:t>
              </a:r>
            </a:p>
            <a:p>
              <a:pPr marL="171450" indent="-171450">
                <a:buFont typeface="Arial" panose="020B0604020202020204" pitchFamily="34" charset="0"/>
                <a:buChar char="•"/>
              </a:pPr>
              <a:r>
                <a:rPr lang="pt-BR" sz="1000" dirty="0">
                  <a:latin typeface="Arial" pitchFamily="34" charset="0"/>
                  <a:cs typeface="Arial" pitchFamily="34" charset="0"/>
                </a:rPr>
                <a:t>N.º de objetos selecionados (se mais que um estiver selecionado)</a:t>
              </a:r>
            </a:p>
            <a:p>
              <a:pPr marL="171450" indent="-171450">
                <a:buFont typeface="Arial" panose="020B0604020202020204" pitchFamily="34" charset="0"/>
                <a:buChar char="•"/>
              </a:pPr>
              <a:r>
                <a:rPr lang="pt-BR" sz="1000" dirty="0">
                  <a:latin typeface="Arial" pitchFamily="34" charset="0"/>
                  <a:cs typeface="Arial" pitchFamily="34" charset="0"/>
                </a:rPr>
                <a:t>Comandos para passos do processamento da rede</a:t>
              </a:r>
            </a:p>
            <a:p>
              <a:pPr marL="171450" indent="-171450">
                <a:buFont typeface="Arial" panose="020B0604020202020204" pitchFamily="34" charset="0"/>
                <a:buChar char="•"/>
              </a:pPr>
              <a:r>
                <a:rPr lang="pt-BR" sz="1000" dirty="0">
                  <a:latin typeface="Arial" pitchFamily="34" charset="0"/>
                  <a:cs typeface="Arial" pitchFamily="34" charset="0"/>
                </a:rPr>
                <a:t>Escala da rede</a:t>
              </a:r>
            </a:p>
            <a:p>
              <a:pPr marL="171450" indent="-171450">
                <a:buFont typeface="Arial" panose="020B0604020202020204" pitchFamily="34" charset="0"/>
                <a:buChar char="•"/>
              </a:pPr>
              <a:r>
                <a:rPr lang="pt-BR" sz="1000" dirty="0">
                  <a:latin typeface="Arial" pitchFamily="34" charset="0"/>
                  <a:cs typeface="Arial" pitchFamily="34" charset="0"/>
                </a:rPr>
                <a:t>Coordenadas do cursor na rede</a:t>
              </a:r>
            </a:p>
          </p:txBody>
        </p:sp>
        <p:sp>
          <p:nvSpPr>
            <p:cNvPr id="115" name="Oval 114"/>
            <p:cNvSpPr/>
            <p:nvPr/>
          </p:nvSpPr>
          <p:spPr>
            <a:xfrm>
              <a:off x="3082516" y="5977436"/>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8</a:t>
              </a:r>
            </a:p>
          </p:txBody>
        </p:sp>
      </p:grpSp>
      <p:grpSp>
        <p:nvGrpSpPr>
          <p:cNvPr id="2" name="Group 1"/>
          <p:cNvGrpSpPr/>
          <p:nvPr/>
        </p:nvGrpSpPr>
        <p:grpSpPr>
          <a:xfrm>
            <a:off x="395536" y="2135655"/>
            <a:ext cx="8317742" cy="3855173"/>
            <a:chOff x="395536" y="2135655"/>
            <a:chExt cx="8317742" cy="3855173"/>
          </a:xfrm>
        </p:grpSpPr>
        <p:sp>
          <p:nvSpPr>
            <p:cNvPr id="27" name="TextBox 26"/>
            <p:cNvSpPr txBox="1"/>
            <p:nvPr/>
          </p:nvSpPr>
          <p:spPr>
            <a:xfrm>
              <a:off x="4654550" y="2135655"/>
              <a:ext cx="4058728" cy="5006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lstStyle>
            <a:p>
              <a:pPr algn="l"/>
              <a:r>
                <a:rPr lang="pt-PT" sz="1200" b="1" dirty="0">
                  <a:solidFill>
                    <a:schemeClr val="tx1"/>
                  </a:solidFill>
                </a:rPr>
                <a:t>Janela de vista rápida (</a:t>
              </a:r>
              <a:r>
                <a:rPr lang="pt-PT" sz="1200" b="1" dirty="0" err="1">
                  <a:solidFill>
                    <a:schemeClr val="tx1"/>
                  </a:solidFill>
                </a:rPr>
                <a:t>Quick</a:t>
              </a:r>
              <a:r>
                <a:rPr lang="pt-PT" sz="1200" b="1" dirty="0">
                  <a:solidFill>
                    <a:schemeClr val="tx1"/>
                  </a:solidFill>
                </a:rPr>
                <a:t> </a:t>
              </a:r>
              <a:r>
                <a:rPr lang="pt-PT" sz="1200" b="1" dirty="0" err="1">
                  <a:solidFill>
                    <a:schemeClr val="tx1"/>
                  </a:solidFill>
                </a:rPr>
                <a:t>view</a:t>
              </a:r>
              <a:r>
                <a:rPr lang="pt-PT" sz="1200" b="1" dirty="0">
                  <a:solidFill>
                    <a:schemeClr val="tx1"/>
                  </a:solidFill>
                </a:rPr>
                <a:t>)</a:t>
              </a:r>
            </a:p>
            <a:p>
              <a:pPr algn="l"/>
              <a:r>
                <a:rPr lang="pt-BR" sz="1000" dirty="0">
                  <a:solidFill>
                    <a:schemeClr val="tx1"/>
                  </a:solidFill>
                  <a:latin typeface="Arial" pitchFamily="34" charset="0"/>
                  <a:cs typeface="Arial" pitchFamily="34" charset="0"/>
                </a:rPr>
                <a:t>Permite visualizar e/ou alterar o valor de algumas variáveis do elemento da rede selecionado (é personalizável/customizável).</a:t>
              </a:r>
            </a:p>
          </p:txBody>
        </p:sp>
        <p:sp>
          <p:nvSpPr>
            <p:cNvPr id="101" name="Oval 100"/>
            <p:cNvSpPr/>
            <p:nvPr/>
          </p:nvSpPr>
          <p:spPr>
            <a:xfrm>
              <a:off x="1194346" y="5243708"/>
              <a:ext cx="360040" cy="360040"/>
            </a:xfrm>
            <a:prstGeom prst="ellipse">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b="1" dirty="0"/>
                <a:t>5</a:t>
              </a:r>
            </a:p>
          </p:txBody>
        </p:sp>
        <p:sp>
          <p:nvSpPr>
            <p:cNvPr id="116" name="Rounded Rectangle 115"/>
            <p:cNvSpPr/>
            <p:nvPr/>
          </p:nvSpPr>
          <p:spPr>
            <a:xfrm>
              <a:off x="395536" y="4559300"/>
              <a:ext cx="1872208" cy="1431528"/>
            </a:xfrm>
            <a:prstGeom prst="roundRect">
              <a:avLst>
                <a:gd name="adj" fmla="val 818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9107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12553" b="50000"/>
          <a:stretch/>
        </p:blipFill>
        <p:spPr bwMode="auto">
          <a:xfrm>
            <a:off x="2263949" y="3985287"/>
            <a:ext cx="6880051" cy="2076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099153"/>
            <a:ext cx="3895725" cy="3181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763688" y="260648"/>
            <a:ext cx="5544616"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Alocar matriz &gt; Segmento de Demanda</a:t>
            </a:r>
            <a:endParaRPr lang="pt-PT" sz="2000" dirty="0">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TV!!_Agenda"/>
          <p:cNvSpPr txBox="1">
            <a:spLocks noChangeArrowheads="1"/>
          </p:cNvSpPr>
          <p:nvPr/>
        </p:nvSpPr>
        <p:spPr bwMode="auto">
          <a:xfrm>
            <a:off x="5715000" y="317500"/>
            <a:ext cx="12700" cy="12700"/>
          </a:xfrm>
          <a:prstGeom prst="rect">
            <a:avLst/>
          </a:prstGeom>
          <a:noFill/>
          <a:ln w="9525">
            <a:noFill/>
            <a:miter lim="800000"/>
            <a:headEnd/>
            <a:tailEnd/>
          </a:ln>
        </p:spPr>
        <p:txBody>
          <a:bodyPr wrap="none" lIns="72000" tIns="72000" rIns="72000" bIns="72000">
            <a:spAutoFit/>
          </a:bodyPr>
          <a:lstStyle/>
          <a:p>
            <a:pPr eaLnBrk="0" hangingPunct="0"/>
            <a:endParaRPr lang="de-DE"/>
          </a:p>
        </p:txBody>
      </p:sp>
      <p:sp>
        <p:nvSpPr>
          <p:cNvPr id="9" name="Textfeld 6"/>
          <p:cNvSpPr txBox="1"/>
          <p:nvPr/>
        </p:nvSpPr>
        <p:spPr bwMode="gray">
          <a:xfrm>
            <a:off x="4211960" y="3068960"/>
            <a:ext cx="4392488" cy="934478"/>
          </a:xfrm>
          <a:prstGeom prst="rect">
            <a:avLst/>
          </a:prstGeom>
          <a:noFill/>
        </p:spPr>
        <p:txBody>
          <a:bodyPr wrap="square" lIns="72000" tIns="36000" rIns="72000" bIns="36000" rtlCol="0">
            <a:spAutoFit/>
          </a:bodyPr>
          <a:lstStyle/>
          <a:p>
            <a:r>
              <a:rPr lang="pt-PT" sz="2800" b="1" dirty="0">
                <a:solidFill>
                  <a:srgbClr val="000000"/>
                </a:solidFill>
                <a:latin typeface="Arial" pitchFamily="34" charset="0"/>
                <a:cs typeface="Arial" pitchFamily="34" charset="0"/>
              </a:rPr>
              <a:t>Validação e verificação de redes</a:t>
            </a:r>
            <a:endParaRPr lang="pt-PT" sz="2800" b="1" dirty="0">
              <a:solidFill>
                <a:srgbClr val="00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659734" y="1040408"/>
            <a:ext cx="4944516" cy="4980980"/>
          </a:xfrm>
          <a:prstGeom prst="rect">
            <a:avLst/>
          </a:prstGeom>
          <a:noFill/>
          <a:ln w="9525">
            <a:noFill/>
            <a:miter lim="800000"/>
            <a:headEnd/>
            <a:tailEnd/>
          </a:ln>
        </p:spPr>
      </p:pic>
      <p:sp>
        <p:nvSpPr>
          <p:cNvPr id="2" name="Rectangle 1"/>
          <p:cNvSpPr/>
          <p:nvPr/>
        </p:nvSpPr>
        <p:spPr>
          <a:xfrm>
            <a:off x="1763688" y="260648"/>
            <a:ext cx="2808530" cy="400110"/>
          </a:xfrm>
          <a:prstGeom prst="rect">
            <a:avLst/>
          </a:prstGeom>
        </p:spPr>
        <p:txBody>
          <a:bodyPr wrap="square">
            <a:spAutoFit/>
          </a:bodyPr>
          <a:lstStyle/>
          <a:p>
            <a:r>
              <a:rPr lang="pt-PT" sz="2000" b="1" dirty="0">
                <a:solidFill>
                  <a:srgbClr val="000000"/>
                </a:solidFill>
                <a:latin typeface="Arial" pitchFamily="34" charset="0"/>
                <a:cs typeface="Arial" pitchFamily="34" charset="0"/>
              </a:rPr>
              <a:t>Verificação da rede</a:t>
            </a:r>
            <a:endParaRPr lang="pt-PT" sz="2000" dirty="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p:txBody>
          <a:bodyPr/>
          <a:lstStyle/>
          <a:p>
            <a:r>
              <a:rPr lang="de-DE" dirty="0" err="1"/>
              <a:t>Shortest</a:t>
            </a:r>
            <a:r>
              <a:rPr lang="de-DE" dirty="0"/>
              <a:t> Path </a:t>
            </a:r>
            <a:r>
              <a:rPr lang="de-DE" dirty="0" err="1"/>
              <a:t>search</a:t>
            </a:r>
            <a:endParaRPr lang="de-DE" dirty="0"/>
          </a:p>
        </p:txBody>
      </p:sp>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p:txBody>
          <a:bodyPr/>
          <a:lstStyle/>
          <a:p>
            <a:pPr rtl="0" eaLnBrk="1" latinLnBrk="0" hangingPunct="1"/>
            <a:r>
              <a:rPr lang="en-US" sz="1000" b="1" kern="1200" dirty="0">
                <a:solidFill>
                  <a:schemeClr val="tx1"/>
                </a:solidFill>
                <a:latin typeface="Arial"/>
                <a:ea typeface="+mn-ea"/>
                <a:cs typeface="+mn-cs"/>
              </a:rPr>
              <a:t>List shortest path</a:t>
            </a:r>
            <a:r>
              <a:rPr lang="en-US" sz="1000" b="1" kern="1200" baseline="0" dirty="0">
                <a:solidFill>
                  <a:schemeClr val="tx1"/>
                </a:solidFill>
                <a:latin typeface="Arial"/>
                <a:ea typeface="+mn-ea"/>
                <a:cs typeface="+mn-cs"/>
              </a:rPr>
              <a:t> search </a:t>
            </a:r>
            <a:r>
              <a:rPr lang="en-US" sz="1000" b="1" kern="1200" baseline="0" dirty="0" err="1">
                <a:solidFill>
                  <a:schemeClr val="tx1"/>
                </a:solidFill>
                <a:latin typeface="Arial"/>
                <a:ea typeface="+mn-ea"/>
                <a:cs typeface="+mn-cs"/>
              </a:rPr>
              <a:t>PrT</a:t>
            </a:r>
            <a:endParaRPr lang="de-DE" dirty="0"/>
          </a:p>
        </p:txBody>
      </p:sp>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TV!!_Agenda"/>
          <p:cNvSpPr txBox="1">
            <a:spLocks noChangeArrowheads="1"/>
          </p:cNvSpPr>
          <p:nvPr/>
        </p:nvSpPr>
        <p:spPr bwMode="auto">
          <a:xfrm>
            <a:off x="5715000" y="317500"/>
            <a:ext cx="12700" cy="12700"/>
          </a:xfrm>
          <a:prstGeom prst="rect">
            <a:avLst/>
          </a:prstGeom>
          <a:noFill/>
          <a:ln w="9525">
            <a:noFill/>
            <a:miter lim="800000"/>
            <a:headEnd/>
            <a:tailEnd/>
          </a:ln>
        </p:spPr>
        <p:txBody>
          <a:bodyPr wrap="none" lIns="72000" tIns="72000" rIns="72000" bIns="72000">
            <a:spAutoFit/>
          </a:bodyPr>
          <a:lstStyle/>
          <a:p>
            <a:pPr eaLnBrk="0" hangingPunct="0"/>
            <a:endParaRPr lang="de-DE"/>
          </a:p>
        </p:txBody>
      </p:sp>
      <p:sp>
        <p:nvSpPr>
          <p:cNvPr id="9" name="Textfeld 6"/>
          <p:cNvSpPr txBox="1"/>
          <p:nvPr/>
        </p:nvSpPr>
        <p:spPr bwMode="gray">
          <a:xfrm>
            <a:off x="4211960" y="3068960"/>
            <a:ext cx="4392488" cy="503590"/>
          </a:xfrm>
          <a:prstGeom prst="rect">
            <a:avLst/>
          </a:prstGeom>
          <a:noFill/>
        </p:spPr>
        <p:txBody>
          <a:bodyPr wrap="square" lIns="72000" tIns="36000" rIns="72000" bIns="36000" rtlCol="0">
            <a:spAutoFit/>
          </a:bodyPr>
          <a:lstStyle/>
          <a:p>
            <a:r>
              <a:rPr lang="pt-PT" sz="2800" b="1" dirty="0">
                <a:solidFill>
                  <a:srgbClr val="000000"/>
                </a:solidFill>
                <a:latin typeface="Arial" pitchFamily="34" charset="0"/>
                <a:cs typeface="Arial" pitchFamily="34" charset="0"/>
              </a:rPr>
              <a:t>Parâmetros gráficos</a:t>
            </a:r>
            <a:endParaRPr lang="pt-PT" sz="2800" b="1" dirty="0">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Graphic</a:t>
            </a:r>
            <a:r>
              <a:rPr lang="de-DE" dirty="0"/>
              <a:t> </a:t>
            </a:r>
            <a:r>
              <a:rPr lang="de-DE" dirty="0" err="1"/>
              <a:t>parameters</a:t>
            </a:r>
            <a:r>
              <a:rPr lang="de-DE" dirty="0"/>
              <a:t>  </a:t>
            </a:r>
            <a:r>
              <a:rPr lang="de-DE" dirty="0" err="1"/>
              <a:t>of</a:t>
            </a:r>
            <a:r>
              <a:rPr lang="de-DE" dirty="0"/>
              <a:t> links</a:t>
            </a:r>
          </a:p>
        </p:txBody>
      </p:sp>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699792" y="332656"/>
            <a:ext cx="6123180" cy="5006975"/>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539750" y="2373313"/>
            <a:ext cx="4638675" cy="36480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08720"/>
            <a:ext cx="8352928" cy="5357608"/>
          </a:xfrm>
          <a:prstGeom prst="rect">
            <a:avLst/>
          </a:prstGeom>
        </p:spPr>
      </p:pic>
      <p:sp>
        <p:nvSpPr>
          <p:cNvPr id="11" name="Rectangle 10"/>
          <p:cNvSpPr/>
          <p:nvPr/>
        </p:nvSpPr>
        <p:spPr>
          <a:xfrm>
            <a:off x="2283938" y="1633632"/>
            <a:ext cx="6409532" cy="4315648"/>
          </a:xfrm>
          <a:prstGeom prst="rect">
            <a:avLst/>
          </a:prstGeom>
          <a:solidFill>
            <a:srgbClr val="FFFF00">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050" b="1" dirty="0">
                <a:solidFill>
                  <a:schemeClr val="tx1"/>
                </a:solidFill>
              </a:rPr>
              <a:t>Área de trabalho</a:t>
            </a:r>
          </a:p>
        </p:txBody>
      </p:sp>
      <p:sp>
        <p:nvSpPr>
          <p:cNvPr id="16" name="Text Placeholder 15"/>
          <p:cNvSpPr>
            <a:spLocks noGrp="1"/>
          </p:cNvSpPr>
          <p:nvPr>
            <p:ph type="body" sz="quarter" idx="4294967295"/>
          </p:nvPr>
        </p:nvSpPr>
        <p:spPr>
          <a:xfrm>
            <a:off x="1725291" y="0"/>
            <a:ext cx="6015061" cy="765175"/>
          </a:xfrm>
        </p:spPr>
        <p:txBody>
          <a:bodyPr>
            <a:normAutofit/>
          </a:bodyPr>
          <a:lstStyle/>
          <a:p>
            <a:r>
              <a:rPr lang="pt-PT" sz="2000" b="1" dirty="0">
                <a:solidFill>
                  <a:srgbClr val="000000"/>
                </a:solidFill>
              </a:rPr>
              <a:t>Estrutura e Navegação no VISUM</a:t>
            </a:r>
          </a:p>
        </p:txBody>
      </p:sp>
      <p:grpSp>
        <p:nvGrpSpPr>
          <p:cNvPr id="12" name="Group 11"/>
          <p:cNvGrpSpPr/>
          <p:nvPr/>
        </p:nvGrpSpPr>
        <p:grpSpPr>
          <a:xfrm>
            <a:off x="449866" y="4593858"/>
            <a:ext cx="4615894" cy="1355422"/>
            <a:chOff x="316146" y="4581128"/>
            <a:chExt cx="4615894" cy="1355422"/>
          </a:xfrm>
        </p:grpSpPr>
        <p:sp>
          <p:nvSpPr>
            <p:cNvPr id="13" name="Rectangle 12"/>
            <p:cNvSpPr/>
            <p:nvPr/>
          </p:nvSpPr>
          <p:spPr>
            <a:xfrm>
              <a:off x="316146" y="4581128"/>
              <a:ext cx="1087504" cy="1355422"/>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14" name="TextBox 13"/>
            <p:cNvSpPr txBox="1"/>
            <p:nvPr/>
          </p:nvSpPr>
          <p:spPr>
            <a:xfrm>
              <a:off x="1835696" y="4581128"/>
              <a:ext cx="3096344" cy="720080"/>
            </a:xfrm>
            <a:prstGeom prst="rect">
              <a:avLst/>
            </a:prstGeom>
            <a:solidFill>
              <a:schemeClr val="bg1">
                <a:lumMod val="9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pt-PT" sz="1050" b="1" dirty="0">
                  <a:solidFill>
                    <a:srgbClr val="800000"/>
                  </a:solidFill>
                </a:rPr>
                <a:t>Janela de Vista Rápida</a:t>
              </a:r>
            </a:p>
            <a:p>
              <a:pPr algn="l"/>
              <a:r>
                <a:rPr lang="pt-PT" sz="1050" dirty="0">
                  <a:solidFill>
                    <a:srgbClr val="800000"/>
                  </a:solidFill>
                </a:rPr>
                <a:t>Permite visualizar e/ou alterar o valor de algumas variáveis do elemento da rede selecionado (personalizável)</a:t>
              </a:r>
            </a:p>
          </p:txBody>
        </p:sp>
        <p:cxnSp>
          <p:nvCxnSpPr>
            <p:cNvPr id="15" name="Straight Arrow Connector 14"/>
            <p:cNvCxnSpPr>
              <a:stCxn id="13" idx="3"/>
              <a:endCxn id="14" idx="1"/>
            </p:cNvCxnSpPr>
            <p:nvPr/>
          </p:nvCxnSpPr>
          <p:spPr>
            <a:xfrm flipV="1">
              <a:off x="1403650" y="4941168"/>
              <a:ext cx="432046" cy="317671"/>
            </a:xfrm>
            <a:prstGeom prst="straightConnector1">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7" name="Group 16"/>
          <p:cNvGrpSpPr/>
          <p:nvPr/>
        </p:nvGrpSpPr>
        <p:grpSpPr>
          <a:xfrm>
            <a:off x="452668" y="1641228"/>
            <a:ext cx="4047324" cy="2723876"/>
            <a:chOff x="316144" y="1820120"/>
            <a:chExt cx="4047324" cy="2723876"/>
          </a:xfrm>
        </p:grpSpPr>
        <p:sp>
          <p:nvSpPr>
            <p:cNvPr id="18" name="Rectangle 17"/>
            <p:cNvSpPr/>
            <p:nvPr/>
          </p:nvSpPr>
          <p:spPr>
            <a:xfrm>
              <a:off x="316144" y="1820120"/>
              <a:ext cx="766051" cy="27238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19" name="TextBox 18"/>
            <p:cNvSpPr txBox="1"/>
            <p:nvPr/>
          </p:nvSpPr>
          <p:spPr>
            <a:xfrm>
              <a:off x="1835696" y="3374193"/>
              <a:ext cx="2527772" cy="558863"/>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lstStyle>
            <a:p>
              <a:pPr algn="l"/>
              <a:r>
                <a:rPr lang="pt-PT" sz="1000" b="1" dirty="0">
                  <a:solidFill>
                    <a:srgbClr val="C00000"/>
                  </a:solidFill>
                </a:rPr>
                <a:t>Objetos de rede</a:t>
              </a:r>
            </a:p>
            <a:p>
              <a:pPr algn="l"/>
              <a:r>
                <a:rPr lang="pt-PT" sz="1000" dirty="0">
                  <a:solidFill>
                    <a:srgbClr val="C00000"/>
                  </a:solidFill>
                </a:rPr>
                <a:t>nós, arcos, viragens, zonas, conectores, paragens, etc. (personalizável)</a:t>
              </a:r>
            </a:p>
          </p:txBody>
        </p:sp>
        <p:cxnSp>
          <p:nvCxnSpPr>
            <p:cNvPr id="20" name="Straight Arrow Connector 19"/>
            <p:cNvCxnSpPr>
              <a:stCxn id="18" idx="3"/>
              <a:endCxn id="19" idx="1"/>
            </p:cNvCxnSpPr>
            <p:nvPr/>
          </p:nvCxnSpPr>
          <p:spPr>
            <a:xfrm>
              <a:off x="1082195" y="3182058"/>
              <a:ext cx="753501" cy="471567"/>
            </a:xfrm>
            <a:prstGeom prst="straightConnector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5" name="Group 24"/>
          <p:cNvGrpSpPr/>
          <p:nvPr/>
        </p:nvGrpSpPr>
        <p:grpSpPr>
          <a:xfrm>
            <a:off x="1725290" y="1169016"/>
            <a:ext cx="6951985" cy="4936509"/>
            <a:chOff x="1725290" y="1169016"/>
            <a:chExt cx="6951985" cy="4936509"/>
          </a:xfrm>
        </p:grpSpPr>
        <p:sp>
          <p:nvSpPr>
            <p:cNvPr id="26" name="Rectangle 25"/>
            <p:cNvSpPr/>
            <p:nvPr/>
          </p:nvSpPr>
          <p:spPr>
            <a:xfrm>
              <a:off x="1725290" y="1194112"/>
              <a:ext cx="821060" cy="154128"/>
            </a:xfrm>
            <a:prstGeom prst="rect">
              <a:avLst/>
            </a:prstGeom>
            <a:noFill/>
            <a:ln w="25400">
              <a:solidFill>
                <a:srgbClr val="009999">
                  <a:alpha val="46000"/>
                </a:srgb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27" name="TextBox 26"/>
            <p:cNvSpPr txBox="1"/>
            <p:nvPr/>
          </p:nvSpPr>
          <p:spPr>
            <a:xfrm>
              <a:off x="5544109" y="1169016"/>
              <a:ext cx="3133166" cy="500608"/>
            </a:xfrm>
            <a:prstGeom prst="rect">
              <a:avLst/>
            </a:prstGeom>
            <a:solidFill>
              <a:schemeClr val="bg1">
                <a:lumMod val="95000"/>
              </a:schemeClr>
            </a:solidFill>
            <a:ln w="25400">
              <a:solidFill>
                <a:srgbClr val="009999">
                  <a:alpha val="46000"/>
                </a:srgb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lstStyle>
            <a:p>
              <a:pPr algn="l"/>
              <a:r>
                <a:rPr lang="pt-PT" sz="1050" b="1" dirty="0">
                  <a:solidFill>
                    <a:schemeClr val="accent5">
                      <a:lumMod val="75000"/>
                    </a:schemeClr>
                  </a:solidFill>
                </a:rPr>
                <a:t>Seleção de janela a visualizar</a:t>
              </a:r>
            </a:p>
            <a:p>
              <a:pPr algn="l"/>
              <a:r>
                <a:rPr lang="pt-PT" sz="1050" dirty="0">
                  <a:solidFill>
                    <a:schemeClr val="accent5">
                      <a:lumMod val="75000"/>
                    </a:schemeClr>
                  </a:solidFill>
                </a:rPr>
                <a:t>Alterna entre as janelas que estiverem abertas rede, matrizes O/D, listas, etc.)</a:t>
              </a:r>
            </a:p>
          </p:txBody>
        </p:sp>
        <p:cxnSp>
          <p:nvCxnSpPr>
            <p:cNvPr id="28" name="Straight Arrow Connector 27"/>
            <p:cNvCxnSpPr>
              <a:stCxn id="26" idx="3"/>
              <a:endCxn id="27" idx="1"/>
            </p:cNvCxnSpPr>
            <p:nvPr/>
          </p:nvCxnSpPr>
          <p:spPr>
            <a:xfrm>
              <a:off x="2546350" y="1271176"/>
              <a:ext cx="2997759" cy="148144"/>
            </a:xfrm>
            <a:prstGeom prst="straightConnector1">
              <a:avLst/>
            </a:prstGeom>
            <a:noFill/>
            <a:ln w="25400">
              <a:solidFill>
                <a:srgbClr val="009999">
                  <a:alpha val="46000"/>
                </a:srgbClr>
              </a:solidFill>
              <a:head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Arrow Connector 52"/>
            <p:cNvCxnSpPr>
              <a:stCxn id="61" idx="3"/>
              <a:endCxn id="27" idx="2"/>
            </p:cNvCxnSpPr>
            <p:nvPr/>
          </p:nvCxnSpPr>
          <p:spPr>
            <a:xfrm flipV="1">
              <a:off x="3267075" y="1669624"/>
              <a:ext cx="3843617" cy="4365298"/>
            </a:xfrm>
            <a:prstGeom prst="bentConnector2">
              <a:avLst/>
            </a:prstGeom>
            <a:noFill/>
            <a:ln w="41275">
              <a:solidFill>
                <a:srgbClr val="009999">
                  <a:alpha val="46000"/>
                </a:srgbClr>
              </a:solidFill>
              <a:headEnd type="none"/>
            </a:ln>
          </p:spPr>
          <p:style>
            <a:lnRef idx="2">
              <a:schemeClr val="accent1">
                <a:shade val="50000"/>
              </a:schemeClr>
            </a:lnRef>
            <a:fillRef idx="1">
              <a:schemeClr val="accent1"/>
            </a:fillRef>
            <a:effectRef idx="0">
              <a:schemeClr val="accent1"/>
            </a:effectRef>
            <a:fontRef idx="minor">
              <a:schemeClr val="lt1"/>
            </a:fontRef>
          </p:style>
        </p:cxnSp>
        <p:sp>
          <p:nvSpPr>
            <p:cNvPr id="61" name="Rectangle 60"/>
            <p:cNvSpPr/>
            <p:nvPr/>
          </p:nvSpPr>
          <p:spPr>
            <a:xfrm>
              <a:off x="2246861" y="5964318"/>
              <a:ext cx="1020214" cy="141207"/>
            </a:xfrm>
            <a:prstGeom prst="rect">
              <a:avLst/>
            </a:prstGeom>
            <a:noFill/>
            <a:ln w="25400">
              <a:solidFill>
                <a:srgbClr val="009999">
                  <a:alpha val="46000"/>
                </a:srgb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grpSp>
      <p:grpSp>
        <p:nvGrpSpPr>
          <p:cNvPr id="29" name="Group 28"/>
          <p:cNvGrpSpPr/>
          <p:nvPr/>
        </p:nvGrpSpPr>
        <p:grpSpPr>
          <a:xfrm>
            <a:off x="3911600" y="1479550"/>
            <a:ext cx="4765674" cy="725071"/>
            <a:chOff x="3911600" y="1479550"/>
            <a:chExt cx="4765674" cy="725071"/>
          </a:xfrm>
        </p:grpSpPr>
        <p:sp>
          <p:nvSpPr>
            <p:cNvPr id="30" name="TextBox 29"/>
            <p:cNvSpPr txBox="1"/>
            <p:nvPr/>
          </p:nvSpPr>
          <p:spPr>
            <a:xfrm>
              <a:off x="5544108" y="1779360"/>
              <a:ext cx="3133166" cy="425261"/>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defRPr sz="1200" b="1">
                  <a:solidFill>
                    <a:schemeClr val="accent5">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PT" sz="1050" dirty="0">
                  <a:solidFill>
                    <a:srgbClr val="FF0000"/>
                  </a:solidFill>
                </a:rPr>
                <a:t>Ferramentas de visualização</a:t>
              </a:r>
            </a:p>
            <a:p>
              <a:r>
                <a:rPr lang="pt-PT" sz="1050" b="0" dirty="0">
                  <a:solidFill>
                    <a:srgbClr val="FF0000"/>
                  </a:solidFill>
                </a:rPr>
                <a:t>aproxima, afasta, vista total, </a:t>
              </a:r>
              <a:r>
                <a:rPr lang="pt-PT" sz="1050" b="0" i="1" dirty="0" err="1">
                  <a:solidFill>
                    <a:srgbClr val="FF0000"/>
                  </a:solidFill>
                </a:rPr>
                <a:t>pan</a:t>
              </a:r>
              <a:r>
                <a:rPr lang="pt-PT" sz="1050" b="0" dirty="0">
                  <a:solidFill>
                    <a:srgbClr val="FF0000"/>
                  </a:solidFill>
                </a:rPr>
                <a:t>, mede distância</a:t>
              </a:r>
            </a:p>
          </p:txBody>
        </p:sp>
        <p:sp>
          <p:nvSpPr>
            <p:cNvPr id="31" name="Rectangle 30"/>
            <p:cNvSpPr/>
            <p:nvPr/>
          </p:nvSpPr>
          <p:spPr>
            <a:xfrm>
              <a:off x="3911600" y="1479550"/>
              <a:ext cx="1268879"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cxnSp>
          <p:nvCxnSpPr>
            <p:cNvPr id="32" name="Straight Arrow Connector 31"/>
            <p:cNvCxnSpPr>
              <a:stCxn id="31" idx="2"/>
              <a:endCxn id="30" idx="1"/>
            </p:cNvCxnSpPr>
            <p:nvPr/>
          </p:nvCxnSpPr>
          <p:spPr>
            <a:xfrm>
              <a:off x="4546040" y="1631950"/>
              <a:ext cx="998068" cy="360041"/>
            </a:xfrm>
            <a:prstGeom prst="straightConnector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3" name="Group 32"/>
          <p:cNvGrpSpPr/>
          <p:nvPr/>
        </p:nvGrpSpPr>
        <p:grpSpPr>
          <a:xfrm>
            <a:off x="445646" y="4206559"/>
            <a:ext cx="3848217" cy="369056"/>
            <a:chOff x="-809260" y="4129940"/>
            <a:chExt cx="3603344" cy="369056"/>
          </a:xfrm>
        </p:grpSpPr>
        <p:sp>
          <p:nvSpPr>
            <p:cNvPr id="34" name="Rectangle 33"/>
            <p:cNvSpPr/>
            <p:nvPr/>
          </p:nvSpPr>
          <p:spPr>
            <a:xfrm>
              <a:off x="-809260" y="4335316"/>
              <a:ext cx="1022254" cy="16368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35" name="TextBox 34"/>
            <p:cNvSpPr txBox="1"/>
            <p:nvPr/>
          </p:nvSpPr>
          <p:spPr>
            <a:xfrm>
              <a:off x="617548" y="4129940"/>
              <a:ext cx="2176536" cy="245108"/>
            </a:xfrm>
            <a:prstGeom prst="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lstStyle>
            <a:p>
              <a:pPr algn="l"/>
              <a:r>
                <a:rPr lang="pt-PT" sz="1050" dirty="0">
                  <a:solidFill>
                    <a:schemeClr val="accent3">
                      <a:lumMod val="75000"/>
                    </a:schemeClr>
                  </a:solidFill>
                </a:rPr>
                <a:t>Altera entre a rede e matrizes</a:t>
              </a:r>
            </a:p>
          </p:txBody>
        </p:sp>
        <p:cxnSp>
          <p:nvCxnSpPr>
            <p:cNvPr id="36" name="Straight Arrow Connector 35"/>
            <p:cNvCxnSpPr>
              <a:stCxn id="34" idx="3"/>
              <a:endCxn id="35" idx="1"/>
            </p:cNvCxnSpPr>
            <p:nvPr/>
          </p:nvCxnSpPr>
          <p:spPr>
            <a:xfrm flipV="1">
              <a:off x="212994" y="4252494"/>
              <a:ext cx="404555" cy="164662"/>
            </a:xfrm>
            <a:prstGeom prst="straightConnector1">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7" name="Group 36"/>
          <p:cNvGrpSpPr/>
          <p:nvPr/>
        </p:nvGrpSpPr>
        <p:grpSpPr>
          <a:xfrm>
            <a:off x="3261497" y="1471981"/>
            <a:ext cx="5415776" cy="1368974"/>
            <a:chOff x="3261497" y="1471981"/>
            <a:chExt cx="5415776" cy="1368974"/>
          </a:xfrm>
        </p:grpSpPr>
        <p:sp>
          <p:nvSpPr>
            <p:cNvPr id="38" name="TextBox 37"/>
            <p:cNvSpPr txBox="1"/>
            <p:nvPr/>
          </p:nvSpPr>
          <p:spPr>
            <a:xfrm>
              <a:off x="5544108" y="2273647"/>
              <a:ext cx="3133165" cy="567308"/>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defRPr sz="1200" b="1">
                  <a:solidFill>
                    <a:schemeClr val="accent5">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PT" sz="1050" dirty="0">
                  <a:solidFill>
                    <a:schemeClr val="tx1"/>
                  </a:solidFill>
                </a:rPr>
                <a:t>Seleção de parâmetros gráficos</a:t>
              </a:r>
            </a:p>
            <a:p>
              <a:r>
                <a:rPr lang="pt-PT" sz="1050" b="0" dirty="0">
                  <a:solidFill>
                    <a:schemeClr val="tx1"/>
                  </a:solidFill>
                </a:rPr>
                <a:t>Permite alterar rapidamente os parâmetros gráficos a aplicar à janela de visualização</a:t>
              </a:r>
            </a:p>
          </p:txBody>
        </p:sp>
        <p:cxnSp>
          <p:nvCxnSpPr>
            <p:cNvPr id="39" name="Straight Arrow Connector 38"/>
            <p:cNvCxnSpPr>
              <a:stCxn id="40" idx="2"/>
              <a:endCxn id="38" idx="1"/>
            </p:cNvCxnSpPr>
            <p:nvPr/>
          </p:nvCxnSpPr>
          <p:spPr>
            <a:xfrm>
              <a:off x="3580199" y="1643119"/>
              <a:ext cx="1963909" cy="914182"/>
            </a:xfrm>
            <a:prstGeom prst="straightConnector1">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0" name="Rectangle 39"/>
            <p:cNvSpPr/>
            <p:nvPr/>
          </p:nvSpPr>
          <p:spPr>
            <a:xfrm>
              <a:off x="3261497" y="1471981"/>
              <a:ext cx="637403" cy="171138"/>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grpSp>
      <p:grpSp>
        <p:nvGrpSpPr>
          <p:cNvPr id="41" name="Group 40"/>
          <p:cNvGrpSpPr/>
          <p:nvPr/>
        </p:nvGrpSpPr>
        <p:grpSpPr>
          <a:xfrm>
            <a:off x="5298016" y="4581128"/>
            <a:ext cx="3306432" cy="1224136"/>
            <a:chOff x="5298016" y="4581128"/>
            <a:chExt cx="3306432" cy="1224136"/>
          </a:xfrm>
        </p:grpSpPr>
        <p:sp>
          <p:nvSpPr>
            <p:cNvPr id="42" name="Rectangle 41"/>
            <p:cNvSpPr/>
            <p:nvPr/>
          </p:nvSpPr>
          <p:spPr>
            <a:xfrm>
              <a:off x="5298016" y="4581128"/>
              <a:ext cx="3306432" cy="122413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pic>
          <p:nvPicPr>
            <p:cNvPr id="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653136"/>
              <a:ext cx="139065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6732240" y="4869160"/>
              <a:ext cx="1698576" cy="253916"/>
            </a:xfrm>
            <a:prstGeom prst="rect">
              <a:avLst/>
            </a:prstGeom>
            <a:solidFill>
              <a:schemeClr val="bg1"/>
            </a:solidFill>
            <a:ln>
              <a:solidFill>
                <a:schemeClr val="bg1"/>
              </a:solidFill>
            </a:ln>
          </p:spPr>
          <p:txBody>
            <a:bodyPr wrap="square" rtlCol="0">
              <a:spAutoFit/>
            </a:bodyPr>
            <a:lstStyle/>
            <a:p>
              <a:r>
                <a:rPr lang="pt-PT" sz="1050" b="1" dirty="0"/>
                <a:t>Ativa / não ativa objeto</a:t>
              </a:r>
            </a:p>
          </p:txBody>
        </p:sp>
        <p:sp>
          <p:nvSpPr>
            <p:cNvPr id="45" name="Rectangle 44"/>
            <p:cNvSpPr/>
            <p:nvPr/>
          </p:nvSpPr>
          <p:spPr>
            <a:xfrm>
              <a:off x="5364088" y="4653136"/>
              <a:ext cx="180020" cy="190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cxnSp>
          <p:nvCxnSpPr>
            <p:cNvPr id="46" name="Elbow Connector 45"/>
            <p:cNvCxnSpPr>
              <a:stCxn id="52" idx="2"/>
              <a:endCxn id="44" idx="1"/>
            </p:cNvCxnSpPr>
            <p:nvPr/>
          </p:nvCxnSpPr>
          <p:spPr>
            <a:xfrm rot="16200000" flipH="1">
              <a:off x="6426037" y="4689915"/>
              <a:ext cx="147894" cy="464511"/>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732240" y="5159377"/>
              <a:ext cx="1698576" cy="261610"/>
            </a:xfrm>
            <a:prstGeom prst="rect">
              <a:avLst/>
            </a:prstGeom>
            <a:solidFill>
              <a:schemeClr val="bg1"/>
            </a:solidFill>
            <a:ln>
              <a:solidFill>
                <a:schemeClr val="bg1"/>
              </a:solidFill>
            </a:ln>
          </p:spPr>
          <p:txBody>
            <a:bodyPr wrap="square" rtlCol="0">
              <a:spAutoFit/>
            </a:bodyPr>
            <a:lstStyle/>
            <a:p>
              <a:r>
                <a:rPr lang="pt-PT" sz="1050" b="1" dirty="0"/>
                <a:t>Ativa / não ativa filtro</a:t>
              </a:r>
            </a:p>
          </p:txBody>
        </p:sp>
        <p:cxnSp>
          <p:nvCxnSpPr>
            <p:cNvPr id="48" name="Elbow Connector 47"/>
            <p:cNvCxnSpPr>
              <a:stCxn id="49" idx="2"/>
              <a:endCxn id="47" idx="1"/>
            </p:cNvCxnSpPr>
            <p:nvPr/>
          </p:nvCxnSpPr>
          <p:spPr>
            <a:xfrm rot="16200000" flipH="1">
              <a:off x="6020230" y="4553728"/>
              <a:ext cx="422103" cy="1001917"/>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640313" y="4653136"/>
              <a:ext cx="180020" cy="190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50" name="TextBox 49"/>
            <p:cNvSpPr txBox="1"/>
            <p:nvPr/>
          </p:nvSpPr>
          <p:spPr>
            <a:xfrm>
              <a:off x="6732240" y="5459191"/>
              <a:ext cx="1698576" cy="253916"/>
            </a:xfrm>
            <a:prstGeom prst="rect">
              <a:avLst/>
            </a:prstGeom>
            <a:solidFill>
              <a:schemeClr val="bg1"/>
            </a:solidFill>
            <a:ln>
              <a:solidFill>
                <a:schemeClr val="bg1"/>
              </a:solidFill>
            </a:ln>
          </p:spPr>
          <p:txBody>
            <a:bodyPr wrap="square" rtlCol="0">
              <a:spAutoFit/>
            </a:bodyPr>
            <a:lstStyle/>
            <a:p>
              <a:r>
                <a:rPr lang="pt-PT" sz="1050" b="1" dirty="0"/>
                <a:t>Visualiza / não visualiza</a:t>
              </a:r>
            </a:p>
          </p:txBody>
        </p:sp>
        <p:cxnSp>
          <p:nvCxnSpPr>
            <p:cNvPr id="51" name="Elbow Connector 50"/>
            <p:cNvCxnSpPr>
              <a:stCxn id="45" idx="2"/>
              <a:endCxn id="50" idx="1"/>
            </p:cNvCxnSpPr>
            <p:nvPr/>
          </p:nvCxnSpPr>
          <p:spPr>
            <a:xfrm rot="16200000" flipH="1">
              <a:off x="5721913" y="4575821"/>
              <a:ext cx="742513" cy="1278142"/>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820333" y="4653135"/>
              <a:ext cx="894792" cy="1950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grpSp>
      <p:grpSp>
        <p:nvGrpSpPr>
          <p:cNvPr id="3" name="Group 2"/>
          <p:cNvGrpSpPr/>
          <p:nvPr/>
        </p:nvGrpSpPr>
        <p:grpSpPr>
          <a:xfrm>
            <a:off x="452668" y="1487475"/>
            <a:ext cx="4047324" cy="1582750"/>
            <a:chOff x="452668" y="1487475"/>
            <a:chExt cx="4047324" cy="1582750"/>
          </a:xfrm>
        </p:grpSpPr>
        <p:grpSp>
          <p:nvGrpSpPr>
            <p:cNvPr id="21" name="Group 20"/>
            <p:cNvGrpSpPr/>
            <p:nvPr/>
          </p:nvGrpSpPr>
          <p:grpSpPr>
            <a:xfrm>
              <a:off x="452668" y="1487475"/>
              <a:ext cx="4047324" cy="1582750"/>
              <a:chOff x="316145" y="1667720"/>
              <a:chExt cx="4047324" cy="1582750"/>
            </a:xfrm>
          </p:grpSpPr>
          <p:sp>
            <p:nvSpPr>
              <p:cNvPr id="22" name="Rectangle 21"/>
              <p:cNvSpPr/>
              <p:nvPr/>
            </p:nvSpPr>
            <p:spPr>
              <a:xfrm>
                <a:off x="316145" y="1667720"/>
                <a:ext cx="734956" cy="15240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23" name="TextBox 22"/>
              <p:cNvSpPr txBox="1"/>
              <p:nvPr/>
            </p:nvSpPr>
            <p:spPr>
              <a:xfrm>
                <a:off x="1835695" y="2491645"/>
                <a:ext cx="2527774" cy="758825"/>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lstStyle>
              <a:p>
                <a:pPr algn="l"/>
                <a:r>
                  <a:rPr lang="pt-PT" sz="1050" b="1" dirty="0">
                    <a:solidFill>
                      <a:schemeClr val="tx2">
                        <a:lumMod val="75000"/>
                      </a:schemeClr>
                    </a:solidFill>
                  </a:rPr>
                  <a:t>Modo</a:t>
                </a:r>
              </a:p>
              <a:p>
                <a:pPr algn="l"/>
                <a:r>
                  <a:rPr lang="pt-PT" sz="1050" dirty="0">
                    <a:solidFill>
                      <a:schemeClr val="tx2">
                        <a:lumMod val="75000"/>
                      </a:schemeClr>
                    </a:solidFill>
                  </a:rPr>
                  <a:t>       modo de inserção;</a:t>
                </a:r>
              </a:p>
              <a:p>
                <a:pPr algn="l"/>
                <a:r>
                  <a:rPr lang="pt-PT" sz="1050" dirty="0">
                    <a:solidFill>
                      <a:schemeClr val="tx2">
                        <a:lumMod val="75000"/>
                      </a:schemeClr>
                    </a:solidFill>
                  </a:rPr>
                  <a:t>       modo de seleção/edição;</a:t>
                </a:r>
              </a:p>
              <a:p>
                <a:pPr algn="l"/>
                <a:r>
                  <a:rPr lang="pt-PT" sz="1050" dirty="0">
                    <a:solidFill>
                      <a:schemeClr val="tx2">
                        <a:lumMod val="75000"/>
                      </a:schemeClr>
                    </a:solidFill>
                  </a:rPr>
                  <a:t>       modo de multiselecção.</a:t>
                </a:r>
              </a:p>
            </p:txBody>
          </p:sp>
          <p:cxnSp>
            <p:nvCxnSpPr>
              <p:cNvPr id="24" name="Straight Arrow Connector 23"/>
              <p:cNvCxnSpPr>
                <a:stCxn id="22" idx="3"/>
                <a:endCxn id="23" idx="1"/>
              </p:cNvCxnSpPr>
              <p:nvPr/>
            </p:nvCxnSpPr>
            <p:spPr>
              <a:xfrm>
                <a:off x="1051101" y="1743920"/>
                <a:ext cx="784594" cy="1127138"/>
              </a:xfrm>
              <a:prstGeom prst="straightConnector1">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58" name="Picture 57"/>
            <p:cNvPicPr>
              <a:picLocks noChangeAspect="1"/>
            </p:cNvPicPr>
            <p:nvPr/>
          </p:nvPicPr>
          <p:blipFill rotWithShape="1">
            <a:blip r:embed="rId5">
              <a:extLst>
                <a:ext uri="{28A0092B-C50C-407E-A947-70E740481C1C}">
                  <a14:useLocalDpi xmlns:a14="http://schemas.microsoft.com/office/drawing/2010/main" val="0"/>
                </a:ext>
              </a:extLst>
            </a:blip>
            <a:srcRect l="8599" t="17676" r="62324" b="17170"/>
            <a:stretch/>
          </p:blipFill>
          <p:spPr>
            <a:xfrm>
              <a:off x="2042452" y="2510059"/>
              <a:ext cx="216024" cy="173767"/>
            </a:xfrm>
            <a:prstGeom prst="rect">
              <a:avLst/>
            </a:prstGeom>
          </p:spPr>
        </p:pic>
        <p:pic>
          <p:nvPicPr>
            <p:cNvPr id="59" name="Picture 58"/>
            <p:cNvPicPr>
              <a:picLocks noChangeAspect="1"/>
            </p:cNvPicPr>
            <p:nvPr/>
          </p:nvPicPr>
          <p:blipFill rotWithShape="1">
            <a:blip r:embed="rId5">
              <a:extLst>
                <a:ext uri="{28A0092B-C50C-407E-A947-70E740481C1C}">
                  <a14:useLocalDpi xmlns:a14="http://schemas.microsoft.com/office/drawing/2010/main" val="0"/>
                </a:ext>
              </a:extLst>
            </a:blip>
            <a:srcRect l="37676" t="16999" r="35077" b="15115"/>
            <a:stretch/>
          </p:blipFill>
          <p:spPr>
            <a:xfrm>
              <a:off x="2050408" y="2686193"/>
              <a:ext cx="202435" cy="181052"/>
            </a:xfrm>
            <a:prstGeom prst="rect">
              <a:avLst/>
            </a:prstGeom>
          </p:spPr>
        </p:pic>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l="64923" t="16382" r="5622" b="13774"/>
            <a:stretch/>
          </p:blipFill>
          <p:spPr>
            <a:xfrm>
              <a:off x="2044222" y="2864107"/>
              <a:ext cx="218835" cy="186270"/>
            </a:xfrm>
            <a:prstGeom prst="rect">
              <a:avLst/>
            </a:prstGeom>
          </p:spPr>
        </p:pic>
      </p:grpSp>
    </p:spTree>
    <p:extLst>
      <p:ext uri="{BB962C8B-B14F-4D97-AF65-F5344CB8AC3E}">
        <p14:creationId xmlns:p14="http://schemas.microsoft.com/office/powerpoint/2010/main" val="303031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up)">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Placeholder 15"/>
          <p:cNvSpPr>
            <a:spLocks noGrp="1"/>
          </p:cNvSpPr>
          <p:nvPr>
            <p:ph type="body" sz="quarter" idx="4294967295"/>
          </p:nvPr>
        </p:nvSpPr>
        <p:spPr>
          <a:xfrm>
            <a:off x="1763688" y="0"/>
            <a:ext cx="5976664" cy="765175"/>
          </a:xfrm>
        </p:spPr>
        <p:txBody>
          <a:bodyPr>
            <a:normAutofit/>
          </a:bodyPr>
          <a:lstStyle/>
          <a:p>
            <a:r>
              <a:rPr lang="pt-PT" sz="2000" b="1" dirty="0">
                <a:solidFill>
                  <a:srgbClr val="000000"/>
                </a:solidFill>
              </a:rPr>
              <a:t>Objetos de rede elementares</a:t>
            </a:r>
          </a:p>
        </p:txBody>
      </p:sp>
      <p:sp>
        <p:nvSpPr>
          <p:cNvPr id="63" name="Rectangle 62"/>
          <p:cNvSpPr/>
          <p:nvPr/>
        </p:nvSpPr>
        <p:spPr>
          <a:xfrm>
            <a:off x="1331640" y="1655626"/>
            <a:ext cx="1008112" cy="342145"/>
          </a:xfrm>
          <a:prstGeom prst="rect">
            <a:avLst/>
          </a:prstGeom>
        </p:spPr>
        <p:txBody>
          <a:bodyPr wrap="square" lIns="0" rIns="0">
            <a:spAutoFit/>
          </a:bodyPr>
          <a:lstStyle/>
          <a:p>
            <a:pPr marL="1588" lvl="1">
              <a:lnSpc>
                <a:spcPct val="110000"/>
              </a:lnSpc>
            </a:pPr>
            <a:r>
              <a:rPr lang="pt-PT" sz="1600" b="1" dirty="0"/>
              <a:t>Nós</a:t>
            </a:r>
            <a:endParaRPr lang="pt-PT" sz="1400" b="1" dirty="0"/>
          </a:p>
        </p:txBody>
      </p:sp>
      <p:sp>
        <p:nvSpPr>
          <p:cNvPr id="15" name="Rectangle 14"/>
          <p:cNvSpPr/>
          <p:nvPr/>
        </p:nvSpPr>
        <p:spPr>
          <a:xfrm>
            <a:off x="1331640" y="2349322"/>
            <a:ext cx="1008112" cy="342145"/>
          </a:xfrm>
          <a:prstGeom prst="rect">
            <a:avLst/>
          </a:prstGeom>
        </p:spPr>
        <p:txBody>
          <a:bodyPr wrap="square" lIns="0" rIns="0">
            <a:spAutoFit/>
          </a:bodyPr>
          <a:lstStyle/>
          <a:p>
            <a:pPr marL="1588" lvl="1">
              <a:lnSpc>
                <a:spcPct val="110000"/>
              </a:lnSpc>
            </a:pPr>
            <a:r>
              <a:rPr lang="pt-PT" sz="1600" b="1" dirty="0"/>
              <a:t>Arcos</a:t>
            </a:r>
            <a:endParaRPr lang="pt-PT" sz="1400" b="1" dirty="0"/>
          </a:p>
        </p:txBody>
      </p:sp>
      <p:sp>
        <p:nvSpPr>
          <p:cNvPr id="16" name="Rectangle 15"/>
          <p:cNvSpPr/>
          <p:nvPr/>
        </p:nvSpPr>
        <p:spPr>
          <a:xfrm>
            <a:off x="1331640" y="3086802"/>
            <a:ext cx="1008112" cy="342145"/>
          </a:xfrm>
          <a:prstGeom prst="rect">
            <a:avLst/>
          </a:prstGeom>
        </p:spPr>
        <p:txBody>
          <a:bodyPr wrap="square" lIns="0" rIns="0">
            <a:spAutoFit/>
          </a:bodyPr>
          <a:lstStyle/>
          <a:p>
            <a:pPr marL="1588" lvl="1">
              <a:lnSpc>
                <a:spcPct val="110000"/>
              </a:lnSpc>
            </a:pPr>
            <a:r>
              <a:rPr lang="pt-PT" sz="1600" b="1" dirty="0"/>
              <a:t>Viragens</a:t>
            </a:r>
            <a:endParaRPr lang="pt-PT" sz="1400" b="1" dirty="0"/>
          </a:p>
        </p:txBody>
      </p:sp>
      <p:sp>
        <p:nvSpPr>
          <p:cNvPr id="17" name="Rectangle 16"/>
          <p:cNvSpPr/>
          <p:nvPr/>
        </p:nvSpPr>
        <p:spPr>
          <a:xfrm>
            <a:off x="1331640" y="3911552"/>
            <a:ext cx="1008112" cy="342145"/>
          </a:xfrm>
          <a:prstGeom prst="rect">
            <a:avLst/>
          </a:prstGeom>
        </p:spPr>
        <p:txBody>
          <a:bodyPr wrap="square" lIns="0" rIns="0">
            <a:spAutoFit/>
          </a:bodyPr>
          <a:lstStyle/>
          <a:p>
            <a:pPr marL="1588" lvl="1">
              <a:lnSpc>
                <a:spcPct val="110000"/>
              </a:lnSpc>
            </a:pPr>
            <a:r>
              <a:rPr lang="pt-PT" sz="1600" b="1" dirty="0"/>
              <a:t>Zonas</a:t>
            </a:r>
            <a:endParaRPr lang="pt-PT" sz="1400" b="1" dirty="0"/>
          </a:p>
        </p:txBody>
      </p:sp>
      <p:sp>
        <p:nvSpPr>
          <p:cNvPr id="18" name="Rectangle 17"/>
          <p:cNvSpPr/>
          <p:nvPr/>
        </p:nvSpPr>
        <p:spPr>
          <a:xfrm>
            <a:off x="1331640" y="4714853"/>
            <a:ext cx="1008112" cy="342145"/>
          </a:xfrm>
          <a:prstGeom prst="rect">
            <a:avLst/>
          </a:prstGeom>
        </p:spPr>
        <p:txBody>
          <a:bodyPr wrap="square" lIns="0" rIns="0">
            <a:spAutoFit/>
          </a:bodyPr>
          <a:lstStyle/>
          <a:p>
            <a:pPr marL="1588" lvl="1">
              <a:lnSpc>
                <a:spcPct val="110000"/>
              </a:lnSpc>
            </a:pPr>
            <a:r>
              <a:rPr lang="pt-PT" sz="1600" b="1" dirty="0"/>
              <a:t>Conetores</a:t>
            </a:r>
            <a:endParaRPr lang="pt-PT" sz="1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33" y="2341708"/>
            <a:ext cx="676275" cy="4000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08" y="4642967"/>
            <a:ext cx="542925" cy="5238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08" y="1612315"/>
            <a:ext cx="542925" cy="4667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70" y="3043491"/>
            <a:ext cx="457200" cy="4667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195" y="3777754"/>
            <a:ext cx="590550" cy="6477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8083" y="1190594"/>
            <a:ext cx="5760000" cy="4605962"/>
          </a:xfrm>
          <a:prstGeom prst="rect">
            <a:avLst/>
          </a:prstGeom>
        </p:spPr>
      </p:pic>
    </p:spTree>
    <p:extLst>
      <p:ext uri="{BB962C8B-B14F-4D97-AF65-F5344CB8AC3E}">
        <p14:creationId xmlns:p14="http://schemas.microsoft.com/office/powerpoint/2010/main" val="2996206012"/>
      </p:ext>
    </p:extLst>
  </p:cSld>
  <p:clrMapOvr>
    <a:masterClrMapping/>
  </p:clrMapOvr>
</p:sld>
</file>

<file path=ppt/theme/theme1.xml><?xml version="1.0" encoding="utf-8"?>
<a:theme xmlns:a="http://schemas.openxmlformats.org/drawingml/2006/main" name="PTV_PowerPoint_Master_20120511">
  <a:themeElements>
    <a:clrScheme name="PTV PPT 2012-05-01">
      <a:dk1>
        <a:srgbClr val="636467"/>
      </a:dk1>
      <a:lt1>
        <a:sysClr val="window" lastClr="FFFFFF"/>
      </a:lt1>
      <a:dk2>
        <a:srgbClr val="A0A1A1"/>
      </a:dk2>
      <a:lt2>
        <a:srgbClr val="BCBDC0"/>
      </a:lt2>
      <a:accent1>
        <a:srgbClr val="ED1B34"/>
      </a:accent1>
      <a:accent2>
        <a:srgbClr val="636467"/>
      </a:accent2>
      <a:accent3>
        <a:srgbClr val="00ACCD"/>
      </a:accent3>
      <a:accent4>
        <a:srgbClr val="BFEAF3"/>
      </a:accent4>
      <a:accent5>
        <a:srgbClr val="8DCB47"/>
      </a:accent5>
      <a:accent6>
        <a:srgbClr val="AFDB7F"/>
      </a:accent6>
      <a:hlink>
        <a:srgbClr val="636467"/>
      </a:hlink>
      <a:folHlink>
        <a:srgbClr val="636467"/>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accent2"/>
          </a:solidFill>
        </a:ln>
      </a:spPr>
      <a:bodyPr rtlCol="0" anchor="ctr"/>
      <a:lstStyle>
        <a:defPPr marL="285750" indent="-285750" algn="ctr">
          <a:buClr>
            <a:schemeClr val="accent1"/>
          </a:buClr>
          <a:buFont typeface="Wingdings 3" pitchFamily="18" charset="2"/>
          <a:buChar cha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PTV PPT 2012-05-01">
      <a:dk1>
        <a:srgbClr val="636467"/>
      </a:dk1>
      <a:lt1>
        <a:sysClr val="window" lastClr="FFFFFF"/>
      </a:lt1>
      <a:dk2>
        <a:srgbClr val="A0A1A1"/>
      </a:dk2>
      <a:lt2>
        <a:srgbClr val="BCBDC0"/>
      </a:lt2>
      <a:accent1>
        <a:srgbClr val="ED1B34"/>
      </a:accent1>
      <a:accent2>
        <a:srgbClr val="636467"/>
      </a:accent2>
      <a:accent3>
        <a:srgbClr val="00ACCD"/>
      </a:accent3>
      <a:accent4>
        <a:srgbClr val="BFEAF3"/>
      </a:accent4>
      <a:accent5>
        <a:srgbClr val="8DCB47"/>
      </a:accent5>
      <a:accent6>
        <a:srgbClr val="AFDB7F"/>
      </a:accent6>
      <a:hlink>
        <a:srgbClr val="636467"/>
      </a:hlink>
      <a:folHlink>
        <a:srgbClr val="636467"/>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PTV PPT 2012-05-01">
      <a:dk1>
        <a:srgbClr val="636467"/>
      </a:dk1>
      <a:lt1>
        <a:sysClr val="window" lastClr="FFFFFF"/>
      </a:lt1>
      <a:dk2>
        <a:srgbClr val="A0A1A1"/>
      </a:dk2>
      <a:lt2>
        <a:srgbClr val="BCBDC0"/>
      </a:lt2>
      <a:accent1>
        <a:srgbClr val="ED1B34"/>
      </a:accent1>
      <a:accent2>
        <a:srgbClr val="636467"/>
      </a:accent2>
      <a:accent3>
        <a:srgbClr val="00ACCD"/>
      </a:accent3>
      <a:accent4>
        <a:srgbClr val="BFEAF3"/>
      </a:accent4>
      <a:accent5>
        <a:srgbClr val="8DCB47"/>
      </a:accent5>
      <a:accent6>
        <a:srgbClr val="AFDB7F"/>
      </a:accent6>
      <a:hlink>
        <a:srgbClr val="636467"/>
      </a:hlink>
      <a:folHlink>
        <a:srgbClr val="636467"/>
      </a:folHlink>
    </a:clrScheme>
    <a:fontScheme name="PTV Word">
      <a:majorFont>
        <a:latin typeface="AvenirNext LT Pro Medium"/>
        <a:ea typeface=""/>
        <a:cs typeface=""/>
      </a:majorFont>
      <a:minorFont>
        <a:latin typeface="AvenirNext LT Pro Regula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PTV_PowerPoint_Master_20120511</Template>
  <TotalTime>584</TotalTime>
  <Words>7019</Words>
  <Application>Microsoft Office PowerPoint</Application>
  <PresentationFormat>On-screen Show (4:3)</PresentationFormat>
  <Paragraphs>888</Paragraphs>
  <Slides>76</Slides>
  <Notes>69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Arial Narrow</vt:lpstr>
      <vt:lpstr>AvenirNext LT Pro Regular</vt:lpstr>
      <vt:lpstr>Trebuchet MS</vt:lpstr>
      <vt:lpstr>Wingdings</vt:lpstr>
      <vt:lpstr>Wingdings 3</vt:lpstr>
      <vt:lpstr>PTV_PowerPoint_Master_20120511</vt:lpstr>
      <vt:lpstr>PowerPoint Presentation</vt:lpstr>
      <vt:lpstr>PowerPoint Presentation</vt:lpstr>
      <vt:lpstr>PowerPoint Presentation</vt:lpstr>
      <vt:lpstr>Índice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 Network model – Structure and Editing</vt:lpstr>
      <vt:lpstr>Backgrounds</vt:lpstr>
      <vt:lpstr>Nodes</vt:lpstr>
      <vt:lpstr>PowerPoint Presentation</vt:lpstr>
      <vt:lpstr>PowerPoint Presentation</vt:lpstr>
      <vt:lpstr>Link types</vt:lpstr>
      <vt:lpstr>Linktype-list</vt:lpstr>
      <vt:lpstr>Links</vt:lpstr>
      <vt:lpstr>Turns</vt:lpstr>
      <vt:lpstr>PowerPoint Presentation</vt:lpstr>
      <vt:lpstr>PowerPoint Presentation</vt:lpstr>
      <vt:lpstr>PowerPoint Presentation</vt:lpstr>
      <vt:lpstr>Porsition of zone labels</vt:lpstr>
      <vt:lpstr>Connectors</vt:lpstr>
      <vt:lpstr>PowerPoint Presentation</vt:lpstr>
      <vt:lpstr>Stops</vt:lpstr>
      <vt:lpstr>PowerPoint Presentation</vt:lpstr>
      <vt:lpstr>Create line</vt:lpstr>
      <vt:lpstr>Create line route</vt:lpstr>
      <vt:lpstr>Create and edit line route</vt:lpstr>
      <vt:lpstr>Edit spatial line route</vt:lpstr>
      <vt:lpstr>Edit spatial line route</vt:lpstr>
      <vt:lpstr>User-defined attributes</vt:lpstr>
      <vt:lpstr>User-defined attributes (Type formula)</vt:lpstr>
      <vt:lpstr>Fill input-attributes with values</vt:lpstr>
      <vt:lpstr>Transport demand - matrices</vt:lpstr>
      <vt:lpstr>PowerPoint Presentation</vt:lpstr>
      <vt:lpstr>PowerPoint Presentation</vt:lpstr>
      <vt:lpstr>PowerPoint Presentation</vt:lpstr>
      <vt:lpstr>Shortest Path search</vt:lpstr>
      <vt:lpstr>List shortest path search PrT</vt:lpstr>
      <vt:lpstr>PowerPoint Presentation</vt:lpstr>
      <vt:lpstr>Graphic parameters  of links</vt:lpstr>
    </vt:vector>
  </TitlesOfParts>
  <Company>ptvag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Eugen Hilbertz</dc:creator>
  <cp:lastModifiedBy>Pedro Santos</cp:lastModifiedBy>
  <cp:revision>712</cp:revision>
  <dcterms:created xsi:type="dcterms:W3CDTF">2012-05-29T14:16:54Z</dcterms:created>
  <dcterms:modified xsi:type="dcterms:W3CDTF">2017-01-30T11:06:38Z</dcterms:modified>
</cp:coreProperties>
</file>