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64" autoAdjust="0"/>
  </p:normalViewPr>
  <p:slideViewPr>
    <p:cSldViewPr snapToGrid="0">
      <p:cViewPr varScale="1">
        <p:scale>
          <a:sx n="93" d="100"/>
          <a:sy n="93" d="100"/>
        </p:scale>
        <p:origin x="-11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3AAA38-D8AF-446B-A273-A55525F0F758}" type="datetime1">
              <a:rPr lang="pt-BR" smtClean="0"/>
              <a:t>11/10/2018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96068D-8D84-48FB-B7F8-AE8EA1CF5779}" type="datetime1">
              <a:rPr lang="pt-BR" noProof="0" smtClean="0"/>
              <a:t>11/10/2018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36F24D8A-E704-45F4-86A6-0F1BB19AC007}" type="datetime1">
              <a:rPr lang="pt-BR" noProof="0" smtClean="0"/>
              <a:t>11/10/2018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960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9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1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14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0D7A5-3A49-4400-8F11-942391BE5F18}" type="datetime1">
              <a:rPr lang="pt-BR" noProof="0" smtClean="0"/>
              <a:t>11/10/2018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6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504FD-A376-4BB5-A7B2-0F1C5E98AC05}" type="slidenum">
              <a:rPr lang="en-US" altLang="zh-TW" smtClean="0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fld id="{36F24D8A-E704-45F4-86A6-0F1BB19AC007}" type="datetime1">
              <a:rPr lang="pt-BR" noProof="0" smtClean="0"/>
              <a:t>11/10/2018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6">
            <a:extLst>
              <a:ext uri="{FF2B5EF4-FFF2-40B4-BE49-F238E27FC236}">
                <a16:creationId xmlns:a16="http://schemas.microsoft.com/office/drawing/2014/main" xmlns="" id="{BCA9BCB9-F87A-4BA5-B6AA-669B8994D128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32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1" r:id="rId3"/>
    <p:sldLayoutId id="2147483656" r:id="rId4"/>
    <p:sldLayoutId id="2147483657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A0FC9-A36D-4A00-9CAF-A045C3D8C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Topics in research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C0EE6F-EA0D-4C55-B84C-09F656ECF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John Corbett</a:t>
            </a:r>
          </a:p>
          <a:p>
            <a:r>
              <a:rPr lang="en-GB"/>
              <a:t>USP-CAPES International Fellow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5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type of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source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acknowledged in the text, </a:t>
            </a:r>
            <a:r>
              <a:rPr lang="en-US" dirty="0" smtClean="0"/>
              <a:t>but </a:t>
            </a:r>
            <a:r>
              <a:rPr lang="en-US" dirty="0" smtClean="0"/>
              <a:t>the submission quotes directly from </a:t>
            </a:r>
            <a:r>
              <a:rPr lang="en-US" dirty="0" smtClean="0"/>
              <a:t>the </a:t>
            </a:r>
            <a:r>
              <a:rPr lang="en-US" dirty="0" smtClean="0"/>
              <a:t>source without indicating that this is </a:t>
            </a:r>
            <a:r>
              <a:rPr lang="en-US" dirty="0" smtClean="0"/>
              <a:t>being </a:t>
            </a:r>
            <a:r>
              <a:rPr lang="en-US" dirty="0" smtClean="0"/>
              <a:t>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18192" r="41798" b="15200"/>
          <a:stretch/>
        </p:blipFill>
        <p:spPr bwMode="auto">
          <a:xfrm>
            <a:off x="609601" y="381000"/>
            <a:ext cx="1097602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15831" r="38410" b="14834"/>
          <a:stretch/>
        </p:blipFill>
        <p:spPr bwMode="auto">
          <a:xfrm>
            <a:off x="812800" y="682503"/>
            <a:ext cx="10464800" cy="55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21491" r="40483" b="14286"/>
          <a:stretch/>
        </p:blipFill>
        <p:spPr bwMode="auto">
          <a:xfrm>
            <a:off x="40653" y="1066801"/>
            <a:ext cx="9653729" cy="49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2" t="20640" r="1249" b="30285"/>
          <a:stretch/>
        </p:blipFill>
        <p:spPr bwMode="auto">
          <a:xfrm>
            <a:off x="9032383" y="1635617"/>
            <a:ext cx="2915776" cy="287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21491" r="40483" b="14286"/>
          <a:stretch/>
        </p:blipFill>
        <p:spPr bwMode="auto">
          <a:xfrm>
            <a:off x="40653" y="1066801"/>
            <a:ext cx="9653729" cy="49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2" t="20640" r="1249" b="30285"/>
          <a:stretch/>
        </p:blipFill>
        <p:spPr bwMode="auto">
          <a:xfrm>
            <a:off x="9032383" y="1635617"/>
            <a:ext cx="2915776" cy="287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49956" r="40907" b="36487"/>
          <a:stretch/>
        </p:blipFill>
        <p:spPr bwMode="auto">
          <a:xfrm>
            <a:off x="2133601" y="4800601"/>
            <a:ext cx="8963697" cy="991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17600" y="5054121"/>
            <a:ext cx="1304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plagiarism?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source text</a:t>
            </a:r>
            <a:r>
              <a:rPr lang="en-US" i="1" dirty="0" smtClean="0"/>
              <a:t> has </a:t>
            </a:r>
            <a:r>
              <a:rPr lang="en-US" dirty="0" smtClean="0"/>
              <a:t>been acknowledged (in the bibliography).</a:t>
            </a:r>
          </a:p>
          <a:p>
            <a:r>
              <a:rPr lang="en-US" i="1" dirty="0" smtClean="0"/>
              <a:t>BUT </a:t>
            </a:r>
            <a:r>
              <a:rPr lang="en-US" dirty="0" smtClean="0"/>
              <a:t>there is no indication in the body of the submission that the source text has been </a:t>
            </a:r>
            <a:r>
              <a:rPr lang="en-US" dirty="0" smtClean="0">
                <a:solidFill>
                  <a:srgbClr val="FF0000"/>
                </a:solidFill>
              </a:rPr>
              <a:t>directly quoted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</a:t>
            </a:r>
            <a:r>
              <a:rPr lang="en-US" dirty="0" err="1" smtClean="0"/>
              <a:t>plagiarised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7712" r="32885" b="30369"/>
          <a:stretch/>
        </p:blipFill>
        <p:spPr bwMode="auto">
          <a:xfrm>
            <a:off x="1068512" y="1898183"/>
            <a:ext cx="9420720" cy="282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21398" r="31587" b="57456"/>
          <a:stretch/>
        </p:blipFill>
        <p:spPr bwMode="auto">
          <a:xfrm>
            <a:off x="243221" y="4724400"/>
            <a:ext cx="11264449" cy="14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message: Ethical </a:t>
            </a:r>
            <a:r>
              <a:rPr lang="en-US" dirty="0" smtClean="0"/>
              <a:t>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Acknowledge ALL 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Paraphrase ideas in your own words where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are quoting a source directly, indicate the words taken from the source with quotation marks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Any questions?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Citation without </a:t>
            </a:r>
            <a:r>
              <a:rPr lang="en-US" dirty="0" smtClean="0"/>
              <a:t>acknowledgement.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Citation with acknowledgement (but not in the right place).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without 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when you use a source text and do not credit the author. This kind of plagiarism involves taking ideas from the source text and/or copying text from the source text without acknowledging the author.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52934" r="42873" b="12595"/>
          <a:stretch/>
        </p:blipFill>
        <p:spPr bwMode="auto">
          <a:xfrm>
            <a:off x="0" y="1678113"/>
            <a:ext cx="1183626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52429" r="38402" b="12619"/>
          <a:stretch/>
        </p:blipFill>
        <p:spPr bwMode="auto">
          <a:xfrm>
            <a:off x="174093" y="990600"/>
            <a:ext cx="12017908" cy="32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2" t="9510" b="26040"/>
          <a:stretch/>
        </p:blipFill>
        <p:spPr bwMode="auto">
          <a:xfrm>
            <a:off x="9273463" y="3276601"/>
            <a:ext cx="2635933" cy="281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8201"/>
            <a:ext cx="263313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22759" r="41841" b="12953"/>
          <a:stretch/>
        </p:blipFill>
        <p:spPr bwMode="auto">
          <a:xfrm>
            <a:off x="2438400" y="999267"/>
            <a:ext cx="9753600" cy="52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17201" r="35405" b="12377"/>
          <a:stretch/>
        </p:blipFill>
        <p:spPr bwMode="auto">
          <a:xfrm>
            <a:off x="4572001" y="76200"/>
            <a:ext cx="6531020" cy="63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674692"/>
            <a:ext cx="3292081" cy="351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4" y="21465"/>
            <a:ext cx="6289872" cy="611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8219" r="46624" b="12319"/>
          <a:stretch/>
        </p:blipFill>
        <p:spPr bwMode="auto">
          <a:xfrm>
            <a:off x="3556000" y="838200"/>
            <a:ext cx="8390191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plagiarism?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source is unacknowledged – the source is not mentioned in the body of the text or the bibliography.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submission quotes directly from the source, changing only a few phrases slightly. The direct quotations are not acknowledged.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pptCCAB.tmp</Template>
  <TotalTime>730</TotalTime>
  <Words>222</Words>
  <Application>Microsoft Office PowerPoint</Application>
  <PresentationFormat>Personalizar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Integral</vt:lpstr>
      <vt:lpstr>Topics in research</vt:lpstr>
      <vt:lpstr>Two types of plagiarism</vt:lpstr>
      <vt:lpstr>Citation without acknowledgement</vt:lpstr>
      <vt:lpstr>Example</vt:lpstr>
      <vt:lpstr>Apresentação do PowerPoint</vt:lpstr>
      <vt:lpstr>Apresentação do PowerPoint</vt:lpstr>
      <vt:lpstr>Apresentação do PowerPoint</vt:lpstr>
      <vt:lpstr>Apresentação do PowerPoint</vt:lpstr>
      <vt:lpstr>Why is this plagiarism?</vt:lpstr>
      <vt:lpstr>Second type of plagiarism</vt:lpstr>
      <vt:lpstr>Apresentação do PowerPoint</vt:lpstr>
      <vt:lpstr>Apresentação do PowerPoint</vt:lpstr>
      <vt:lpstr>Apresentação do PowerPoint</vt:lpstr>
      <vt:lpstr>Apresentação do PowerPoint</vt:lpstr>
      <vt:lpstr>Why is this plagiarism?</vt:lpstr>
      <vt:lpstr>A non-plagiarised text</vt:lpstr>
      <vt:lpstr>Take home message: Ethical quotation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agricultural students</dc:title>
  <dc:creator>John Corbett</dc:creator>
  <cp:lastModifiedBy>Aucani</cp:lastModifiedBy>
  <cp:revision>45</cp:revision>
  <dcterms:created xsi:type="dcterms:W3CDTF">2018-05-01T13:39:40Z</dcterms:created>
  <dcterms:modified xsi:type="dcterms:W3CDTF">2018-10-11T20:58:02Z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