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60" r:id="rId2"/>
    <p:sldId id="358" r:id="rId3"/>
    <p:sldId id="357" r:id="rId4"/>
    <p:sldId id="436" r:id="rId5"/>
    <p:sldId id="437" r:id="rId6"/>
    <p:sldId id="359" r:id="rId7"/>
    <p:sldId id="361" r:id="rId8"/>
    <p:sldId id="363" r:id="rId9"/>
    <p:sldId id="364" r:id="rId10"/>
    <p:sldId id="405" r:id="rId11"/>
    <p:sldId id="355" r:id="rId12"/>
    <p:sldId id="394" r:id="rId13"/>
    <p:sldId id="368" r:id="rId14"/>
    <p:sldId id="372" r:id="rId15"/>
    <p:sldId id="396" r:id="rId16"/>
    <p:sldId id="367" r:id="rId17"/>
    <p:sldId id="395" r:id="rId18"/>
    <p:sldId id="375" r:id="rId19"/>
    <p:sldId id="373" r:id="rId20"/>
    <p:sldId id="374" r:id="rId21"/>
    <p:sldId id="380" r:id="rId22"/>
    <p:sldId id="407" r:id="rId23"/>
    <p:sldId id="408" r:id="rId24"/>
    <p:sldId id="409" r:id="rId25"/>
    <p:sldId id="438" r:id="rId26"/>
    <p:sldId id="410" r:id="rId27"/>
    <p:sldId id="444" r:id="rId28"/>
    <p:sldId id="443" r:id="rId29"/>
    <p:sldId id="447" r:id="rId30"/>
    <p:sldId id="411" r:id="rId31"/>
    <p:sldId id="445" r:id="rId32"/>
    <p:sldId id="412" r:id="rId33"/>
    <p:sldId id="446" r:id="rId34"/>
    <p:sldId id="413" r:id="rId35"/>
    <p:sldId id="414" r:id="rId36"/>
    <p:sldId id="435" r:id="rId37"/>
    <p:sldId id="257" r:id="rId38"/>
    <p:sldId id="258" r:id="rId39"/>
    <p:sldId id="259" r:id="rId40"/>
    <p:sldId id="449" r:id="rId41"/>
    <p:sldId id="44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VZCAggcNkw" TargetMode="External"/><Relationship Id="rId2" Type="http://schemas.openxmlformats.org/officeDocument/2006/relationships/hyperlink" Target="https://www.youtube.com/watch?v=V8Vof457rug&amp;t=183s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ZisaLznvKc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csK_dzniH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k5wPxluSiw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l9-XkSYaC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A853F-D7F7-49F9-AF27-8E22D6EA1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672244"/>
            <a:ext cx="8991600" cy="1645920"/>
          </a:xfrm>
        </p:spPr>
        <p:txBody>
          <a:bodyPr>
            <a:normAutofit/>
          </a:bodyPr>
          <a:lstStyle/>
          <a:p>
            <a:r>
              <a:rPr lang="pt-BR" sz="3200" i="1" cap="none" spc="0" dirty="0">
                <a:solidFill>
                  <a:prstClr val="black"/>
                </a:solidFill>
                <a:latin typeface="Calibri" pitchFamily="34" charset="0"/>
              </a:rPr>
              <a:t>LGN 0479 Genética e Questões Socioambientais</a:t>
            </a:r>
            <a:br>
              <a:rPr lang="pt-BR" sz="2400" i="1" cap="none" spc="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pt-BR" sz="1800" i="1" cap="none" spc="0" dirty="0">
                <a:solidFill>
                  <a:prstClr val="black"/>
                </a:solidFill>
                <a:latin typeface="Calibri" pitchFamily="34" charset="0"/>
              </a:rPr>
              <a:t>Universidade de São Paulo</a:t>
            </a:r>
            <a:br>
              <a:rPr lang="pt-BR" sz="1800" i="1" cap="none" spc="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pt-BR" sz="1800" i="1" cap="none" spc="0" dirty="0">
                <a:solidFill>
                  <a:prstClr val="black"/>
                </a:solidFill>
                <a:latin typeface="Calibri" pitchFamily="34" charset="0"/>
              </a:rPr>
              <a:t>Escola Superior de Agricultura "Luiz de Queiroz”</a:t>
            </a:r>
            <a:br>
              <a:rPr lang="pt-BR" sz="1800" i="1" cap="none" spc="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pt-BR" sz="1800" i="1" cap="none" spc="0" dirty="0">
                <a:solidFill>
                  <a:prstClr val="black"/>
                </a:solidFill>
                <a:latin typeface="Calibri" pitchFamily="34" charset="0"/>
              </a:rPr>
              <a:t>Departamento de Genética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2AEEA8-9269-4766-A417-F6362E904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2686050"/>
            <a:ext cx="8991599" cy="3743324"/>
          </a:xfrm>
        </p:spPr>
        <p:txBody>
          <a:bodyPr>
            <a:normAutofit fontScale="40000" lnSpcReduction="20000"/>
          </a:bodyPr>
          <a:lstStyle/>
          <a:p>
            <a:r>
              <a:rPr lang="pt-BR" sz="8600" dirty="0">
                <a:solidFill>
                  <a:schemeClr val="bg1"/>
                </a:solidFill>
              </a:rPr>
              <a:t>Aula 09</a:t>
            </a:r>
          </a:p>
          <a:p>
            <a:endParaRPr lang="pt-BR" sz="8600" dirty="0">
              <a:solidFill>
                <a:schemeClr val="bg1"/>
              </a:solidFill>
            </a:endParaRPr>
          </a:p>
          <a:p>
            <a:r>
              <a:rPr lang="pt-BR" sz="8600" dirty="0">
                <a:solidFill>
                  <a:schemeClr val="bg1"/>
                </a:solidFill>
              </a:rPr>
              <a:t>Vikings – Continuação I</a:t>
            </a:r>
          </a:p>
          <a:p>
            <a:r>
              <a:rPr lang="pt-BR" sz="8600" dirty="0">
                <a:solidFill>
                  <a:schemeClr val="bg1"/>
                </a:solidFill>
              </a:rPr>
              <a:t>e</a:t>
            </a:r>
          </a:p>
          <a:p>
            <a:r>
              <a:rPr lang="pt-BR" sz="8600" dirty="0" err="1">
                <a:solidFill>
                  <a:schemeClr val="bg1"/>
                </a:solidFill>
              </a:rPr>
              <a:t>Genotoxicidade</a:t>
            </a:r>
            <a:endParaRPr lang="pt-BR" sz="8600" dirty="0">
              <a:solidFill>
                <a:schemeClr val="bg1"/>
              </a:solidFill>
            </a:endParaRPr>
          </a:p>
          <a:p>
            <a:r>
              <a:rPr lang="pt-BR" sz="4500" dirty="0">
                <a:solidFill>
                  <a:schemeClr val="bg1"/>
                </a:solidFill>
              </a:rPr>
              <a:t>(material adaptado a partir de anos anteriores e atualizado)</a:t>
            </a:r>
          </a:p>
          <a:p>
            <a:endParaRPr lang="pt-BR" sz="4500" dirty="0">
              <a:solidFill>
                <a:schemeClr val="bg1"/>
              </a:solidFill>
            </a:endParaRPr>
          </a:p>
          <a:p>
            <a:r>
              <a:rPr lang="pt-BR" sz="4500" b="1" dirty="0">
                <a:solidFill>
                  <a:schemeClr val="bg1"/>
                </a:solidFill>
              </a:rPr>
              <a:t>Piracicaba/ 2018</a:t>
            </a:r>
          </a:p>
        </p:txBody>
      </p:sp>
    </p:spTree>
    <p:extLst>
      <p:ext uri="{BB962C8B-B14F-4D97-AF65-F5344CB8AC3E}">
        <p14:creationId xmlns:p14="http://schemas.microsoft.com/office/powerpoint/2010/main" val="633006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CF26-5235-4260-89D3-A91BE70E4767}"/>
              </a:ext>
            </a:extLst>
          </p:cNvPr>
          <p:cNvSpPr/>
          <p:nvPr/>
        </p:nvSpPr>
        <p:spPr>
          <a:xfrm>
            <a:off x="1489076" y="705177"/>
            <a:ext cx="8713787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C000"/>
              </a:buClr>
              <a:defRPr/>
            </a:pPr>
            <a:r>
              <a:rPr lang="pt-BR" sz="2200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Destinos dos povoados que fundaram: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			                       </a:t>
            </a:r>
          </a:p>
          <a:p>
            <a:pPr marL="457200" indent="-457200">
              <a:spcBef>
                <a:spcPts val="12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Groelândia – durante 450 anos foi o ponto mais remoto da sociedade europeia</a:t>
            </a:r>
          </a:p>
          <a:p>
            <a:pPr marL="457200" indent="-457200">
              <a:spcBef>
                <a:spcPts val="12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Islândia – lutaram durante muitos séculos contra a pobreza e dificuldades políticas – recentemente tornou-se uma das mais ricas sociedades do mundo</a:t>
            </a:r>
          </a:p>
          <a:p>
            <a:pPr marL="457200" indent="-457200">
              <a:spcBef>
                <a:spcPts val="12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800" dirty="0" err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Orkney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pt-BR" sz="2800" dirty="0" err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Shetland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, Faroe – poucas dificuldades</a:t>
            </a:r>
          </a:p>
          <a:p>
            <a:pPr algn="ctr">
              <a:spcBef>
                <a:spcPts val="1200"/>
              </a:spcBef>
              <a:buClr>
                <a:srgbClr val="FFC000"/>
              </a:buClr>
              <a:defRPr/>
            </a:pPr>
            <a:br>
              <a:rPr lang="pt-BR" sz="2800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</a:br>
            <a:r>
              <a:rPr lang="pt-BR" sz="2800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Seus destinos – </a:t>
            </a:r>
            <a:r>
              <a:rPr lang="pt-BR" sz="2800" b="1" u="sng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claramente relacionados com os diferentes ambientes onde os colonos se encontravam – mas não somente!!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8C36F9D-38C9-44E6-8872-F5CC0B39108C}"/>
              </a:ext>
            </a:extLst>
          </p:cNvPr>
          <p:cNvSpPr txBox="1">
            <a:spLocks noChangeArrowheads="1"/>
          </p:cNvSpPr>
          <p:nvPr/>
        </p:nvSpPr>
        <p:spPr>
          <a:xfrm>
            <a:off x="1489076" y="479426"/>
            <a:ext cx="8893175" cy="56134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t-BR"/>
            </a:defPPr>
            <a:lvl1pPr marL="342900" indent="-342900">
              <a:lnSpc>
                <a:spcPct val="115000"/>
              </a:lnSpc>
              <a:buClr>
                <a:srgbClr val="FFC000"/>
              </a:buClr>
              <a:buFont typeface="Arial" pitchFamily="34" charset="0"/>
              <a:buChar char="•"/>
              <a:defRPr sz="2400" i="0">
                <a:latin typeface="Calibri" pitchFamily="34" charset="0"/>
                <a:cs typeface="Calibri" pitchFamily="34" charset="0"/>
              </a:defRPr>
            </a:lvl1pPr>
            <a:lvl4pPr marL="1257300" lvl="3" indent="-342900">
              <a:lnSpc>
                <a:spcPct val="115000"/>
              </a:lnSpc>
              <a:buClr>
                <a:srgbClr val="FFC000"/>
              </a:buClr>
              <a:buFont typeface="Arial" pitchFamily="34" charset="0"/>
              <a:buChar char="•"/>
              <a:defRPr sz="2400" i="0">
                <a:latin typeface="Calibri" pitchFamily="34" charset="0"/>
                <a:cs typeface="Calibri" pitchFamily="34" charset="0"/>
              </a:defRPr>
            </a:lvl4pPr>
          </a:lstStyle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</a:rPr>
              <a:t>Todos os 5 itens relevantes nos colapsos ambientais estiveram presentes:</a:t>
            </a:r>
          </a:p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</a:rPr>
              <a:t>Da mesma forma que os habitantes de Páscoa e os Maias, os vikings:</a:t>
            </a:r>
          </a:p>
          <a:p>
            <a:pPr marL="1077913" indent="-354013">
              <a:defRPr/>
            </a:pPr>
            <a:r>
              <a:rPr lang="pt-BR" b="1" u="sng" dirty="0">
                <a:solidFill>
                  <a:schemeClr val="bg1"/>
                </a:solidFill>
              </a:rPr>
              <a:t>Danificaram seu ambiente </a:t>
            </a:r>
          </a:p>
          <a:p>
            <a:pPr marL="1077913" indent="-354013">
              <a:defRPr/>
            </a:pPr>
            <a:r>
              <a:rPr lang="pt-BR" b="1" u="sng" dirty="0">
                <a:solidFill>
                  <a:schemeClr val="bg1"/>
                </a:solidFill>
              </a:rPr>
              <a:t>Sofreram mudanças climáticas </a:t>
            </a:r>
          </a:p>
          <a:p>
            <a:pPr marL="1077913" indent="-354013">
              <a:defRPr/>
            </a:pPr>
            <a:r>
              <a:rPr lang="pt-BR" b="1" u="sng" dirty="0">
                <a:solidFill>
                  <a:schemeClr val="bg1"/>
                </a:solidFill>
              </a:rPr>
              <a:t>Suas respostas e valores culturais afetaram o </a:t>
            </a:r>
          </a:p>
          <a:p>
            <a:pPr marL="1077913" indent="-354013">
              <a:buNone/>
              <a:defRPr/>
            </a:pPr>
            <a:r>
              <a:rPr lang="pt-BR" b="1" dirty="0">
                <a:solidFill>
                  <a:schemeClr val="bg1"/>
                </a:solidFill>
              </a:rPr>
              <a:t>	</a:t>
            </a:r>
            <a:r>
              <a:rPr lang="pt-BR" b="1" u="sng" dirty="0">
                <a:solidFill>
                  <a:schemeClr val="bg1"/>
                </a:solidFill>
              </a:rPr>
              <a:t>resultado final</a:t>
            </a:r>
          </a:p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</a:rPr>
              <a:t>Groelândia e Islândia:</a:t>
            </a:r>
          </a:p>
          <a:p>
            <a:pPr marL="1077913" indent="-354013">
              <a:defRPr/>
            </a:pPr>
            <a:r>
              <a:rPr lang="pt-BR" b="1" u="sng" dirty="0">
                <a:solidFill>
                  <a:schemeClr val="bg1"/>
                </a:solidFill>
              </a:rPr>
              <a:t>O comércio com estrangeiros amistosos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teve papel decisivo</a:t>
            </a:r>
          </a:p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</a:rPr>
              <a:t>Somente na Groelândia:</a:t>
            </a:r>
          </a:p>
          <a:p>
            <a:pPr marL="1077913" indent="-354013">
              <a:defRPr/>
            </a:pPr>
            <a:r>
              <a:rPr lang="pt-BR" b="1" u="sng" dirty="0">
                <a:solidFill>
                  <a:schemeClr val="bg1"/>
                </a:solidFill>
              </a:rPr>
              <a:t>Os estrangeiros hostis influíram crucialmente </a:t>
            </a:r>
            <a:r>
              <a:rPr lang="pt-BR" dirty="0">
                <a:solidFill>
                  <a:schemeClr val="bg1"/>
                </a:solidFill>
              </a:rPr>
              <a:t>(os </a:t>
            </a:r>
            <a:r>
              <a:rPr lang="pt-BR" dirty="0" err="1">
                <a:solidFill>
                  <a:schemeClr val="bg1"/>
                </a:solidFill>
              </a:rPr>
              <a:t>inuits</a:t>
            </a:r>
            <a:r>
              <a:rPr lang="pt-BR" dirty="0">
                <a:solidFill>
                  <a:schemeClr val="bg1"/>
                </a:solidFill>
              </a:rPr>
              <a:t>)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tângulo 9">
            <a:extLst>
              <a:ext uri="{FF2B5EF4-FFF2-40B4-BE49-F238E27FC236}">
                <a16:creationId xmlns:a16="http://schemas.microsoft.com/office/drawing/2014/main" id="{ACC323F0-502C-4D83-952B-2A1DA82AC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754062"/>
            <a:ext cx="9528179" cy="20621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3200" dirty="0">
                <a:solidFill>
                  <a:schemeClr val="bg1"/>
                </a:solidFill>
                <a:latin typeface="Calibri" panose="020F0502020204030204" pitchFamily="34" charset="0"/>
              </a:rPr>
              <a:t>As </a:t>
            </a:r>
            <a:r>
              <a:rPr lang="pt-BR" altLang="pt-BR" sz="32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sociedades</a:t>
            </a:r>
            <a:r>
              <a:rPr lang="pt-BR" altLang="pt-BR" sz="3200" dirty="0">
                <a:solidFill>
                  <a:schemeClr val="bg1"/>
                </a:solidFill>
                <a:latin typeface="Calibri" panose="020F0502020204030204" pitchFamily="34" charset="0"/>
              </a:rPr>
              <a:t> que os vikings criaram nas ilhas do Atlântico Norte tinha como modelo as sociedades </a:t>
            </a:r>
            <a:r>
              <a:rPr lang="pt-BR" altLang="pt-BR" sz="32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vikings continentais</a:t>
            </a:r>
            <a:r>
              <a:rPr lang="pt-BR" altLang="pt-BR" sz="3200" dirty="0">
                <a:solidFill>
                  <a:schemeClr val="bg1"/>
                </a:solidFill>
                <a:latin typeface="Calibri" panose="020F0502020204030204" pitchFamily="34" charset="0"/>
              </a:rPr>
              <a:t> que os imigrantes deixaram para trás.</a:t>
            </a:r>
          </a:p>
        </p:txBody>
      </p:sp>
      <p:sp>
        <p:nvSpPr>
          <p:cNvPr id="35843" name="Retângulo 1">
            <a:extLst>
              <a:ext uri="{FF2B5EF4-FFF2-40B4-BE49-F238E27FC236}">
                <a16:creationId xmlns:a16="http://schemas.microsoft.com/office/drawing/2014/main" id="{58B190C6-8F77-4197-A1B7-8B6FFBE04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199" y="4041776"/>
            <a:ext cx="9528179" cy="1569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3200" dirty="0">
                <a:solidFill>
                  <a:schemeClr val="bg1"/>
                </a:solidFill>
                <a:latin typeface="Calibri" panose="020F0502020204030204" pitchFamily="34" charset="0"/>
              </a:rPr>
              <a:t>Este legado de </a:t>
            </a:r>
            <a:r>
              <a:rPr lang="pt-BR" altLang="pt-BR" sz="32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história cultural</a:t>
            </a:r>
            <a:r>
              <a:rPr lang="pt-BR" altLang="pt-BR" sz="3200" dirty="0">
                <a:solidFill>
                  <a:schemeClr val="bg1"/>
                </a:solidFill>
                <a:latin typeface="Calibri" panose="020F0502020204030204" pitchFamily="34" charset="0"/>
              </a:rPr>
              <a:t> foi especialmente importante nas áreas de </a:t>
            </a:r>
            <a:r>
              <a:rPr lang="pt-BR" altLang="pt-BR" sz="32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produção agrícola, ferro, estrutura de classe e religião.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tângulo 3">
            <a:extLst>
              <a:ext uri="{FF2B5EF4-FFF2-40B4-BE49-F238E27FC236}">
                <a16:creationId xmlns:a16="http://schemas.microsoft.com/office/drawing/2014/main" id="{C78BF0DA-734B-43F8-BA5F-666344B06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985838"/>
            <a:ext cx="918845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b="1" dirty="0">
                <a:latin typeface="Calibri" panose="020F0502020204030204" pitchFamily="34" charset="0"/>
              </a:rPr>
              <a:t>	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Pensamos nos vikings como saqueadores e marinheiros 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– eles se viam como fazendeiros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Animais e culturas do sul da Noruega: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Importantes na história viking além-mar e nos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valores sociais dos vikings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Vacas, ovelhas, cabras, porcos e cavalos - 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as mesmas cinco espécies que forneceram a base da produção de alimentos no Crescente Fértil e na Europa.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ângulo 2">
            <a:extLst>
              <a:ext uri="{FF2B5EF4-FFF2-40B4-BE49-F238E27FC236}">
                <a16:creationId xmlns:a16="http://schemas.microsoft.com/office/drawing/2014/main" id="{6E0B1524-40E5-4342-86F1-EE231EA5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26" y="1389856"/>
            <a:ext cx="10239374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800" dirty="0">
                <a:latin typeface="Calibri" panose="020F0502020204030204" pitchFamily="34" charset="0"/>
              </a:rPr>
              <a:t>	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Espécies de maior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status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para os vikings: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Porcos: criados como alimento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Vacas: para produção de laticínios como o queijo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Cavalos: utilizados para transporte e prestígio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Ovelhas e cabras, de muito menor prestígio – eram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mantidas mais para produção de laticínios e lã do 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que para serem comidas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ângulo 2">
            <a:extLst>
              <a:ext uri="{FF2B5EF4-FFF2-40B4-BE49-F238E27FC236}">
                <a16:creationId xmlns:a16="http://schemas.microsoft.com/office/drawing/2014/main" id="{547F1E00-3F22-41BE-8C9A-4F42C686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908050"/>
            <a:ext cx="87852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dirty="0">
                <a:latin typeface="Calibri" panose="020F0502020204030204" pitchFamily="34" charset="0"/>
              </a:rPr>
              <a:t>	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Contagem de ossos em monturo da fazenda de um chefe no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sul na Noruega do século IX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± ½ era de vacas, 1/3 do valorizado porco, apenas 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1/5 de cabras e ovelhas.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Um chefe viking ambicioso que estabelecesse uma fazenda em uma terra além-mar teria aspirado à 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mesma variedade de espécies.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De fato a mesma proporção de ossos foi encontrada nas fazendas mais antigas da Groelândia e Islândia.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ângulo 2">
            <a:extLst>
              <a:ext uri="{FF2B5EF4-FFF2-40B4-BE49-F238E27FC236}">
                <a16:creationId xmlns:a16="http://schemas.microsoft.com/office/drawing/2014/main" id="{85949755-B8ED-4E5C-81C8-E8895DEDA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7" y="582067"/>
            <a:ext cx="974407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defRPr/>
            </a:pPr>
            <a:r>
              <a:rPr lang="pt-BR" sz="2600" dirty="0">
                <a:latin typeface="Calibri" pitchFamily="34" charset="0"/>
                <a:cs typeface="Arial" charset="0"/>
              </a:rPr>
              <a:t>	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Contudo – em épocas posteriores as proporções diferiram</a:t>
            </a: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 número de vacas declinou com o tempo e os porcos quase desapareceram, o número de cabras e ovelhas aumentou.</a:t>
            </a:r>
          </a:p>
          <a:p>
            <a:pPr marL="342900" indent="-342900">
              <a:buClr>
                <a:srgbClr val="FFC000"/>
              </a:buClr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	</a:t>
            </a:r>
          </a:p>
          <a:p>
            <a:pPr marL="342900" indent="-342900">
              <a:buClr>
                <a:srgbClr val="FFC000"/>
              </a:buClr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	Hoje sabemos que as decisões sobre o que era conveniente e adequado (ou não) nas novas paisagens teve graves consequências para as colônias vikings.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  <a:defRPr/>
            </a:pPr>
            <a:endParaRPr lang="pt-BR" sz="2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marL="342900" indent="-342900">
              <a:buClr>
                <a:srgbClr val="FFC000"/>
              </a:buClr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	Em áreas de clima mais ameno – culturas tolerantes ao frio – cevada.</a:t>
            </a: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Outras espécies foram cultivadas, mas foram menos importantes por serem menos tolerantes ao frio: aveia, trigo e centeio, repolho, cebola, ervilhas e feijões, 	linho e lúpulo.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tângulo 1">
            <a:extLst>
              <a:ext uri="{FF2B5EF4-FFF2-40B4-BE49-F238E27FC236}">
                <a16:creationId xmlns:a16="http://schemas.microsoft.com/office/drawing/2014/main" id="{557F2B75-DBE0-4B04-957B-EB825DA40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6908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F56E8F2-8BDB-4365-887A-9794C19690D2}"/>
              </a:ext>
            </a:extLst>
          </p:cNvPr>
          <p:cNvSpPr/>
          <p:nvPr/>
        </p:nvSpPr>
        <p:spPr>
          <a:xfrm>
            <a:off x="1243013" y="812899"/>
            <a:ext cx="94107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defRPr/>
            </a:pPr>
            <a:r>
              <a:rPr lang="pt-BR" sz="26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pt-BR" sz="2800" b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Ferro 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 os vikings usavam para ferramentas, armas e armaduras.</a:t>
            </a:r>
          </a:p>
          <a:p>
            <a:pPr marL="342900" indent="-342900">
              <a:buClr>
                <a:srgbClr val="FFC000"/>
              </a:buClr>
              <a:defRPr/>
            </a:pPr>
            <a:endParaRPr lang="pt-BR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ferro não era fundido em escala industrial em fábricas centralizadas, mas em fundições domésticas de pequena escala em cada fazenda.</a:t>
            </a:r>
          </a:p>
          <a:p>
            <a:pPr lvl="1" eaLnBrk="1" hangingPunct="1">
              <a:buClr>
                <a:srgbClr val="FFC000"/>
              </a:buClr>
              <a:defRPr/>
            </a:pPr>
            <a:endParaRPr lang="pt-BR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	Matéria prima </a:t>
            </a:r>
            <a:r>
              <a:rPr lang="pt-BR" sz="2800" b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óxido de ferro dissolvido em água 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pt-BR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limonita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), precipitado em sedimentos por condições ácidas ou bactérias no fundo de pântanos e rios – minérios até mesmo com </a:t>
            </a:r>
          </a:p>
          <a:p>
            <a:pPr marL="342900" indent="-342900">
              <a:buClr>
                <a:srgbClr val="FFC000"/>
              </a:buClr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	apenas 1% de óxido de ferro.</a:t>
            </a:r>
          </a:p>
          <a:p>
            <a:pPr lvl="1" eaLnBrk="1" hangingPunct="1">
              <a:buClr>
                <a:srgbClr val="FFC000"/>
              </a:buClr>
              <a:defRPr/>
            </a:pPr>
            <a:endParaRPr lang="en-US" sz="2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ângulo 2">
            <a:extLst>
              <a:ext uri="{FF2B5EF4-FFF2-40B4-BE49-F238E27FC236}">
                <a16:creationId xmlns:a16="http://schemas.microsoft.com/office/drawing/2014/main" id="{DA1F4AEE-5095-45E3-91E6-C962EF3A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542925"/>
            <a:ext cx="90741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dirty="0">
                <a:latin typeface="Calibri" panose="020F0502020204030204" pitchFamily="34" charset="0"/>
              </a:rPr>
              <a:t>	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Uma vez o sedimento rico em ferro fosse identificado: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o minério era seco e aquecido até derreter em uma fornalha de modo a separar o ferro das impurezas 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	(a escória), martelado para a remoção de mais impurezas, e então forjado no formato desejado. 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	Era preciso transformar a madeira em carvão para se obter com a queima, a temperatura necessária 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	(2kg de madeira: 500g de carvão).</a:t>
            </a:r>
            <a:endParaRPr lang="en-US" altLang="pt-BR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3011" name="Retângulo 9">
            <a:extLst>
              <a:ext uri="{FF2B5EF4-FFF2-40B4-BE49-F238E27FC236}">
                <a16:creationId xmlns:a16="http://schemas.microsoft.com/office/drawing/2014/main" id="{51D35CD4-15FB-4620-A674-2DE7776B6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4708525"/>
            <a:ext cx="8424862" cy="1384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A produção e o conserto de instrumentos de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ferro vikings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consumiam muita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madeira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– fator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limitador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da história da Groelândia viking, onde havia poucas árvores.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tângulo 2">
            <a:extLst>
              <a:ext uri="{FF2B5EF4-FFF2-40B4-BE49-F238E27FC236}">
                <a16:creationId xmlns:a16="http://schemas.microsoft.com/office/drawing/2014/main" id="{E3671957-E5A2-40AC-BDA7-A1F89FA0B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67767"/>
            <a:ext cx="9882187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dirty="0">
                <a:latin typeface="Calibri" panose="020F0502020204030204" pitchFamily="34" charset="0"/>
              </a:rPr>
              <a:t>	</a:t>
            </a:r>
            <a:r>
              <a:rPr lang="pt-BR" altLang="pt-BR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Sistema Social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escravos capturados durante os ataques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homens livres 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chefes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Os colonizadores de além-mar tiveram que lidar com reis da Noruega e depois da Dinamarca.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Nem a Islândia nem a Groelândia tiveram reis: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os colonizadores migraram em parte para escapar do poder emergente destes</a:t>
            </a:r>
          </a:p>
          <a:p>
            <a:pPr lvl="1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o poder nessas colônias permaneceu com uma aristocracia militar de chefes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ângulo 2">
            <a:extLst>
              <a:ext uri="{FF2B5EF4-FFF2-40B4-BE49-F238E27FC236}">
                <a16:creationId xmlns:a16="http://schemas.microsoft.com/office/drawing/2014/main" id="{BA5AEB83-B525-4102-8CFD-CEB4270D7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181957"/>
            <a:ext cx="10529887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28575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355600" indent="-3556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755650" indent="-3429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lvl="1">
              <a:spcBef>
                <a:spcPct val="0"/>
              </a:spcBef>
              <a:buClr>
                <a:srgbClr val="FFC000"/>
              </a:buClr>
              <a:buSzTx/>
              <a:buNone/>
            </a:pPr>
            <a:r>
              <a:rPr lang="pt-BR" sz="3600" dirty="0">
                <a:solidFill>
                  <a:schemeClr val="bg1"/>
                </a:solidFill>
              </a:rPr>
              <a:t>Vikings – Continuação I</a:t>
            </a:r>
          </a:p>
          <a:p>
            <a:pPr lvl="1">
              <a:spcBef>
                <a:spcPts val="1200"/>
              </a:spcBef>
              <a:buClr>
                <a:srgbClr val="FFC000"/>
              </a:buClr>
              <a:buSzTx/>
              <a:buNone/>
            </a:pPr>
            <a:endParaRPr lang="pt-BR" altLang="pt-BR" dirty="0">
              <a:latin typeface="Calibri" panose="020F0502020204030204" pitchFamily="34" charset="0"/>
            </a:endParaRPr>
          </a:p>
          <a:p>
            <a:pPr lvl="1">
              <a:spcBef>
                <a:spcPts val="1200"/>
              </a:spcBef>
              <a:buClr>
                <a:srgbClr val="FFC000"/>
              </a:buClr>
              <a:buSzTx/>
              <a:buNone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A Escandinávia oferecia:</a:t>
            </a:r>
          </a:p>
          <a:p>
            <a:pPr lvl="2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peles dos animais das florestas do norte, peles de foca e cera de abelha – consideradas importações de luxo pelo resto da Europa; e </a:t>
            </a:r>
          </a:p>
          <a:p>
            <a:pPr lvl="2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2"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um litoral altamente recortado  permitia viagens marítimas mais rápidas do que por terra</a:t>
            </a:r>
          </a:p>
          <a:p>
            <a:pPr lvl="2" eaLnBrk="1" hangingPunct="1"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endParaRPr lang="pt-BR" altLang="pt-BR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Até a Idade Média os escandinavos não tinham barcos a vela 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A tecnologia mediterrânea da vela chegou à Escandinávia ± 600 d.C.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Aquecimento do clima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Chegada de melhores arados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Estímulo à produção de alimentos levou à </a:t>
            </a: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explosão populacional na região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77CF83F-2355-4745-98BA-3757C8F7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790825"/>
            <a:ext cx="8785225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Lucida San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Lucida San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Lucida San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endParaRPr lang="pt-BR" sz="2600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5059" name="Retângulo 9">
            <a:extLst>
              <a:ext uri="{FF2B5EF4-FFF2-40B4-BE49-F238E27FC236}">
                <a16:creationId xmlns:a16="http://schemas.microsoft.com/office/drawing/2014/main" id="{B5A67FB5-AF2C-42FC-8B78-03BE8F4E3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489540"/>
            <a:ext cx="11201398" cy="954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Somente os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chefes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podiam ter seu próprio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barco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e todo um conjunto de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animais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de criação, incluindo os bovinos, ovinos e caprinos.</a:t>
            </a:r>
          </a:p>
        </p:txBody>
      </p:sp>
      <p:sp>
        <p:nvSpPr>
          <p:cNvPr id="45060" name="Retângulo 1">
            <a:extLst>
              <a:ext uri="{FF2B5EF4-FFF2-40B4-BE49-F238E27FC236}">
                <a16:creationId xmlns:a16="http://schemas.microsoft.com/office/drawing/2014/main" id="{A08D7CE6-1BEE-4F9A-8332-4B799175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4" y="2022127"/>
            <a:ext cx="11201399" cy="1384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Os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dependentes, servos e assistentes</a:t>
            </a:r>
            <a:r>
              <a:rPr lang="pt-BR" altLang="pt-BR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dos chefes incluíam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escravos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trabalhadores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livres,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arrendatários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de fazenda e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fazendeiros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livres independentes.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A58CC1B-6C27-457D-9514-7CB1B52F4287}"/>
              </a:ext>
            </a:extLst>
          </p:cNvPr>
          <p:cNvSpPr/>
          <p:nvPr/>
        </p:nvSpPr>
        <p:spPr>
          <a:xfrm>
            <a:off x="657224" y="3985602"/>
            <a:ext cx="11201399" cy="240065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- Os chefes acumulavam riqueza por meio de comércio, saques e com a produção de suas fazendas.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- A sociedade viking era violenta e os chefes e seus dependentes lutavam uns contra os outros em casa, entre si e com os povos de além-mar.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- Perdedores com frequência migravam ou eram exilados.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tângulo 2">
            <a:extLst>
              <a:ext uri="{FF2B5EF4-FFF2-40B4-BE49-F238E27FC236}">
                <a16:creationId xmlns:a16="http://schemas.microsoft.com/office/drawing/2014/main" id="{1E1AD3F0-C62B-43C7-B10E-1D626CCEC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6" y="1213008"/>
            <a:ext cx="10529886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dirty="0">
                <a:latin typeface="Calibri" panose="020F0502020204030204" pitchFamily="34" charset="0"/>
              </a:rPr>
              <a:t>	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Uma vez estabelecidos além-mar, em terras cristãs, os vikings miscigenavam-se com a população local e adotavam seus costumes...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		... incluindo o cristianismo: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o que contribuiu para a emergência deste na Escandinávia, com as vantagens políticas que tal conversão poderia trazer </a:t>
            </a:r>
          </a:p>
          <a:p>
            <a:pPr lvl="1"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de forma que em 960 d.C. a Dinamarca converteu-se </a:t>
            </a:r>
          </a:p>
          <a:p>
            <a:pPr lvl="1"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oficialmente, em 995 d.C. a Noruega, e a Suécia no </a:t>
            </a:r>
          </a:p>
          <a:p>
            <a:pPr lvl="1" algn="just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século seguinte.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ângulo 2">
            <a:extLst>
              <a:ext uri="{FF2B5EF4-FFF2-40B4-BE49-F238E27FC236}">
                <a16:creationId xmlns:a16="http://schemas.microsoft.com/office/drawing/2014/main" id="{D9072675-72BA-4566-A7E3-F9962EE3F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1" y="1371601"/>
            <a:ext cx="10372724" cy="36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2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Quando a Noruega começou a se converter, as colônias vikings de </a:t>
            </a:r>
            <a:r>
              <a:rPr lang="pt-BR" altLang="pt-BR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Orkney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pt-BR" altLang="pt-BR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Shetland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, Faroe, Islândia e Groelândia fizeram o mesmo</a:t>
            </a:r>
          </a:p>
          <a:p>
            <a:pPr>
              <a:spcBef>
                <a:spcPct val="0"/>
              </a:spcBef>
              <a:spcAft>
                <a:spcPts val="2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Em parte porque dependiam do transporte marítimo norueguês e reconheceram a impossibilidade de permanecerem pagãs após a cristianização de Noruega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Na Islândia e Groelândia, no início, os fazendeiros-chefe tinham direito a uma parte do dízimo da igreja de suas terras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ângulo 2">
            <a:extLst>
              <a:ext uri="{FF2B5EF4-FFF2-40B4-BE49-F238E27FC236}">
                <a16:creationId xmlns:a16="http://schemas.microsoft.com/office/drawing/2014/main" id="{776EA33E-B411-4535-875D-6081799D4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1165226"/>
            <a:ext cx="10201275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  <a:buNone/>
            </a:pPr>
            <a:r>
              <a:rPr lang="pt-BR" altLang="pt-BR" dirty="0">
                <a:latin typeface="Calibri" panose="020F0502020204030204" pitchFamily="34" charset="0"/>
              </a:rPr>
              <a:t>	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A conversão para o cristianismo constituiu uma significativa interrupção cultural para a as colônias vikings além-mar.</a:t>
            </a:r>
          </a:p>
          <a:p>
            <a:pPr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A arte e a arquitetura se tornaram cristãs, baseadas nos modelos de além-mar. </a:t>
            </a:r>
          </a:p>
          <a:p>
            <a:pPr lvl="1"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Ex. igrejas enormes para população local que as sustentavam.</a:t>
            </a:r>
          </a:p>
          <a:p>
            <a:pPr lvl="1">
              <a:spcBef>
                <a:spcPct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Ex. dízimo pago em presas de morsa e peles de urso polar em 1282 para colaborar nas cruzadas.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tângulo 2">
            <a:extLst>
              <a:ext uri="{FF2B5EF4-FFF2-40B4-BE49-F238E27FC236}">
                <a16:creationId xmlns:a16="http://schemas.microsoft.com/office/drawing/2014/main" id="{4AA6B0D0-24C7-4E7C-BE9E-EC04D341A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886" y="744538"/>
            <a:ext cx="974566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Resultados diversos: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devidos  a diferenças ambientais nas colônias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Principais variáveis responsáveis pela variação nos resultados: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distância marítima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ou tempo de navegação da Noruega e da Inglaterra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resistência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oferecida por habitantes </a:t>
            </a: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não-vikings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adequação à agricultura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(latitude e clima local)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fragilidade ambiental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(suscetibilidade ao desmatamento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	e erosão do solo)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B0F2B-A26C-475E-827F-38D05E47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119" y="964692"/>
            <a:ext cx="9529762" cy="1188720"/>
          </a:xfrm>
        </p:spPr>
        <p:txBody>
          <a:bodyPr>
            <a:normAutofit fontScale="90000"/>
          </a:bodyPr>
          <a:lstStyle/>
          <a:p>
            <a:br>
              <a:rPr lang="pt-BR" dirty="0">
                <a:latin typeface="Calibri" pitchFamily="34" charset="0"/>
                <a:cs typeface="Calibri" pitchFamily="34" charset="0"/>
              </a:rPr>
            </a:br>
            <a:r>
              <a:rPr lang="pt-BR" dirty="0">
                <a:latin typeface="Calibri" pitchFamily="34" charset="0"/>
                <a:cs typeface="Calibri" pitchFamily="34" charset="0"/>
              </a:rPr>
              <a:t>Seis experiências paralelas com resultados diferentes em sociedades derivadas de uma única fonte ancestral</a:t>
            </a:r>
            <a:br>
              <a:rPr lang="pt-BR" dirty="0">
                <a:latin typeface="Calibri" pitchFamily="34" charset="0"/>
                <a:cs typeface="Calibri" pitchFamily="34" charset="0"/>
              </a:rPr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B41F87-2785-4BF6-A3AF-DF1710E45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119" y="2638044"/>
            <a:ext cx="9529762" cy="3101983"/>
          </a:xfrm>
        </p:spPr>
        <p:txBody>
          <a:bodyPr>
            <a:normAutofit/>
          </a:bodyPr>
          <a:lstStyle/>
          <a:p>
            <a:pPr marL="800100" lvl="1" indent="-342900">
              <a:buClr>
                <a:srgbClr val="FFC000"/>
              </a:buClr>
              <a:defRPr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Orkney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Shetland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e Faroe – existiram por mais de mil anos sem ameaças sérias</a:t>
            </a:r>
          </a:p>
          <a:p>
            <a:pPr marL="800100" lvl="1" indent="-342900">
              <a:buClr>
                <a:srgbClr val="FFC000"/>
              </a:buClr>
              <a:defRPr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Islândia sobreviveu, mas teve que enfrentar pobreza e séria dificuldades políticas</a:t>
            </a:r>
          </a:p>
          <a:p>
            <a:pPr marL="800100" lvl="1" indent="-342900">
              <a:buClr>
                <a:srgbClr val="FFC000"/>
              </a:buClr>
              <a:defRPr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Groelândia Nórdica acabou após 450 anos</a:t>
            </a:r>
          </a:p>
          <a:p>
            <a:pPr marL="800100" lvl="1" indent="-342900">
              <a:buClr>
                <a:srgbClr val="FFC000"/>
              </a:buClr>
              <a:defRPr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Vinlândia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foi abandonada na primeira década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833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tângulo 2">
            <a:extLst>
              <a:ext uri="{FF2B5EF4-FFF2-40B4-BE49-F238E27FC236}">
                <a16:creationId xmlns:a16="http://schemas.microsoft.com/office/drawing/2014/main" id="{2144BFDB-DF45-4D06-A162-3BC72ED9E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431" y="214532"/>
            <a:ext cx="4037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b="1" i="1" dirty="0">
                <a:latin typeface="Calibri" panose="020F0502020204030204" pitchFamily="34" charset="0"/>
              </a:rPr>
              <a:t>	</a:t>
            </a:r>
            <a:r>
              <a:rPr lang="pt-BR" altLang="pt-BR" sz="3200" b="1" i="1" dirty="0">
                <a:latin typeface="Calibri" panose="020F0502020204030204" pitchFamily="34" charset="0"/>
              </a:rPr>
              <a:t>Ilhas </a:t>
            </a:r>
            <a:r>
              <a:rPr lang="pt-BR" altLang="pt-BR" sz="3200" b="1" i="1" dirty="0" err="1">
                <a:latin typeface="Calibri" panose="020F0502020204030204" pitchFamily="34" charset="0"/>
              </a:rPr>
              <a:t>Orkneys</a:t>
            </a:r>
            <a:r>
              <a:rPr lang="pt-BR" altLang="pt-BR" sz="3200" b="1" i="1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F6983AD1-6B77-4162-BEC0-10137317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1" y="4124325"/>
            <a:ext cx="28670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>
            <a:extLst>
              <a:ext uri="{FF2B5EF4-FFF2-40B4-BE49-F238E27FC236}">
                <a16:creationId xmlns:a16="http://schemas.microsoft.com/office/drawing/2014/main" id="{273CBE67-A455-48B7-B9A0-71C7879BB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1" y="1142602"/>
            <a:ext cx="32766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>
            <a:extLst>
              <a:ext uri="{FF2B5EF4-FFF2-40B4-BE49-F238E27FC236}">
                <a16:creationId xmlns:a16="http://schemas.microsoft.com/office/drawing/2014/main" id="{FFBE6B30-3794-40E8-A598-3CD052F5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724275"/>
            <a:ext cx="43211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>
            <a:extLst>
              <a:ext uri="{FF2B5EF4-FFF2-40B4-BE49-F238E27FC236}">
                <a16:creationId xmlns:a16="http://schemas.microsoft.com/office/drawing/2014/main" id="{8A9E52E1-583E-476B-9668-72623F99E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799307"/>
            <a:ext cx="48196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tângulo 2">
            <a:extLst>
              <a:ext uri="{FF2B5EF4-FFF2-40B4-BE49-F238E27FC236}">
                <a16:creationId xmlns:a16="http://schemas.microsoft.com/office/drawing/2014/main" id="{8020F97D-4CD2-4787-8837-6D616FE32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75" y="128012"/>
            <a:ext cx="4365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3200" b="1" i="1" dirty="0">
                <a:latin typeface="Calibri" panose="020F0502020204030204" pitchFamily="34" charset="0"/>
              </a:rPr>
              <a:t>	Ilhas </a:t>
            </a:r>
            <a:r>
              <a:rPr lang="pt-BR" altLang="pt-BR" sz="3200" b="1" i="1" dirty="0" err="1">
                <a:latin typeface="Calibri" panose="020F0502020204030204" pitchFamily="34" charset="0"/>
              </a:rPr>
              <a:t>Orkneys</a:t>
            </a:r>
            <a:r>
              <a:rPr lang="pt-BR" altLang="pt-BR" sz="3200" b="1" i="1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5BFE10B3-DA86-4127-9B5E-8AB932D1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170362"/>
            <a:ext cx="373221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>
            <a:extLst>
              <a:ext uri="{FF2B5EF4-FFF2-40B4-BE49-F238E27FC236}">
                <a16:creationId xmlns:a16="http://schemas.microsoft.com/office/drawing/2014/main" id="{326E72C2-2FEC-4704-85F6-77650D99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7" y="715963"/>
            <a:ext cx="76422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>
            <a:extLst>
              <a:ext uri="{FF2B5EF4-FFF2-40B4-BE49-F238E27FC236}">
                <a16:creationId xmlns:a16="http://schemas.microsoft.com/office/drawing/2014/main" id="{2054E25C-4A85-4C37-AEBE-CFA8421DD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7" y="4195763"/>
            <a:ext cx="322421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ângulo 2">
            <a:extLst>
              <a:ext uri="{FF2B5EF4-FFF2-40B4-BE49-F238E27FC236}">
                <a16:creationId xmlns:a16="http://schemas.microsoft.com/office/drawing/2014/main" id="{2A0E41C1-5B09-40B1-BE10-4B16D8B6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49" y="319980"/>
            <a:ext cx="10632281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b="1" i="1" dirty="0">
                <a:latin typeface="Calibri" panose="020F0502020204030204" pitchFamily="34" charset="0"/>
              </a:rPr>
              <a:t>	</a:t>
            </a:r>
            <a:r>
              <a:rPr lang="pt-BR" altLang="pt-BR" b="1" i="1" dirty="0">
                <a:solidFill>
                  <a:schemeClr val="bg1"/>
                </a:solidFill>
                <a:latin typeface="Calibri" panose="020F0502020204030204" pitchFamily="34" charset="0"/>
              </a:rPr>
              <a:t>Ilhas </a:t>
            </a:r>
            <a:r>
              <a:rPr lang="pt-BR" altLang="pt-BR" b="1" i="1" dirty="0" err="1">
                <a:solidFill>
                  <a:schemeClr val="bg1"/>
                </a:solidFill>
                <a:latin typeface="Calibri" panose="020F0502020204030204" pitchFamily="34" charset="0"/>
              </a:rPr>
              <a:t>Orkneys</a:t>
            </a:r>
            <a:endParaRPr lang="pt-BR" altLang="pt-BR" b="1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endParaRPr lang="pt-BR" altLang="pt-BR" b="1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18 km da Inglaterra, 24h da Noruega, distribuição mais barata de suas exportações.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Habitantes originais, os </a:t>
            </a: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pictos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foram rapidamente dominados pelos vikings.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Clima ameno e solos férteis e ricos, renovados pelas glaciações e não correm risco de erosão.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Boa caça na região.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Agricultura já praticada no local e continuada pelos vikings e continua altamente produtiva hoje em dia.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Os descendentes dos nativos </a:t>
            </a: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pictos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e dos invasores nórdicos foram também enriquecidos por um terminal de petróleo do Mar do Norte.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ângulo 2">
            <a:extLst>
              <a:ext uri="{FF2B5EF4-FFF2-40B4-BE49-F238E27FC236}">
                <a16:creationId xmlns:a16="http://schemas.microsoft.com/office/drawing/2014/main" id="{2A0E41C1-5B09-40B1-BE10-4B16D8B6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9" y="742950"/>
            <a:ext cx="10787062" cy="859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b="1" i="1" dirty="0">
                <a:latin typeface="Calibri" panose="020F0502020204030204" pitchFamily="34" charset="0"/>
              </a:rPr>
              <a:t>	</a:t>
            </a:r>
            <a:r>
              <a:rPr lang="pt-BR" altLang="pt-BR" b="1" i="1" dirty="0">
                <a:solidFill>
                  <a:schemeClr val="bg1"/>
                </a:solidFill>
                <a:latin typeface="Calibri" panose="020F0502020204030204" pitchFamily="34" charset="0"/>
              </a:rPr>
              <a:t>Ilhas </a:t>
            </a:r>
            <a:r>
              <a:rPr lang="pt-BR" altLang="pt-BR" b="1" i="1" dirty="0" err="1">
                <a:solidFill>
                  <a:schemeClr val="bg1"/>
                </a:solidFill>
                <a:latin typeface="Calibri" panose="020F0502020204030204" pitchFamily="34" charset="0"/>
              </a:rPr>
              <a:t>Orkneys</a:t>
            </a:r>
            <a:endParaRPr lang="pt-BR" altLang="pt-BR" b="1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Assistir: (até 2:50)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https://www.youtube.com/watch?v=V8Vof457rug&amp;t=183s</a:t>
            </a:r>
            <a:endParaRPr lang="pt-BR" altLang="pt-BR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bg1"/>
                </a:solidFill>
              </a:rPr>
              <a:t>Orkney</a:t>
            </a:r>
            <a:r>
              <a:rPr lang="pt-BR" dirty="0">
                <a:solidFill>
                  <a:schemeClr val="bg1"/>
                </a:solidFill>
              </a:rPr>
              <a:t> – </a:t>
            </a:r>
            <a:r>
              <a:rPr lang="pt-BR" dirty="0" err="1">
                <a:solidFill>
                  <a:schemeClr val="bg1"/>
                </a:solidFill>
              </a:rPr>
              <a:t>history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Assistir tudo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https://www.youtube.com/watch?v=HVZCAggcNkw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bg1"/>
                </a:solidFill>
              </a:rPr>
              <a:t>Orkney</a:t>
            </a:r>
            <a:r>
              <a:rPr lang="pt-BR" dirty="0">
                <a:solidFill>
                  <a:schemeClr val="bg1"/>
                </a:solidFill>
              </a:rPr>
              <a:t> – </a:t>
            </a:r>
            <a:r>
              <a:rPr lang="pt-BR" dirty="0" err="1">
                <a:solidFill>
                  <a:schemeClr val="bg1"/>
                </a:solidFill>
              </a:rPr>
              <a:t>wildlife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Assistir tudo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https://www.youtube.com/watch?v=ZisaLznvKc0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bg1"/>
                </a:solidFill>
              </a:rPr>
              <a:t>Orkney</a:t>
            </a:r>
            <a:r>
              <a:rPr lang="pt-BR" dirty="0">
                <a:solidFill>
                  <a:schemeClr val="bg1"/>
                </a:solidFill>
              </a:rPr>
              <a:t> - </a:t>
            </a:r>
            <a:r>
              <a:rPr lang="pt-BR" dirty="0" err="1">
                <a:solidFill>
                  <a:schemeClr val="bg1"/>
                </a:solidFill>
              </a:rPr>
              <a:t>archaeology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8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11242E2-25CC-4A37-8F82-C43B527F03E0}"/>
              </a:ext>
            </a:extLst>
          </p:cNvPr>
          <p:cNvSpPr/>
          <p:nvPr/>
        </p:nvSpPr>
        <p:spPr>
          <a:xfrm>
            <a:off x="909637" y="412789"/>
            <a:ext cx="103727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Apenas 3% da Noruega puderam ser usados para agricultura</a:t>
            </a:r>
          </a:p>
          <a:p>
            <a:pPr marL="0" lvl="1" indent="-28575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97%: terrenos íngremes e montanhosos</a:t>
            </a:r>
          </a:p>
          <a:p>
            <a:pPr marL="0" lvl="1" indent="-28575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Estava sob </a:t>
            </a:r>
            <a:r>
              <a:rPr lang="pt-BR" sz="2400" b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pressão populacional crescente </a:t>
            </a:r>
            <a:r>
              <a:rPr lang="pt-B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 volta de 700 </a:t>
            </a:r>
            <a:r>
              <a:rPr lang="pt-BR" sz="2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d.C.</a:t>
            </a:r>
            <a:endParaRPr lang="pt-B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lvl="1" indent="-285750">
              <a:spcAft>
                <a:spcPts val="600"/>
              </a:spcAft>
              <a:buClr>
                <a:srgbClr val="FFC000"/>
              </a:buClr>
              <a:defRPr/>
            </a:pP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marL="0" lvl="1" indent="-285750">
              <a:spcAft>
                <a:spcPts val="600"/>
              </a:spcAft>
              <a:buClr>
                <a:srgbClr val="FFC000"/>
              </a:buClr>
              <a:defRPr/>
            </a:pP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	739 d.C.:</a:t>
            </a:r>
          </a:p>
          <a:p>
            <a:pPr marL="457200" lvl="2" indent="-28575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  <a:defRPr/>
            </a:pPr>
            <a:r>
              <a:rPr lang="pt-BR" sz="2400" b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Explosão viking  na Europa Medieval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– a população escandinava começou a se expandir para o mar</a:t>
            </a:r>
          </a:p>
          <a:p>
            <a:pPr lvl="1" indent="-28575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 as velas, desenvolveram barcos rápidos, de casco baixo, altamente manobráveis, movidos a vela e a remos:</a:t>
            </a:r>
          </a:p>
          <a:p>
            <a:pPr lvl="6" indent="-28575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ideais para transportar as luxuosas exportações para compradores ansiosos na Europa e Inglaterra.</a:t>
            </a:r>
          </a:p>
          <a:p>
            <a:pPr lvl="1" indent="-28575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Esses barcos também podiam ser postos a seco em qualquer praia rasa ou navegar em rios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ângulo 2">
            <a:extLst>
              <a:ext uri="{FF2B5EF4-FFF2-40B4-BE49-F238E27FC236}">
                <a16:creationId xmlns:a16="http://schemas.microsoft.com/office/drawing/2014/main" id="{C850BEB3-78EE-4126-9727-BB1E1900B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989" y="120652"/>
            <a:ext cx="35417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3200" b="1" i="1" dirty="0">
                <a:latin typeface="Calibri" panose="020F0502020204030204" pitchFamily="34" charset="0"/>
              </a:rPr>
              <a:t>	Ilhas </a:t>
            </a:r>
            <a:r>
              <a:rPr lang="pt-BR" altLang="pt-BR" sz="3200" b="1" i="1" dirty="0" err="1">
                <a:latin typeface="Calibri" panose="020F0502020204030204" pitchFamily="34" charset="0"/>
              </a:rPr>
              <a:t>Shetlands</a:t>
            </a:r>
            <a:endParaRPr lang="pt-BR" altLang="pt-BR" sz="3200" b="1" i="1" dirty="0">
              <a:latin typeface="Calibri" panose="020F0502020204030204" pitchFamily="34" charset="0"/>
            </a:endParaRPr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CE58DE05-4AF2-4058-B1BF-1169BFB1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32" y="3212199"/>
            <a:ext cx="417671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>
            <a:extLst>
              <a:ext uri="{FF2B5EF4-FFF2-40B4-BE49-F238E27FC236}">
                <a16:creationId xmlns:a16="http://schemas.microsoft.com/office/drawing/2014/main" id="{0020B766-1029-4B7B-AA0E-CDE62BA2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35" y="1005464"/>
            <a:ext cx="475297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EDFA160A-DB4B-430F-970D-E47690FD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9" y="3690360"/>
            <a:ext cx="33305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84E1158D-A827-44F8-883E-790D3429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764274"/>
            <a:ext cx="330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ângulo 2">
            <a:extLst>
              <a:ext uri="{FF2B5EF4-FFF2-40B4-BE49-F238E27FC236}">
                <a16:creationId xmlns:a16="http://schemas.microsoft.com/office/drawing/2014/main" id="{01D0E77B-C6EB-495A-AFE5-DD9EA17F9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1" y="251207"/>
            <a:ext cx="1097518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3200" b="1" i="1" dirty="0">
                <a:latin typeface="Calibri" panose="020F0502020204030204" pitchFamily="34" charset="0"/>
              </a:rPr>
              <a:t>	</a:t>
            </a:r>
            <a:r>
              <a:rPr lang="pt-BR" altLang="pt-BR" sz="3200" b="1" i="1" dirty="0">
                <a:solidFill>
                  <a:schemeClr val="bg1"/>
                </a:solidFill>
                <a:latin typeface="Calibri" panose="020F0502020204030204" pitchFamily="34" charset="0"/>
              </a:rPr>
              <a:t>Ilhas </a:t>
            </a:r>
            <a:r>
              <a:rPr lang="pt-BR" altLang="pt-BR" sz="3200" b="1" i="1" dirty="0" err="1">
                <a:solidFill>
                  <a:schemeClr val="bg1"/>
                </a:solidFill>
                <a:latin typeface="Calibri" panose="020F0502020204030204" pitchFamily="34" charset="0"/>
              </a:rPr>
              <a:t>Shetlands</a:t>
            </a:r>
            <a:endParaRPr lang="pt-BR" altLang="pt-BR" sz="32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história semelhante à das Ilhas </a:t>
            </a: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Orkneys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, originalmente ocupadas por fazendeiros </a:t>
            </a: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pictos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, foram ocupadas por vikings no século IX e recentemente seus habitantes lucraram com o petróleo do Mar do Norte.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3000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Diferenças: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estão localizadas mais longe e mais ao norte (80 km ao norte de </a:t>
            </a: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Orkney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e a 210 km da Escócia), são mais expostas ao vento, têm solos mais pobres e são menos produtivas.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criam ovelhas para lã em ambas as ilhas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, mas a criação de bovinos falhou nas </a:t>
            </a: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Shetlands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e foi substituída por uma maior ênfase na </a:t>
            </a:r>
            <a:r>
              <a:rPr lang="pt-BR" altLang="pt-BR" sz="26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pesca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Assistir: (até 10:00)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https://www.youtube.com/watch?v=5csK_dzniHE</a:t>
            </a:r>
            <a:endParaRPr lang="pt-BR" altLang="pt-BR" sz="2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Up </a:t>
            </a:r>
            <a:r>
              <a:rPr lang="en-US" dirty="0" err="1">
                <a:solidFill>
                  <a:schemeClr val="bg1"/>
                </a:solidFill>
              </a:rPr>
              <a:t>Helly</a:t>
            </a:r>
            <a:r>
              <a:rPr lang="en-US" dirty="0">
                <a:solidFill>
                  <a:schemeClr val="bg1"/>
                </a:solidFill>
              </a:rPr>
              <a:t> Aa | Scotland's Viking Fire Festival Shetland Islands</a:t>
            </a:r>
            <a:endParaRPr lang="pt-BR" altLang="pt-BR" sz="3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tângulo 2">
            <a:extLst>
              <a:ext uri="{FF2B5EF4-FFF2-40B4-BE49-F238E27FC236}">
                <a16:creationId xmlns:a16="http://schemas.microsoft.com/office/drawing/2014/main" id="{06CC2653-1A0C-4D9A-9D55-9BB14318D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295" y="187533"/>
            <a:ext cx="470852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None/>
            </a:pPr>
            <a:r>
              <a:rPr lang="pt-BR" altLang="pt-BR" sz="3200" b="1" i="1" dirty="0">
                <a:latin typeface="Calibri" panose="020F0502020204030204" pitchFamily="34" charset="0"/>
              </a:rPr>
              <a:t>Ilhas Faroe</a:t>
            </a:r>
            <a:r>
              <a:rPr lang="pt-BR" altLang="pt-BR" b="1" i="1" dirty="0">
                <a:latin typeface="Calibri" panose="020F0502020204030204" pitchFamily="34" charset="0"/>
              </a:rPr>
              <a:t>	</a:t>
            </a:r>
            <a:r>
              <a:rPr lang="pt-BR" altLang="pt-BR" dirty="0">
                <a:latin typeface="Calibri" panose="020F0502020204030204" pitchFamily="34" charset="0"/>
              </a:rPr>
              <a:t>							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A1B7CFBC-80E5-4C7C-A6F5-192ED14E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70" y="1046956"/>
            <a:ext cx="340042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>
            <a:extLst>
              <a:ext uri="{FF2B5EF4-FFF2-40B4-BE49-F238E27FC236}">
                <a16:creationId xmlns:a16="http://schemas.microsoft.com/office/drawing/2014/main" id="{A155773B-978D-4EC0-B3B2-2C5A0EC9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149726"/>
            <a:ext cx="33448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17B4D310-BF1C-4ABB-BEEC-10B09160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038225"/>
            <a:ext cx="33115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>
            <a:extLst>
              <a:ext uri="{FF2B5EF4-FFF2-40B4-BE49-F238E27FC236}">
                <a16:creationId xmlns:a16="http://schemas.microsoft.com/office/drawing/2014/main" id="{0188BE2F-16F2-4385-BD42-35A4B71F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4197350"/>
            <a:ext cx="3225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id="{AB9F4D02-459E-4A0A-9E54-88249043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193925"/>
            <a:ext cx="3278187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ângulo 2">
            <a:extLst>
              <a:ext uri="{FF2B5EF4-FFF2-40B4-BE49-F238E27FC236}">
                <a16:creationId xmlns:a16="http://schemas.microsoft.com/office/drawing/2014/main" id="{232EAC8A-520A-4090-BF78-CB8A2DFA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85006"/>
            <a:ext cx="96901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None/>
            </a:pPr>
            <a:r>
              <a:rPr lang="pt-BR" altLang="pt-BR" sz="2800" b="1" i="1" dirty="0">
                <a:latin typeface="Calibri" panose="020F0502020204030204" pitchFamily="34" charset="0"/>
              </a:rPr>
              <a:t>	</a:t>
            </a:r>
            <a:r>
              <a:rPr lang="pt-BR" altLang="pt-BR" sz="2800" b="1" i="1" dirty="0">
                <a:solidFill>
                  <a:schemeClr val="bg1"/>
                </a:solidFill>
                <a:latin typeface="Calibri" panose="020F0502020204030204" pitchFamily="34" charset="0"/>
              </a:rPr>
              <a:t>Ilhas Faroe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</a:p>
          <a:p>
            <a:pPr algn="ctr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None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						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322 km ao norte das </a:t>
            </a:r>
            <a:r>
              <a:rPr lang="pt-BR" altLang="pt-BR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Orkneys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e 644 km a oeste da Noruega. 480 km do Círculo Ártico.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Os vikings as encontraram desabitadas, com exceção de alguns possíveis eremitas irlandeses.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Estação de crescimento mais breve para futuros fazendeiros e criadores de ovelhas.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Área reduzida – borrifos de água salgada por toda ilha, junto com os ventos fortes – impedem a formação de florestas.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ângulo 2">
            <a:extLst>
              <a:ext uri="{FF2B5EF4-FFF2-40B4-BE49-F238E27FC236}">
                <a16:creationId xmlns:a16="http://schemas.microsoft.com/office/drawing/2014/main" id="{ECDDB84E-2DE6-4F71-AFCF-479CD2B65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1074509"/>
            <a:ext cx="974725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None/>
            </a:pPr>
            <a:r>
              <a:rPr lang="pt-BR" altLang="pt-BR" dirty="0">
                <a:latin typeface="Calibri" panose="020F0502020204030204" pitchFamily="34" charset="0"/>
              </a:rPr>
              <a:t>	</a:t>
            </a:r>
            <a:r>
              <a:rPr lang="pt-BR" altLang="pt-BR" sz="2400" b="1" i="1" dirty="0">
                <a:solidFill>
                  <a:schemeClr val="bg1"/>
                </a:solidFill>
                <a:latin typeface="Calibri" panose="020F0502020204030204" pitchFamily="34" charset="0"/>
              </a:rPr>
              <a:t>Ilhas Faroe 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		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Vegetação de árvores não muito grandes (salgueiros, bétulas, álamos, zimbros) foi rapidamente dizimada e não pode se regenerar devido ao pastejo de ovelhas.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O desmatamento trouxe a erosão do solo.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Os colonos adotaram a construção de terraços para evitar a perda do solo minimizando a erosão.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Os vikings colonizaram as Faroe durante o século IX, cultivaram alguma cevada, mas pouca ou nenhuma outra cultura – hoje apenas 6% da terra é dedicada à cultura de batata e outros vegetais.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ângulo 2">
            <a:extLst>
              <a:ext uri="{FF2B5EF4-FFF2-40B4-BE49-F238E27FC236}">
                <a16:creationId xmlns:a16="http://schemas.microsoft.com/office/drawing/2014/main" id="{AA14A44B-8A8B-43DE-BFFF-6C078C19B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351234"/>
            <a:ext cx="11215688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None/>
            </a:pPr>
            <a:r>
              <a:rPr lang="pt-BR" altLang="pt-BR" sz="2800" b="1" i="1" dirty="0">
                <a:solidFill>
                  <a:schemeClr val="bg1"/>
                </a:solidFill>
                <a:latin typeface="Calibri" panose="020F0502020204030204" pitchFamily="34" charset="0"/>
              </a:rPr>
              <a:t>Ilhas Faroe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Vacas, porcos, cabras foram abandonados pelos colonos nos primeiros 200 anos para diminuir o </a:t>
            </a:r>
            <a:r>
              <a:rPr lang="pt-BR" altLang="pt-BR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sobrepastejo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Dedicaram-se à criação de ovelhas e pesca.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Importavam da Noruega e da Inglaterra a maioria dos bens de consumo: madeira, ferro, pedras para entalhe de utensílios e minerais.</a:t>
            </a:r>
          </a:p>
          <a:p>
            <a:pPr>
              <a:spcBef>
                <a:spcPct val="0"/>
              </a:spcBef>
              <a:buClr>
                <a:srgbClr val="FFC000"/>
              </a:buClr>
              <a:buSzTx/>
            </a:pP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Eram mais isolados que as </a:t>
            </a:r>
            <a:r>
              <a:rPr lang="pt-BR" altLang="pt-BR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Orkneys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ou </a:t>
            </a:r>
            <a:r>
              <a:rPr lang="pt-BR" altLang="pt-BR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Shetlands</a:t>
            </a:r>
            <a:r>
              <a:rPr lang="pt-BR" altLang="pt-BR" sz="2800" dirty="0">
                <a:solidFill>
                  <a:schemeClr val="bg1"/>
                </a:solidFill>
                <a:latin typeface="Calibri" panose="020F0502020204030204" pitchFamily="34" charset="0"/>
              </a:rPr>
              <a:t> e mais pobres em recursos locais, mas sobreviveram sem dificuldade mediante a importação de grandes quantidades de bens.</a:t>
            </a:r>
          </a:p>
          <a:p>
            <a:pPr>
              <a:spcBef>
                <a:spcPct val="0"/>
              </a:spcBef>
              <a:buClr>
                <a:srgbClr val="FFC000"/>
              </a:buClr>
              <a:buSzTx/>
            </a:pPr>
            <a:endParaRPr lang="pt-BR" altLang="pt-BR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FFC000"/>
              </a:buClr>
              <a:buSzTx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Assistir: (até 3:50)</a:t>
            </a:r>
          </a:p>
          <a:p>
            <a:pPr>
              <a:spcBef>
                <a:spcPct val="0"/>
              </a:spcBef>
              <a:buClr>
                <a:srgbClr val="FFC000"/>
              </a:buClr>
              <a:buSzTx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https://www.youtube.com/watch?v=rk5wPxluSiw</a:t>
            </a:r>
            <a:endParaRPr lang="pt-BR" altLang="pt-BR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FFC000"/>
              </a:buClr>
              <a:buSzTx/>
            </a:pPr>
            <a:r>
              <a:rPr lang="en-US" dirty="0">
                <a:solidFill>
                  <a:schemeClr val="bg1"/>
                </a:solidFill>
              </a:rPr>
              <a:t>The unspoiled Faroe Islands (</a:t>
            </a:r>
            <a:r>
              <a:rPr lang="en-US" dirty="0" err="1">
                <a:solidFill>
                  <a:schemeClr val="bg1"/>
                </a:solidFill>
              </a:rPr>
              <a:t>Fær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Øer</a:t>
            </a:r>
            <a:r>
              <a:rPr lang="en-US" dirty="0">
                <a:solidFill>
                  <a:schemeClr val="bg1"/>
                </a:solidFill>
              </a:rPr>
              <a:t> - </a:t>
            </a:r>
            <a:r>
              <a:rPr lang="en-US" dirty="0" err="1">
                <a:solidFill>
                  <a:schemeClr val="bg1"/>
                </a:solidFill>
              </a:rPr>
              <a:t>Føroyar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pt-BR" altLang="pt-BR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70B01C-75D9-41A2-ACEE-1097F36AC5D6}"/>
              </a:ext>
            </a:extLst>
          </p:cNvPr>
          <p:cNvSpPr/>
          <p:nvPr/>
        </p:nvSpPr>
        <p:spPr>
          <a:xfrm>
            <a:off x="1474788" y="635794"/>
            <a:ext cx="8964612" cy="55864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>
              <a:spcAft>
                <a:spcPts val="1800"/>
              </a:spcAft>
              <a:buClr>
                <a:srgbClr val="FFC000"/>
              </a:buClr>
              <a:defRPr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Sites consultados para obter as fotos sobre os Vikings:</a:t>
            </a:r>
          </a:p>
          <a:p>
            <a:pPr indent="-342900">
              <a:spcAft>
                <a:spcPts val="1800"/>
              </a:spcAft>
              <a:buClr>
                <a:srgbClr val="FFC000"/>
              </a:buClr>
              <a:defRPr/>
            </a:pPr>
            <a:br>
              <a:rPr lang="pt-BR" sz="300" dirty="0">
                <a:latin typeface="Calibri" pitchFamily="34" charset="0"/>
                <a:cs typeface="Calibri" pitchFamily="34" charset="0"/>
              </a:rPr>
            </a:br>
            <a:r>
              <a:rPr lang="pt-BR" sz="2200" dirty="0">
                <a:latin typeface="Calibri" pitchFamily="34" charset="0"/>
                <a:cs typeface="Calibri" pitchFamily="34" charset="0"/>
              </a:rPr>
              <a:t>http://www.jjcurling.k12.nf.ca</a:t>
            </a:r>
          </a:p>
          <a:p>
            <a:pPr>
              <a:spcAft>
                <a:spcPts val="1800"/>
              </a:spcAft>
              <a:buClr>
                <a:srgbClr val="FFC000"/>
              </a:buClr>
              <a:defRPr/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http://www.dstorm.co.jp/products/lw7/markets/print/images/vikings.jpg</a:t>
            </a:r>
          </a:p>
          <a:p>
            <a:pPr>
              <a:spcAft>
                <a:spcPts val="1800"/>
              </a:spcAft>
              <a:buClr>
                <a:srgbClr val="FFC000"/>
              </a:buClr>
              <a:defRPr/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http://www.myopathe.ch/portail/diapos/suede/14%20drakkar.jpg</a:t>
            </a:r>
          </a:p>
          <a:p>
            <a:pPr>
              <a:spcAft>
                <a:spcPts val="1800"/>
              </a:spcAft>
              <a:buClr>
                <a:srgbClr val="FFC000"/>
              </a:buClr>
              <a:defRPr/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http://www.wooster.edu/geology/tr/vikings2.jpg</a:t>
            </a:r>
          </a:p>
          <a:p>
            <a:pPr>
              <a:spcAft>
                <a:spcPts val="1800"/>
              </a:spcAft>
              <a:buClr>
                <a:srgbClr val="FFC000"/>
              </a:buClr>
              <a:defRPr/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http://home.earthlink.net/%7Enorsemyths/rites2.html</a:t>
            </a:r>
          </a:p>
          <a:p>
            <a:pPr>
              <a:spcAft>
                <a:spcPts val="1800"/>
              </a:spcAft>
              <a:buClr>
                <a:srgbClr val="FFC000"/>
              </a:buClr>
              <a:defRPr/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http://www.brathair.com/Revista/N9/erfi.pdf</a:t>
            </a:r>
          </a:p>
          <a:p>
            <a:pPr>
              <a:spcAft>
                <a:spcPts val="1800"/>
              </a:spcAft>
              <a:buClr>
                <a:srgbClr val="FFC000"/>
              </a:buClr>
              <a:defRPr/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http://www.sheridangardens.com/tree%20images/Betula_alba.jpg</a:t>
            </a:r>
          </a:p>
          <a:p>
            <a:pPr>
              <a:spcAft>
                <a:spcPts val="1800"/>
              </a:spcAft>
              <a:buClr>
                <a:srgbClr val="FFC000"/>
              </a:buClr>
              <a:defRPr/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http://www.crendices.com.br/hps/fotos/salgueiro.jpg</a:t>
            </a:r>
          </a:p>
          <a:p>
            <a:pPr>
              <a:spcAft>
                <a:spcPts val="1800"/>
              </a:spcAft>
              <a:buClr>
                <a:srgbClr val="FFC000"/>
              </a:buClr>
              <a:defRPr/>
            </a:pPr>
            <a:r>
              <a:rPr lang="pt-BR" sz="1900" dirty="0">
                <a:latin typeface="Calibri" pitchFamily="34" charset="0"/>
                <a:cs typeface="Calibri" pitchFamily="34" charset="0"/>
              </a:rPr>
              <a:t>Ilhas </a:t>
            </a:r>
            <a:r>
              <a:rPr lang="pt-BR" sz="1900" dirty="0" err="1">
                <a:latin typeface="Calibri" pitchFamily="34" charset="0"/>
                <a:cs typeface="Calibri" pitchFamily="34" charset="0"/>
              </a:rPr>
              <a:t>Orkneys</a:t>
            </a:r>
            <a:r>
              <a:rPr lang="pt-BR" sz="1900" dirty="0">
                <a:latin typeface="Calibri" pitchFamily="34" charset="0"/>
                <a:cs typeface="Calibri" pitchFamily="34" charset="0"/>
              </a:rPr>
              <a:t> imagens/ ilhas </a:t>
            </a:r>
            <a:r>
              <a:rPr lang="pt-BR" sz="1900" dirty="0" err="1">
                <a:latin typeface="Calibri" pitchFamily="34" charset="0"/>
                <a:cs typeface="Calibri" pitchFamily="34" charset="0"/>
              </a:rPr>
              <a:t>Faroe</a:t>
            </a:r>
            <a:r>
              <a:rPr lang="pt-BR" sz="1900" dirty="0">
                <a:latin typeface="Calibri" pitchFamily="34" charset="0"/>
                <a:cs typeface="Calibri" pitchFamily="34" charset="0"/>
              </a:rPr>
              <a:t> imagens/ ilhas </a:t>
            </a:r>
            <a:r>
              <a:rPr lang="pt-BR" sz="1900" dirty="0" err="1">
                <a:latin typeface="Calibri" pitchFamily="34" charset="0"/>
                <a:cs typeface="Calibri" pitchFamily="34" charset="0"/>
              </a:rPr>
              <a:t>Shetland</a:t>
            </a:r>
            <a:r>
              <a:rPr lang="pt-BR" sz="1900" dirty="0">
                <a:latin typeface="Calibri" pitchFamily="34" charset="0"/>
                <a:cs typeface="Calibri" pitchFamily="34" charset="0"/>
              </a:rPr>
              <a:t> imagens/ Islândia imagens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98053-4FE9-496F-9522-9B204903A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735521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Genotoxicidade</a:t>
            </a:r>
            <a:r>
              <a:rPr lang="pt-BR" dirty="0"/>
              <a:t> e bioacumulação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136F37-6586-4CEF-B918-E17D89092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878008"/>
            <a:ext cx="7729728" cy="3101983"/>
          </a:xfrm>
        </p:spPr>
        <p:txBody>
          <a:bodyPr/>
          <a:lstStyle/>
          <a:p>
            <a:endParaRPr lang="pt-BR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BR" sz="2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 aí? </a:t>
            </a:r>
            <a:r>
              <a:rPr lang="pt-BR" sz="2800" dirty="0" err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Genotoxidade</a:t>
            </a:r>
            <a:r>
              <a:rPr lang="pt-BR" sz="2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 bioacumulação de </a:t>
            </a:r>
            <a:r>
              <a:rPr lang="pt-BR" sz="2800" dirty="0" err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HPAs</a:t>
            </a:r>
            <a:r>
              <a:rPr lang="pt-BR" sz="2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em tainhas do estuário de Cananéia</a:t>
            </a:r>
          </a:p>
          <a:p>
            <a:pPr marL="0" indent="0">
              <a:buNone/>
            </a:pPr>
            <a:endParaRPr lang="pt-BR" sz="2800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BR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https://www.youtube.com/watch?v=gl9-XkSYaCs</a:t>
            </a:r>
            <a:r>
              <a:rPr lang="pt-BR" sz="2800" dirty="0"/>
              <a:t> (5:22)</a:t>
            </a:r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6123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1FCC5-2E59-45F9-BA15-827B9125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706946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Genotoxicidade</a:t>
            </a:r>
            <a:r>
              <a:rPr lang="pt-BR" dirty="0"/>
              <a:t> e Bioacumulação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98A05B-3631-40AB-911A-D91CEBB45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337" y="2243139"/>
            <a:ext cx="8315325" cy="3482602"/>
          </a:xfrm>
        </p:spPr>
        <p:txBody>
          <a:bodyPr>
            <a:normAutofit fontScale="92500" lnSpcReduction="10000"/>
          </a:bodyPr>
          <a:lstStyle/>
          <a:p>
            <a:r>
              <a:rPr lang="pt-BR" sz="2800" dirty="0"/>
              <a:t>Ensaio Cometa</a:t>
            </a:r>
          </a:p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Teste do Micronúcleo e alterações nucleares</a:t>
            </a:r>
          </a:p>
          <a:p>
            <a:pPr marL="0" indent="0">
              <a:buNone/>
            </a:pPr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Bioacumulação de </a:t>
            </a:r>
            <a:r>
              <a:rPr lang="pt-BR" sz="2800" dirty="0" err="1"/>
              <a:t>HPAs</a:t>
            </a:r>
            <a:r>
              <a:rPr lang="pt-BR" sz="2800" dirty="0"/>
              <a:t> na bile</a:t>
            </a:r>
          </a:p>
          <a:p>
            <a:endParaRPr lang="pt-BR" sz="28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5986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00EE4-CB30-4D9E-8B65-A71ED93B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50342"/>
            <a:ext cx="7729728" cy="735521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Genotoxicidade</a:t>
            </a:r>
            <a:r>
              <a:rPr lang="pt-BR" dirty="0"/>
              <a:t> e Bioacumulação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AB83CD-F84B-4B43-A6B5-1672C9A54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981" y="1400176"/>
            <a:ext cx="9444038" cy="48720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2400" dirty="0"/>
              <a:t>Distribuição dos textos: grupo 1 ao 8</a:t>
            </a:r>
          </a:p>
          <a:p>
            <a:endParaRPr lang="pt-BR" sz="2300" dirty="0">
              <a:solidFill>
                <a:schemeClr val="tx1"/>
              </a:solidFill>
            </a:endParaRPr>
          </a:p>
          <a:p>
            <a:r>
              <a:rPr lang="pt-BR" sz="2400" dirty="0">
                <a:solidFill>
                  <a:schemeClr val="tx1"/>
                </a:solidFill>
              </a:rPr>
              <a:t>Grupo 1 –  Análise </a:t>
            </a:r>
            <a:r>
              <a:rPr lang="pt-BR" sz="2400" dirty="0" err="1">
                <a:solidFill>
                  <a:schemeClr val="tx1"/>
                </a:solidFill>
              </a:rPr>
              <a:t>genotóxica</a:t>
            </a:r>
            <a:r>
              <a:rPr lang="pt-BR" sz="2400" dirty="0">
                <a:solidFill>
                  <a:schemeClr val="tx1"/>
                </a:solidFill>
              </a:rPr>
              <a:t> e cromatográfica de extratos aquosos de </a:t>
            </a:r>
            <a:r>
              <a:rPr lang="pt-BR" sz="2400" i="1" dirty="0" err="1">
                <a:solidFill>
                  <a:schemeClr val="tx1"/>
                </a:solidFill>
              </a:rPr>
              <a:t>Peltodon</a:t>
            </a:r>
            <a:r>
              <a:rPr lang="pt-BR" sz="2400" i="1" dirty="0">
                <a:solidFill>
                  <a:schemeClr val="tx1"/>
                </a:solidFill>
              </a:rPr>
              <a:t> </a:t>
            </a:r>
            <a:r>
              <a:rPr lang="pt-BR" sz="2400" i="1" dirty="0" err="1">
                <a:solidFill>
                  <a:schemeClr val="tx1"/>
                </a:solidFill>
              </a:rPr>
              <a:t>longipes</a:t>
            </a:r>
            <a:r>
              <a:rPr lang="pt-BR" sz="2400" i="1" dirty="0">
                <a:solidFill>
                  <a:schemeClr val="tx1"/>
                </a:solidFill>
              </a:rPr>
              <a:t> </a:t>
            </a:r>
            <a:r>
              <a:rPr lang="pt-BR" sz="2400" dirty="0" err="1">
                <a:solidFill>
                  <a:schemeClr val="tx1"/>
                </a:solidFill>
              </a:rPr>
              <a:t>Kunth</a:t>
            </a:r>
            <a:r>
              <a:rPr lang="pt-BR" sz="2400" dirty="0">
                <a:solidFill>
                  <a:schemeClr val="tx1"/>
                </a:solidFill>
              </a:rPr>
              <a:t> </a:t>
            </a:r>
            <a:r>
              <a:rPr lang="pt-BR" sz="2400" dirty="0" err="1">
                <a:solidFill>
                  <a:schemeClr val="tx1"/>
                </a:solidFill>
              </a:rPr>
              <a:t>ex</a:t>
            </a:r>
            <a:r>
              <a:rPr lang="pt-BR" sz="2400" dirty="0">
                <a:solidFill>
                  <a:schemeClr val="tx1"/>
                </a:solidFill>
              </a:rPr>
              <a:t> </a:t>
            </a:r>
            <a:r>
              <a:rPr lang="pt-BR" sz="2400" dirty="0" err="1">
                <a:solidFill>
                  <a:schemeClr val="tx1"/>
                </a:solidFill>
              </a:rPr>
              <a:t>Benth</a:t>
            </a:r>
            <a:r>
              <a:rPr lang="pt-BR" sz="2400" dirty="0">
                <a:solidFill>
                  <a:schemeClr val="tx1"/>
                </a:solidFill>
              </a:rPr>
              <a:t>. (hortelã-do-campo)</a:t>
            </a:r>
          </a:p>
          <a:p>
            <a:r>
              <a:rPr lang="pt-BR" sz="2400" dirty="0">
                <a:solidFill>
                  <a:schemeClr val="tx1"/>
                </a:solidFill>
              </a:rPr>
              <a:t>Grupo 2 – Avaliação da exposição ocupacional ao benzeno em trabalhadores frentistas e analistas de combustíveis utilizando o Teste Cometa como biomarcador de </a:t>
            </a:r>
            <a:r>
              <a:rPr lang="pt-BR" sz="2400" dirty="0" err="1">
                <a:solidFill>
                  <a:schemeClr val="tx1"/>
                </a:solidFill>
              </a:rPr>
              <a:t>genotoxicidade</a:t>
            </a:r>
            <a:endParaRPr lang="pt-BR" sz="2400" dirty="0">
              <a:solidFill>
                <a:schemeClr val="tx1"/>
              </a:solidFill>
            </a:endParaRPr>
          </a:p>
          <a:p>
            <a:r>
              <a:rPr lang="pt-BR" sz="2400" dirty="0">
                <a:solidFill>
                  <a:schemeClr val="tx1"/>
                </a:solidFill>
              </a:rPr>
              <a:t>Grupo 3 – </a:t>
            </a:r>
            <a:r>
              <a:rPr lang="pt-BR" sz="2400" i="1" dirty="0">
                <a:solidFill>
                  <a:schemeClr val="tx1"/>
                </a:solidFill>
              </a:rPr>
              <a:t>A utilização do mexilhão dourado (</a:t>
            </a:r>
            <a:r>
              <a:rPr lang="pt-BR" sz="2400" i="1" dirty="0" err="1">
                <a:solidFill>
                  <a:schemeClr val="tx1"/>
                </a:solidFill>
              </a:rPr>
              <a:t>limnoperna</a:t>
            </a:r>
            <a:r>
              <a:rPr lang="pt-BR" sz="2400" i="1" dirty="0">
                <a:solidFill>
                  <a:schemeClr val="tx1"/>
                </a:solidFill>
              </a:rPr>
              <a:t> fortunei (</a:t>
            </a:r>
            <a:r>
              <a:rPr lang="pt-BR" sz="2400" i="1" dirty="0" err="1">
                <a:solidFill>
                  <a:schemeClr val="tx1"/>
                </a:solidFill>
              </a:rPr>
              <a:t>dunker</a:t>
            </a:r>
            <a:r>
              <a:rPr lang="pt-BR" sz="2400" i="1" dirty="0">
                <a:solidFill>
                  <a:schemeClr val="tx1"/>
                </a:solidFill>
              </a:rPr>
              <a:t>, 1857)) como </a:t>
            </a:r>
            <a:r>
              <a:rPr lang="pt-BR" sz="2400" i="1" dirty="0" err="1">
                <a:solidFill>
                  <a:schemeClr val="tx1"/>
                </a:solidFill>
              </a:rPr>
              <a:t>biomonitor</a:t>
            </a:r>
            <a:r>
              <a:rPr lang="pt-BR" sz="2400" i="1" dirty="0">
                <a:solidFill>
                  <a:schemeClr val="tx1"/>
                </a:solidFill>
              </a:rPr>
              <a:t> de </a:t>
            </a:r>
            <a:r>
              <a:rPr lang="pt-BR" sz="2400" i="1" dirty="0" err="1">
                <a:solidFill>
                  <a:schemeClr val="tx1"/>
                </a:solidFill>
              </a:rPr>
              <a:t>genotoxicidade</a:t>
            </a:r>
            <a:r>
              <a:rPr lang="pt-BR" sz="2400" i="1" dirty="0">
                <a:solidFill>
                  <a:schemeClr val="tx1"/>
                </a:solidFill>
              </a:rPr>
              <a:t> ambiental</a:t>
            </a:r>
          </a:p>
          <a:p>
            <a:r>
              <a:rPr lang="pt-BR" sz="2400" dirty="0">
                <a:solidFill>
                  <a:schemeClr val="tx1"/>
                </a:solidFill>
              </a:rPr>
              <a:t>Grupo 4 – </a:t>
            </a:r>
            <a:r>
              <a:rPr lang="pt-BR" sz="2400" dirty="0" err="1">
                <a:solidFill>
                  <a:schemeClr val="tx1"/>
                </a:solidFill>
              </a:rPr>
              <a:t>Genotoxicidade</a:t>
            </a:r>
            <a:r>
              <a:rPr lang="pt-BR" sz="2400" dirty="0">
                <a:solidFill>
                  <a:schemeClr val="tx1"/>
                </a:solidFill>
              </a:rPr>
              <a:t> de águas rasas perto da estação antártica brasileira “Comandante Ferraz" (</a:t>
            </a:r>
            <a:r>
              <a:rPr lang="pt-BR" sz="2400" dirty="0" err="1">
                <a:solidFill>
                  <a:schemeClr val="tx1"/>
                </a:solidFill>
              </a:rPr>
              <a:t>eacf</a:t>
            </a:r>
            <a:r>
              <a:rPr lang="pt-BR" sz="2400" dirty="0">
                <a:solidFill>
                  <a:schemeClr val="tx1"/>
                </a:solidFill>
              </a:rPr>
              <a:t>), baía de </a:t>
            </a:r>
            <a:r>
              <a:rPr lang="pt-BR" sz="2400" dirty="0" err="1">
                <a:solidFill>
                  <a:schemeClr val="tx1"/>
                </a:solidFill>
              </a:rPr>
              <a:t>admiralty</a:t>
            </a:r>
            <a:r>
              <a:rPr lang="pt-BR" sz="2400" dirty="0">
                <a:solidFill>
                  <a:schemeClr val="tx1"/>
                </a:solidFill>
              </a:rPr>
              <a:t>, king </a:t>
            </a:r>
            <a:r>
              <a:rPr lang="pt-BR" sz="2400" dirty="0" err="1">
                <a:solidFill>
                  <a:schemeClr val="tx1"/>
                </a:solidFill>
              </a:rPr>
              <a:t>george</a:t>
            </a:r>
            <a:r>
              <a:rPr lang="pt-BR" sz="2400" dirty="0">
                <a:solidFill>
                  <a:schemeClr val="tx1"/>
                </a:solidFill>
              </a:rPr>
              <a:t> </a:t>
            </a:r>
            <a:r>
              <a:rPr lang="pt-BR" sz="2400" dirty="0" err="1">
                <a:solidFill>
                  <a:schemeClr val="tx1"/>
                </a:solidFill>
              </a:rPr>
              <a:t>island</a:t>
            </a:r>
            <a:endParaRPr lang="pt-BR" sz="2400" dirty="0">
              <a:solidFill>
                <a:schemeClr val="tx1"/>
              </a:solidFill>
            </a:endParaRPr>
          </a:p>
          <a:p>
            <a:endParaRPr lang="pt-BR" sz="2300" dirty="0">
              <a:solidFill>
                <a:schemeClr val="tx1"/>
              </a:solidFill>
            </a:endParaRPr>
          </a:p>
          <a:p>
            <a:endParaRPr lang="pt-BR" sz="2300" dirty="0"/>
          </a:p>
          <a:p>
            <a:endParaRPr lang="pt-BR" sz="2300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9589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4798C2A3-15FC-4EE5-924A-A9E3F7055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283407"/>
              </p:ext>
            </p:extLst>
          </p:nvPr>
        </p:nvGraphicFramePr>
        <p:xfrm>
          <a:off x="619125" y="280306"/>
          <a:ext cx="6045200" cy="629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Foto do Photo Editor" r:id="rId3" imgW="10285714" imgH="10717121" progId="">
                  <p:embed/>
                </p:oleObj>
              </mc:Choice>
              <mc:Fallback>
                <p:oleObj name="Foto do Photo Editor" r:id="rId3" imgW="10285714" imgH="10717121" progId="">
                  <p:embed/>
                  <p:pic>
                    <p:nvPicPr>
                      <p:cNvPr id="25602" name="Object 2">
                        <a:extLst>
                          <a:ext uri="{FF2B5EF4-FFF2-40B4-BE49-F238E27FC236}">
                            <a16:creationId xmlns:a16="http://schemas.microsoft.com/office/drawing/2014/main" id="{4798C2A3-15FC-4EE5-924A-A9E3F70553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" y="280306"/>
                        <a:ext cx="6045200" cy="629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CF8E62B5-6079-4DC6-AF86-2BD97F36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782" y="1437593"/>
            <a:ext cx="3810330" cy="28105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3CE9F7A-939A-4D32-989A-9F7368BFD9FD}"/>
              </a:ext>
            </a:extLst>
          </p:cNvPr>
          <p:cNvSpPr/>
          <p:nvPr/>
        </p:nvSpPr>
        <p:spPr>
          <a:xfrm>
            <a:off x="6483347" y="4429125"/>
            <a:ext cx="6045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-28575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u="sng" dirty="0">
                <a:latin typeface="Calibri" pitchFamily="34" charset="0"/>
                <a:cs typeface="Calibri" pitchFamily="34" charset="0"/>
              </a:rPr>
              <a:t>Filme - Os vikings 1958\The Vikings (1958)</a:t>
            </a:r>
            <a:endParaRPr lang="en-US" sz="2400" u="sng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00EE4-CB30-4D9E-8B65-A71ED93B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261" y="421767"/>
            <a:ext cx="7729728" cy="735521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Genotoxicidade</a:t>
            </a:r>
            <a:r>
              <a:rPr lang="pt-BR" dirty="0"/>
              <a:t> e Bioacumulação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AB83CD-F84B-4B43-A6B5-1672C9A54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281" y="1271588"/>
            <a:ext cx="9215437" cy="487203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2800" dirty="0"/>
              <a:t>Distribuição dos textos: grupo 1 ao 8</a:t>
            </a:r>
          </a:p>
          <a:p>
            <a:endParaRPr lang="pt-BR" sz="2400" dirty="0"/>
          </a:p>
          <a:p>
            <a:r>
              <a:rPr lang="pt-BR" sz="2600" dirty="0">
                <a:solidFill>
                  <a:schemeClr val="tx1"/>
                </a:solidFill>
              </a:rPr>
              <a:t>Grupo 5 – Avaliação integrada da qualidade química e da </a:t>
            </a:r>
            <a:r>
              <a:rPr lang="pt-BR" sz="2600" dirty="0" err="1">
                <a:solidFill>
                  <a:schemeClr val="tx1"/>
                </a:solidFill>
              </a:rPr>
              <a:t>genotoxicidade</a:t>
            </a:r>
            <a:r>
              <a:rPr lang="pt-BR" sz="2600" dirty="0">
                <a:solidFill>
                  <a:schemeClr val="tx1"/>
                </a:solidFill>
              </a:rPr>
              <a:t> da água do arroio Luiz </a:t>
            </a:r>
            <a:r>
              <a:rPr lang="pt-BR" sz="2600" dirty="0" err="1">
                <a:solidFill>
                  <a:schemeClr val="tx1"/>
                </a:solidFill>
              </a:rPr>
              <a:t>Rau</a:t>
            </a:r>
            <a:r>
              <a:rPr lang="pt-BR" sz="2600" dirty="0">
                <a:solidFill>
                  <a:schemeClr val="tx1"/>
                </a:solidFill>
              </a:rPr>
              <a:t>, no trecho inferior da Bacia do Rio dos Sinos, no Sul do Brasil</a:t>
            </a:r>
          </a:p>
          <a:p>
            <a:r>
              <a:rPr lang="pt-BR" sz="2600" dirty="0">
                <a:solidFill>
                  <a:schemeClr val="tx1"/>
                </a:solidFill>
              </a:rPr>
              <a:t>Grupo 6 – Efeitos do manganês no robalo- tico </a:t>
            </a:r>
            <a:r>
              <a:rPr lang="pt-BR" sz="2600" i="1" dirty="0" err="1">
                <a:solidFill>
                  <a:schemeClr val="tx1"/>
                </a:solidFill>
              </a:rPr>
              <a:t>Centropomus</a:t>
            </a:r>
            <a:r>
              <a:rPr lang="pt-BR" sz="2600" i="1" dirty="0">
                <a:solidFill>
                  <a:schemeClr val="tx1"/>
                </a:solidFill>
              </a:rPr>
              <a:t> </a:t>
            </a:r>
            <a:r>
              <a:rPr lang="pt-BR" sz="2600" i="1" dirty="0" err="1">
                <a:solidFill>
                  <a:schemeClr val="tx1"/>
                </a:solidFill>
              </a:rPr>
              <a:t>parallelus</a:t>
            </a:r>
            <a:r>
              <a:rPr lang="pt-BR" sz="2600" i="1" dirty="0">
                <a:solidFill>
                  <a:schemeClr val="tx1"/>
                </a:solidFill>
              </a:rPr>
              <a:t> </a:t>
            </a:r>
            <a:r>
              <a:rPr lang="pt-BR" sz="2600" dirty="0">
                <a:solidFill>
                  <a:schemeClr val="tx1"/>
                </a:solidFill>
              </a:rPr>
              <a:t>(</a:t>
            </a:r>
            <a:r>
              <a:rPr lang="pt-BR" sz="2600" dirty="0" err="1">
                <a:solidFill>
                  <a:schemeClr val="tx1"/>
                </a:solidFill>
              </a:rPr>
              <a:t>Carangaria</a:t>
            </a:r>
            <a:r>
              <a:rPr lang="pt-BR" sz="2600" dirty="0">
                <a:solidFill>
                  <a:schemeClr val="tx1"/>
                </a:solidFill>
              </a:rPr>
              <a:t>: </a:t>
            </a:r>
            <a:r>
              <a:rPr lang="pt-BR" sz="2600" dirty="0" err="1">
                <a:solidFill>
                  <a:schemeClr val="tx1"/>
                </a:solidFill>
              </a:rPr>
              <a:t>Centropomidae</a:t>
            </a:r>
            <a:r>
              <a:rPr lang="pt-BR" sz="2600" dirty="0">
                <a:solidFill>
                  <a:schemeClr val="tx1"/>
                </a:solidFill>
              </a:rPr>
              <a:t>) exposto a diferentes temperaturas</a:t>
            </a:r>
          </a:p>
          <a:p>
            <a:r>
              <a:rPr lang="pt-BR" sz="2600" dirty="0">
                <a:solidFill>
                  <a:schemeClr val="tx1"/>
                </a:solidFill>
              </a:rPr>
              <a:t>Grupo 7 – Toxicidade e </a:t>
            </a:r>
            <a:r>
              <a:rPr lang="pt-BR" sz="2600" dirty="0" err="1">
                <a:solidFill>
                  <a:schemeClr val="tx1"/>
                </a:solidFill>
              </a:rPr>
              <a:t>Genotoxicidade</a:t>
            </a:r>
            <a:r>
              <a:rPr lang="pt-BR" sz="2600" dirty="0">
                <a:solidFill>
                  <a:schemeClr val="tx1"/>
                </a:solidFill>
              </a:rPr>
              <a:t> do Sulfato de Cobre em Planárias de Água Doce e Camundongos</a:t>
            </a:r>
          </a:p>
          <a:p>
            <a:r>
              <a:rPr lang="pt-BR" sz="2600" dirty="0">
                <a:solidFill>
                  <a:schemeClr val="tx1"/>
                </a:solidFill>
              </a:rPr>
              <a:t>Grupo 8 –  Uso de biomarcadores para monitoramento das águas do Córrego Arara no município de Rio Brilhante, MS, Brasil</a:t>
            </a:r>
          </a:p>
          <a:p>
            <a:endParaRPr lang="pt-BR" sz="2900" dirty="0">
              <a:solidFill>
                <a:schemeClr val="tx1"/>
              </a:solidFill>
            </a:endParaRPr>
          </a:p>
          <a:p>
            <a:endParaRPr lang="pt-BR" sz="24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2658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5A0DB6-CA3A-4F32-AFF8-626728C7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B5BC19-D78E-4993-A5C9-9B9D6D0DD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428876"/>
            <a:ext cx="7729728" cy="3311152"/>
          </a:xfrm>
        </p:spPr>
        <p:txBody>
          <a:bodyPr>
            <a:normAutofit/>
          </a:bodyPr>
          <a:lstStyle/>
          <a:p>
            <a:r>
              <a:rPr lang="pt-BR" sz="2400" dirty="0"/>
              <a:t>1) Quais os objetivos dos trabalhos?</a:t>
            </a:r>
          </a:p>
          <a:p>
            <a:r>
              <a:rPr lang="pt-BR" sz="2400" dirty="0"/>
              <a:t>2) Quais testes foram utilizados?</a:t>
            </a:r>
          </a:p>
          <a:p>
            <a:r>
              <a:rPr lang="pt-BR" sz="2400" dirty="0"/>
              <a:t>3) Quais espécies utilizadas?</a:t>
            </a:r>
          </a:p>
          <a:p>
            <a:r>
              <a:rPr lang="pt-BR" sz="2400" dirty="0"/>
              <a:t>4) O que se entende por </a:t>
            </a:r>
            <a:r>
              <a:rPr lang="pt-BR" sz="2400"/>
              <a:t>genotoxicidade</a:t>
            </a:r>
            <a:r>
              <a:rPr lang="pt-BR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544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804140C0-2783-4DA1-B49F-AE11C5B6F1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22225"/>
          <a:ext cx="7010400" cy="681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Foto do Photo Editor" r:id="rId3" imgW="14289495" imgH="13885714" progId="">
                  <p:embed/>
                </p:oleObj>
              </mc:Choice>
              <mc:Fallback>
                <p:oleObj name="Foto do Photo Editor" r:id="rId3" imgW="14289495" imgH="13885714" progId="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804140C0-2783-4DA1-B49F-AE11C5B6F1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225"/>
                        <a:ext cx="7010400" cy="681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ângulo 2">
            <a:extLst>
              <a:ext uri="{FF2B5EF4-FFF2-40B4-BE49-F238E27FC236}">
                <a16:creationId xmlns:a16="http://schemas.microsoft.com/office/drawing/2014/main" id="{0DE2D4EA-98B7-47EE-9D6B-E6F528387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497398"/>
            <a:ext cx="9844087" cy="552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28575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indent="-27305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Vikings</a:t>
            </a:r>
          </a:p>
          <a:p>
            <a:pPr marL="0" lvl="2" algn="just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Guerras entre reis e chefes locais na Noruega e Suécia motivavam a busca de butins de além-mar – com os quais atrair e recompensar seus seguidores</a:t>
            </a:r>
          </a:p>
          <a:p>
            <a:pPr marL="0" lvl="2" algn="just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lvl="2" algn="just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8 de junho de </a:t>
            </a:r>
            <a:r>
              <a:rPr lang="pt-BR" altLang="pt-BR" sz="24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793 d.C. </a:t>
            </a: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– início abrupto dos ataques vikings  - a um rico e indefeso mosteiro na ilha de </a:t>
            </a:r>
            <a:r>
              <a:rPr lang="pt-BR" altLang="pt-BR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Lindisfarne</a:t>
            </a: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 no nordeste da costa inglesa</a:t>
            </a:r>
          </a:p>
          <a:p>
            <a:pPr marL="0" lvl="2" algn="just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lvl="2" algn="just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Daí em diante – ataques vikings ocorreram em todos os verões – mares mais calmos e propícios à navegação</a:t>
            </a:r>
          </a:p>
          <a:p>
            <a:pPr marL="0" lvl="2" algn="just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endParaRPr lang="pt-BR" altLang="pt-BR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lvl="2" algn="just"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Após alguns anos não mais voltavam para casa no outono, abrigavam-se nas costas-alvos durante o inverno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ângulo 9">
            <a:extLst>
              <a:ext uri="{FF2B5EF4-FFF2-40B4-BE49-F238E27FC236}">
                <a16:creationId xmlns:a16="http://schemas.microsoft.com/office/drawing/2014/main" id="{A4CEF593-3039-4F2B-A17C-3D3CCDDEF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2" y="511177"/>
            <a:ext cx="9655175" cy="2592387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125000"/>
              </a:lnSpc>
              <a:buFontTx/>
              <a:buNone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Processo viking de domínio: </a:t>
            </a:r>
            <a:r>
              <a:rPr lang="pt-BR" altLang="pt-BR" b="1" u="sng" dirty="0">
                <a:solidFill>
                  <a:schemeClr val="bg1"/>
                </a:solidFill>
                <a:latin typeface="Calibri" panose="020F0502020204030204" pitchFamily="34" charset="0"/>
              </a:rPr>
              <a:t>Força ou número</a:t>
            </a:r>
            <a:r>
              <a:rPr lang="pt-BR" altLang="pt-BR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viking aumenta em relação aos povos locais. Métodos progrediam do comércio pacífico para a </a:t>
            </a:r>
            <a:r>
              <a:rPr lang="pt-BR" altLang="pt-BR" b="1" u="sng" dirty="0">
                <a:solidFill>
                  <a:schemeClr val="bg1"/>
                </a:solidFill>
                <a:latin typeface="Calibri" panose="020F0502020204030204" pitchFamily="34" charset="0"/>
              </a:rPr>
              <a:t>extorsão de tributos</a:t>
            </a:r>
            <a:r>
              <a:rPr lang="pt-BR" altLang="pt-BR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em troca de promessas de não agressão, até o </a:t>
            </a:r>
            <a:r>
              <a:rPr lang="pt-BR" altLang="pt-BR" b="1" u="sng" dirty="0">
                <a:solidFill>
                  <a:schemeClr val="bg1"/>
                </a:solidFill>
                <a:latin typeface="Calibri" panose="020F0502020204030204" pitchFamily="34" charset="0"/>
              </a:rPr>
              <a:t>saque e retirada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, culminando na </a:t>
            </a:r>
            <a:r>
              <a:rPr lang="pt-BR" altLang="pt-BR" b="1" u="sng" dirty="0">
                <a:solidFill>
                  <a:schemeClr val="bg1"/>
                </a:solidFill>
                <a:latin typeface="Calibri" panose="020F0502020204030204" pitchFamily="34" charset="0"/>
              </a:rPr>
              <a:t>conquista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e no estabelecimento de estados vikings no estrangeiro.</a:t>
            </a:r>
            <a:endParaRPr lang="en-US" altLang="pt-BR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723" name="Retângulo 1">
            <a:extLst>
              <a:ext uri="{FF2B5EF4-FFF2-40B4-BE49-F238E27FC236}">
                <a16:creationId xmlns:a16="http://schemas.microsoft.com/office/drawing/2014/main" id="{9D19551B-C470-4294-9651-E2EA3FC4C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106" y="3429000"/>
            <a:ext cx="871378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indent="-27305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dirty="0">
                <a:latin typeface="Calibri" panose="020F0502020204030204" pitchFamily="34" charset="0"/>
              </a:rPr>
              <a:t>Exemplos: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dirty="0">
              <a:latin typeface="Calibri" panose="020F0502020204030204" pitchFamily="34" charset="0"/>
            </a:endParaRPr>
          </a:p>
          <a:p>
            <a:pPr marL="0" lvl="2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Calibri" panose="020F0502020204030204" pitchFamily="34" charset="0"/>
              </a:rPr>
              <a:t>Fundaram o principado de Kiev </a:t>
            </a:r>
            <a:r>
              <a:rPr lang="pt-BR" altLang="pt-BR" sz="2400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pt-BR" altLang="pt-BR" sz="2400" dirty="0">
                <a:latin typeface="Calibri" panose="020F0502020204030204" pitchFamily="34" charset="0"/>
              </a:rPr>
              <a:t>o berço da Rússia moderna</a:t>
            </a:r>
          </a:p>
          <a:p>
            <a:pPr marL="0" lvl="2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Calibri" panose="020F0502020204030204" pitchFamily="34" charset="0"/>
              </a:rPr>
              <a:t>Estabeleceram-se na Normandia e Bretanha </a:t>
            </a:r>
            <a:r>
              <a:rPr lang="pt-BR" altLang="pt-BR" sz="2400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pt-BR" altLang="pt-BR" sz="2400" dirty="0">
                <a:latin typeface="Calibri" panose="020F0502020204030204" pitchFamily="34" charset="0"/>
              </a:rPr>
              <a:t>França, Irlanda e </a:t>
            </a:r>
          </a:p>
          <a:p>
            <a:pPr marL="0" lvl="2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    Inglaterra</a:t>
            </a:r>
          </a:p>
          <a:p>
            <a:pPr marL="0" lvl="2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400" dirty="0">
                <a:latin typeface="Calibri" panose="020F0502020204030204" pitchFamily="34" charset="0"/>
              </a:rPr>
              <a:t>Contornaram a costa da Espanha, entraram no Mediterrâneo e </a:t>
            </a:r>
          </a:p>
          <a:p>
            <a:pPr marL="0" lvl="2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    atacaram a Itália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D349D23-5ED1-45B2-84DC-DEE24041D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843" y="688974"/>
            <a:ext cx="9104313" cy="642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714500" indent="-3429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Em toda a Europa: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estabeleceram-se, casaram-se e gradualmente foram assimilados pelas populações locais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línguas e povoados vikings distintos acabaram desaparecendo fora da Escandinávia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mas genes e língua foram absorvidos. </a:t>
            </a:r>
            <a:r>
              <a:rPr lang="pt-BR" altLang="pt-BR" dirty="0" err="1">
                <a:solidFill>
                  <a:schemeClr val="bg1"/>
                </a:solidFill>
                <a:latin typeface="Calibri" panose="020F0502020204030204" pitchFamily="34" charset="0"/>
              </a:rPr>
              <a:t>Ex</a:t>
            </a:r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  <a:p>
            <a:pPr lvl="3" eaLnBrk="1" hangingPunct="1">
              <a:lnSpc>
                <a:spcPct val="115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awkward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(desastrado/difícil)</a:t>
            </a:r>
          </a:p>
          <a:p>
            <a:pPr lvl="3" eaLnBrk="1" hangingPunct="1">
              <a:lnSpc>
                <a:spcPct val="115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die (dado/morrer)</a:t>
            </a:r>
          </a:p>
          <a:p>
            <a:pPr lvl="3" eaLnBrk="1" hangingPunct="1">
              <a:lnSpc>
                <a:spcPct val="115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egg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(ovo)</a:t>
            </a:r>
          </a:p>
          <a:p>
            <a:pPr lvl="3" eaLnBrk="1" hangingPunct="1">
              <a:lnSpc>
                <a:spcPct val="115000"/>
              </a:lnSpc>
              <a:spcBef>
                <a:spcPct val="0"/>
              </a:spcBef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skirt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(saia/aba)</a:t>
            </a:r>
          </a:p>
          <a:p>
            <a:pPr lvl="1" eaLnBrk="1" hangingPunct="1">
              <a:lnSpc>
                <a:spcPct val="115000"/>
              </a:lnSpc>
              <a:spcBef>
                <a:spcPct val="0"/>
              </a:spcBef>
              <a:buClr>
                <a:srgbClr val="FFC000"/>
              </a:buClr>
              <a:buSzTx/>
              <a:buFontTx/>
              <a:buNone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	entre outras palavras da língua inglesa que se devem aos invasores escandinavos.</a:t>
            </a:r>
          </a:p>
        </p:txBody>
      </p:sp>
      <p:sp>
        <p:nvSpPr>
          <p:cNvPr id="31747" name="Retângulo 2">
            <a:extLst>
              <a:ext uri="{FF2B5EF4-FFF2-40B4-BE49-F238E27FC236}">
                <a16:creationId xmlns:a16="http://schemas.microsoft.com/office/drawing/2014/main" id="{E6E84398-992A-443C-8236-DD1FE3896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28863" y="3163888"/>
            <a:ext cx="4572001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pt-BR" altLang="pt-BR" sz="1800">
                <a:latin typeface="Arial" panose="020B0604020202020204" pitchFamily="34" charset="0"/>
              </a:rPr>
            </a:br>
            <a:br>
              <a:rPr lang="pt-BR" altLang="pt-BR" sz="1800">
                <a:latin typeface="Arial" panose="020B0604020202020204" pitchFamily="34" charset="0"/>
              </a:rPr>
            </a:br>
            <a:br>
              <a:rPr lang="pt-BR" altLang="pt-BR" sz="1800">
                <a:latin typeface="Arial" panose="020B0604020202020204" pitchFamily="34" charset="0"/>
              </a:rPr>
            </a:br>
            <a:br>
              <a:rPr lang="pt-BR" altLang="pt-BR" sz="1800">
                <a:latin typeface="Arial" panose="020B0604020202020204" pitchFamily="34" charset="0"/>
              </a:rPr>
            </a:br>
            <a:endParaRPr lang="en-US" altLang="pt-B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ângulo 3">
            <a:extLst>
              <a:ext uri="{FF2B5EF4-FFF2-40B4-BE49-F238E27FC236}">
                <a16:creationId xmlns:a16="http://schemas.microsoft.com/office/drawing/2014/main" id="{2E7B92FA-A0C4-404C-93DD-231DD1F1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685413"/>
            <a:ext cx="10029825" cy="54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FF0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257300" indent="-3429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600" dirty="0">
                <a:latin typeface="Calibri" panose="020F0502020204030204" pitchFamily="34" charset="0"/>
              </a:rPr>
              <a:t>	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O </a:t>
            </a:r>
            <a:r>
              <a:rPr lang="pt-BR" altLang="pt-BR" sz="26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Atlântico Norte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àquela época mais quente e livre de icebergs que posteriormente se tornaram barreiras para a navegação, permitiu que navios que se perdiam encontrassem novas terras:</a:t>
            </a:r>
          </a:p>
          <a:p>
            <a:pPr lvl="2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Ilhas Faroe – ±800 d.C.</a:t>
            </a:r>
          </a:p>
          <a:p>
            <a:pPr lvl="2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Islândia –  ±870 d.C.</a:t>
            </a:r>
          </a:p>
          <a:p>
            <a:pPr lvl="2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Groelândia - ± 980 d.C. </a:t>
            </a:r>
            <a:b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(extremo norte – </a:t>
            </a: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inuits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– o Povo de </a:t>
            </a: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Dorset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  <a:p>
            <a:pPr lvl="2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Vinlândia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 - ± 1000 d.C. </a:t>
            </a:r>
          </a:p>
          <a:p>
            <a:pPr marL="914400" lvl="2" indent="0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Terra Nova, Golfo de St. Lawrence e </a:t>
            </a:r>
          </a:p>
          <a:p>
            <a:pPr marL="914400" lvl="2" indent="0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outras áreas costeiras do noroeste da América do Norte  </a:t>
            </a:r>
            <a:b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t-BR" altLang="pt-BR" sz="2400" dirty="0">
                <a:solidFill>
                  <a:schemeClr val="bg1"/>
                </a:solidFill>
                <a:latin typeface="Calibri" panose="020F0502020204030204" pitchFamily="34" charset="0"/>
              </a:rPr>
              <a:t>(partiram em uma década devido aos nativos norte-americanos) </a:t>
            </a:r>
          </a:p>
          <a:p>
            <a:pPr marL="914400" lvl="2" indent="0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SzTx/>
              <a:buNone/>
            </a:pP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[ </a:t>
            </a:r>
            <a:r>
              <a:rPr lang="pt-BR" altLang="pt-BR" sz="2600" dirty="0" err="1">
                <a:solidFill>
                  <a:schemeClr val="bg1"/>
                </a:solidFill>
                <a:latin typeface="Calibri" panose="020F0502020204030204" pitchFamily="34" charset="0"/>
              </a:rPr>
              <a:t>Ex</a:t>
            </a:r>
            <a:r>
              <a:rPr lang="pt-BR" altLang="pt-BR" sz="2600" dirty="0">
                <a:solidFill>
                  <a:schemeClr val="bg1"/>
                </a:solidFill>
                <a:latin typeface="Calibri" panose="020F0502020204030204" pitchFamily="34" charset="0"/>
              </a:rPr>
              <a:t>: Filme Desbravadores]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8EEC28D-A711-4A4F-8642-166BCF39D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339" y="3078153"/>
            <a:ext cx="2309812" cy="34168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Pacote</Template>
  <TotalTime>798</TotalTime>
  <Words>1181</Words>
  <Application>Microsoft Office PowerPoint</Application>
  <PresentationFormat>Widescreen</PresentationFormat>
  <Paragraphs>284</Paragraphs>
  <Slides>41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50" baseType="lpstr">
      <vt:lpstr>Arial</vt:lpstr>
      <vt:lpstr>Book Antiqua</vt:lpstr>
      <vt:lpstr>Calibri</vt:lpstr>
      <vt:lpstr>Gill Sans MT</vt:lpstr>
      <vt:lpstr>Tahoma</vt:lpstr>
      <vt:lpstr>Wingdings</vt:lpstr>
      <vt:lpstr>Wingdings 2</vt:lpstr>
      <vt:lpstr>Pacote</vt:lpstr>
      <vt:lpstr>Foto do Photo Editor</vt:lpstr>
      <vt:lpstr>LGN 0479 Genética e Questões Socioambientais Universidade de São Paulo Escola Superior de Agricultura "Luiz de Queiroz” Departamento de Genética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Seis experiências paralelas com resultados diferentes em sociedades derivadas de uma única fonte ancestral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Genotoxicidade e bioacumulação</vt:lpstr>
      <vt:lpstr>Genotoxicidade e Bioacumulação</vt:lpstr>
      <vt:lpstr>Genotoxicidade e Bioacumulação</vt:lpstr>
      <vt:lpstr>Genotoxicidade e Bioacumulação</vt:lpstr>
      <vt:lpstr>questões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Debora Casagrande Santos</dc:creator>
  <cp:lastModifiedBy>Debora Casagrande Santos</cp:lastModifiedBy>
  <cp:revision>59</cp:revision>
  <dcterms:created xsi:type="dcterms:W3CDTF">2018-10-03T18:31:41Z</dcterms:created>
  <dcterms:modified xsi:type="dcterms:W3CDTF">2018-10-05T12:56:20Z</dcterms:modified>
</cp:coreProperties>
</file>