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7" r:id="rId3"/>
    <p:sldId id="288" r:id="rId4"/>
    <p:sldId id="299" r:id="rId5"/>
    <p:sldId id="300" r:id="rId6"/>
    <p:sldId id="301" r:id="rId7"/>
    <p:sldId id="305" r:id="rId8"/>
    <p:sldId id="303" r:id="rId9"/>
    <p:sldId id="304" r:id="rId10"/>
    <p:sldId id="302" r:id="rId11"/>
    <p:sldId id="295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9" autoAdjust="0"/>
    <p:restoredTop sz="86364" autoAdjust="0"/>
  </p:normalViewPr>
  <p:slideViewPr>
    <p:cSldViewPr snapToGrid="0">
      <p:cViewPr varScale="1">
        <p:scale>
          <a:sx n="80" d="100"/>
          <a:sy n="80" d="100"/>
        </p:scale>
        <p:origin x="114" y="46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95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2" d="100"/>
          <a:sy n="72" d="100"/>
        </p:scale>
        <p:origin x="41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63AAA38-D8AF-446B-A273-A55525F0F758}" type="datetime1">
              <a:rPr lang="pt-BR" smtClean="0"/>
              <a:t>11/10/2018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196068D-8D84-48FB-B7F8-AE8EA1CF5779}" type="datetime1">
              <a:rPr lang="pt-BR" noProof="0" smtClean="0"/>
              <a:t>11/10/2018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pt-BR" noProof="0" smtClean="0"/>
              <a:t>6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81509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pt-BR" noProof="0" smtClean="0"/>
              <a:t>7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9542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0"/>
            <a:fld id="{36F24D8A-E704-45F4-86A6-0F1BB19AC007}" type="datetime1">
              <a:rPr lang="pt-BR" noProof="0" smtClean="0"/>
              <a:t>11/10/2018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49601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5CD540-D35D-4481-848A-57D93A1A9D58}" type="datetime1">
              <a:rPr lang="pt-BR" noProof="0" smtClean="0"/>
              <a:t>11/10/2018</a:t>
            </a:fld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4111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 com Image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 dirty="0"/>
          </a:p>
        </p:txBody>
      </p:sp>
      <p:sp>
        <p:nvSpPr>
          <p:cNvPr id="9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pt-BR" noProof="0" dirty="0"/>
          </a:p>
        </p:txBody>
      </p:sp>
      <p:sp>
        <p:nvSpPr>
          <p:cNvPr id="1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pt-BR" noProof="0" dirty="0"/>
          </a:p>
        </p:txBody>
      </p:sp>
      <p:sp>
        <p:nvSpPr>
          <p:cNvPr id="14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ção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Edit Master text styles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0D7A5-3A49-4400-8F11-942391BE5F18}" type="datetime1">
              <a:rPr lang="pt-BR" noProof="0" smtClean="0"/>
              <a:t>11/10/2018</a:t>
            </a:fld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 dirty="0"/>
          </a:p>
        </p:txBody>
      </p:sp>
      <p:sp>
        <p:nvSpPr>
          <p:cNvPr id="6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87133E-ACE5-45B4-9BC5-82408BBF363D}" type="datetime1">
              <a:rPr lang="pt-BR" noProof="0" smtClean="0"/>
              <a:t>11/10/2018</a:t>
            </a:fld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7246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rtl="0"/>
            <a:fld id="{36F24D8A-E704-45F4-86A6-0F1BB19AC007}" type="datetime1">
              <a:rPr lang="pt-BR" noProof="0" smtClean="0"/>
              <a:t>11/10/2018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Adicionar um rodapé</a:t>
            </a:r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6">
            <a:extLst>
              <a:ext uri="{FF2B5EF4-FFF2-40B4-BE49-F238E27FC236}">
                <a16:creationId xmlns="" xmlns:a16="http://schemas.microsoft.com/office/drawing/2014/main" id="{BCA9BCB9-F87A-4BA5-B6AA-669B8994D128}"/>
              </a:ext>
            </a:extLst>
          </p:cNvPr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76328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0" r:id="rId3"/>
    <p:sldLayoutId id="2147483651" r:id="rId4"/>
    <p:sldLayoutId id="2147483656" r:id="rId5"/>
    <p:sldLayoutId id="2147483657" r:id="rId6"/>
    <p:sldLayoutId id="214748366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1A0FC9-A36D-4A00-9CAF-A045C3D8C4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Topics in research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9C0EE6F-EA0D-4C55-B84C-09F656ECF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Dr John Corbett</a:t>
            </a:r>
          </a:p>
          <a:p>
            <a:r>
              <a:rPr lang="en-GB"/>
              <a:t>USP-CAPES International Fellow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50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Explaining the analysis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summary, extract 1 </a:t>
            </a:r>
            <a:r>
              <a:rPr lang="en-US" sz="2800" dirty="0">
                <a:solidFill>
                  <a:srgbClr val="FF0000"/>
                </a:solidFill>
              </a:rPr>
              <a:t>shows how </a:t>
            </a:r>
            <a:r>
              <a:rPr lang="en-US" sz="2800" dirty="0"/>
              <a:t>an object in the environment can function as a resource for </a:t>
            </a:r>
            <a:r>
              <a:rPr lang="en-US" sz="2800" dirty="0" smtClean="0"/>
              <a:t>the enactment </a:t>
            </a:r>
            <a:r>
              <a:rPr lang="en-US" sz="2800" dirty="0"/>
              <a:t>of a multilingual, or </a:t>
            </a:r>
            <a:r>
              <a:rPr lang="en-US" sz="2800" dirty="0" err="1"/>
              <a:t>translanguaging</a:t>
            </a:r>
            <a:r>
              <a:rPr lang="en-US" sz="2800" dirty="0"/>
              <a:t> pedagogy (</a:t>
            </a:r>
            <a:r>
              <a:rPr lang="en-US" sz="2800" dirty="0" err="1"/>
              <a:t>Bonacina</a:t>
            </a:r>
            <a:r>
              <a:rPr lang="en-US" sz="2800" dirty="0"/>
              <a:t>-Pugh, 2013; </a:t>
            </a:r>
            <a:r>
              <a:rPr lang="en-US" sz="2800" dirty="0" err="1"/>
              <a:t>Creese</a:t>
            </a:r>
            <a:r>
              <a:rPr lang="en-US" sz="2800" dirty="0"/>
              <a:t> </a:t>
            </a:r>
            <a:r>
              <a:rPr lang="en-US" sz="2800" dirty="0" smtClean="0"/>
              <a:t>&amp;</a:t>
            </a:r>
            <a:r>
              <a:rPr lang="en-US" sz="2800" dirty="0" err="1" smtClean="0"/>
              <a:t>Blackledge</a:t>
            </a:r>
            <a:r>
              <a:rPr lang="en-US" sz="2800" dirty="0"/>
              <a:t>, 2010), and thereby a manifestation of an ideology whereby all languages </a:t>
            </a:r>
            <a:r>
              <a:rPr lang="en-US" sz="2800" dirty="0" smtClean="0"/>
              <a:t>available in </a:t>
            </a:r>
            <a:r>
              <a:rPr lang="en-US" sz="2800" dirty="0"/>
              <a:t>the environment can serve as possible resources for action. </a:t>
            </a:r>
            <a:r>
              <a:rPr lang="en-US" sz="2800" dirty="0">
                <a:solidFill>
                  <a:srgbClr val="FF0000"/>
                </a:solidFill>
              </a:rPr>
              <a:t>As the extract demonstrates, </a:t>
            </a:r>
            <a:r>
              <a:rPr lang="en-US" sz="2800" dirty="0" smtClean="0"/>
              <a:t>even if </a:t>
            </a:r>
            <a:r>
              <a:rPr lang="en-US" sz="2800" dirty="0"/>
              <a:t>a resource is not necessarily </a:t>
            </a:r>
            <a:r>
              <a:rPr lang="en-US" sz="2800" i="1" dirty="0"/>
              <a:t>a priori </a:t>
            </a:r>
            <a:r>
              <a:rPr lang="en-US" sz="2800" dirty="0"/>
              <a:t>designed to serve the current activity, it can be made to </a:t>
            </a:r>
            <a:r>
              <a:rPr lang="en-US" sz="2800" dirty="0" smtClean="0"/>
              <a:t>do so</a:t>
            </a:r>
            <a:r>
              <a:rPr lang="en-US" sz="2800" dirty="0"/>
              <a:t>; thus, an object designed for religion teaching, yet available in the environment, can </a:t>
            </a:r>
            <a:r>
              <a:rPr lang="en-US" sz="2800" dirty="0" smtClean="0"/>
              <a:t>be ‘found</a:t>
            </a:r>
            <a:r>
              <a:rPr lang="en-US" sz="2800" dirty="0"/>
              <a:t>’ to support a different activity.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437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of your own research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3768" y="2084833"/>
            <a:ext cx="10070431" cy="447237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is your data ? –</a:t>
            </a:r>
          </a:p>
          <a:p>
            <a:pPr lvl="1"/>
            <a:r>
              <a:rPr lang="en-GB" sz="2400" dirty="0" smtClean="0"/>
              <a:t>Signs to describe and interpret using semiotic analysis/multimodal analysis</a:t>
            </a:r>
          </a:p>
          <a:p>
            <a:pPr lvl="1"/>
            <a:r>
              <a:rPr lang="en-GB" sz="2400" dirty="0"/>
              <a:t> </a:t>
            </a:r>
            <a:r>
              <a:rPr lang="en-GB" sz="2400" dirty="0" smtClean="0"/>
              <a:t>Archive data to analyse as historical forces</a:t>
            </a:r>
          </a:p>
          <a:p>
            <a:pPr lvl="1"/>
            <a:r>
              <a:rPr lang="en-GB" sz="2400" dirty="0"/>
              <a:t> </a:t>
            </a:r>
            <a:r>
              <a:rPr lang="en-GB" sz="2400" dirty="0" smtClean="0"/>
              <a:t>Questionnaire data to analyse using statistics or qualitative techniques</a:t>
            </a:r>
          </a:p>
          <a:p>
            <a:pPr lvl="1"/>
            <a:r>
              <a:rPr lang="en-GB" sz="2400" dirty="0"/>
              <a:t> </a:t>
            </a:r>
            <a:r>
              <a:rPr lang="en-GB" sz="2400" dirty="0" smtClean="0"/>
              <a:t>Conversations to analyse using Conversation Analysis (CA)</a:t>
            </a:r>
          </a:p>
          <a:p>
            <a:pPr lvl="1"/>
            <a:r>
              <a:rPr lang="en-GB" sz="2400" dirty="0"/>
              <a:t> </a:t>
            </a:r>
            <a:r>
              <a:rPr lang="en-GB" sz="2400" dirty="0" smtClean="0"/>
              <a:t>A combination of the above/other data and analytical instruments?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 smtClean="0"/>
              <a:t>Describe and explain general/specific observations</a:t>
            </a:r>
          </a:p>
          <a:p>
            <a:pPr lvl="1"/>
            <a:r>
              <a:rPr lang="en-GB" sz="2400" dirty="0" smtClean="0"/>
              <a:t>Account for anything that does not fit your pattern of observation.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4156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FA81C500-3F64-48C7-AE99-979D6C8C0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8948B73-A269-4555-882B-E0765BE16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r>
              <a:rPr lang="en-GB" dirty="0"/>
              <a:t>Swales, J. M., &amp; Feak, C. B. (1994). </a:t>
            </a:r>
            <a:r>
              <a:rPr lang="en-GB" i="1" dirty="0"/>
              <a:t>Academic writing for graduate students: Essential tasks and skills: A course for </a:t>
            </a:r>
            <a:r>
              <a:rPr lang="en-GB" i="1" dirty="0" err="1"/>
              <a:t>nonnative</a:t>
            </a:r>
            <a:r>
              <a:rPr lang="en-GB" i="1" dirty="0"/>
              <a:t> speakers of English (English for specific purposes).</a:t>
            </a:r>
            <a:r>
              <a:rPr lang="en-GB" dirty="0"/>
              <a:t> Ann Arbor, MI: The University of Michigan Press.</a:t>
            </a:r>
          </a:p>
        </p:txBody>
      </p:sp>
    </p:spTree>
    <p:extLst>
      <p:ext uri="{BB962C8B-B14F-4D97-AF65-F5344CB8AC3E}">
        <p14:creationId xmlns:p14="http://schemas.microsoft.com/office/powerpoint/2010/main" val="286261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8B525-1098-4D70-9F91-F7725939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articles: the story so far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7F7E00-85FB-4DB0-96DB-F34CE311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4263"/>
            <a:ext cx="9720071" cy="4685097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Title and abstract</a:t>
            </a:r>
          </a:p>
          <a:p>
            <a:r>
              <a:rPr lang="en-GB" sz="2800" dirty="0" smtClean="0"/>
              <a:t>Introduction</a:t>
            </a:r>
          </a:p>
          <a:p>
            <a:pPr lvl="1"/>
            <a:r>
              <a:rPr lang="en-GB" sz="2400" dirty="0"/>
              <a:t> </a:t>
            </a:r>
            <a:r>
              <a:rPr lang="en-GB" sz="2400" i="1" dirty="0" smtClean="0"/>
              <a:t>Topic Generalisation</a:t>
            </a:r>
          </a:p>
          <a:p>
            <a:pPr lvl="1"/>
            <a:r>
              <a:rPr lang="en-GB" sz="2400" i="1" dirty="0" smtClean="0"/>
              <a:t> Literature review</a:t>
            </a:r>
          </a:p>
          <a:p>
            <a:pPr lvl="1"/>
            <a:r>
              <a:rPr lang="en-GB" sz="2400" i="1" dirty="0"/>
              <a:t> </a:t>
            </a:r>
            <a:r>
              <a:rPr lang="en-GB" sz="2400" i="1" dirty="0" smtClean="0"/>
              <a:t>Identify a niche</a:t>
            </a:r>
          </a:p>
          <a:p>
            <a:pPr lvl="1"/>
            <a:r>
              <a:rPr lang="en-GB" sz="2400" i="1" dirty="0"/>
              <a:t> </a:t>
            </a:r>
            <a:r>
              <a:rPr lang="en-GB" sz="2400" i="1" dirty="0" smtClean="0"/>
              <a:t>Preview article structure</a:t>
            </a:r>
            <a:endParaRPr lang="en-GB" sz="2400" dirty="0"/>
          </a:p>
          <a:p>
            <a:r>
              <a:rPr lang="en-GB" sz="2800" dirty="0"/>
              <a:t>Methods</a:t>
            </a:r>
          </a:p>
          <a:p>
            <a:pPr lvl="1"/>
            <a:r>
              <a:rPr lang="en-GB" sz="2800" i="1" dirty="0"/>
              <a:t>Describing Data Collection</a:t>
            </a:r>
          </a:p>
          <a:p>
            <a:pPr lvl="1"/>
            <a:r>
              <a:rPr lang="en-GB" sz="2800" i="1" dirty="0"/>
              <a:t>Describing Experimental Procedure</a:t>
            </a:r>
          </a:p>
          <a:p>
            <a:pPr lvl="1"/>
            <a:r>
              <a:rPr lang="en-GB" sz="2800" i="1" dirty="0"/>
              <a:t>Research instrument/analytical procedures</a:t>
            </a:r>
          </a:p>
          <a:p>
            <a:r>
              <a:rPr lang="en-GB" sz="2800" dirty="0">
                <a:solidFill>
                  <a:srgbClr val="FF0000"/>
                </a:solidFill>
              </a:rPr>
              <a:t>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0EF11B-769E-4186-B44D-DBD35746B11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696200" y="1714500"/>
            <a:ext cx="4495800" cy="4462463"/>
          </a:xfrm>
        </p:spPr>
        <p:txBody>
          <a:bodyPr/>
          <a:lstStyle/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64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118">
        <p:fade/>
      </p:transition>
    </mc:Choice>
    <mc:Fallback xmlns="">
      <p:transition spd="med" advTm="401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EC4D41-4ED9-4871-AA49-A7D604943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57200"/>
            <a:ext cx="9353384" cy="1143000"/>
          </a:xfrm>
        </p:spPr>
        <p:txBody>
          <a:bodyPr>
            <a:normAutofit/>
          </a:bodyPr>
          <a:lstStyle/>
          <a:p>
            <a:r>
              <a:rPr lang="en-GB" dirty="0"/>
              <a:t>Writing a research </a:t>
            </a:r>
            <a:r>
              <a:rPr lang="en-GB" dirty="0" smtClean="0"/>
              <a:t>article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50FE0EF-4BF8-41A1-8F4D-4724F88F59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A sample research article</a:t>
            </a:r>
          </a:p>
          <a:p>
            <a:r>
              <a:rPr lang="en-GB" dirty="0" err="1"/>
              <a:t>Jakonen</a:t>
            </a:r>
            <a:r>
              <a:rPr lang="en-GB" dirty="0"/>
              <a:t>, T. (2018). The environment of a bilingual classroom as an interactional resource. Linguistics and Education, 44, 20-30.</a:t>
            </a:r>
            <a:r>
              <a:rPr lang="en-GB" i="1" dirty="0"/>
              <a:t> </a:t>
            </a:r>
            <a:endParaRPr lang="en-GB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="" xmlns:a16="http://schemas.microsoft.com/office/drawing/2014/main" id="{722CB450-2956-4416-BDF4-A1E96A1222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7119" t="23718" r="27418" b="8220"/>
          <a:stretch/>
        </p:blipFill>
        <p:spPr>
          <a:xfrm>
            <a:off x="720856" y="1714500"/>
            <a:ext cx="5298945" cy="446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7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08C5B0-B09B-4985-AAA4-A7798F9D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structure of the results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03ACF0-BB01-4D9E-AD80-619A778D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Move 1: </a:t>
            </a:r>
            <a:r>
              <a:rPr lang="en-GB" sz="3200" dirty="0"/>
              <a:t>Indicating Consistent Observations:</a:t>
            </a:r>
          </a:p>
          <a:p>
            <a:pPr lvl="1"/>
            <a:r>
              <a:rPr lang="en-GB" sz="3200" dirty="0"/>
              <a:t>Key Steps</a:t>
            </a:r>
          </a:p>
          <a:p>
            <a:pPr lvl="1"/>
            <a:r>
              <a:rPr lang="en-GB" sz="3200" dirty="0"/>
              <a:t>(1) Highlighting overall observation. </a:t>
            </a:r>
          </a:p>
          <a:p>
            <a:pPr lvl="1"/>
            <a:r>
              <a:rPr lang="en-GB" sz="3200" dirty="0"/>
              <a:t>(2) Indicating specific observations. </a:t>
            </a:r>
          </a:p>
          <a:p>
            <a:endParaRPr lang="en-GB" sz="3200" dirty="0" smtClean="0"/>
          </a:p>
          <a:p>
            <a:r>
              <a:rPr lang="en-GB" sz="3200" dirty="0" smtClean="0"/>
              <a:t>Move 2 (optional) : Indicating and explaining Any Non-Consistent </a:t>
            </a:r>
            <a:r>
              <a:rPr lang="en-GB" sz="3200" dirty="0"/>
              <a:t>Observations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32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3992">
        <p:fade/>
      </p:transition>
    </mc:Choice>
    <mc:Fallback xmlns="">
      <p:transition spd="med" advTm="239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F2BB39-E122-47A8-9E12-9EC983FB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the general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9232" y="1816767"/>
            <a:ext cx="10696073" cy="4776537"/>
          </a:xfrm>
        </p:spPr>
        <p:txBody>
          <a:bodyPr>
            <a:normAutofit fontScale="92500"/>
          </a:bodyPr>
          <a:lstStyle/>
          <a:p>
            <a:r>
              <a:rPr lang="en-US" dirty="0"/>
              <a:t>4.1 </a:t>
            </a:r>
            <a:r>
              <a:rPr lang="en-US" i="1" dirty="0"/>
              <a:t>Finding objects in the environment to support instruction</a:t>
            </a:r>
          </a:p>
          <a:p>
            <a:r>
              <a:rPr lang="en-US" dirty="0"/>
              <a:t>The following extract </a:t>
            </a:r>
            <a:r>
              <a:rPr lang="en-US" dirty="0">
                <a:solidFill>
                  <a:srgbClr val="FF0000"/>
                </a:solidFill>
              </a:rPr>
              <a:t>demonstrates the occasioned nature of the </a:t>
            </a:r>
            <a:r>
              <a:rPr lang="en-US" dirty="0" err="1">
                <a:solidFill>
                  <a:srgbClr val="FF0000"/>
                </a:solidFill>
              </a:rPr>
              <a:t>schoolscape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exhibiting how </a:t>
            </a:r>
            <a:r>
              <a:rPr lang="en-US" dirty="0" smtClean="0">
                <a:solidFill>
                  <a:srgbClr val="FF0000"/>
                </a:solidFill>
              </a:rPr>
              <a:t>a specific </a:t>
            </a:r>
            <a:r>
              <a:rPr lang="en-US" dirty="0">
                <a:solidFill>
                  <a:srgbClr val="FF0000"/>
                </a:solidFill>
              </a:rPr>
              <a:t>object can be searched and found in the environment for the purposes of some </a:t>
            </a:r>
            <a:r>
              <a:rPr lang="en-US" dirty="0" smtClean="0">
                <a:solidFill>
                  <a:srgbClr val="FF0000"/>
                </a:solidFill>
              </a:rPr>
              <a:t>on-going activity.</a:t>
            </a:r>
          </a:p>
          <a:p>
            <a:r>
              <a:rPr lang="en-US" dirty="0" smtClean="0"/>
              <a:t>[…]</a:t>
            </a:r>
          </a:p>
          <a:p>
            <a:r>
              <a:rPr lang="en-US" dirty="0"/>
              <a:t>4.2 </a:t>
            </a:r>
            <a:r>
              <a:rPr lang="en-US" i="1" dirty="0"/>
              <a:t>Modifying the semantic properties of an object</a:t>
            </a:r>
          </a:p>
          <a:p>
            <a:r>
              <a:rPr lang="en-US" dirty="0"/>
              <a:t>Besides finding an object in the environment and making structures in it relevant by underlining</a:t>
            </a:r>
          </a:p>
          <a:p>
            <a:r>
              <a:rPr lang="en-US" dirty="0"/>
              <a:t>or pointing,</a:t>
            </a:r>
            <a:r>
              <a:rPr lang="en-US" dirty="0">
                <a:solidFill>
                  <a:srgbClr val="FF0000"/>
                </a:solidFill>
              </a:rPr>
              <a:t> an object can also be altered in the course of instruction</a:t>
            </a:r>
            <a:r>
              <a:rPr lang="en-US" dirty="0"/>
              <a:t>. The next extract shows how</a:t>
            </a:r>
          </a:p>
          <a:p>
            <a:r>
              <a:rPr lang="en-US" dirty="0"/>
              <a:t>the teacher </a:t>
            </a:r>
            <a:r>
              <a:rPr lang="en-US" dirty="0">
                <a:solidFill>
                  <a:srgbClr val="FF0000"/>
                </a:solidFill>
              </a:rPr>
              <a:t>modifies a map </a:t>
            </a:r>
            <a:r>
              <a:rPr lang="en-US" dirty="0"/>
              <a:t>to assist her students in ‘seeing’ a geographical pattern in the imperial</a:t>
            </a:r>
          </a:p>
          <a:p>
            <a:r>
              <a:rPr lang="en-US" dirty="0"/>
              <a:t>expansion with the help of an added structure, which in this case is an East-West line created by</a:t>
            </a:r>
          </a:p>
          <a:p>
            <a:r>
              <a:rPr lang="en-US" dirty="0"/>
              <a:t>placing a pencil on top of the </a:t>
            </a:r>
            <a:r>
              <a:rPr lang="en-US" dirty="0" smtClean="0"/>
              <a:t>map.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98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280">
        <p:fade/>
      </p:transition>
    </mc:Choice>
    <mc:Fallback xmlns="">
      <p:transition spd="med" advTm="3428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DC2B51-146B-4AA0-8FE9-D24E4B338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 </a:t>
            </a:r>
            <a:r>
              <a:rPr lang="en-GB" dirty="0" smtClean="0"/>
              <a:t>observations/analyses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24128" y="1852863"/>
            <a:ext cx="9720071" cy="4456497"/>
          </a:xfrm>
        </p:spPr>
        <p:txBody>
          <a:bodyPr/>
          <a:lstStyle/>
          <a:p>
            <a:r>
              <a:rPr lang="en-GB" dirty="0" smtClean="0"/>
              <a:t>Extract from analysis: W = Walk, H= Hand, RF = Right Foot</a:t>
            </a:r>
            <a:endParaRPr lang="en-GB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/>
          <a:srcRect l="31874" t="6491" r="35954" b="59349"/>
          <a:stretch/>
        </p:blipFill>
        <p:spPr>
          <a:xfrm>
            <a:off x="2517909" y="2380327"/>
            <a:ext cx="7114172" cy="424907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112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87">
        <p:fade/>
      </p:transition>
    </mc:Choice>
    <mc:Fallback xmlns="">
      <p:transition spd="med" advTm="500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DC2B51-146B-4AA0-8FE9-D24E4B338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 </a:t>
            </a:r>
            <a:r>
              <a:rPr lang="en-GB" dirty="0" smtClean="0"/>
              <a:t>observations/analyses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24128" y="1852863"/>
            <a:ext cx="9720071" cy="4456497"/>
          </a:xfrm>
        </p:spPr>
        <p:txBody>
          <a:bodyPr/>
          <a:lstStyle/>
          <a:p>
            <a:r>
              <a:rPr lang="en-GB" dirty="0" smtClean="0"/>
              <a:t>Extract from analysis: W = Walk, H= Hand, RF = Right Foot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/>
          <a:srcRect l="30252" t="47363" r="36850" b="12532"/>
          <a:stretch/>
        </p:blipFill>
        <p:spPr>
          <a:xfrm>
            <a:off x="2685548" y="2277408"/>
            <a:ext cx="6434389" cy="441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9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87">
        <p:fade/>
      </p:transition>
    </mc:Choice>
    <mc:Fallback xmlns="">
      <p:transition spd="med" advTm="500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Describing the analysis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9864" y="1792705"/>
            <a:ext cx="10431378" cy="47885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physical change of trajectory also changes the course of the on-going instruction sequence.</a:t>
            </a:r>
          </a:p>
          <a:p>
            <a:r>
              <a:rPr lang="en-US" dirty="0"/>
              <a:t>As the teacher is now weaving her way between the desks, she tells how Shrove Tuesday is on</a:t>
            </a:r>
          </a:p>
          <a:p>
            <a:r>
              <a:rPr lang="en-US" dirty="0"/>
              <a:t>‘one day’ (line 10). Instead of continuing with a longer explanation, as such a turn-beginning</a:t>
            </a:r>
          </a:p>
          <a:p>
            <a:r>
              <a:rPr lang="en-US" dirty="0"/>
              <a:t>would project, the teacher begins to visibly search </a:t>
            </a:r>
            <a:r>
              <a:rPr lang="en-US" dirty="0" smtClean="0"/>
              <a:t>for something </a:t>
            </a:r>
            <a:r>
              <a:rPr lang="en-US" dirty="0"/>
              <a:t>on the back wall. She turns the pen</a:t>
            </a:r>
          </a:p>
          <a:p>
            <a:r>
              <a:rPr lang="en-US" dirty="0"/>
              <a:t>in her hand and points towards the wall while moving closer (line 11), adding an account (‘must</a:t>
            </a:r>
          </a:p>
          <a:p>
            <a:r>
              <a:rPr lang="en-US" dirty="0"/>
              <a:t>be here’) that further makes the search observable to the students. </a:t>
            </a:r>
            <a:r>
              <a:rPr lang="en-US" dirty="0">
                <a:solidFill>
                  <a:srgbClr val="FF0000"/>
                </a:solidFill>
              </a:rPr>
              <a:t>Notice how </a:t>
            </a:r>
            <a:r>
              <a:rPr lang="en-US" dirty="0"/>
              <a:t>her move towards</a:t>
            </a:r>
          </a:p>
          <a:p>
            <a:r>
              <a:rPr lang="en-US" dirty="0"/>
              <a:t>the back of the room is indeed discernible, even projectable to the students: many of the students</a:t>
            </a:r>
          </a:p>
          <a:p>
            <a:r>
              <a:rPr lang="en-US" dirty="0"/>
              <a:t>in the closest table either follow the teacher with their gaze or look at the back wall, as seen in</a:t>
            </a:r>
          </a:p>
          <a:p>
            <a:r>
              <a:rPr lang="en-US" dirty="0"/>
              <a:t>Figure 1.5, and one student looks towards the wall as early as Figure 1.4. </a:t>
            </a:r>
            <a:r>
              <a:rPr lang="en-US" dirty="0">
                <a:solidFill>
                  <a:srgbClr val="FF0000"/>
                </a:solidFill>
              </a:rPr>
              <a:t>These student</a:t>
            </a:r>
          </a:p>
          <a:p>
            <a:r>
              <a:rPr lang="en-US" dirty="0">
                <a:solidFill>
                  <a:srgbClr val="FF0000"/>
                </a:solidFill>
              </a:rPr>
              <a:t>orientations show that</a:t>
            </a:r>
            <a:r>
              <a:rPr lang="en-US" dirty="0"/>
              <a:t> the teacher’s manner in which she moves in the room is a resource for the</a:t>
            </a:r>
          </a:p>
          <a:p>
            <a:r>
              <a:rPr lang="en-US" dirty="0"/>
              <a:t>students to anticipate what she will do next.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36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Describing the analysis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At line 14, the teacher ‘finds’ the object that she is searching for, an A4-sized trilingual </a:t>
            </a:r>
            <a:r>
              <a:rPr lang="en-US" sz="2800" dirty="0" smtClean="0"/>
              <a:t>calendar entry </a:t>
            </a:r>
            <a:r>
              <a:rPr lang="en-US" sz="2800" dirty="0"/>
              <a:t>for Shrove Tuesday. Approaching it from the right, she pivots on her right foot so that </a:t>
            </a:r>
            <a:r>
              <a:rPr lang="en-US" sz="2800" dirty="0" smtClean="0"/>
              <a:t>she comes </a:t>
            </a:r>
            <a:r>
              <a:rPr lang="en-US" sz="2800" dirty="0"/>
              <a:t>to stop on the left-hand side of the calendar entry, in a position where she can present </a:t>
            </a:r>
            <a:r>
              <a:rPr lang="en-US" sz="2800" dirty="0" smtClean="0"/>
              <a:t>the document </a:t>
            </a:r>
            <a:r>
              <a:rPr lang="en-US" sz="2800" dirty="0"/>
              <a:t>to the class without blocking their views (see Figures 1.6 and 1.7). Having </a:t>
            </a:r>
            <a:r>
              <a:rPr lang="en-US" sz="2800" dirty="0" smtClean="0"/>
              <a:t>now located </a:t>
            </a:r>
            <a:r>
              <a:rPr lang="en-US" sz="2800" dirty="0"/>
              <a:t>the material resource she had been looking for, the teacher proceeds to continue </a:t>
            </a:r>
            <a:r>
              <a:rPr lang="en-US" sz="2800" dirty="0" smtClean="0"/>
              <a:t>the instruction </a:t>
            </a:r>
            <a:r>
              <a:rPr lang="en-US" sz="2800" dirty="0"/>
              <a:t>by uttering both the Finnish and the (Finland-)Swedish translations for </a:t>
            </a:r>
            <a:r>
              <a:rPr lang="en-US" sz="2800" dirty="0" smtClean="0"/>
              <a:t>Shrove Tuesday </a:t>
            </a:r>
            <a:r>
              <a:rPr lang="en-US" sz="2800" dirty="0"/>
              <a:t>(line 16</a:t>
            </a:r>
            <a:r>
              <a:rPr lang="en-US" sz="2800" dirty="0" smtClean="0"/>
              <a:t>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6197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o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pptCCAB.tmp</Template>
  <TotalTime>682</TotalTime>
  <Words>857</Words>
  <Application>Microsoft Office PowerPoint</Application>
  <PresentationFormat>Widescreen</PresentationFormat>
  <Paragraphs>75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Tw Cen MT Condensed</vt:lpstr>
      <vt:lpstr>Wingdings 3</vt:lpstr>
      <vt:lpstr>Integral</vt:lpstr>
      <vt:lpstr>Topics in research</vt:lpstr>
      <vt:lpstr>Research articles: the story so far </vt:lpstr>
      <vt:lpstr>Writing a research article</vt:lpstr>
      <vt:lpstr>The structure of the results section</vt:lpstr>
      <vt:lpstr>Focus on the general</vt:lpstr>
      <vt:lpstr>Specific observations/analyses</vt:lpstr>
      <vt:lpstr>Specific observations/analyses</vt:lpstr>
      <vt:lpstr>Describing the analysis</vt:lpstr>
      <vt:lpstr>Describing the analysis</vt:lpstr>
      <vt:lpstr>Explaining the analysis</vt:lpstr>
      <vt:lpstr>Thinking of your own research</vt:lpstr>
      <vt:lpstr>Acknowledgments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agricultural students</dc:title>
  <dc:creator>John Corbett</dc:creator>
  <cp:lastModifiedBy>Salas de aulas das Letras</cp:lastModifiedBy>
  <cp:revision>38</cp:revision>
  <dcterms:created xsi:type="dcterms:W3CDTF">2018-05-01T13:39:40Z</dcterms:created>
  <dcterms:modified xsi:type="dcterms:W3CDTF">2018-10-11T15:47:58Z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