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handoutMasterIdLst>
    <p:handoutMasterId r:id="rId16"/>
  </p:handoutMasterIdLst>
  <p:sldIdLst>
    <p:sldId id="256" r:id="rId2"/>
    <p:sldId id="279" r:id="rId3"/>
    <p:sldId id="288" r:id="rId4"/>
    <p:sldId id="280" r:id="rId5"/>
    <p:sldId id="292" r:id="rId6"/>
    <p:sldId id="293" r:id="rId7"/>
    <p:sldId id="294" r:id="rId8"/>
    <p:sldId id="289" r:id="rId9"/>
    <p:sldId id="290" r:id="rId10"/>
    <p:sldId id="291" r:id="rId11"/>
    <p:sldId id="287" r:id="rId12"/>
    <p:sldId id="295"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9" autoAdjust="0"/>
    <p:restoredTop sz="86364" autoAdjust="0"/>
  </p:normalViewPr>
  <p:slideViewPr>
    <p:cSldViewPr snapToGrid="0">
      <p:cViewPr varScale="1">
        <p:scale>
          <a:sx n="80" d="100"/>
          <a:sy n="80" d="100"/>
        </p:scale>
        <p:origin x="114" y="462"/>
      </p:cViewPr>
      <p:guideLst>
        <p:guide pos="3840"/>
        <p:guide orient="horz" pos="2160"/>
      </p:guideLst>
    </p:cSldViewPr>
  </p:slideViewPr>
  <p:outlineViewPr>
    <p:cViewPr>
      <p:scale>
        <a:sx n="33" d="100"/>
        <a:sy n="33" d="100"/>
      </p:scale>
      <p:origin x="0" y="-2952"/>
    </p:cViewPr>
  </p:outlineViewPr>
  <p:notesTextViewPr>
    <p:cViewPr>
      <p:scale>
        <a:sx n="1" d="1"/>
        <a:sy n="1" d="1"/>
      </p:scale>
      <p:origin x="0" y="0"/>
    </p:cViewPr>
  </p:notesTextViewPr>
  <p:notesViewPr>
    <p:cSldViewPr snapToGrid="0" showGuides="1">
      <p:cViewPr varScale="1">
        <p:scale>
          <a:sx n="72" d="100"/>
          <a:sy n="72" d="100"/>
        </p:scale>
        <p:origin x="41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63AAA38-D8AF-446B-A273-A55525F0F758}" type="datetime1">
              <a:rPr lang="pt-BR" smtClean="0"/>
              <a:t>04/10/2018</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98501B-77B5-4365-9881-C6E19A3C1E42}" type="slidenum">
              <a:rPr lang="pt-BR" smtClean="0"/>
              <a:t>‹nº›</a:t>
            </a:fld>
            <a:endParaRPr lang="pt-BR" dirty="0"/>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noProof="0"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196068D-8D84-48FB-B7F8-AE8EA1CF5779}" type="datetime1">
              <a:rPr lang="pt-BR" noProof="0" smtClean="0"/>
              <a:t>04/10/2018</a:t>
            </a:fld>
            <a:endParaRPr lang="pt-BR" noProof="0"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noProof="0" dirty="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C8BD8E7-1312-41F3-99C4-6DA5AF891969}" type="slidenum">
              <a:rPr lang="pt-BR" noProof="0" smtClean="0"/>
              <a:t>‹nº›</a:t>
            </a:fld>
            <a:endParaRPr lang="pt-BR" noProof="0" dirty="0"/>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rtl="0"/>
            <a:fld id="{36F24D8A-E704-45F4-86A6-0F1BB19AC007}" type="datetime1">
              <a:rPr lang="pt-BR" noProof="0" smtClean="0"/>
              <a:t>04/10/2018</a:t>
            </a:fld>
            <a:endParaRPr lang="pt-BR" noProof="0" dirty="0"/>
          </a:p>
        </p:txBody>
      </p:sp>
      <p:sp>
        <p:nvSpPr>
          <p:cNvPr id="5" name="Footer Placeholder 4"/>
          <p:cNvSpPr>
            <a:spLocks noGrp="1"/>
          </p:cNvSpPr>
          <p:nvPr>
            <p:ph type="ftr" sz="quarter" idx="11"/>
          </p:nvPr>
        </p:nvSpPr>
        <p:spPr/>
        <p:txBody>
          <a:bodyPr/>
          <a:lstStyle/>
          <a:p>
            <a:pPr rtl="0"/>
            <a:r>
              <a:rPr lang="pt-BR" noProof="0"/>
              <a:t>Adicionar um rodapé</a:t>
            </a:r>
            <a:endParaRPr lang="pt-BR" noProof="0" dirty="0"/>
          </a:p>
        </p:txBody>
      </p:sp>
      <p:sp>
        <p:nvSpPr>
          <p:cNvPr id="6" name="Slide Number Placeholder 5"/>
          <p:cNvSpPr>
            <a:spLocks noGrp="1"/>
          </p:cNvSpPr>
          <p:nvPr>
            <p:ph type="sldNum" sz="quarter" idx="12"/>
          </p:nvPr>
        </p:nvSpPr>
        <p:spPr/>
        <p:txBody>
          <a:bodyPr/>
          <a:lstStyle/>
          <a:p>
            <a:pPr rtl="0"/>
            <a:fld id="{E31375A4-56A4-47D6-9801-1991572033F7}" type="slidenum">
              <a:rPr lang="pt-BR" noProof="0" smtClean="0"/>
              <a:pPr rtl="0"/>
              <a:t>‹nº›</a:t>
            </a:fld>
            <a:endParaRPr lang="pt-BR" noProof="0"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4960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n-US" noProof="0"/>
              <a:t>Click to edit Master title style</a:t>
            </a:r>
            <a:endParaRPr lang="pt-BR" noProof="0" dirty="0"/>
          </a:p>
        </p:txBody>
      </p:sp>
      <p:sp>
        <p:nvSpPr>
          <p:cNvPr id="3" name="Espaço reservado para conteúdo 2"/>
          <p:cNvSpPr>
            <a:spLocks noGrp="1"/>
          </p:cNvSpPr>
          <p:nvPr>
            <p:ph idx="1"/>
          </p:nvPr>
        </p:nvSpPr>
        <p:spPr/>
        <p:txBody>
          <a:bodyPr rtlCol="0"/>
          <a:lstStyle>
            <a:lvl1pPr>
              <a:defRPr/>
            </a:lvl1pPr>
            <a:lvl5pPr>
              <a:defRPr/>
            </a:lvl5p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1E5CD540-D35D-4481-848A-57D93A1A9D58}" type="datetime1">
              <a:rPr lang="pt-BR" noProof="0" smtClean="0"/>
              <a:t>04/10/2018</a:t>
            </a:fld>
            <a:endParaRPr lang="pt-BR" noProof="0" dirty="0"/>
          </a:p>
        </p:txBody>
      </p:sp>
      <p:sp>
        <p:nvSpPr>
          <p:cNvPr id="6" name="Espaço reservado para o número do slide 5"/>
          <p:cNvSpPr>
            <a:spLocks noGrp="1"/>
          </p:cNvSpPr>
          <p:nvPr>
            <p:ph type="sldNum" sz="quarter" idx="12"/>
          </p:nvPr>
        </p:nvSpPr>
        <p:spPr/>
        <p:txBody>
          <a:bodyPr rtlCol="0"/>
          <a:lstStyle/>
          <a:p>
            <a:pPr rtl="0"/>
            <a:fld id="{E31375A4-56A4-47D6-9801-1991572033F7}" type="slidenum">
              <a:rPr lang="pt-BR" noProof="0" smtClean="0"/>
              <a:t>‹nº›</a:t>
            </a:fld>
            <a:endParaRPr lang="pt-BR" noProof="0" dirty="0"/>
          </a:p>
        </p:txBody>
      </p:sp>
    </p:spTree>
    <p:extLst>
      <p:ext uri="{BB962C8B-B14F-4D97-AF65-F5344CB8AC3E}">
        <p14:creationId xmlns:p14="http://schemas.microsoft.com/office/powerpoint/2010/main" val="64111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ide de Título com Imagens">
    <p:bg>
      <p:bgRef idx="1001">
        <a:schemeClr val="bg1"/>
      </p:bgRef>
    </p:bg>
    <p:spTree>
      <p:nvGrpSpPr>
        <p:cNvPr id="1" name=""/>
        <p:cNvGrpSpPr/>
        <p:nvPr/>
      </p:nvGrpSpPr>
      <p:grpSpPr>
        <a:xfrm>
          <a:off x="0" y="0"/>
          <a:ext cx="0" cy="0"/>
          <a:chOff x="0" y="0"/>
          <a:chExt cx="0" cy="0"/>
        </a:xfrm>
      </p:grpSpPr>
      <p:sp>
        <p:nvSpPr>
          <p:cNvPr id="8" name="Retângulo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 name="Título 1"/>
          <p:cNvSpPr>
            <a:spLocks noGrp="1"/>
          </p:cNvSpPr>
          <p:nvPr>
            <p:ph type="ctrTitle"/>
          </p:nvPr>
        </p:nvSpPr>
        <p:spPr>
          <a:xfrm>
            <a:off x="533400" y="5084483"/>
            <a:ext cx="11125200" cy="914400"/>
          </a:xfrm>
        </p:spPr>
        <p:txBody>
          <a:bodyPr rtlCol="0" anchor="b">
            <a:normAutofit/>
          </a:bodyPr>
          <a:lstStyle>
            <a:lvl1pPr algn="ctr">
              <a:defRPr sz="4400" spc="-50" baseline="0">
                <a:solidFill>
                  <a:schemeClr val="bg1"/>
                </a:solidFill>
              </a:defRPr>
            </a:lvl1pPr>
          </a:lstStyle>
          <a:p>
            <a:pPr rtl="0"/>
            <a:r>
              <a:rPr lang="en-US" noProof="0"/>
              <a:t>Click to edit Master title style</a:t>
            </a:r>
            <a:endParaRPr lang="pt-BR" noProof="0" dirty="0"/>
          </a:p>
        </p:txBody>
      </p:sp>
      <p:sp>
        <p:nvSpPr>
          <p:cNvPr id="9" name="Espaço reservado para imagem 2" descr="Um espaço reservado vazio para adicionar uma imagem. Clique no espaço reservado e selecione a imagem que você deseja adicionar"/>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pt-BR" noProof="0" dirty="0"/>
          </a:p>
        </p:txBody>
      </p:sp>
      <p:sp>
        <p:nvSpPr>
          <p:cNvPr id="13" name="Espaço reservado para imagem 2" descr="Um espaço reservado vazio para adicionar uma imagem. Clique no espaço reservado e selecione a imagem que você deseja adicionar"/>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pt-BR" noProof="0" dirty="0"/>
          </a:p>
        </p:txBody>
      </p:sp>
      <p:sp>
        <p:nvSpPr>
          <p:cNvPr id="14" name="Espaço reservado para imagem 2" descr="Um espaço reservado vazio para adicionar uma imagem. Clique no espaço reservado e selecione a imagem que você deseja adicionar"/>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pt-BR" noProof="0" dirty="0"/>
          </a:p>
        </p:txBody>
      </p:sp>
      <p:sp>
        <p:nvSpPr>
          <p:cNvPr id="3" name="Subtítulo 2"/>
          <p:cNvSpPr>
            <a:spLocks noGrp="1"/>
          </p:cNvSpPr>
          <p:nvPr>
            <p:ph type="subTitle" idx="1"/>
          </p:nvPr>
        </p:nvSpPr>
        <p:spPr>
          <a:xfrm>
            <a:off x="533400" y="6043123"/>
            <a:ext cx="11125200" cy="571500"/>
          </a:xfrm>
        </p:spPr>
        <p:txBody>
          <a:bodyPr rtlCol="0">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pt-BR" noProof="0" dirty="0"/>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abeçalho da Seção">
    <p:bg>
      <p:bgPr>
        <a:solidFill>
          <a:schemeClr val="accent1">
            <a:lumMod val="75000"/>
          </a:schemeClr>
        </a:solidFill>
        <a:effectLst/>
      </p:bgPr>
    </p:bg>
    <p:spTree>
      <p:nvGrpSpPr>
        <p:cNvPr id="1" name=""/>
        <p:cNvGrpSpPr/>
        <p:nvPr/>
      </p:nvGrpSpPr>
      <p:grpSpPr>
        <a:xfrm>
          <a:off x="0" y="0"/>
          <a:ext cx="0" cy="0"/>
          <a:chOff x="0" y="0"/>
          <a:chExt cx="0" cy="0"/>
        </a:xfrm>
      </p:grpSpPr>
      <p:sp>
        <p:nvSpPr>
          <p:cNvPr id="7" name="Retângulo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 name="Título 1"/>
          <p:cNvSpPr>
            <a:spLocks noGrp="1"/>
          </p:cNvSpPr>
          <p:nvPr>
            <p:ph type="title"/>
          </p:nvPr>
        </p:nvSpPr>
        <p:spPr>
          <a:xfrm>
            <a:off x="831850" y="2483427"/>
            <a:ext cx="10515600" cy="2743200"/>
          </a:xfrm>
        </p:spPr>
        <p:txBody>
          <a:bodyPr rtlCol="0" anchor="b">
            <a:normAutofit/>
          </a:bodyPr>
          <a:lstStyle>
            <a:lvl1pPr algn="ctr">
              <a:defRPr sz="4400" spc="-50" baseline="0">
                <a:solidFill>
                  <a:schemeClr val="bg1"/>
                </a:solidFill>
              </a:defRPr>
            </a:lvl1pPr>
          </a:lstStyle>
          <a:p>
            <a:pPr rtl="0"/>
            <a:r>
              <a:rPr lang="en-US" noProof="0"/>
              <a:t>Click to edit Master title style</a:t>
            </a:r>
            <a:endParaRPr lang="pt-BR" noProof="0" dirty="0"/>
          </a:p>
        </p:txBody>
      </p:sp>
      <p:sp>
        <p:nvSpPr>
          <p:cNvPr id="5" name="Espaço reservado para texto 4"/>
          <p:cNvSpPr>
            <a:spLocks noGrp="1"/>
          </p:cNvSpPr>
          <p:nvPr>
            <p:ph type="body" sz="quarter" idx="10"/>
          </p:nvPr>
        </p:nvSpPr>
        <p:spPr>
          <a:xfrm>
            <a:off x="835025" y="5257800"/>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en-US" noProof="0"/>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151812" y="1672934"/>
            <a:ext cx="3506788" cy="2880360"/>
          </a:xfrm>
        </p:spPr>
        <p:txBody>
          <a:bodyPr rtlCol="0" anchor="b">
            <a:normAutofit/>
          </a:bodyPr>
          <a:lstStyle>
            <a:lvl1pPr>
              <a:defRPr sz="3000"/>
            </a:lvl1pPr>
          </a:lstStyle>
          <a:p>
            <a:pPr rtl="0"/>
            <a:r>
              <a:rPr lang="en-US" noProof="0"/>
              <a:t>Click to edit Master title style</a:t>
            </a:r>
            <a:endParaRPr lang="pt-BR" noProof="0" dirty="0"/>
          </a:p>
        </p:txBody>
      </p:sp>
      <p:sp>
        <p:nvSpPr>
          <p:cNvPr id="3" name="Espaço reservado para conteúdo 2"/>
          <p:cNvSpPr>
            <a:spLocks noGrp="1"/>
          </p:cNvSpPr>
          <p:nvPr>
            <p:ph idx="1"/>
          </p:nvPr>
        </p:nvSpPr>
        <p:spPr>
          <a:xfrm>
            <a:off x="530352" y="457200"/>
            <a:ext cx="7242111" cy="5715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pt-BR" noProof="0" dirty="0"/>
          </a:p>
        </p:txBody>
      </p:sp>
      <p:sp>
        <p:nvSpPr>
          <p:cNvPr id="4" name="Espaço reservado para texto 3"/>
          <p:cNvSpPr>
            <a:spLocks noGrp="1"/>
          </p:cNvSpPr>
          <p:nvPr>
            <p:ph type="body" sz="half" idx="2"/>
          </p:nvPr>
        </p:nvSpPr>
        <p:spPr>
          <a:xfrm>
            <a:off x="8151812" y="4590288"/>
            <a:ext cx="3514564" cy="1581912"/>
          </a:xfrm>
        </p:spPr>
        <p:txBody>
          <a:bodyPr rtlCol="0"/>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Edit Master text styles</a:t>
            </a:r>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p>
            <a:pPr rtl="0"/>
            <a:fld id="{70A0D7A5-3A49-4400-8F11-942391BE5F18}" type="datetime1">
              <a:rPr lang="pt-BR" noProof="0" smtClean="0"/>
              <a:t>04/10/2018</a:t>
            </a:fld>
            <a:endParaRPr lang="pt-BR" noProof="0" dirty="0"/>
          </a:p>
        </p:txBody>
      </p:sp>
      <p:sp>
        <p:nvSpPr>
          <p:cNvPr id="7" name="Espaço reservado para o número do slide 6"/>
          <p:cNvSpPr>
            <a:spLocks noGrp="1"/>
          </p:cNvSpPr>
          <p:nvPr>
            <p:ph type="sldNum" sz="quarter" idx="12"/>
          </p:nvPr>
        </p:nvSpPr>
        <p:spPr/>
        <p:txBody>
          <a:bodyPr rtlCol="0"/>
          <a:lstStyle/>
          <a:p>
            <a:pPr rtl="0"/>
            <a:fld id="{E31375A4-56A4-47D6-9801-1991572033F7}" type="slidenum">
              <a:rPr lang="pt-BR" noProof="0" smtClean="0"/>
              <a:t>‹nº›</a:t>
            </a:fld>
            <a:endParaRPr lang="pt-BR"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m com legenda">
    <p:spTree>
      <p:nvGrpSpPr>
        <p:cNvPr id="1" name=""/>
        <p:cNvGrpSpPr/>
        <p:nvPr/>
      </p:nvGrpSpPr>
      <p:grpSpPr>
        <a:xfrm>
          <a:off x="0" y="0"/>
          <a:ext cx="0" cy="0"/>
          <a:chOff x="0" y="0"/>
          <a:chExt cx="0" cy="0"/>
        </a:xfrm>
      </p:grpSpPr>
      <p:sp>
        <p:nvSpPr>
          <p:cNvPr id="8" name="Retângulo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 name="Título 1"/>
          <p:cNvSpPr>
            <a:spLocks noGrp="1"/>
          </p:cNvSpPr>
          <p:nvPr>
            <p:ph type="title"/>
          </p:nvPr>
        </p:nvSpPr>
        <p:spPr>
          <a:xfrm>
            <a:off x="8532813" y="1683327"/>
            <a:ext cx="3125787" cy="2877260"/>
          </a:xfrm>
        </p:spPr>
        <p:txBody>
          <a:bodyPr rtlCol="0" anchor="b">
            <a:normAutofit/>
          </a:bodyPr>
          <a:lstStyle>
            <a:lvl1pPr>
              <a:defRPr sz="3000">
                <a:solidFill>
                  <a:schemeClr val="bg1"/>
                </a:solidFill>
              </a:defRPr>
            </a:lvl1pPr>
          </a:lstStyle>
          <a:p>
            <a:pPr rtl="0"/>
            <a:r>
              <a:rPr lang="en-US" noProof="0"/>
              <a:t>Click to edit Master title style</a:t>
            </a:r>
            <a:endParaRPr lang="pt-BR" noProof="0" dirty="0"/>
          </a:p>
        </p:txBody>
      </p:sp>
      <p:sp>
        <p:nvSpPr>
          <p:cNvPr id="6" name="Espaço reservado para imagem 2" descr="Um espaço reservado vazio para adicionar uma imagem. Clique no espaço reservado e selecione a imagem que você deseja adicionar"/>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pt-BR" noProof="0" dirty="0"/>
          </a:p>
        </p:txBody>
      </p:sp>
      <p:sp>
        <p:nvSpPr>
          <p:cNvPr id="4" name="Espaço reservado para texto 3"/>
          <p:cNvSpPr>
            <a:spLocks noGrp="1"/>
          </p:cNvSpPr>
          <p:nvPr>
            <p:ph type="body" sz="half" idx="2"/>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n-US" noProof="0"/>
              <a:t>Click to edit Master title style</a:t>
            </a:r>
            <a:endParaRPr lang="pt-BR" noProof="0" dirty="0"/>
          </a:p>
        </p:txBody>
      </p:sp>
      <p:sp>
        <p:nvSpPr>
          <p:cNvPr id="3" name="Espaço reservado para conteúdo 2"/>
          <p:cNvSpPr>
            <a:spLocks noGrp="1"/>
          </p:cNvSpPr>
          <p:nvPr>
            <p:ph sz="half" idx="1"/>
          </p:nvPr>
        </p:nvSpPr>
        <p:spPr>
          <a:xfrm>
            <a:off x="1524000" y="1714500"/>
            <a:ext cx="4495800" cy="446227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pt-BR" noProof="0" dirty="0"/>
          </a:p>
        </p:txBody>
      </p:sp>
      <p:sp>
        <p:nvSpPr>
          <p:cNvPr id="4" name="Espaço reservado para conteúdo 3"/>
          <p:cNvSpPr>
            <a:spLocks noGrp="1"/>
          </p:cNvSpPr>
          <p:nvPr>
            <p:ph sz="half" idx="2"/>
          </p:nvPr>
        </p:nvSpPr>
        <p:spPr>
          <a:xfrm>
            <a:off x="6172200" y="1714500"/>
            <a:ext cx="4495800" cy="446227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pt-BR" noProof="0" dirty="0"/>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p>
            <a:pPr rtl="0"/>
            <a:fld id="{2087133E-ACE5-45B4-9BC5-82408BBF363D}" type="datetime1">
              <a:rPr lang="pt-BR" noProof="0" smtClean="0"/>
              <a:t>04/10/2018</a:t>
            </a:fld>
            <a:endParaRPr lang="pt-BR" noProof="0" dirty="0"/>
          </a:p>
        </p:txBody>
      </p:sp>
      <p:sp>
        <p:nvSpPr>
          <p:cNvPr id="7" name="Espaço reservado para o número do slide 6"/>
          <p:cNvSpPr>
            <a:spLocks noGrp="1"/>
          </p:cNvSpPr>
          <p:nvPr>
            <p:ph type="sldNum" sz="quarter" idx="12"/>
          </p:nvPr>
        </p:nvSpPr>
        <p:spPr/>
        <p:txBody>
          <a:bodyPr rtlCol="0"/>
          <a:lstStyle/>
          <a:p>
            <a:pPr rtl="0"/>
            <a:fld id="{E31375A4-56A4-47D6-9801-1991572033F7}" type="slidenum">
              <a:rPr lang="pt-BR" noProof="0" smtClean="0"/>
              <a:t>‹nº›</a:t>
            </a:fld>
            <a:endParaRPr lang="pt-BR" noProof="0" dirty="0"/>
          </a:p>
        </p:txBody>
      </p:sp>
    </p:spTree>
    <p:extLst>
      <p:ext uri="{BB962C8B-B14F-4D97-AF65-F5344CB8AC3E}">
        <p14:creationId xmlns:p14="http://schemas.microsoft.com/office/powerpoint/2010/main" val="357246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rtl="0"/>
            <a:fld id="{36F24D8A-E704-45F4-86A6-0F1BB19AC007}" type="datetime1">
              <a:rPr lang="pt-BR" noProof="0" smtClean="0"/>
              <a:t>04/10/2018</a:t>
            </a:fld>
            <a:endParaRPr lang="pt-BR" noProof="0"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rtl="0"/>
            <a:r>
              <a:rPr lang="pt-BR" noProof="0"/>
              <a:t>Adicionar um rodapé</a:t>
            </a:r>
            <a:endParaRPr lang="pt-BR" noProof="0"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rtl="0"/>
            <a:fld id="{E31375A4-56A4-47D6-9801-1991572033F7}" type="slidenum">
              <a:rPr lang="pt-BR" noProof="0" smtClean="0"/>
              <a:pPr rtl="0"/>
              <a:t>‹nº›</a:t>
            </a:fld>
            <a:endParaRPr lang="pt-BR" noProof="0"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tângulo 6">
            <a:extLst>
              <a:ext uri="{FF2B5EF4-FFF2-40B4-BE49-F238E27FC236}">
                <a16:creationId xmlns:a16="http://schemas.microsoft.com/office/drawing/2014/main" xmlns="" id="{BCA9BCB9-F87A-4BA5-B6AA-669B8994D128}"/>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3763289921"/>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0" r:id="rId3"/>
    <p:sldLayoutId id="2147483651" r:id="rId4"/>
    <p:sldLayoutId id="2147483656" r:id="rId5"/>
    <p:sldLayoutId id="2147483657" r:id="rId6"/>
    <p:sldLayoutId id="214748366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1A0FC9-A36D-4A00-9CAF-A045C3D8C493}"/>
              </a:ext>
            </a:extLst>
          </p:cNvPr>
          <p:cNvSpPr>
            <a:spLocks noGrp="1"/>
          </p:cNvSpPr>
          <p:nvPr>
            <p:ph type="ctrTitle"/>
          </p:nvPr>
        </p:nvSpPr>
        <p:spPr/>
        <p:txBody>
          <a:bodyPr/>
          <a:lstStyle/>
          <a:p>
            <a:r>
              <a:rPr lang="en-GB"/>
              <a:t>Topics in research</a:t>
            </a:r>
            <a:endParaRPr lang="en-GB" dirty="0"/>
          </a:p>
        </p:txBody>
      </p:sp>
      <p:sp>
        <p:nvSpPr>
          <p:cNvPr id="3" name="Subtitle 2">
            <a:extLst>
              <a:ext uri="{FF2B5EF4-FFF2-40B4-BE49-F238E27FC236}">
                <a16:creationId xmlns:a16="http://schemas.microsoft.com/office/drawing/2014/main" xmlns="" id="{19C0EE6F-EA0D-4C55-B84C-09F656ECF087}"/>
              </a:ext>
            </a:extLst>
          </p:cNvPr>
          <p:cNvSpPr>
            <a:spLocks noGrp="1"/>
          </p:cNvSpPr>
          <p:nvPr>
            <p:ph type="subTitle" idx="1"/>
          </p:nvPr>
        </p:nvSpPr>
        <p:spPr/>
        <p:txBody>
          <a:bodyPr/>
          <a:lstStyle/>
          <a:p>
            <a:r>
              <a:rPr lang="en-GB"/>
              <a:t>Dr John Corbett</a:t>
            </a:r>
          </a:p>
          <a:p>
            <a:r>
              <a:rPr lang="en-GB"/>
              <a:t>USP-CAPES International Fellow</a:t>
            </a:r>
            <a:endParaRPr lang="en-GB" dirty="0"/>
          </a:p>
        </p:txBody>
      </p:sp>
    </p:spTree>
    <p:extLst>
      <p:ext uri="{BB962C8B-B14F-4D97-AF65-F5344CB8AC3E}">
        <p14:creationId xmlns:p14="http://schemas.microsoft.com/office/powerpoint/2010/main" val="190250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A8979-77C2-4300-859C-7D4A63951281}"/>
              </a:ext>
            </a:extLst>
          </p:cNvPr>
          <p:cNvSpPr>
            <a:spLocks noGrp="1"/>
          </p:cNvSpPr>
          <p:nvPr>
            <p:ph type="title"/>
          </p:nvPr>
        </p:nvSpPr>
        <p:spPr/>
        <p:txBody>
          <a:bodyPr/>
          <a:lstStyle/>
          <a:p>
            <a:r>
              <a:rPr lang="en-GB" dirty="0" smtClean="0"/>
              <a:t>Step 2: Data analysis procedures</a:t>
            </a:r>
            <a:endParaRPr lang="en-GB" dirty="0"/>
          </a:p>
        </p:txBody>
      </p:sp>
      <p:sp>
        <p:nvSpPr>
          <p:cNvPr id="5" name="Espaço Reservado para Conteúdo 4"/>
          <p:cNvSpPr>
            <a:spLocks noGrp="1"/>
          </p:cNvSpPr>
          <p:nvPr>
            <p:ph idx="1"/>
          </p:nvPr>
        </p:nvSpPr>
        <p:spPr/>
        <p:txBody>
          <a:bodyPr>
            <a:normAutofit lnSpcReduction="10000"/>
          </a:bodyPr>
          <a:lstStyle/>
          <a:p>
            <a:r>
              <a:rPr lang="en-US" sz="3200" dirty="0"/>
              <a:t>The transcription of talk in the data extracts is based on standard CA conventions, as </a:t>
            </a:r>
            <a:r>
              <a:rPr lang="en-US" sz="3200" dirty="0" smtClean="0"/>
              <a:t>described by </a:t>
            </a:r>
            <a:r>
              <a:rPr lang="en-US" sz="3200" dirty="0"/>
              <a:t>Jefferson (2004). In order to make participants’ embodied conduct and relevant </a:t>
            </a:r>
            <a:r>
              <a:rPr lang="en-US" sz="3200" dirty="0" smtClean="0"/>
              <a:t>material objects </a:t>
            </a:r>
            <a:r>
              <a:rPr lang="en-US" sz="3200" dirty="0"/>
              <a:t>and texts that they handle in interaction available to the reader, the transcription of </a:t>
            </a:r>
            <a:r>
              <a:rPr lang="en-US" sz="3200" dirty="0" smtClean="0"/>
              <a:t>talk has </a:t>
            </a:r>
            <a:r>
              <a:rPr lang="en-US" sz="3200" dirty="0"/>
              <a:t>been complemented with multimodal annotations of participants’ embodied action (</a:t>
            </a:r>
            <a:r>
              <a:rPr lang="en-US" sz="3200" dirty="0" smtClean="0"/>
              <a:t>see </a:t>
            </a:r>
            <a:r>
              <a:rPr lang="en-US" sz="3200" dirty="0" err="1" smtClean="0"/>
              <a:t>Mondada</a:t>
            </a:r>
            <a:r>
              <a:rPr lang="en-US" sz="3200" dirty="0"/>
              <a:t>, 2014a), video screenshots and images of textual artefacts in a way that shows </a:t>
            </a:r>
            <a:r>
              <a:rPr lang="en-US" sz="3200" dirty="0" smtClean="0"/>
              <a:t>their temporal </a:t>
            </a:r>
            <a:r>
              <a:rPr lang="en-US" sz="3200" dirty="0"/>
              <a:t>relation to talk (see Appendix).</a:t>
            </a:r>
          </a:p>
          <a:p>
            <a:endParaRPr lang="en-GB" dirty="0"/>
          </a:p>
        </p:txBody>
      </p:sp>
    </p:spTree>
    <p:extLst>
      <p:ext uri="{BB962C8B-B14F-4D97-AF65-F5344CB8AC3E}">
        <p14:creationId xmlns:p14="http://schemas.microsoft.com/office/powerpoint/2010/main" val="3057615786"/>
      </p:ext>
    </p:extLst>
  </p:cSld>
  <p:clrMapOvr>
    <a:masterClrMapping/>
  </p:clrMapOvr>
  <mc:AlternateContent xmlns:mc="http://schemas.openxmlformats.org/markup-compatibility/2006" xmlns:p14="http://schemas.microsoft.com/office/powerpoint/2010/main">
    <mc:Choice Requires="p14">
      <p:transition spd="med" p14:dur="700" advTm="74992">
        <p:fade/>
      </p:transition>
    </mc:Choice>
    <mc:Fallback xmlns="">
      <p:transition spd="med" advTm="74992">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CF32B4-0670-46F0-ACB0-73D17A8E34A8}"/>
              </a:ext>
            </a:extLst>
          </p:cNvPr>
          <p:cNvSpPr>
            <a:spLocks noGrp="1"/>
          </p:cNvSpPr>
          <p:nvPr>
            <p:ph type="title"/>
          </p:nvPr>
        </p:nvSpPr>
        <p:spPr/>
        <p:txBody>
          <a:bodyPr/>
          <a:lstStyle/>
          <a:p>
            <a:pPr algn="ctr"/>
            <a:r>
              <a:rPr lang="en-GB" dirty="0"/>
              <a:t>Methods: Summarising </a:t>
            </a:r>
            <a:r>
              <a:rPr lang="en-GB" dirty="0" err="1" smtClean="0"/>
              <a:t>moveS</a:t>
            </a:r>
            <a:r>
              <a:rPr lang="en-GB" dirty="0" smtClean="0"/>
              <a:t> 1&amp;2</a:t>
            </a:r>
            <a:endParaRPr lang="en-GB" dirty="0"/>
          </a:p>
        </p:txBody>
      </p:sp>
      <p:sp>
        <p:nvSpPr>
          <p:cNvPr id="3" name="Content Placeholder 2">
            <a:extLst>
              <a:ext uri="{FF2B5EF4-FFF2-40B4-BE49-F238E27FC236}">
                <a16:creationId xmlns="" xmlns:a16="http://schemas.microsoft.com/office/drawing/2014/main" id="{A08EC9B5-18EC-4CD4-A66D-4B13AF3D6109}"/>
              </a:ext>
            </a:extLst>
          </p:cNvPr>
          <p:cNvSpPr>
            <a:spLocks noGrp="1"/>
          </p:cNvSpPr>
          <p:nvPr>
            <p:ph idx="1"/>
          </p:nvPr>
        </p:nvSpPr>
        <p:spPr>
          <a:xfrm>
            <a:off x="385012" y="2298031"/>
            <a:ext cx="11153272" cy="4023360"/>
          </a:xfrm>
        </p:spPr>
        <p:txBody>
          <a:bodyPr/>
          <a:lstStyle/>
          <a:p>
            <a:pPr marL="45720" indent="0">
              <a:buNone/>
            </a:pPr>
            <a:r>
              <a:rPr lang="en-GB" sz="2800" dirty="0" smtClean="0"/>
              <a:t>Move 1: </a:t>
            </a:r>
            <a:r>
              <a:rPr lang="en-GB" sz="2800" dirty="0"/>
              <a:t>Describing your data collection procedures in </a:t>
            </a:r>
            <a:r>
              <a:rPr lang="en-GB" sz="2800" dirty="0" smtClean="0"/>
              <a:t>up to three </a:t>
            </a:r>
            <a:r>
              <a:rPr lang="en-GB" sz="2800" dirty="0"/>
              <a:t>steps</a:t>
            </a:r>
          </a:p>
          <a:p>
            <a:pPr lvl="1"/>
            <a:r>
              <a:rPr lang="en-GB" sz="2800" dirty="0">
                <a:solidFill>
                  <a:srgbClr val="FF0000"/>
                </a:solidFill>
              </a:rPr>
              <a:t>Indicating source of data (</a:t>
            </a:r>
            <a:r>
              <a:rPr lang="en-GB" sz="2800" dirty="0" err="1">
                <a:solidFill>
                  <a:srgbClr val="FF0000"/>
                </a:solidFill>
              </a:rPr>
              <a:t>eg</a:t>
            </a:r>
            <a:r>
              <a:rPr lang="en-GB" sz="2800" dirty="0">
                <a:solidFill>
                  <a:srgbClr val="FF0000"/>
                </a:solidFill>
              </a:rPr>
              <a:t> </a:t>
            </a:r>
            <a:r>
              <a:rPr lang="en-GB" sz="2800" dirty="0" smtClean="0">
                <a:solidFill>
                  <a:srgbClr val="FF0000"/>
                </a:solidFill>
              </a:rPr>
              <a:t>where, who?)</a:t>
            </a:r>
            <a:endParaRPr lang="en-GB" sz="2800" dirty="0">
              <a:solidFill>
                <a:srgbClr val="FF0000"/>
              </a:solidFill>
            </a:endParaRPr>
          </a:p>
          <a:p>
            <a:pPr lvl="1"/>
            <a:r>
              <a:rPr lang="en-GB" sz="2800" dirty="0">
                <a:solidFill>
                  <a:srgbClr val="FF0000"/>
                </a:solidFill>
              </a:rPr>
              <a:t>Indicating extent of data </a:t>
            </a:r>
            <a:r>
              <a:rPr lang="en-GB" sz="2800" dirty="0" smtClean="0">
                <a:solidFill>
                  <a:srgbClr val="FF0000"/>
                </a:solidFill>
              </a:rPr>
              <a:t>collection (how many, how often?)</a:t>
            </a:r>
            <a:endParaRPr lang="en-GB" sz="2800" dirty="0">
              <a:solidFill>
                <a:srgbClr val="FF0000"/>
              </a:solidFill>
            </a:endParaRPr>
          </a:p>
          <a:p>
            <a:pPr lvl="1"/>
            <a:r>
              <a:rPr lang="en-GB" sz="2800" dirty="0">
                <a:solidFill>
                  <a:srgbClr val="FF0000"/>
                </a:solidFill>
              </a:rPr>
              <a:t>Indicating criteria for data </a:t>
            </a:r>
            <a:r>
              <a:rPr lang="en-GB" sz="2800" dirty="0" smtClean="0">
                <a:solidFill>
                  <a:srgbClr val="FF0000"/>
                </a:solidFill>
              </a:rPr>
              <a:t>collection (</a:t>
            </a:r>
            <a:r>
              <a:rPr lang="en-GB" sz="2800" dirty="0" smtClean="0">
                <a:solidFill>
                  <a:srgbClr val="FF0000"/>
                </a:solidFill>
              </a:rPr>
              <a:t>what is included/excluded?)</a:t>
            </a:r>
            <a:endParaRPr lang="en-GB" sz="2800" dirty="0" smtClean="0">
              <a:solidFill>
                <a:srgbClr val="FF0000"/>
              </a:solidFill>
            </a:endParaRPr>
          </a:p>
          <a:p>
            <a:pPr marL="128016" lvl="1" indent="0">
              <a:buNone/>
            </a:pPr>
            <a:endParaRPr lang="en-GB" sz="2800" dirty="0"/>
          </a:p>
          <a:p>
            <a:pPr marL="128016" lvl="1" indent="0">
              <a:buNone/>
            </a:pPr>
            <a:r>
              <a:rPr lang="en-GB" sz="2800" dirty="0" smtClean="0"/>
              <a:t>Move 2: </a:t>
            </a:r>
            <a:r>
              <a:rPr lang="en-US" sz="2800" dirty="0"/>
              <a:t>Describing the procedures for data </a:t>
            </a:r>
            <a:r>
              <a:rPr lang="en-US" sz="2800" dirty="0" smtClean="0"/>
              <a:t>analysis in up to two steps</a:t>
            </a:r>
            <a:endParaRPr lang="en-US" sz="2800" dirty="0"/>
          </a:p>
          <a:p>
            <a:pPr lvl="1"/>
            <a:r>
              <a:rPr lang="en-US" sz="2800" dirty="0">
                <a:solidFill>
                  <a:srgbClr val="FF0000"/>
                </a:solidFill>
              </a:rPr>
              <a:t>Indicating process of data </a:t>
            </a:r>
            <a:r>
              <a:rPr lang="en-US" sz="2800" dirty="0" smtClean="0">
                <a:solidFill>
                  <a:srgbClr val="FF0000"/>
                </a:solidFill>
              </a:rPr>
              <a:t>classification (how do you classify data?)</a:t>
            </a:r>
            <a:endParaRPr lang="en-US" sz="2800" dirty="0">
              <a:solidFill>
                <a:srgbClr val="FF0000"/>
              </a:solidFill>
            </a:endParaRPr>
          </a:p>
          <a:p>
            <a:pPr lvl="1"/>
            <a:r>
              <a:rPr lang="en-US" sz="2800" dirty="0">
                <a:solidFill>
                  <a:srgbClr val="FF0000"/>
                </a:solidFill>
              </a:rPr>
              <a:t>Identifying analytical </a:t>
            </a:r>
            <a:r>
              <a:rPr lang="en-US" sz="2800" dirty="0" smtClean="0">
                <a:solidFill>
                  <a:srgbClr val="FF0000"/>
                </a:solidFill>
              </a:rPr>
              <a:t>instrument/procedure</a:t>
            </a:r>
            <a:r>
              <a:rPr lang="en-US" sz="2800" dirty="0">
                <a:solidFill>
                  <a:srgbClr val="FF0000"/>
                </a:solidFill>
              </a:rPr>
              <a:t> </a:t>
            </a:r>
            <a:r>
              <a:rPr lang="en-US" sz="2800" dirty="0" smtClean="0">
                <a:solidFill>
                  <a:srgbClr val="FF0000"/>
                </a:solidFill>
              </a:rPr>
              <a:t>(how do you </a:t>
            </a:r>
            <a:r>
              <a:rPr lang="en-US" sz="2800" dirty="0" err="1" smtClean="0">
                <a:solidFill>
                  <a:srgbClr val="FF0000"/>
                </a:solidFill>
              </a:rPr>
              <a:t>analyse</a:t>
            </a:r>
            <a:r>
              <a:rPr lang="en-US" sz="2800" dirty="0" smtClean="0">
                <a:solidFill>
                  <a:srgbClr val="FF0000"/>
                </a:solidFill>
              </a:rPr>
              <a:t> data?)</a:t>
            </a:r>
            <a:endParaRPr lang="en-US" sz="2800" dirty="0">
              <a:solidFill>
                <a:srgbClr val="FF0000"/>
              </a:solidFill>
            </a:endParaRPr>
          </a:p>
          <a:p>
            <a:pPr marL="128016" lvl="1" indent="0">
              <a:buNone/>
            </a:pPr>
            <a:endParaRPr lang="en-GB" sz="2400" dirty="0"/>
          </a:p>
          <a:p>
            <a:endParaRPr lang="en-GB" dirty="0"/>
          </a:p>
        </p:txBody>
      </p:sp>
    </p:spTree>
    <p:extLst>
      <p:ext uri="{BB962C8B-B14F-4D97-AF65-F5344CB8AC3E}">
        <p14:creationId xmlns:p14="http://schemas.microsoft.com/office/powerpoint/2010/main" val="835337703"/>
      </p:ext>
    </p:extLst>
  </p:cSld>
  <p:clrMapOvr>
    <a:masterClrMapping/>
  </p:clrMapOvr>
  <mc:AlternateContent xmlns:mc="http://schemas.openxmlformats.org/markup-compatibility/2006" xmlns:p14="http://schemas.microsoft.com/office/powerpoint/2010/main">
    <mc:Choice Requires="p14">
      <p:transition spd="med" p14:dur="700" advTm="62422">
        <p:fade/>
      </p:transition>
    </mc:Choice>
    <mc:Fallback xmlns="">
      <p:transition spd="med" advTm="62422">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Thinking of your own research</a:t>
            </a:r>
            <a:endParaRPr lang="en-GB" dirty="0"/>
          </a:p>
        </p:txBody>
      </p:sp>
      <p:sp>
        <p:nvSpPr>
          <p:cNvPr id="3" name="Espaço Reservado para Conteúdo 2"/>
          <p:cNvSpPr>
            <a:spLocks noGrp="1"/>
          </p:cNvSpPr>
          <p:nvPr>
            <p:ph idx="1"/>
          </p:nvPr>
        </p:nvSpPr>
        <p:spPr>
          <a:xfrm>
            <a:off x="673768" y="2084833"/>
            <a:ext cx="10070431" cy="4472378"/>
          </a:xfrm>
        </p:spPr>
        <p:txBody>
          <a:bodyPr/>
          <a:lstStyle/>
          <a:p>
            <a:r>
              <a:rPr lang="en-GB" dirty="0" smtClean="0"/>
              <a:t>By now you should have decided upon the object of your research and the kind of data you will be collecting.</a:t>
            </a:r>
          </a:p>
          <a:p>
            <a:r>
              <a:rPr lang="en-GB" dirty="0" smtClean="0"/>
              <a:t>* signs?</a:t>
            </a:r>
          </a:p>
          <a:p>
            <a:r>
              <a:rPr lang="en-GB" dirty="0" smtClean="0"/>
              <a:t>* archive material? (</a:t>
            </a:r>
            <a:r>
              <a:rPr lang="en-GB" dirty="0" err="1" smtClean="0"/>
              <a:t>eg</a:t>
            </a:r>
            <a:r>
              <a:rPr lang="en-GB" dirty="0" smtClean="0"/>
              <a:t> laws, newspaper info, historical info?)</a:t>
            </a:r>
          </a:p>
          <a:p>
            <a:r>
              <a:rPr lang="en-GB" dirty="0" smtClean="0"/>
              <a:t>* interviews?</a:t>
            </a:r>
          </a:p>
          <a:p>
            <a:r>
              <a:rPr lang="en-GB" dirty="0" smtClean="0"/>
              <a:t>* questionnaires?</a:t>
            </a:r>
          </a:p>
          <a:p>
            <a:r>
              <a:rPr lang="en-GB" dirty="0" smtClean="0"/>
              <a:t>Where do you find your data, who do you talk to or question, how much data do you gather, what do you include or exclude? Then, how do you classify your data, and what do you do with it – semiotic analysis, grounded theory, quantitative analysis, CA…? For the second move, can you find a model – or models – to follow?</a:t>
            </a:r>
            <a:endParaRPr lang="en-GB" dirty="0"/>
          </a:p>
        </p:txBody>
      </p:sp>
    </p:spTree>
    <p:extLst>
      <p:ext uri="{BB962C8B-B14F-4D97-AF65-F5344CB8AC3E}">
        <p14:creationId xmlns:p14="http://schemas.microsoft.com/office/powerpoint/2010/main" val="154156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A81C500-3F64-48C7-AE99-979D6C8C0921}"/>
              </a:ext>
            </a:extLst>
          </p:cNvPr>
          <p:cNvSpPr>
            <a:spLocks noGrp="1"/>
          </p:cNvSpPr>
          <p:nvPr>
            <p:ph type="title"/>
          </p:nvPr>
        </p:nvSpPr>
        <p:spPr/>
        <p:txBody>
          <a:bodyPr/>
          <a:lstStyle/>
          <a:p>
            <a:r>
              <a:rPr lang="en-GB" dirty="0"/>
              <a:t>Acknowledgments</a:t>
            </a:r>
          </a:p>
        </p:txBody>
      </p:sp>
      <p:sp>
        <p:nvSpPr>
          <p:cNvPr id="6" name="Content Placeholder 5">
            <a:extLst>
              <a:ext uri="{FF2B5EF4-FFF2-40B4-BE49-F238E27FC236}">
                <a16:creationId xmlns:a16="http://schemas.microsoft.com/office/drawing/2014/main" xmlns="" id="{D8948B73-A269-4555-882B-E0765BE166D6}"/>
              </a:ext>
            </a:extLst>
          </p:cNvPr>
          <p:cNvSpPr>
            <a:spLocks noGrp="1"/>
          </p:cNvSpPr>
          <p:nvPr>
            <p:ph idx="1"/>
          </p:nvPr>
        </p:nvSpPr>
        <p:spPr/>
        <p:txBody>
          <a:bodyPr>
            <a:normAutofit/>
          </a:bodyPr>
          <a:lstStyle/>
          <a:p>
            <a:pPr marL="45720" indent="0">
              <a:buNone/>
            </a:pPr>
            <a:endParaRPr lang="en-GB" dirty="0"/>
          </a:p>
          <a:p>
            <a:pPr marL="45720" indent="0">
              <a:buNone/>
            </a:pPr>
            <a:r>
              <a:rPr lang="en-GB" dirty="0"/>
              <a:t>Swales, J. M., &amp; Feak, C. B. (1994). </a:t>
            </a:r>
            <a:r>
              <a:rPr lang="en-GB" i="1" dirty="0"/>
              <a:t>Academic writing for graduate students: Essential tasks and skills: A course for </a:t>
            </a:r>
            <a:r>
              <a:rPr lang="en-GB" i="1" dirty="0" err="1"/>
              <a:t>nonnative</a:t>
            </a:r>
            <a:r>
              <a:rPr lang="en-GB" i="1" dirty="0"/>
              <a:t> speakers of English (English for specific purposes).</a:t>
            </a:r>
            <a:r>
              <a:rPr lang="en-GB" dirty="0"/>
              <a:t> Ann Arbor, MI: The University of Michigan Press.</a:t>
            </a:r>
          </a:p>
        </p:txBody>
      </p:sp>
    </p:spTree>
    <p:extLst>
      <p:ext uri="{BB962C8B-B14F-4D97-AF65-F5344CB8AC3E}">
        <p14:creationId xmlns:p14="http://schemas.microsoft.com/office/powerpoint/2010/main" val="286261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EC4D41-4ED9-4871-AA49-A7D604943EB2}"/>
              </a:ext>
            </a:extLst>
          </p:cNvPr>
          <p:cNvSpPr>
            <a:spLocks noGrp="1"/>
          </p:cNvSpPr>
          <p:nvPr>
            <p:ph type="title"/>
          </p:nvPr>
        </p:nvSpPr>
        <p:spPr/>
        <p:txBody>
          <a:bodyPr/>
          <a:lstStyle/>
          <a:p>
            <a:r>
              <a:rPr lang="en-GB" dirty="0"/>
              <a:t>Writing a research article: methods</a:t>
            </a:r>
          </a:p>
        </p:txBody>
      </p:sp>
      <p:sp>
        <p:nvSpPr>
          <p:cNvPr id="5" name="Espaço Reservado para Conteúdo 4"/>
          <p:cNvSpPr>
            <a:spLocks noGrp="1"/>
          </p:cNvSpPr>
          <p:nvPr>
            <p:ph idx="1"/>
          </p:nvPr>
        </p:nvSpPr>
        <p:spPr/>
        <p:txBody>
          <a:bodyPr>
            <a:normAutofit lnSpcReduction="10000"/>
          </a:bodyPr>
          <a:lstStyle/>
          <a:p>
            <a:r>
              <a:rPr lang="en-GB" sz="2400" dirty="0" smtClean="0"/>
              <a:t>Structure of a research article</a:t>
            </a:r>
          </a:p>
          <a:p>
            <a:endParaRPr lang="en-GB" sz="2400" dirty="0"/>
          </a:p>
          <a:p>
            <a:r>
              <a:rPr lang="en-GB" sz="2400" dirty="0" smtClean="0"/>
              <a:t>* Title &amp; abstract</a:t>
            </a:r>
          </a:p>
          <a:p>
            <a:r>
              <a:rPr lang="en-GB" sz="2400" dirty="0" smtClean="0"/>
              <a:t>* Introduction</a:t>
            </a:r>
          </a:p>
          <a:p>
            <a:r>
              <a:rPr lang="en-GB" sz="2400" dirty="0" smtClean="0"/>
              <a:t>* </a:t>
            </a:r>
            <a:r>
              <a:rPr lang="en-GB" sz="2400" dirty="0" smtClean="0">
                <a:solidFill>
                  <a:srgbClr val="FF0000"/>
                </a:solidFill>
              </a:rPr>
              <a:t>Methods: </a:t>
            </a:r>
          </a:p>
          <a:p>
            <a:pPr lvl="1"/>
            <a:r>
              <a:rPr lang="en-GB" sz="2000" dirty="0" smtClean="0">
                <a:solidFill>
                  <a:srgbClr val="FF0000"/>
                </a:solidFill>
              </a:rPr>
              <a:t>Describing data collection procedures</a:t>
            </a:r>
          </a:p>
          <a:p>
            <a:pPr lvl="1"/>
            <a:r>
              <a:rPr lang="en-GB" sz="2000" dirty="0" smtClean="0">
                <a:solidFill>
                  <a:srgbClr val="FF0000"/>
                </a:solidFill>
              </a:rPr>
              <a:t>Describing data analysis procedures</a:t>
            </a:r>
          </a:p>
          <a:p>
            <a:r>
              <a:rPr lang="en-GB" sz="2400" dirty="0" smtClean="0"/>
              <a:t>* Results</a:t>
            </a:r>
          </a:p>
          <a:p>
            <a:r>
              <a:rPr lang="en-GB" sz="2400" dirty="0" smtClean="0"/>
              <a:t>* Discussion &amp; Conclusion</a:t>
            </a:r>
            <a:endParaRPr lang="en-GB" sz="2400" dirty="0"/>
          </a:p>
        </p:txBody>
      </p:sp>
      <p:pic>
        <p:nvPicPr>
          <p:cNvPr id="3" name="Audio 2">
            <a:hlinkClick r:id="" action="ppaction://media"/>
            <a:extLst>
              <a:ext uri="{FF2B5EF4-FFF2-40B4-BE49-F238E27FC236}">
                <a16:creationId xmlns="" xmlns:a16="http://schemas.microsoft.com/office/drawing/2014/main" id="{B62A5BE8-C4FE-496A-A8DA-4AA31B1E959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42940628"/>
      </p:ext>
    </p:extLst>
  </p:cSld>
  <p:clrMapOvr>
    <a:masterClrMapping/>
  </p:clrMapOvr>
  <mc:AlternateContent xmlns:mc="http://schemas.openxmlformats.org/markup-compatibility/2006" xmlns:p14="http://schemas.microsoft.com/office/powerpoint/2010/main">
    <mc:Choice Requires="p14">
      <p:transition spd="med" p14:dur="700" advTm="32387">
        <p:fade/>
      </p:transition>
    </mc:Choice>
    <mc:Fallback xmlns="">
      <p:transition spd="med" advTm="323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C4D41-4ED9-4871-AA49-A7D604943EB2}"/>
              </a:ext>
            </a:extLst>
          </p:cNvPr>
          <p:cNvSpPr>
            <a:spLocks noGrp="1"/>
          </p:cNvSpPr>
          <p:nvPr>
            <p:ph type="title"/>
          </p:nvPr>
        </p:nvSpPr>
        <p:spPr>
          <a:xfrm>
            <a:off x="1524000" y="457200"/>
            <a:ext cx="9353384" cy="1143000"/>
          </a:xfrm>
        </p:spPr>
        <p:txBody>
          <a:bodyPr>
            <a:normAutofit/>
          </a:bodyPr>
          <a:lstStyle/>
          <a:p>
            <a:r>
              <a:rPr lang="en-GB" dirty="0"/>
              <a:t>Writing a research </a:t>
            </a:r>
            <a:r>
              <a:rPr lang="en-GB" dirty="0" smtClean="0"/>
              <a:t>article</a:t>
            </a:r>
            <a:endParaRPr lang="en-GB" dirty="0"/>
          </a:p>
        </p:txBody>
      </p:sp>
      <p:sp>
        <p:nvSpPr>
          <p:cNvPr id="4" name="Content Placeholder 3">
            <a:extLst>
              <a:ext uri="{FF2B5EF4-FFF2-40B4-BE49-F238E27FC236}">
                <a16:creationId xmlns:a16="http://schemas.microsoft.com/office/drawing/2014/main" xmlns="" id="{A50FE0EF-4BF8-41A1-8F4D-4724F88F590A}"/>
              </a:ext>
            </a:extLst>
          </p:cNvPr>
          <p:cNvSpPr>
            <a:spLocks noGrp="1"/>
          </p:cNvSpPr>
          <p:nvPr>
            <p:ph sz="half" idx="2"/>
          </p:nvPr>
        </p:nvSpPr>
        <p:spPr/>
        <p:txBody>
          <a:bodyPr>
            <a:normAutofit/>
          </a:bodyPr>
          <a:lstStyle/>
          <a:p>
            <a:r>
              <a:rPr lang="en-GB" dirty="0"/>
              <a:t>A sample research article</a:t>
            </a:r>
          </a:p>
          <a:p>
            <a:r>
              <a:rPr lang="en-GB" dirty="0" err="1"/>
              <a:t>Jakonen</a:t>
            </a:r>
            <a:r>
              <a:rPr lang="en-GB" dirty="0"/>
              <a:t>, T. (2018). The environment of a bilingual classroom as an interactional resource. Linguistics and Education, 44, 20-30.</a:t>
            </a:r>
            <a:r>
              <a:rPr lang="en-GB" i="1" dirty="0"/>
              <a:t> </a:t>
            </a:r>
            <a:endParaRPr lang="en-GB" dirty="0"/>
          </a:p>
        </p:txBody>
      </p:sp>
      <p:pic>
        <p:nvPicPr>
          <p:cNvPr id="3" name="Content Placeholder 2">
            <a:extLst>
              <a:ext uri="{FF2B5EF4-FFF2-40B4-BE49-F238E27FC236}">
                <a16:creationId xmlns:a16="http://schemas.microsoft.com/office/drawing/2014/main" xmlns="" id="{722CB450-2956-4416-BDF4-A1E96A122265}"/>
              </a:ext>
            </a:extLst>
          </p:cNvPr>
          <p:cNvPicPr>
            <a:picLocks noGrp="1" noChangeAspect="1"/>
          </p:cNvPicPr>
          <p:nvPr>
            <p:ph sz="half" idx="1"/>
          </p:nvPr>
        </p:nvPicPr>
        <p:blipFill rotWithShape="1">
          <a:blip r:embed="rId2"/>
          <a:srcRect l="27119" t="23718" r="27418" b="8220"/>
          <a:stretch/>
        </p:blipFill>
        <p:spPr>
          <a:xfrm>
            <a:off x="720856" y="1714500"/>
            <a:ext cx="5298945" cy="4462271"/>
          </a:xfrm>
          <a:prstGeom prst="rect">
            <a:avLst/>
          </a:prstGeom>
        </p:spPr>
      </p:pic>
    </p:spTree>
    <p:extLst>
      <p:ext uri="{BB962C8B-B14F-4D97-AF65-F5344CB8AC3E}">
        <p14:creationId xmlns:p14="http://schemas.microsoft.com/office/powerpoint/2010/main" val="152997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2BED2C-423C-4C8D-A28F-5634342720FA}"/>
              </a:ext>
            </a:extLst>
          </p:cNvPr>
          <p:cNvSpPr>
            <a:spLocks noGrp="1"/>
          </p:cNvSpPr>
          <p:nvPr>
            <p:ph type="title"/>
          </p:nvPr>
        </p:nvSpPr>
        <p:spPr/>
        <p:txBody>
          <a:bodyPr>
            <a:normAutofit/>
          </a:bodyPr>
          <a:lstStyle/>
          <a:p>
            <a:pPr algn="ctr"/>
            <a:r>
              <a:rPr lang="en-GB" sz="4000" dirty="0" smtClean="0"/>
              <a:t>Move 1: Describing </a:t>
            </a:r>
            <a:r>
              <a:rPr lang="en-GB" sz="4000" dirty="0"/>
              <a:t>your data collection procedures</a:t>
            </a:r>
          </a:p>
        </p:txBody>
      </p:sp>
      <p:sp>
        <p:nvSpPr>
          <p:cNvPr id="4" name="Content Placeholder 3">
            <a:extLst>
              <a:ext uri="{FF2B5EF4-FFF2-40B4-BE49-F238E27FC236}">
                <a16:creationId xmlns="" xmlns:a16="http://schemas.microsoft.com/office/drawing/2014/main" id="{3F339A03-39BF-4B64-A459-8220B410D11C}"/>
              </a:ext>
            </a:extLst>
          </p:cNvPr>
          <p:cNvSpPr>
            <a:spLocks noGrp="1"/>
          </p:cNvSpPr>
          <p:nvPr>
            <p:ph idx="1"/>
          </p:nvPr>
        </p:nvSpPr>
        <p:spPr/>
        <p:txBody>
          <a:bodyPr/>
          <a:lstStyle/>
          <a:p>
            <a:pPr marL="45720" indent="0">
              <a:buNone/>
            </a:pPr>
            <a:r>
              <a:rPr lang="en-GB" dirty="0" smtClean="0"/>
              <a:t>This </a:t>
            </a:r>
            <a:r>
              <a:rPr lang="en-GB" dirty="0"/>
              <a:t>move often has three steps:</a:t>
            </a:r>
          </a:p>
          <a:p>
            <a:pPr marL="45720" indent="0">
              <a:buNone/>
            </a:pPr>
            <a:endParaRPr lang="en-GB" dirty="0"/>
          </a:p>
          <a:p>
            <a:r>
              <a:rPr lang="en-GB" dirty="0"/>
              <a:t>Indicating source of data (</a:t>
            </a:r>
            <a:r>
              <a:rPr lang="en-GB" dirty="0" err="1"/>
              <a:t>eg</a:t>
            </a:r>
            <a:r>
              <a:rPr lang="en-GB" dirty="0"/>
              <a:t> location, period of collection)</a:t>
            </a:r>
          </a:p>
          <a:p>
            <a:r>
              <a:rPr lang="en-GB" dirty="0"/>
              <a:t>Indicating extent of data collection</a:t>
            </a:r>
          </a:p>
          <a:p>
            <a:r>
              <a:rPr lang="en-GB" dirty="0"/>
              <a:t>Indicating criteria for data collection</a:t>
            </a:r>
          </a:p>
        </p:txBody>
      </p:sp>
    </p:spTree>
    <p:extLst>
      <p:ext uri="{BB962C8B-B14F-4D97-AF65-F5344CB8AC3E}">
        <p14:creationId xmlns:p14="http://schemas.microsoft.com/office/powerpoint/2010/main" val="3066432850"/>
      </p:ext>
    </p:extLst>
  </p:cSld>
  <p:clrMapOvr>
    <a:masterClrMapping/>
  </p:clrMapOvr>
  <mc:AlternateContent xmlns:mc="http://schemas.openxmlformats.org/markup-compatibility/2006" xmlns:p14="http://schemas.microsoft.com/office/powerpoint/2010/main">
    <mc:Choice Requires="p14">
      <p:transition spd="med" p14:dur="700" advTm="37394">
        <p:fade/>
      </p:transition>
    </mc:Choice>
    <mc:Fallback xmlns="">
      <p:transition spd="med" advTm="37394">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Step 1: source of data</a:t>
            </a:r>
            <a:endParaRPr lang="en-GB" dirty="0"/>
          </a:p>
        </p:txBody>
      </p:sp>
      <p:sp>
        <p:nvSpPr>
          <p:cNvPr id="3" name="Espaço Reservado para Conteúdo 2"/>
          <p:cNvSpPr>
            <a:spLocks noGrp="1"/>
          </p:cNvSpPr>
          <p:nvPr>
            <p:ph idx="1"/>
          </p:nvPr>
        </p:nvSpPr>
        <p:spPr/>
        <p:txBody>
          <a:bodyPr>
            <a:normAutofit/>
          </a:bodyPr>
          <a:lstStyle/>
          <a:p>
            <a:r>
              <a:rPr lang="en-US" sz="2800" dirty="0"/>
              <a:t>For the empirical analysis, this article </a:t>
            </a:r>
            <a:r>
              <a:rPr lang="en-US" sz="2800" dirty="0">
                <a:solidFill>
                  <a:srgbClr val="FF0000"/>
                </a:solidFill>
              </a:rPr>
              <a:t>draws on </a:t>
            </a:r>
            <a:r>
              <a:rPr lang="en-US" sz="2800" dirty="0"/>
              <a:t>video-recorded interactions in content </a:t>
            </a:r>
            <a:r>
              <a:rPr lang="en-US" sz="2800" dirty="0" smtClean="0"/>
              <a:t>and language </a:t>
            </a:r>
            <a:r>
              <a:rPr lang="en-US" sz="2800" dirty="0"/>
              <a:t>integrated (CLIL) history lessons which were taught in English to </a:t>
            </a:r>
            <a:r>
              <a:rPr lang="en-US" sz="2800" dirty="0" smtClean="0"/>
              <a:t>14-15-year-old Finnish-speaking </a:t>
            </a:r>
            <a:r>
              <a:rPr lang="en-US" sz="2800" dirty="0"/>
              <a:t>students at a lower secondary school in Finland</a:t>
            </a:r>
            <a:r>
              <a:rPr lang="en-US" sz="2800" dirty="0" smtClean="0"/>
              <a:t>. CLIL </a:t>
            </a:r>
            <a:r>
              <a:rPr lang="en-US" sz="2800" dirty="0"/>
              <a:t>is a </a:t>
            </a:r>
            <a:r>
              <a:rPr lang="en-US" sz="2800" dirty="0" smtClean="0"/>
              <a:t>bilingual instructional </a:t>
            </a:r>
            <a:r>
              <a:rPr lang="en-US" sz="2800" dirty="0"/>
              <a:t>approach which involves the teaching of non-language subjects through the </a:t>
            </a:r>
            <a:r>
              <a:rPr lang="en-US" sz="2800" dirty="0" smtClean="0"/>
              <a:t>medium of </a:t>
            </a:r>
            <a:r>
              <a:rPr lang="en-US" sz="2800" dirty="0"/>
              <a:t>a foreign language (for introduction, see e.g. Coyle, 2008). The recorded students </a:t>
            </a:r>
            <a:r>
              <a:rPr lang="en-US" sz="2800" dirty="0" smtClean="0"/>
              <a:t>had attended </a:t>
            </a:r>
            <a:r>
              <a:rPr lang="en-US" sz="2800" dirty="0"/>
              <a:t>English-medium immersion from kindergarten through the age of 12, which was </a:t>
            </a:r>
            <a:r>
              <a:rPr lang="en-US" sz="2800" dirty="0" smtClean="0"/>
              <a:t>when they </a:t>
            </a:r>
            <a:r>
              <a:rPr lang="en-US" sz="2800" dirty="0"/>
              <a:t>left primary school.</a:t>
            </a:r>
            <a:endParaRPr lang="en-GB" sz="2800" dirty="0"/>
          </a:p>
        </p:txBody>
      </p:sp>
    </p:spTree>
    <p:extLst>
      <p:ext uri="{BB962C8B-B14F-4D97-AF65-F5344CB8AC3E}">
        <p14:creationId xmlns:p14="http://schemas.microsoft.com/office/powerpoint/2010/main" val="350859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Step 2: extent of data collection</a:t>
            </a:r>
            <a:endParaRPr lang="en-GB" dirty="0"/>
          </a:p>
        </p:txBody>
      </p:sp>
      <p:sp>
        <p:nvSpPr>
          <p:cNvPr id="3" name="Espaço Reservado para Conteúdo 2"/>
          <p:cNvSpPr>
            <a:spLocks noGrp="1"/>
          </p:cNvSpPr>
          <p:nvPr>
            <p:ph idx="1"/>
          </p:nvPr>
        </p:nvSpPr>
        <p:spPr/>
        <p:txBody>
          <a:bodyPr/>
          <a:lstStyle/>
          <a:p>
            <a:r>
              <a:rPr lang="en-US" dirty="0"/>
              <a:t>The data corpus consists of 16 lessons (55 minutes each), which were recorded with </a:t>
            </a:r>
            <a:r>
              <a:rPr lang="en-US" dirty="0" smtClean="0"/>
              <a:t>three cameras </a:t>
            </a:r>
            <a:r>
              <a:rPr lang="en-US" dirty="0"/>
              <a:t>and multiple audio recorders in one classroom during 2010-2011. These lessons </a:t>
            </a:r>
            <a:r>
              <a:rPr lang="en-US" dirty="0" smtClean="0"/>
              <a:t>were part </a:t>
            </a:r>
            <a:r>
              <a:rPr lang="en-US" dirty="0"/>
              <a:t>of a two-term course, English History, which the school offered for its CLIL </a:t>
            </a:r>
            <a:r>
              <a:rPr lang="en-US" dirty="0" smtClean="0"/>
              <a:t>students. </a:t>
            </a:r>
          </a:p>
          <a:p>
            <a:r>
              <a:rPr lang="en-US" dirty="0" smtClean="0"/>
              <a:t>[…]</a:t>
            </a:r>
          </a:p>
          <a:p>
            <a:r>
              <a:rPr lang="en-US" dirty="0"/>
              <a:t>Besides recording interaction, the data collection entailed gathering all tasks, assignments </a:t>
            </a:r>
            <a:r>
              <a:rPr lang="en-US" dirty="0" smtClean="0"/>
              <a:t>and texts </a:t>
            </a:r>
            <a:r>
              <a:rPr lang="en-US" dirty="0"/>
              <a:t>that were handed out or otherwise used in teaching.</a:t>
            </a:r>
            <a:endParaRPr lang="en-GB" dirty="0"/>
          </a:p>
        </p:txBody>
      </p:sp>
    </p:spTree>
    <p:extLst>
      <p:ext uri="{BB962C8B-B14F-4D97-AF65-F5344CB8AC3E}">
        <p14:creationId xmlns:p14="http://schemas.microsoft.com/office/powerpoint/2010/main" val="196088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0674" y="597248"/>
            <a:ext cx="10826977" cy="1499616"/>
          </a:xfrm>
        </p:spPr>
        <p:txBody>
          <a:bodyPr/>
          <a:lstStyle/>
          <a:p>
            <a:pPr algn="ctr"/>
            <a:r>
              <a:rPr lang="en-GB" dirty="0" smtClean="0"/>
              <a:t>Step 3: indicating criteria for data collection (inclusion &amp; exclusion)</a:t>
            </a:r>
            <a:endParaRPr lang="en-GB" dirty="0"/>
          </a:p>
        </p:txBody>
      </p:sp>
      <p:sp>
        <p:nvSpPr>
          <p:cNvPr id="3" name="Espaço Reservado para Conteúdo 2"/>
          <p:cNvSpPr>
            <a:spLocks noGrp="1"/>
          </p:cNvSpPr>
          <p:nvPr>
            <p:ph idx="1"/>
          </p:nvPr>
        </p:nvSpPr>
        <p:spPr/>
        <p:txBody>
          <a:bodyPr>
            <a:normAutofit/>
          </a:bodyPr>
          <a:lstStyle/>
          <a:p>
            <a:r>
              <a:rPr lang="en-US" dirty="0"/>
              <a:t>As the data were originally </a:t>
            </a:r>
            <a:r>
              <a:rPr lang="en-US" dirty="0" smtClean="0"/>
              <a:t>collected for </a:t>
            </a:r>
            <a:r>
              <a:rPr lang="en-US" dirty="0"/>
              <a:t>interaction research, textual objects such as posters and images hanging on the walls were </a:t>
            </a:r>
            <a:r>
              <a:rPr lang="en-US" dirty="0" smtClean="0"/>
              <a:t>not photographed </a:t>
            </a:r>
            <a:r>
              <a:rPr lang="en-US" dirty="0"/>
              <a:t>in as close-up manner as is customary in </a:t>
            </a:r>
            <a:r>
              <a:rPr lang="en-US" dirty="0" err="1"/>
              <a:t>schoolscape</a:t>
            </a:r>
            <a:r>
              <a:rPr lang="en-US" dirty="0"/>
              <a:t> research. This means </a:t>
            </a:r>
            <a:r>
              <a:rPr lang="en-US" dirty="0" smtClean="0"/>
              <a:t>that even </a:t>
            </a:r>
            <a:r>
              <a:rPr lang="en-US" dirty="0"/>
              <a:t>if these texts, images and objects are visible on the video, any small print is typically </a:t>
            </a:r>
            <a:r>
              <a:rPr lang="en-US" dirty="0" smtClean="0"/>
              <a:t>not clearly </a:t>
            </a:r>
            <a:r>
              <a:rPr lang="en-US" dirty="0"/>
              <a:t>visible in situations where the video camera is placed further away of the object (as </a:t>
            </a:r>
            <a:r>
              <a:rPr lang="en-US" dirty="0" smtClean="0"/>
              <a:t>we shall </a:t>
            </a:r>
            <a:r>
              <a:rPr lang="en-US" dirty="0"/>
              <a:t>see for example in Extract 1 in section 4). This may be considered a limitation for </a:t>
            </a:r>
            <a:r>
              <a:rPr lang="en-US" dirty="0" smtClean="0"/>
              <a:t>micro-analysis </a:t>
            </a:r>
            <a:r>
              <a:rPr lang="en-US" dirty="0"/>
              <a:t>on the interactional relevance of (textual) objects. On the other hand, it should be </a:t>
            </a:r>
            <a:r>
              <a:rPr lang="en-US" dirty="0" smtClean="0"/>
              <a:t>noted, that </a:t>
            </a:r>
            <a:r>
              <a:rPr lang="en-US" dirty="0"/>
              <a:t>neither are such texts visible for many of the students who are seated further away </a:t>
            </a:r>
            <a:r>
              <a:rPr lang="en-US" dirty="0" smtClean="0"/>
              <a:t>from them </a:t>
            </a:r>
            <a:r>
              <a:rPr lang="en-US" dirty="0"/>
              <a:t>in the classroom space, a matter which teachers can sometimes attend to by, for </a:t>
            </a:r>
            <a:r>
              <a:rPr lang="en-US" dirty="0" smtClean="0"/>
              <a:t>example, reading </a:t>
            </a:r>
            <a:r>
              <a:rPr lang="en-US" dirty="0"/>
              <a:t>aloud texts on the classroom wall.</a:t>
            </a:r>
          </a:p>
          <a:p>
            <a:endParaRPr lang="en-GB" dirty="0"/>
          </a:p>
        </p:txBody>
      </p:sp>
    </p:spTree>
    <p:extLst>
      <p:ext uri="{BB962C8B-B14F-4D97-AF65-F5344CB8AC3E}">
        <p14:creationId xmlns:p14="http://schemas.microsoft.com/office/powerpoint/2010/main" val="292411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84913-F4B7-42D3-96A2-66AF2F5339E1}"/>
              </a:ext>
            </a:extLst>
          </p:cNvPr>
          <p:cNvSpPr>
            <a:spLocks noGrp="1"/>
          </p:cNvSpPr>
          <p:nvPr>
            <p:ph type="title"/>
          </p:nvPr>
        </p:nvSpPr>
        <p:spPr/>
        <p:txBody>
          <a:bodyPr/>
          <a:lstStyle/>
          <a:p>
            <a:pPr algn="ctr"/>
            <a:r>
              <a:rPr lang="en-GB" dirty="0" smtClean="0"/>
              <a:t>Move 2: procedures </a:t>
            </a:r>
            <a:r>
              <a:rPr lang="en-GB" dirty="0"/>
              <a:t>for data analysis </a:t>
            </a:r>
          </a:p>
        </p:txBody>
      </p:sp>
      <p:sp>
        <p:nvSpPr>
          <p:cNvPr id="3" name="Content Placeholder 2">
            <a:extLst>
              <a:ext uri="{FF2B5EF4-FFF2-40B4-BE49-F238E27FC236}">
                <a16:creationId xmlns:a16="http://schemas.microsoft.com/office/drawing/2014/main" xmlns="" id="{547DFCC1-3CBA-454C-9C03-D5F66A991408}"/>
              </a:ext>
            </a:extLst>
          </p:cNvPr>
          <p:cNvSpPr>
            <a:spLocks noGrp="1"/>
          </p:cNvSpPr>
          <p:nvPr>
            <p:ph idx="1"/>
          </p:nvPr>
        </p:nvSpPr>
        <p:spPr/>
        <p:txBody>
          <a:bodyPr>
            <a:normAutofit/>
          </a:bodyPr>
          <a:lstStyle/>
          <a:p>
            <a:r>
              <a:rPr lang="en-GB" sz="2800" dirty="0" smtClean="0"/>
              <a:t>This move normally has up to 2 steps:</a:t>
            </a:r>
          </a:p>
          <a:p>
            <a:endParaRPr lang="en-GB" sz="2800" dirty="0"/>
          </a:p>
          <a:p>
            <a:pPr lvl="1"/>
            <a:r>
              <a:rPr lang="en-GB" sz="2800" dirty="0"/>
              <a:t>Indicating process of data classification.</a:t>
            </a:r>
          </a:p>
          <a:p>
            <a:pPr lvl="1"/>
            <a:r>
              <a:rPr lang="en-GB" sz="2800" dirty="0"/>
              <a:t>Identifying analytical instrument/procedure. </a:t>
            </a:r>
          </a:p>
        </p:txBody>
      </p:sp>
    </p:spTree>
    <p:extLst>
      <p:ext uri="{BB962C8B-B14F-4D97-AF65-F5344CB8AC3E}">
        <p14:creationId xmlns:p14="http://schemas.microsoft.com/office/powerpoint/2010/main" val="3030992669"/>
      </p:ext>
    </p:extLst>
  </p:cSld>
  <p:clrMapOvr>
    <a:masterClrMapping/>
  </p:clrMapOvr>
  <mc:AlternateContent xmlns:mc="http://schemas.openxmlformats.org/markup-compatibility/2006" xmlns:p14="http://schemas.microsoft.com/office/powerpoint/2010/main">
    <mc:Choice Requires="p14">
      <p:transition spd="med" p14:dur="700" advTm="25898">
        <p:fade/>
      </p:transition>
    </mc:Choice>
    <mc:Fallback xmlns="">
      <p:transition spd="med" advTm="25898">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A8979-77C2-4300-859C-7D4A63951281}"/>
              </a:ext>
            </a:extLst>
          </p:cNvPr>
          <p:cNvSpPr>
            <a:spLocks noGrp="1"/>
          </p:cNvSpPr>
          <p:nvPr>
            <p:ph type="title"/>
          </p:nvPr>
        </p:nvSpPr>
        <p:spPr/>
        <p:txBody>
          <a:bodyPr/>
          <a:lstStyle/>
          <a:p>
            <a:r>
              <a:rPr lang="en-GB" dirty="0" smtClean="0"/>
              <a:t>Step 1: Data classification</a:t>
            </a:r>
            <a:endParaRPr lang="en-GB" dirty="0"/>
          </a:p>
        </p:txBody>
      </p:sp>
      <p:sp>
        <p:nvSpPr>
          <p:cNvPr id="6" name="Espaço Reservado para Conteúdo 5"/>
          <p:cNvSpPr>
            <a:spLocks noGrp="1"/>
          </p:cNvSpPr>
          <p:nvPr>
            <p:ph idx="1"/>
          </p:nvPr>
        </p:nvSpPr>
        <p:spPr/>
        <p:txBody>
          <a:bodyPr>
            <a:normAutofit/>
          </a:bodyPr>
          <a:lstStyle/>
          <a:p>
            <a:r>
              <a:rPr lang="en-US" sz="2800" dirty="0"/>
              <a:t>An often used analytical practice in CA is to work with collections of specific </a:t>
            </a:r>
            <a:r>
              <a:rPr lang="en-US" sz="2800" dirty="0" smtClean="0"/>
              <a:t>interactional phenomena </a:t>
            </a:r>
            <a:r>
              <a:rPr lang="en-US" sz="2800" dirty="0"/>
              <a:t>in order to identify recursive patterns in the data. The present approach </a:t>
            </a:r>
            <a:r>
              <a:rPr lang="en-US" sz="2800" dirty="0" smtClean="0"/>
              <a:t>resembles more </a:t>
            </a:r>
            <a:r>
              <a:rPr lang="en-US" sz="2800" dirty="0"/>
              <a:t>closely that of the single case technique (see </a:t>
            </a:r>
            <a:r>
              <a:rPr lang="en-US" sz="2800" dirty="0" err="1"/>
              <a:t>Hutchby</a:t>
            </a:r>
            <a:r>
              <a:rPr lang="en-US" sz="2800" dirty="0"/>
              <a:t> &amp; </a:t>
            </a:r>
            <a:r>
              <a:rPr lang="en-US" sz="2800" dirty="0" err="1"/>
              <a:t>Wooffitt</a:t>
            </a:r>
            <a:r>
              <a:rPr lang="en-US" sz="2800" dirty="0"/>
              <a:t>, 2002, Chapters 4–5</a:t>
            </a:r>
            <a:r>
              <a:rPr lang="en-US" sz="2800" dirty="0" smtClean="0"/>
              <a:t>), which</a:t>
            </a:r>
            <a:r>
              <a:rPr lang="en-US" sz="2800" dirty="0"/>
              <a:t>, arguably, suits better the exploratory strategy that an investigation of </a:t>
            </a:r>
            <a:r>
              <a:rPr lang="en-US" sz="2800" dirty="0" err="1"/>
              <a:t>schoolscapes</a:t>
            </a:r>
            <a:r>
              <a:rPr lang="en-US" sz="2800" dirty="0"/>
              <a:t> </a:t>
            </a:r>
            <a:r>
              <a:rPr lang="en-US" sz="2800" dirty="0" smtClean="0"/>
              <a:t>in interaction </a:t>
            </a:r>
            <a:r>
              <a:rPr lang="en-US" sz="2800" dirty="0"/>
              <a:t>necessitates. As the material environment is a relevant part of many kinds of </a:t>
            </a:r>
            <a:r>
              <a:rPr lang="en-US" sz="2800" dirty="0" smtClean="0"/>
              <a:t>actions and </a:t>
            </a:r>
            <a:r>
              <a:rPr lang="en-US" sz="2800" dirty="0"/>
              <a:t>activities, it can be difficult to identify a clear (sequentially limited) phenomenon for </a:t>
            </a:r>
            <a:r>
              <a:rPr lang="en-US" sz="2800" dirty="0" smtClean="0"/>
              <a:t>the focus</a:t>
            </a:r>
            <a:r>
              <a:rPr lang="en-US" sz="2800" dirty="0"/>
              <a:t>, which could be used as a starting point for a </a:t>
            </a:r>
            <a:r>
              <a:rPr lang="en-US" sz="2800" dirty="0" smtClean="0"/>
              <a:t>collection.</a:t>
            </a:r>
            <a:endParaRPr lang="en-GB" sz="2800" dirty="0"/>
          </a:p>
        </p:txBody>
      </p:sp>
    </p:spTree>
    <p:extLst>
      <p:ext uri="{BB962C8B-B14F-4D97-AF65-F5344CB8AC3E}">
        <p14:creationId xmlns:p14="http://schemas.microsoft.com/office/powerpoint/2010/main" val="2740486752"/>
      </p:ext>
    </p:extLst>
  </p:cSld>
  <p:clrMapOvr>
    <a:masterClrMapping/>
  </p:clrMapOvr>
  <mc:AlternateContent xmlns:mc="http://schemas.openxmlformats.org/markup-compatibility/2006" xmlns:p14="http://schemas.microsoft.com/office/powerpoint/2010/main">
    <mc:Choice Requires="p14">
      <p:transition spd="med" p14:dur="700" advTm="80677">
        <p:fade/>
      </p:transition>
    </mc:Choice>
    <mc:Fallback xmlns="">
      <p:transition spd="med" advTm="80677">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Tema do Offic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pptCCAB.tmp</Template>
  <TotalTime>513</TotalTime>
  <Words>965</Words>
  <Application>Microsoft Office PowerPoint</Application>
  <PresentationFormat>Widescreen</PresentationFormat>
  <Paragraphs>58</Paragraphs>
  <Slides>13</Slides>
  <Notes>0</Notes>
  <HiddenSlides>0</HiddenSlides>
  <MMClips>1</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13</vt:i4>
      </vt:variant>
    </vt:vector>
  </HeadingPairs>
  <TitlesOfParts>
    <vt:vector size="18" baseType="lpstr">
      <vt:lpstr>Calibri</vt:lpstr>
      <vt:lpstr>Tw Cen MT</vt:lpstr>
      <vt:lpstr>Tw Cen MT Condensed</vt:lpstr>
      <vt:lpstr>Wingdings 3</vt:lpstr>
      <vt:lpstr>Integral</vt:lpstr>
      <vt:lpstr>Topics in research</vt:lpstr>
      <vt:lpstr>Writing a research article: methods</vt:lpstr>
      <vt:lpstr>Writing a research article</vt:lpstr>
      <vt:lpstr>Move 1: Describing your data collection procedures</vt:lpstr>
      <vt:lpstr>Step 1: source of data</vt:lpstr>
      <vt:lpstr>Step 2: extent of data collection</vt:lpstr>
      <vt:lpstr>Step 3: indicating criteria for data collection (inclusion &amp; exclusion)</vt:lpstr>
      <vt:lpstr>Move 2: procedures for data analysis </vt:lpstr>
      <vt:lpstr>Step 1: Data classification</vt:lpstr>
      <vt:lpstr>Step 2: Data analysis procedures</vt:lpstr>
      <vt:lpstr>Methods: Summarising moveS 1&amp;2</vt:lpstr>
      <vt:lpstr>Thinking of your own research</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agricultural students</dc:title>
  <dc:creator>John Corbett</dc:creator>
  <cp:lastModifiedBy>Salas de aulas das Letras</cp:lastModifiedBy>
  <cp:revision>34</cp:revision>
  <dcterms:created xsi:type="dcterms:W3CDTF">2018-05-01T13:39:40Z</dcterms:created>
  <dcterms:modified xsi:type="dcterms:W3CDTF">2018-10-04T14:01:11Z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