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65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133B5F8-81FC-4315-B3AE-89C81D24A70C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98E875B-8EFE-4A99-B85C-348C1B64F6C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852936"/>
            <a:ext cx="7543800" cy="4464496"/>
          </a:xfrm>
        </p:spPr>
        <p:txBody>
          <a:bodyPr/>
          <a:lstStyle/>
          <a:p>
            <a:pPr algn="ctr"/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/>
              <a:t/>
            </a:r>
            <a:br>
              <a:rPr lang="pt-BR" sz="5400" b="1" dirty="0"/>
            </a:b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/>
              <a:t/>
            </a:r>
            <a:br>
              <a:rPr lang="pt-BR" sz="5400" b="1" dirty="0"/>
            </a:b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/>
              <a:t/>
            </a:r>
            <a:br>
              <a:rPr lang="pt-BR" sz="5400" b="1" dirty="0"/>
            </a:b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/>
              <a:t/>
            </a:r>
            <a:br>
              <a:rPr lang="pt-BR" sz="5400" b="1" dirty="0"/>
            </a:b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/>
              <a:t/>
            </a:r>
            <a:br>
              <a:rPr lang="pt-BR" sz="5400" b="1" dirty="0"/>
            </a:b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/>
              <a:t/>
            </a:r>
            <a:br>
              <a:rPr lang="pt-BR" sz="5400" b="1" dirty="0"/>
            </a:b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/>
              <a:t/>
            </a:r>
            <a:br>
              <a:rPr lang="pt-BR" sz="5400" b="1" dirty="0"/>
            </a:b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/>
              <a:t/>
            </a:r>
            <a:br>
              <a:rPr lang="pt-BR" sz="5400" b="1" dirty="0"/>
            </a:b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 smtClean="0"/>
              <a:t>Luiz </a:t>
            </a:r>
            <a:r>
              <a:rPr lang="pt-BR" sz="5400" b="1" dirty="0"/>
              <a:t>Marinho </a:t>
            </a:r>
            <a:r>
              <a:rPr lang="pt-BR" sz="5400" dirty="0"/>
              <a:t/>
            </a:r>
            <a:br>
              <a:rPr lang="pt-BR" sz="5400" dirty="0"/>
            </a:br>
            <a:r>
              <a:rPr lang="pt-BR" sz="5400" dirty="0"/>
              <a:t>candidato a governador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1296888"/>
          </a:xfrm>
        </p:spPr>
        <p:txBody>
          <a:bodyPr>
            <a:normAutofit fontScale="70000" lnSpcReduction="20000"/>
          </a:bodyPr>
          <a:lstStyle/>
          <a:p>
            <a:r>
              <a:rPr lang="pt-BR" dirty="0" err="1" smtClean="0"/>
              <a:t>Ádne</a:t>
            </a:r>
            <a:r>
              <a:rPr lang="pt-BR" dirty="0" smtClean="0"/>
              <a:t> </a:t>
            </a:r>
            <a:r>
              <a:rPr lang="pt-BR" dirty="0"/>
              <a:t>P. </a:t>
            </a:r>
            <a:r>
              <a:rPr lang="pt-BR" dirty="0" err="1"/>
              <a:t>Malvarez</a:t>
            </a:r>
            <a:endParaRPr lang="pt-BR" dirty="0"/>
          </a:p>
          <a:p>
            <a:r>
              <a:rPr lang="pt-BR" dirty="0"/>
              <a:t>Leticia Rocha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Resultado de imagem para 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66" y="116632"/>
            <a:ext cx="547260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Luiz 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Marinho participou do primeiro debate em 16/08/2018;</a:t>
            </a:r>
            <a:b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Plano 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de governo apenas com os dizeres “Lula livre”;</a:t>
            </a:r>
            <a:b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No 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segundo documento enviado, ele segue o “Plano de Governo Lula;</a:t>
            </a:r>
            <a:b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Vice-governadora 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Ana Bock, psicóloga</a:t>
            </a: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;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pt-B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Quatro pontos em seu plano de governo: 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 </a:t>
            </a:r>
            <a:r>
              <a:rPr lang="pt-BR" sz="2200" dirty="0" smtClean="0"/>
              <a:t>	</a:t>
            </a: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O "resgate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" das políticas públicas e dos direitos sociais;</a:t>
            </a:r>
            <a:b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A 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"retomada" do emprego e do desenvolvimento; </a:t>
            </a:r>
            <a:b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O modelo 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de gestão participativa, transparente e eficiente; </a:t>
            </a:r>
            <a:b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  “Democratização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" da comunicação.</a:t>
            </a:r>
            <a:b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pt-B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Estrela de 5 pontas 2"/>
          <p:cNvSpPr/>
          <p:nvPr/>
        </p:nvSpPr>
        <p:spPr>
          <a:xfrm>
            <a:off x="1547664" y="220486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trela de 5 pontas 3"/>
          <p:cNvSpPr/>
          <p:nvPr/>
        </p:nvSpPr>
        <p:spPr>
          <a:xfrm>
            <a:off x="1559015" y="256490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trela de 5 pontas 4"/>
          <p:cNvSpPr/>
          <p:nvPr/>
        </p:nvSpPr>
        <p:spPr>
          <a:xfrm>
            <a:off x="1552322" y="292494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1552322" y="327409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1559015" y="393305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1559015" y="429309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1570366" y="46531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1581717" y="494116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68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492896"/>
            <a:ext cx="7543800" cy="1800200"/>
          </a:xfrm>
        </p:spPr>
        <p:txBody>
          <a:bodyPr/>
          <a:lstStyle/>
          <a:p>
            <a:r>
              <a:rPr lang="pt-BR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Plano de governo Lula</a:t>
            </a:r>
            <a:r>
              <a:rPr lang="pt-BR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pt-BR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6858000" cy="252028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Valorização do esporte foi um dos primeiros “golaços” de Lula:</a:t>
            </a:r>
            <a:endParaRPr lang="pt-B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pt-BR" sz="24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Estatuto </a:t>
            </a:r>
            <a:r>
              <a:rPr lang="pt-BR" sz="2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do Torcedor, Bolsa Atleta, Lei de Incentivo ao Esporte.</a:t>
            </a:r>
          </a:p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Apoio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irrestrito aos atletas de alto rendimento;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Retomar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os investimentos na infraestrutura de equipamentos esportivos;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Foco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será nos equipamentos voltados às juventudes e na acessibilidade para pessoas idosas e com deficiência;</a:t>
            </a:r>
          </a:p>
          <a:p>
            <a:endParaRPr lang="pt-B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4991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952" y="2492896"/>
            <a:ext cx="6784848" cy="45719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Sistema Único do Esporte</a:t>
            </a:r>
            <a:r>
              <a:rPr lang="pt-BR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4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pt-BR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55576" y="-1755576"/>
            <a:ext cx="7543800" cy="2895600"/>
          </a:xfrm>
        </p:spPr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0392" y="2276872"/>
            <a:ext cx="7391400" cy="2880320"/>
          </a:xfrm>
        </p:spPr>
        <p:txBody>
          <a:bodyPr>
            <a:noAutofit/>
          </a:bodyPr>
          <a:lstStyle/>
          <a:p>
            <a:pPr marL="342900" indent="-342900">
              <a:buFont typeface="Webdings" panose="05030102010509060703" pitchFamily="18" charset="2"/>
              <a:buChar char=""/>
            </a:pP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Segundo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Lula, desenvolvimento do esporte deve ser tratado como política de Estado;</a:t>
            </a:r>
          </a:p>
          <a:p>
            <a:pPr marL="342900" indent="-342900">
              <a:buFont typeface="Webdings" panose="05030102010509060703" pitchFamily="18" charset="2"/>
              <a:buChar char=""/>
            </a:pP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Sistema será primordial para assegurar a participação e controle social e a otimização dos recursos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públicos;</a:t>
            </a:r>
          </a:p>
          <a:p>
            <a:pPr marL="342900" indent="-342900">
              <a:buFont typeface="Webdings" panose="05030102010509060703" pitchFamily="18" charset="2"/>
              <a:buChar char=""/>
            </a:pP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Outro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projeto previsto no Plano de Governo é a criação da Universidade do Esporte, “articulando ensino, pesquisa e extensão, visando a formação de profissionais de nível internacional voltados para toda a cadeia produtiva do esporte (gestão esportiva, saúde, pesquisa e políticas públicas”.</a:t>
            </a:r>
          </a:p>
          <a:p>
            <a:endParaRPr lang="pt-B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994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543800" cy="1512168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Gestão do Futebol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2000" y="3429000"/>
            <a:ext cx="6858000" cy="2664296"/>
          </a:xfrm>
        </p:spPr>
        <p:txBody>
          <a:bodyPr>
            <a:noAutofit/>
          </a:bodyPr>
          <a:lstStyle/>
          <a:p>
            <a:pPr marL="342900" indent="-342900">
              <a:buFont typeface="Webdings" panose="05030102010509060703" pitchFamily="18" charset="2"/>
              <a:buChar char=""/>
            </a:pP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Imagem do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Brasil;</a:t>
            </a:r>
          </a:p>
          <a:p>
            <a:pPr marL="342900" indent="-342900">
              <a:buFont typeface="Webdings" panose="05030102010509060703" pitchFamily="18" charset="2"/>
              <a:buChar char=""/>
            </a:pP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governo criará o Programa de Modernização da Gestão do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Futebol;</a:t>
            </a:r>
          </a:p>
          <a:p>
            <a:pPr marL="342900" indent="-342900">
              <a:buFont typeface="Webdings" panose="05030102010509060703" pitchFamily="18" charset="2"/>
              <a:buChar char=""/>
            </a:pP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Visa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apoiar a estruturação a nível nacional dos clubes, inclusive do futebol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feminino;</a:t>
            </a:r>
          </a:p>
          <a:p>
            <a:pPr marL="342900" indent="-342900">
              <a:buFont typeface="Webdings" panose="05030102010509060703" pitchFamily="18" charset="2"/>
              <a:buChar char=""/>
            </a:pP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Construção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 um calendário unificado que garanta atividade anual permanente para todas as séries e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campeonatos;</a:t>
            </a:r>
          </a:p>
          <a:p>
            <a:pPr marL="342900" indent="-342900">
              <a:buFont typeface="Webdings" panose="05030102010509060703" pitchFamily="18" charset="2"/>
              <a:buChar char=""/>
            </a:pP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Governo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federal contribuirá para a viabilização econômica das Arenas da Copa nos estados, estimulando a promoção de eventos e gerando, no curto prazo, milhares de empregos.</a:t>
            </a:r>
          </a:p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endParaRPr lang="pt-B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468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INDa6Gv79uvbp5xZdyx0PkK_6N6kaVfWu3JXHMyUPKZqBG339blf7zF_4DLnZXbUCGJi-9xi8Z0fMuzfe8nB8pTorfJR8TE3pblTCm8sQnL-10gTOHmbHP5t1aQMUcFZxgFhCXf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4498"/>
            <a:ext cx="5774138" cy="8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6.googleusercontent.com/CiHFjYf6kHiFWck7u9YQyMFKTufdvWetG7sQXJJDbZm8_Eo44cz6O_XYR6ndguVD0X3MJHepmXv1gLzsJkork6Gj-wW3AVZDU1v7aPmAm5z5uF1nd-lND9tB8hIUfLRvWi8Rjp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1562"/>
            <a:ext cx="8280920" cy="25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3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5.googleusercontent.com/c5FzhoPElc7bDubQ8zpJa7YEbN8ft0pXyrEU-uQ37c6oZNSbTaYFzBOk7XTPZ5UKzTkZf0SYZOvhqXFzScTcJn06Ey_-1gPhuunv45PNSW6zBAyyNTumF-9UJpZjIz3_NzboQd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9553"/>
            <a:ext cx="3600400" cy="7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lh6.googleusercontent.com/Abyg6raDs5AhPyK76kd377B77YOgnIsw7tWm30SlJJpRH1jff1nLP5ujGgGoDibLe4Kz8dLVWsNkV8Li9mlK3sRAsrlA_389oebSvhA9BnSXLpC5NxKT4KaGjIPQB_mR3TbMJG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22" y="1242240"/>
            <a:ext cx="6480720" cy="36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lh6.googleusercontent.com/xabxjlOTY6GAB0OGcbqRzeHAfiNajdAlSCVULFnmojLL9YylLsJOO-4ZT-Pga3cTxBa06SfIcadFLd-e8Rt6s1pMACHouGrRwELJpYC835gwXHwzWhBKLH6XCWX21sauFohPF53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34743"/>
            <a:ext cx="2448272" cy="11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4.googleusercontent.com/qsRPPwOGgXEa0cr8QL21roddH4DtuI1cuvDQ1hK73gS3DZlpaBJF4WkI-wyvaNEN3CIr6Hx4QNoJ9PBAN-WINOHlAwex57KZTAhxa3vIBwKGtBm0MwbsQ9oRhu2ldfFlT2gxRY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6563"/>
            <a:ext cx="3888432" cy="6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h6.googleusercontent.com/Z5sPLP8u58Xx1aHT59lbS9Zz3XIkb8JnWMD7TJ8QGcxMvNlsfCDb_5IxAJyOGbyL3tWWN6q68XZCa-TMHQKHiIT_k1S5r5RLnsR3xF8LlbOvLePq98a_HdgM4RvPerbDSR932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891361" cy="12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lh4.googleusercontent.com/fhwDwFn84gM1zwnROmahGd4VINCQm4fgkMNtm73Rmmeyq9pFicCL2dpVXaSHxuWy81Wr2Mk7473q7BKgrSPvDwOagCcaYdHo1MH1HakYgdwB71wlVW3uKP_waQMHmMJ9vgO7DR2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80962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lh3.googleusercontent.com/9NHQFIVGlYFFZ1ot8lmWTcqNnukKQAz2ssvGKRwXFcvufZsMGlj1aZyqC__v_CK-P_fg-GTmSas7S0z7Xm_GH4PI9VW-j7gDBEqUMd-Yfs37r8fxbT2MB7iKP1nNwF0aZtcjC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82" y="3407449"/>
            <a:ext cx="5846589" cy="7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lh5.googleusercontent.com/8UMlljz0u-X0HvbPc1j4k_iD5iB2R6uiDlpKyi7CuuYmNggcEh71HoTgmishg2pnc7PLFvTwBJQJkUWvSvVDkB8aqnX6w-p5Onw7YBiywtf4M_YNZF-Ddj20RGALTQL9tDhniHG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48" y="4293096"/>
            <a:ext cx="32099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lh6.googleusercontent.com/VIHn8KZbUyu8eCD2UbzZ5tCYFm7xmXivEY1H1n7G6cyRK7-tv1-AwrZlGmP3h90UAMFa2TM78t-Fs3N2TrxbT7Zf-Thk17nh5mD5SitY4NlDmjFGISxdgTsgAe_gNr87doRWLK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85" y="5301208"/>
            <a:ext cx="5734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1326082" y="5644108"/>
            <a:ext cx="725638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3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s://lh3.googleusercontent.com/gOICHBj4PBn6REkyyozZCnj51eHYFHDLaiGFRpjXtV8kjC0Ovq3T4pUNXfYBSOQ15TgNrEw4yFesNeEb39rangerGJpq4szY9Ik6YpQnsPYIva4Y4mCksA1SOyDfk2Ob6g_RGd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6" y="474303"/>
            <a:ext cx="3076575" cy="3076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lh4.googleusercontent.com/ohHLT9wVhhDloTscByWiZPnqeCq2cMYEtTbEgZsjs_In9a9h9VXnlXr_XiQfYebLXE7Pc-4jjxGnoYlq7XqG0P6BXSE17WXbaYktmhi_-J8eTxaqK8PFOZf2s5P5pwlXzSg7psY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12590"/>
            <a:ext cx="2562225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Resultado de imagem para pt partido dos trabalhado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287">
            <a:off x="6168906" y="332655"/>
            <a:ext cx="2857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3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-603448"/>
            <a:ext cx="6493768" cy="100811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História:</a:t>
            </a:r>
          </a:p>
        </p:txBody>
      </p:sp>
      <p:pic>
        <p:nvPicPr>
          <p:cNvPr id="2050" name="Picture 2" descr="https://lh3.googleusercontent.com/pXQQLU-YlHiNs-qVBnO81fia-JKmV8En9aOAZqXD5GwUe6F_IMP6AOHGqNDDagS5h_YnhHKlEKrqJuGReHYNVyx1MNbIXkCif8bm-LecvnJ9VVGFqEgtRjqdHKuNNfUoG2b8-gvUE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3"/>
            <a:ext cx="3384376" cy="572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68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pt-B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Vida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Bacharel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em direito;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Metalúrgico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na década de 70, quando conheceu Lula;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Carreira Política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Em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1984 eleito tesoureiro do Sindicato dos Metalúrgicos do ABC;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Secretário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geral e vice-presidente nas gestões seguintes;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1996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foi eleito presidente do sindicato, cargo para o qual foi reeleito mais duas vezes (1999 - 2002 e 2002 e 2003);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Participou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 duas lutas no exterior; em Miami sobre o fechamento da fábrica da Brastemp que acarretou em greves de fome e outras manifestações, e em Detroit, prorrogou a manutenção de postos de trabalho da Ford;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trela de 5 pontas 2"/>
          <p:cNvSpPr/>
          <p:nvPr/>
        </p:nvSpPr>
        <p:spPr>
          <a:xfrm>
            <a:off x="1547664" y="270892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trela de 5 pontas 4"/>
          <p:cNvSpPr/>
          <p:nvPr/>
        </p:nvSpPr>
        <p:spPr>
          <a:xfrm>
            <a:off x="1547664" y="299695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1547664" y="378904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1547664" y="407707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1562944" y="436510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1547664" y="4964495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https://lh6.googleusercontent.com/seowKebbWuhW_rRdz55CDFwreb6a68QnX1a4_9s7xyHKcAh2JC0HMoHo59NaT4bVB27mdAU_bhyt4C2ZNGSW0oix-QbE4QfLHT6T-TkxFRaTD6lMWnn33no66Js9xWjk2KzfA2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3487"/>
            <a:ext cx="1944216" cy="25274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3212976"/>
            <a:ext cx="6781800" cy="1512168"/>
          </a:xfrm>
        </p:spPr>
        <p:txBody>
          <a:bodyPr>
            <a:noAutofit/>
          </a:bodyPr>
          <a:lstStyle/>
          <a:p>
            <a:pPr fontAlgn="base"/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Conseguiu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garantia de emprego por cinco anos para os trabalhadores na unidade de SBC e quatro anos para os da unidade de Taubaté;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Em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1998 assumiu a coordenação do Mova - Movimento de Alfabetização Regional ABC;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Governo de São Paulo: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2002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vice do governo do Estado de São Paulo na chapa encabeçada por José </a:t>
            </a:r>
            <a:r>
              <a:rPr lang="pt-BR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Genoino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do PT;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2018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confirmado candidato ao governo do Estado após vencer prévias</a:t>
            </a:r>
          </a:p>
        </p:txBody>
      </p:sp>
      <p:sp>
        <p:nvSpPr>
          <p:cNvPr id="3" name="Estrela de 5 pontas 2"/>
          <p:cNvSpPr/>
          <p:nvPr/>
        </p:nvSpPr>
        <p:spPr>
          <a:xfrm>
            <a:off x="1475656" y="28529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1475656" y="220486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/>
          <p:cNvSpPr/>
          <p:nvPr/>
        </p:nvSpPr>
        <p:spPr>
          <a:xfrm>
            <a:off x="1509867" y="386104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trela de 5 pontas 11"/>
          <p:cNvSpPr/>
          <p:nvPr/>
        </p:nvSpPr>
        <p:spPr>
          <a:xfrm>
            <a:off x="1509867" y="443711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4365104"/>
            <a:ext cx="6781800" cy="1440160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Em 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2003 foi eleito presidente </a:t>
            </a: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onduziu 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as negociações voltadas para a implantação do crédito consignado - fator estratégico na expansão no barateamento do crédito para os trabalhadores</a:t>
            </a: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	2004</a:t>
            </a:r>
            <a:r>
              <a:rPr lang="pt-BR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, a </a:t>
            </a:r>
            <a:r>
              <a:rPr lang="pt-BR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luta pela recuperação do salário mínimo</a:t>
            </a:r>
            <a:endParaRPr lang="pt-BR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402286" cy="3886200"/>
          </a:xfrm>
        </p:spPr>
      </p:pic>
      <p:sp>
        <p:nvSpPr>
          <p:cNvPr id="5" name="Estrela de 5 pontas 4"/>
          <p:cNvSpPr/>
          <p:nvPr/>
        </p:nvSpPr>
        <p:spPr>
          <a:xfrm>
            <a:off x="1535085" y="452244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1549417" y="486916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1549417" y="551723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8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Em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 2005 assumiu o ministro do Trabalho, no lugar do seu companheiro de partido,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Ricardo Berzoini;</a:t>
            </a:r>
            <a:b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	comandou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uma negociação histórica com representantes de todas as centrais sindicais para definir o valor do salário mínimo de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2006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;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R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$ 300 para R$ 350 - o que representa 13% de aumento real, o maior índice alcançado desde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pt-B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3962012" cy="3024336"/>
          </a:xfrm>
        </p:spPr>
      </p:pic>
      <p:sp>
        <p:nvSpPr>
          <p:cNvPr id="5" name="Estrela de 5 pontas 4"/>
          <p:cNvSpPr/>
          <p:nvPr/>
        </p:nvSpPr>
        <p:spPr>
          <a:xfrm>
            <a:off x="1541978" y="407707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1541978" y="479715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1544878" y="530120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4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Em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2007 assumiu o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Ministério da Previdência Social</a:t>
            </a:r>
            <a:b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Em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3 de junho de 2008 deixou o ministério para concorrer à prefeitura de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São Bernardo do Campo. </a:t>
            </a:r>
            <a:endParaRPr lang="pt-B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08720"/>
            <a:ext cx="4049791" cy="2438283"/>
          </a:xfrm>
        </p:spPr>
      </p:pic>
      <p:sp>
        <p:nvSpPr>
          <p:cNvPr id="5" name="Fluxograma: Conector 4"/>
          <p:cNvSpPr/>
          <p:nvPr/>
        </p:nvSpPr>
        <p:spPr>
          <a:xfrm>
            <a:off x="1619672" y="5373216"/>
            <a:ext cx="72008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Conector 6"/>
          <p:cNvSpPr/>
          <p:nvPr/>
        </p:nvSpPr>
        <p:spPr>
          <a:xfrm>
            <a:off x="1619672" y="5661248"/>
            <a:ext cx="72008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5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3933056"/>
            <a:ext cx="6781800" cy="2239144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Em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outubro de 2008 foi eleito </a:t>
            </a:r>
            <a:r>
              <a:rPr lang="pt-BR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prefeito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São Bernardo do Campo 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(mandato de 2009 a 2012) .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Durante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as eleições municipais de 2008, teve apoio irrestrito e expressivo do então presidente Luiz Inácio Lula da Silva e de ministros do Governo Federal como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Dilma </a:t>
            </a:r>
            <a:r>
              <a:rPr lang="pt-BR" sz="2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Roussef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pt-B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3240359" cy="3240359"/>
          </a:xfrm>
        </p:spPr>
      </p:pic>
      <p:sp>
        <p:nvSpPr>
          <p:cNvPr id="5" name="Estrela de 5 pontas 4"/>
          <p:cNvSpPr/>
          <p:nvPr/>
        </p:nvSpPr>
        <p:spPr>
          <a:xfrm>
            <a:off x="1541978" y="46531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1541978" y="530120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0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4581128"/>
            <a:ext cx="6120680" cy="1800200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Ana Mercês Bahia </a:t>
            </a:r>
            <a:r>
              <a:rPr lang="pt-BR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Bock</a:t>
            </a:r>
            <a:br>
              <a:rPr lang="pt-BR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pt-BR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Psicóloga 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graduação em Psicologia (1975),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Mestrado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(1991) 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Doutorado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(1997) em Psicologia Social pela Pontifícia Universidade Católica de São Paulo. 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Atualmente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é professora titular da mesma Universidade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Ênfase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em Psicologia Sócio Histórica, atuando e pesquisando principalmente nos seguintes temas: psicologia, educação, psicologia </a:t>
            </a:r>
            <a:r>
              <a:rPr lang="pt-BR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sócio-histórica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, profissão e compromisso social e dimensão subjetiva da desigualdade social. 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Coordena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grupo de pesquisa: A Dimensão Subjetiva da Desigualdade Social: suas diversas expressões. 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Foi </a:t>
            </a: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presidente do Conselho Federal de Psicologia por três gestões. Preside o Instituto Silvia Lane -Psicologia e Compromisso Social.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b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pt-B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Estrela de 5 pontas 4"/>
          <p:cNvSpPr/>
          <p:nvPr/>
        </p:nvSpPr>
        <p:spPr>
          <a:xfrm>
            <a:off x="3419872" y="213285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3422772" y="242088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3419872" y="270892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3422772" y="335699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3422772" y="364502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3422772" y="4531635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/>
          <p:cNvSpPr/>
          <p:nvPr/>
        </p:nvSpPr>
        <p:spPr>
          <a:xfrm>
            <a:off x="3422772" y="522920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8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126</TotalTime>
  <Words>198</Words>
  <Application>Microsoft Office PowerPoint</Application>
  <PresentationFormat>Apresentação na tela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NewsPrint</vt:lpstr>
      <vt:lpstr>                 Luiz Marinho  candidato a governador  </vt:lpstr>
      <vt:lpstr>História:</vt:lpstr>
      <vt:lpstr>Vida:  Bacharel em direito;  Metalúrgico na década de 70, quando conheceu Lula; Carreira Política:  Em 1984 eleito tesoureiro do Sindicato dos Metalúrgicos do ABC;  Secretário geral e vice-presidente nas gestões seguintes;  1996 foi eleito presidente do sindicato, cargo para o qual foi reeleito mais duas vezes (1999 - 2002 e 2002 e 2003);  Participou de duas lutas no exterior; em Miami sobre o fechamento da fábrica da Brastemp que acarretou em greves de fome e outras manifestações, e em Detroit, prorrogou a manutenção de postos de trabalho da Ford; </vt:lpstr>
      <vt:lpstr> Conseguiu garantia de emprego por cinco anos para os trabalhadores na unidade de SBC e quatro anos para os da unidade de Taubaté;  Em 1998 assumiu a coordenação do Mova - Movimento de Alfabetização Regional ABC; Governo de São Paulo:  2002 vice do governo do Estado de São Paulo na chapa encabeçada por José Genoino do PT;  2018 confirmado candidato ao governo do Estado após vencer prévias</vt:lpstr>
      <vt:lpstr> Em 2003 foi eleito presidente   Conduziu as negociações voltadas para a implantação do crédito consignado - fator estratégico na expansão no barateamento do crédito para os trabalhadores.   2004, a luta pela recuperação do salário mínimo</vt:lpstr>
      <vt:lpstr>  Em  2005 assumiu o ministro do Trabalho, no lugar do seu companheiro de partido, Ricardo Berzoini;   comandou uma negociação histórica com representantes de todas as centrais sindicais para definir o valor do salário mínimo de 2006;  R$ 300 para R$ 350 - o que representa 13% de aumento real, o maior índice alcançado desde . </vt:lpstr>
      <vt:lpstr> Em 2007 assumiu o Ministério da Previdência Social  Em 3 de junho de 2008 deixou o ministério para concorrer à prefeitura de São Bernardo do Campo. </vt:lpstr>
      <vt:lpstr> Em outubro de 2008 foi eleito prefeito de São Bernardo do Campo  (mandato de 2009 a 2012) .  Durante as eleições municipais de 2008, teve apoio irrestrito e expressivo do então presidente Luiz Inácio Lula da Silva e de ministros do Governo Federal como Dilma Roussef.  </vt:lpstr>
      <vt:lpstr>Ana Mercês Bahia Bock   Psicóloga  graduação em Psicologia (1975),   Mestrado (1991)    Doutorado (1997) em Psicologia Social pela Pontifícia Universidade Católica de São Paulo.   Atualmente é professora titular da mesma Universidade   Ênfase em Psicologia Sócio Histórica, atuando e pesquisando principalmente nos seguintes temas: psicologia, educação, psicologia sócio-histórica, profissão e compromisso social e dimensão subjetiva da desigualdade social.   Coordena grupo de pesquisa: A Dimensão Subjetiva da Desigualdade Social: suas diversas expressões.   Foi presidente do Conselho Federal de Psicologia por três gestões. Preside o Instituto Silvia Lane -Psicologia e Compromisso Social.   </vt:lpstr>
      <vt:lpstr> Luiz Marinho participou do primeiro debate em 16/08/2018;  Plano de governo apenas com os dizeres “Lula livre”;  No segundo documento enviado, ele segue o “Plano de Governo Lula;  Vice-governadora Ana Bock, psicóloga;  Quatro pontos em seu plano de governo:     O "resgate" das políticas públicas e dos direitos sociais;  A "retomada" do emprego e do desenvolvimento;   O modelo de gestão participativa, transparente e eficiente;     “Democratização" da comunicação.    </vt:lpstr>
      <vt:lpstr>Plano de governo Lula </vt:lpstr>
      <vt:lpstr>Sistema Único do Esporte </vt:lpstr>
      <vt:lpstr>Gestão do Futebol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Luiz Marinho  candidato a governador</dc:title>
  <dc:creator>Leticia Rocha Pereira</dc:creator>
  <cp:lastModifiedBy>Leticia Rocha Pereira</cp:lastModifiedBy>
  <cp:revision>14</cp:revision>
  <dcterms:created xsi:type="dcterms:W3CDTF">2018-09-17T22:35:54Z</dcterms:created>
  <dcterms:modified xsi:type="dcterms:W3CDTF">2018-09-18T15:51:51Z</dcterms:modified>
</cp:coreProperties>
</file>