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y="5143500" cx="9144000"/>
  <p:notesSz cx="6858000" cy="9144000"/>
  <p:embeddedFontLst>
    <p:embeddedFont>
      <p:font typeface="Bree Serif"/>
      <p:regular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6" Type="http://schemas.openxmlformats.org/officeDocument/2006/relationships/font" Target="fonts/BreeSerif-regular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4200b7e7a3_0_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4200b7e7a3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38e61b01d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38e61b01d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4200b7e7a3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4200b7e7a3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4200b7e7a3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4200b7e7a3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38e61b01d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38e61b01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4200b7e7a3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4200b7e7a3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4200b7e7a3_0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4200b7e7a3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4200b7e7a3_0_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4200b7e7a3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4200b7e7a3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4200b7e7a3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4200b7e7a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4200b7e7a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38e61b01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38e61b01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4200b7e7a3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4200b7e7a3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4200b7e7a3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4200b7e7a3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4200b7e7a3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4200b7e7a3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4200b7e7a3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4200b7e7a3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4200b7e7a3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4200b7e7a3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4200b7e7a3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4200b7e7a3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4200b7e7a3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4200b7e7a3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f2b8485eb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3f2b8485eb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38e61b01d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338e61b01d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f2b8485eb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3f2b8485eb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4200b7e7a3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4200b7e7a3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4200b7e7a3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4200b7e7a3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4200b7e7a3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4200b7e7a3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4200b7e7a3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4200b7e7a3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4200b7e7a3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4200b7e7a3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4200b7e7a3_0_1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4200b7e7a3_0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4200b7e7a3_0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4200b7e7a3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4200b7e7a3_0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4200b7e7a3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pt.wikipedia.org/wiki/Impeachment_de_Dilma_Rousseff" TargetMode="External"/><Relationship Id="rId4" Type="http://schemas.openxmlformats.org/officeDocument/2006/relationships/hyperlink" Target="https://pt.wikipedia.org/wiki/Impeachment_de_Dilma_Rousseff" TargetMode="External"/><Relationship Id="rId10" Type="http://schemas.openxmlformats.org/officeDocument/2006/relationships/hyperlink" Target="https://pt.wikipedia.org/wiki/Partido_Progressista_(Brasil)" TargetMode="External"/><Relationship Id="rId9" Type="http://schemas.openxmlformats.org/officeDocument/2006/relationships/hyperlink" Target="https://pt.wikipedia.org/wiki/PSDB" TargetMode="External"/><Relationship Id="rId5" Type="http://schemas.openxmlformats.org/officeDocument/2006/relationships/hyperlink" Target="https://pt.wikipedia.org/wiki/Impeachment_de_Dilma_Rousseff" TargetMode="External"/><Relationship Id="rId6" Type="http://schemas.openxmlformats.org/officeDocument/2006/relationships/hyperlink" Target="https://pt.wikipedia.org/wiki/C%C3%A2mara_dos_Deputados_do_Brasil" TargetMode="External"/><Relationship Id="rId7" Type="http://schemas.openxmlformats.org/officeDocument/2006/relationships/hyperlink" Target="https://pt.wikipedia.org/wiki/Democratas_(Brasil)" TargetMode="External"/><Relationship Id="rId8" Type="http://schemas.openxmlformats.org/officeDocument/2006/relationships/hyperlink" Target="https://pt.wikipedia.org/wiki/PMDB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6.png"/><Relationship Id="rId4" Type="http://schemas.openxmlformats.org/officeDocument/2006/relationships/image" Target="../media/image1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0.png"/><Relationship Id="rId4" Type="http://schemas.openxmlformats.org/officeDocument/2006/relationships/image" Target="../media/image2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7.png"/><Relationship Id="rId4" Type="http://schemas.openxmlformats.org/officeDocument/2006/relationships/image" Target="../media/image2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5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4.png"/><Relationship Id="rId4" Type="http://schemas.openxmlformats.org/officeDocument/2006/relationships/image" Target="../media/image28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www.cirogomes.com.br/" TargetMode="External"/><Relationship Id="rId4" Type="http://schemas.openxmlformats.org/officeDocument/2006/relationships/hyperlink" Target="http://www.pdt.org.br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Relationship Id="rId4" Type="http://schemas.openxmlformats.org/officeDocument/2006/relationships/image" Target="../media/image1.png"/><Relationship Id="rId5" Type="http://schemas.openxmlformats.org/officeDocument/2006/relationships/hyperlink" Target="https://pt.wikipedia.org/wiki/Abertura_pol%C3%ADtica" TargetMode="Externa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pt.wikipedia.org/wiki/Tribunal_Superior_Eleitoral" TargetMode="External"/><Relationship Id="rId4" Type="http://schemas.openxmlformats.org/officeDocument/2006/relationships/hyperlink" Target="https://pt.wikipedia.org/wiki/Partido_dos_Trabalhador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Plano de Governo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Guilherme dos Santos, Ludmilla Guedes, Priscila Lannes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/>
          <p:nvPr/>
        </p:nvSpPr>
        <p:spPr>
          <a:xfrm>
            <a:off x="882750" y="823900"/>
            <a:ext cx="7756500" cy="35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400"/>
              <a:buChar char="❖"/>
            </a:pPr>
            <a:r>
              <a:rPr lang="pt-BR"/>
              <a:t>O partido se posicionou oficialmente contra o </a:t>
            </a:r>
            <a:r>
              <a:rPr lang="pt-BR">
                <a:uFill>
                  <a:noFill/>
                </a:uFill>
                <a:hlinkClick r:id="rId3"/>
              </a:rPr>
              <a:t>processo de </a:t>
            </a:r>
            <a:r>
              <a:rPr i="1" lang="pt-BR">
                <a:uFill>
                  <a:noFill/>
                </a:uFill>
                <a:hlinkClick r:id="rId4"/>
              </a:rPr>
              <a:t>impeachment</a:t>
            </a:r>
            <a:r>
              <a:rPr lang="pt-BR">
                <a:uFill>
                  <a:noFill/>
                </a:uFill>
                <a:hlinkClick r:id="rId5"/>
              </a:rPr>
              <a:t> de Dilma Rousseff</a:t>
            </a:r>
            <a:r>
              <a:rPr lang="pt-BR"/>
              <a:t>, mas, na votação da </a:t>
            </a:r>
            <a:r>
              <a:rPr lang="pt-BR">
                <a:uFill>
                  <a:noFill/>
                </a:uFill>
                <a:hlinkClick r:id="rId6"/>
              </a:rPr>
              <a:t>Câmara dos Deputados do Brasil</a:t>
            </a:r>
            <a:r>
              <a:rPr lang="pt-BR"/>
              <a:t>, </a:t>
            </a:r>
            <a:r>
              <a:rPr lang="pt-BR" u="sng"/>
              <a:t>forneceu 6 votos </a:t>
            </a:r>
            <a:r>
              <a:rPr lang="pt-BR"/>
              <a:t>favoráveis, </a:t>
            </a:r>
            <a:r>
              <a:rPr lang="pt-BR" u="sng"/>
              <a:t>12 contrários e 1 abstenção;</a:t>
            </a:r>
            <a:endParaRPr u="sng"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lang="pt-BR"/>
              <a:t>O PDT ocupa a </a:t>
            </a:r>
            <a:r>
              <a:rPr b="1" lang="pt-BR"/>
              <a:t>sexta</a:t>
            </a:r>
            <a:r>
              <a:rPr lang="pt-BR"/>
              <a:t> posição no </a:t>
            </a:r>
            <a:r>
              <a:rPr i="1" lang="pt-BR"/>
              <a:t>ranking da corrupção</a:t>
            </a:r>
            <a:r>
              <a:rPr lang="pt-BR"/>
              <a:t>, com </a:t>
            </a:r>
            <a:r>
              <a:rPr lang="pt-BR" u="sng"/>
              <a:t>23 cassações</a:t>
            </a:r>
            <a:r>
              <a:rPr lang="pt-BR"/>
              <a:t>, atrás do </a:t>
            </a:r>
            <a:r>
              <a:rPr lang="pt-BR">
                <a:uFill>
                  <a:noFill/>
                </a:uFill>
                <a:hlinkClick r:id="rId7"/>
              </a:rPr>
              <a:t>DEM</a:t>
            </a:r>
            <a:r>
              <a:rPr lang="pt-BR"/>
              <a:t>, </a:t>
            </a:r>
            <a:r>
              <a:rPr lang="pt-BR">
                <a:uFill>
                  <a:noFill/>
                </a:uFill>
                <a:hlinkClick r:id="rId8"/>
              </a:rPr>
              <a:t>PMDB</a:t>
            </a:r>
            <a:r>
              <a:rPr lang="pt-BR"/>
              <a:t> e </a:t>
            </a:r>
            <a:r>
              <a:rPr lang="pt-BR">
                <a:uFill>
                  <a:noFill/>
                </a:uFill>
                <a:hlinkClick r:id="rId9"/>
              </a:rPr>
              <a:t>PSDB</a:t>
            </a:r>
            <a:r>
              <a:rPr lang="pt-BR"/>
              <a:t>, </a:t>
            </a:r>
            <a:r>
              <a:rPr lang="pt-BR">
                <a:uFill>
                  <a:noFill/>
                </a:uFill>
                <a:hlinkClick r:id="rId10"/>
              </a:rPr>
              <a:t>PP</a:t>
            </a:r>
            <a:r>
              <a:rPr lang="pt-BR"/>
              <a:t> e PTB;</a:t>
            </a:r>
            <a:endParaRPr/>
          </a:p>
          <a:p>
            <a:pPr indent="-3175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lang="pt-BR">
                <a:solidFill>
                  <a:schemeClr val="dk1"/>
                </a:solidFill>
                <a:highlight>
                  <a:srgbClr val="FFFFFF"/>
                </a:highlight>
              </a:rPr>
              <a:t>Bancada na Câmara dos Deputados:  19 deputados;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aseline="300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3713175" y="1407300"/>
            <a:ext cx="5213400" cy="47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/>
              <a:t>Quem é Ciro Ferreira Gomes</a:t>
            </a:r>
            <a:r>
              <a:rPr b="1" lang="pt-BR"/>
              <a:t>?</a:t>
            </a:r>
            <a:endParaRPr b="1"/>
          </a:p>
        </p:txBody>
      </p:sp>
      <p:pic>
        <p:nvPicPr>
          <p:cNvPr id="115" name="Google Shape;115;p23"/>
          <p:cNvPicPr preferRelativeResize="0"/>
          <p:nvPr/>
        </p:nvPicPr>
        <p:blipFill rotWithShape="1">
          <a:blip r:embed="rId3">
            <a:alphaModFix/>
          </a:blip>
          <a:srcRect b="0" l="35683" r="0" t="0"/>
          <a:stretch/>
        </p:blipFill>
        <p:spPr>
          <a:xfrm>
            <a:off x="670925" y="1071075"/>
            <a:ext cx="3395199" cy="246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4"/>
          <p:cNvPicPr preferRelativeResize="0"/>
          <p:nvPr/>
        </p:nvPicPr>
        <p:blipFill rotWithShape="1">
          <a:blip r:embed="rId3">
            <a:alphaModFix/>
          </a:blip>
          <a:srcRect b="4386" l="0" r="0" t="27503"/>
          <a:stretch/>
        </p:blipFill>
        <p:spPr>
          <a:xfrm>
            <a:off x="4766850" y="497800"/>
            <a:ext cx="3872349" cy="4147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61475" y="846700"/>
            <a:ext cx="2443875" cy="267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/>
              <a:t>Biografia de Ciro Gomes</a:t>
            </a:r>
            <a:endParaRPr b="1"/>
          </a:p>
        </p:txBody>
      </p:sp>
      <p:sp>
        <p:nvSpPr>
          <p:cNvPr id="127" name="Google Shape;127;p25"/>
          <p:cNvSpPr txBox="1"/>
          <p:nvPr>
            <p:ph idx="1" type="body"/>
          </p:nvPr>
        </p:nvSpPr>
        <p:spPr>
          <a:xfrm>
            <a:off x="694425" y="1482025"/>
            <a:ext cx="7839000" cy="241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1500">
                <a:solidFill>
                  <a:srgbClr val="000000"/>
                </a:solidFill>
              </a:rPr>
              <a:t>Ciro Ferreira Gomes nasceu em Pindamonhangaba, interior de São Paulo, filho de professores. Aos 4 anos de idade, sua família mudou-se para Sobral, Ceará, onde Ciro cresceu, estudou e aprendeu com os pais a valorizar a educação. Em Fortaleza, Ciro Gomes passou em primeiro lugar no vestibular, participou do movimento estudantil, formou-se em Direito pela Universidade Federal do Ceará (UFC) e tornou-se professor universitário.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"/>
          <p:cNvSpPr txBox="1"/>
          <p:nvPr>
            <p:ph type="title"/>
          </p:nvPr>
        </p:nvSpPr>
        <p:spPr>
          <a:xfrm>
            <a:off x="311700" y="1869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/>
              <a:t>Linha do tempo da participação política de Ciro Gomes</a:t>
            </a:r>
            <a:endParaRPr b="1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7"/>
          <p:cNvPicPr preferRelativeResize="0"/>
          <p:nvPr/>
        </p:nvPicPr>
        <p:blipFill rotWithShape="1">
          <a:blip r:embed="rId3">
            <a:alphaModFix/>
          </a:blip>
          <a:srcRect b="0" l="4700" r="2946" t="0"/>
          <a:stretch/>
        </p:blipFill>
        <p:spPr>
          <a:xfrm>
            <a:off x="553175" y="594400"/>
            <a:ext cx="4178376" cy="242137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7"/>
          <p:cNvSpPr txBox="1"/>
          <p:nvPr/>
        </p:nvSpPr>
        <p:spPr>
          <a:xfrm>
            <a:off x="5084625" y="453150"/>
            <a:ext cx="3660600" cy="8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500">
                <a:solidFill>
                  <a:schemeClr val="dk1"/>
                </a:solidFill>
                <a:highlight>
                  <a:schemeClr val="lt1"/>
                </a:highlight>
              </a:rPr>
              <a:t>1982 </a:t>
            </a:r>
            <a:r>
              <a:rPr lang="pt-BR" sz="1500">
                <a:solidFill>
                  <a:schemeClr val="dk1"/>
                </a:solidFill>
                <a:highlight>
                  <a:schemeClr val="lt1"/>
                </a:highlight>
              </a:rPr>
              <a:t>- </a:t>
            </a:r>
            <a:r>
              <a:rPr lang="pt-BR" sz="1500">
                <a:highlight>
                  <a:schemeClr val="lt1"/>
                </a:highlight>
              </a:rPr>
              <a:t>Ainda muito jovem, aos 24 anos, Ciro ingressou na vida pública, elegendo-se deputado estadual no Ceará; </a:t>
            </a:r>
            <a:endParaRPr sz="1500"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500">
                <a:highlight>
                  <a:schemeClr val="lt1"/>
                </a:highlight>
              </a:rPr>
              <a:t>1986 </a:t>
            </a:r>
            <a:r>
              <a:rPr lang="pt-BR" sz="1500">
                <a:highlight>
                  <a:schemeClr val="lt1"/>
                </a:highlight>
              </a:rPr>
              <a:t>-  reelegeu-se deputado estadual, num amplo movimento popular que pôs fim à chamada “era dos coronéis”. Foi líder do governo de Tasso Jereissati na Assembleia Legislativa, defendendo a renovação política e lutando pelo fim dos privilégios na administração pública.</a:t>
            </a:r>
            <a:endParaRPr>
              <a:highlight>
                <a:schemeClr val="lt1"/>
              </a:highlight>
            </a:endParaRPr>
          </a:p>
        </p:txBody>
      </p:sp>
      <p:sp>
        <p:nvSpPr>
          <p:cNvPr id="139" name="Google Shape;139;p27"/>
          <p:cNvSpPr txBox="1"/>
          <p:nvPr/>
        </p:nvSpPr>
        <p:spPr>
          <a:xfrm>
            <a:off x="235400" y="3507475"/>
            <a:ext cx="8415600" cy="7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500">
                <a:solidFill>
                  <a:schemeClr val="dk1"/>
                </a:solidFill>
              </a:rPr>
              <a:t>1988</a:t>
            </a:r>
            <a:r>
              <a:rPr lang="pt-BR" sz="1500">
                <a:solidFill>
                  <a:schemeClr val="dk1"/>
                </a:solidFill>
              </a:rPr>
              <a:t> - com apenas 31 anos, foi eleito prefeito de Fortaleza, o mais jovem da história da capital cearense;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500">
                <a:solidFill>
                  <a:schemeClr val="dk1"/>
                </a:solidFill>
              </a:rPr>
              <a:t>1990 -</a:t>
            </a:r>
            <a:r>
              <a:rPr lang="pt-BR" sz="1500">
                <a:solidFill>
                  <a:schemeClr val="dk1"/>
                </a:solidFill>
              </a:rPr>
              <a:t> Ciro elegeu-se governador do Ceará em 1990, o mais jovem da história do país. Aumentou o PIB do Ceará em 32,5%. Quitou a dívida mobiliária do Estado.</a:t>
            </a:r>
            <a:endParaRPr sz="1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"/>
          <p:cNvSpPr txBox="1"/>
          <p:nvPr/>
        </p:nvSpPr>
        <p:spPr>
          <a:xfrm>
            <a:off x="588500" y="317800"/>
            <a:ext cx="7721100" cy="7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500"/>
              <a:t>1994</a:t>
            </a:r>
            <a:r>
              <a:rPr lang="pt-BR" sz="1500"/>
              <a:t> - Ciro Gomes foi convocado pelo então presidente Itamar Franco a assumir o Ministério da Fazenda para comandar a economia e conter ataques especulativos que ameaçavam o Plano Real;</a:t>
            </a:r>
            <a:endParaRPr sz="15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500">
                <a:solidFill>
                  <a:schemeClr val="dk1"/>
                </a:solidFill>
              </a:rPr>
              <a:t>1995</a:t>
            </a:r>
            <a:r>
              <a:rPr lang="pt-BR" sz="1500">
                <a:solidFill>
                  <a:schemeClr val="dk1"/>
                </a:solidFill>
              </a:rPr>
              <a:t> - Ciro foi estudar nos Estados Unidos como pesquisador-visitante da escola de Direito de Harvard;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500"/>
              <a:t>1998 a 2002 </a:t>
            </a:r>
            <a:r>
              <a:rPr lang="pt-BR" sz="1500"/>
              <a:t>- a volta dos Estados Unidos, foi duas vezes candidato a presidente, quando no segundo turno apoiou Lula contra Serra;</a:t>
            </a:r>
            <a:endParaRPr sz="15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9"/>
          <p:cNvSpPr txBox="1"/>
          <p:nvPr/>
        </p:nvSpPr>
        <p:spPr>
          <a:xfrm>
            <a:off x="506125" y="776825"/>
            <a:ext cx="7862400" cy="87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1500">
                <a:solidFill>
                  <a:schemeClr val="dk1"/>
                </a:solidFill>
              </a:rPr>
              <a:t>2003 -</a:t>
            </a:r>
            <a:r>
              <a:rPr lang="pt-BR" sz="1500">
                <a:solidFill>
                  <a:schemeClr val="dk1"/>
                </a:solidFill>
              </a:rPr>
              <a:t> foi convidado por Lula para ser ministro da Integração Nacional. Ciro tirou do papel e iniciou a Revitalização e Transposição do Rio São Francisco, que está leva água para as regiões secas do Nordeste;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500">
                <a:solidFill>
                  <a:schemeClr val="dk1"/>
                </a:solidFill>
              </a:rPr>
              <a:t>2006</a:t>
            </a:r>
            <a:r>
              <a:rPr lang="pt-BR" sz="1500">
                <a:solidFill>
                  <a:schemeClr val="dk1"/>
                </a:solidFill>
              </a:rPr>
              <a:t> - Ciro Gomes foi o deputado federal mais votado do Brasil, proporcionalmente, com 667.830 votos;</a:t>
            </a:r>
            <a:endParaRPr b="1" sz="15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500"/>
              <a:t>2013 e  2014 </a:t>
            </a:r>
            <a:r>
              <a:rPr lang="pt-BR" sz="1500"/>
              <a:t>- </a:t>
            </a:r>
            <a:r>
              <a:rPr lang="pt-BR" sz="1500"/>
              <a:t>Ciro comandou a Secretaria de Saúde do Ceará, a convite do governador Cid Gomes;</a:t>
            </a:r>
            <a:endParaRPr sz="15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500"/>
              <a:t>2015 e 2016 -  </a:t>
            </a:r>
            <a:r>
              <a:rPr lang="pt-BR" sz="1500"/>
              <a:t>Ciro atuou também na iniciativa privada como presidente da Transnordestina S/A e um dos diretores da Companhia Siderúrgica Nacional – CSN;</a:t>
            </a:r>
            <a:endParaRPr sz="15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0"/>
          <p:cNvSpPr txBox="1"/>
          <p:nvPr/>
        </p:nvSpPr>
        <p:spPr>
          <a:xfrm>
            <a:off x="681950" y="447250"/>
            <a:ext cx="7897800" cy="16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/>
              <a:t>Já passou por 7 partidos ao longo de 37 anos de vida pública:</a:t>
            </a:r>
            <a:endParaRPr sz="18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sz="1800"/>
              <a:t>Começou no </a:t>
            </a:r>
            <a:r>
              <a:rPr b="1" lang="pt-BR" sz="1800"/>
              <a:t>PDS</a:t>
            </a:r>
            <a:r>
              <a:rPr lang="pt-BR" sz="1800"/>
              <a:t>, que sucedeu a Arena, legenda que dava sustentação ao regime militar; </a:t>
            </a:r>
            <a:endParaRPr sz="1800"/>
          </a:p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sz="1800"/>
              <a:t>Depois passou por </a:t>
            </a:r>
            <a:r>
              <a:rPr b="1" lang="pt-BR" sz="1800"/>
              <a:t>PMDB</a:t>
            </a:r>
            <a:r>
              <a:rPr lang="pt-BR" sz="1800"/>
              <a:t> e ajudou a fundar o PSDB ao lado de Tasso Jereissati; No </a:t>
            </a:r>
            <a:r>
              <a:rPr b="1" lang="pt-BR" sz="1800"/>
              <a:t>PSDB </a:t>
            </a:r>
            <a:r>
              <a:rPr lang="pt-BR" sz="1800"/>
              <a:t>elegeu-se prefeito e governador do estado;</a:t>
            </a:r>
            <a:endParaRPr sz="1800"/>
          </a:p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sz="1800"/>
              <a:t>Migrou mais tarde para o </a:t>
            </a:r>
            <a:r>
              <a:rPr b="1" lang="pt-BR" sz="1800"/>
              <a:t>PPS</a:t>
            </a:r>
            <a:r>
              <a:rPr lang="pt-BR" sz="1800"/>
              <a:t>, partido pelo qual concorreu à Presidência da República em duas eleições, em 1998 e 2002 – nesta última fez mais de 10 milhões votos, mas terminou em quarto lugar. </a:t>
            </a:r>
            <a:endParaRPr sz="1800"/>
          </a:p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sz="1800"/>
              <a:t>Em 2005 filiou-se ao </a:t>
            </a:r>
            <a:r>
              <a:rPr b="1" lang="pt-BR" sz="1800"/>
              <a:t>PSB</a:t>
            </a:r>
            <a:r>
              <a:rPr lang="pt-BR" sz="1800"/>
              <a:t>, depois passou </a:t>
            </a:r>
            <a:r>
              <a:rPr b="1" lang="pt-BR" sz="1800"/>
              <a:t>Prona; </a:t>
            </a:r>
            <a:endParaRPr b="1" sz="1800"/>
          </a:p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sz="1800"/>
              <a:t>Em  2015 está no </a:t>
            </a:r>
            <a:r>
              <a:rPr b="1" lang="pt-BR" sz="1800"/>
              <a:t>PDT</a:t>
            </a:r>
            <a:r>
              <a:rPr lang="pt-BR" sz="1800"/>
              <a:t>.</a:t>
            </a:r>
            <a:endParaRPr sz="18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600" y="152400"/>
            <a:ext cx="3846431" cy="483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152400"/>
            <a:ext cx="37353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História do Partido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3719325"/>
            <a:ext cx="8520600" cy="8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b="1" lang="pt-BR"/>
              <a:t>PARTIDO DEMOCRÁTICO TRABALHISTA</a:t>
            </a:r>
            <a:endParaRPr b="1"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2363" y="1724025"/>
            <a:ext cx="1819275" cy="169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688" y="463975"/>
            <a:ext cx="8452626" cy="397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500" y="152400"/>
            <a:ext cx="4026186" cy="483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30986" y="152400"/>
            <a:ext cx="3806919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152400"/>
            <a:ext cx="4066028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70828" y="152400"/>
            <a:ext cx="4168239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1000" y="152400"/>
            <a:ext cx="3965740" cy="483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70540" y="152400"/>
            <a:ext cx="3936049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152400"/>
            <a:ext cx="3961724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66524" y="152400"/>
            <a:ext cx="3944044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500" y="152400"/>
            <a:ext cx="4089637" cy="483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13737" y="152400"/>
            <a:ext cx="380995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755914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38"/>
          <p:cNvSpPr txBox="1"/>
          <p:nvPr/>
        </p:nvSpPr>
        <p:spPr>
          <a:xfrm>
            <a:off x="4586725" y="503750"/>
            <a:ext cx="73389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2" name="Google Shape;202;p38"/>
          <p:cNvPicPr preferRelativeResize="0"/>
          <p:nvPr/>
        </p:nvPicPr>
        <p:blipFill rotWithShape="1">
          <a:blip r:embed="rId3">
            <a:alphaModFix/>
          </a:blip>
          <a:srcRect b="33425" l="8408" r="0" t="50409"/>
          <a:stretch/>
        </p:blipFill>
        <p:spPr>
          <a:xfrm>
            <a:off x="4043225" y="1418450"/>
            <a:ext cx="4798825" cy="1942175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38"/>
          <p:cNvSpPr/>
          <p:nvPr/>
        </p:nvSpPr>
        <p:spPr>
          <a:xfrm>
            <a:off x="3764825" y="2465700"/>
            <a:ext cx="397800" cy="490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❖"/>
            </a:pPr>
            <a:r>
              <a:rPr b="1" lang="pt-BR" sz="2400">
                <a:solidFill>
                  <a:srgbClr val="000000"/>
                </a:solidFill>
              </a:rPr>
              <a:t>Em relação ao acesso ao esporte e lazer:</a:t>
            </a:r>
            <a:endParaRPr b="1" sz="2400">
              <a:solidFill>
                <a:srgbClr val="000000"/>
              </a:solidFill>
            </a:endParaRPr>
          </a:p>
        </p:txBody>
      </p:sp>
      <p:sp>
        <p:nvSpPr>
          <p:cNvPr id="209" name="Google Shape;209;p3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pt-BR"/>
            </a:br>
            <a:r>
              <a:rPr lang="pt-BR"/>
              <a:t>• </a:t>
            </a:r>
            <a:r>
              <a:rPr lang="pt-BR">
                <a:solidFill>
                  <a:srgbClr val="000000"/>
                </a:solidFill>
              </a:rPr>
              <a:t>Desenvolvimento de programas de incentivo ao esporte, como iniciativas</a:t>
            </a:r>
            <a:br>
              <a:rPr lang="pt-BR">
                <a:solidFill>
                  <a:srgbClr val="000000"/>
                </a:solidFill>
              </a:rPr>
            </a:br>
            <a:r>
              <a:rPr lang="pt-BR">
                <a:solidFill>
                  <a:srgbClr val="000000"/>
                </a:solidFill>
              </a:rPr>
              <a:t>regionais e o Bolsa Atleta;</a:t>
            </a:r>
            <a:br>
              <a:rPr lang="pt-BR">
                <a:solidFill>
                  <a:srgbClr val="000000"/>
                </a:solidFill>
              </a:rPr>
            </a:b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</a:rPr>
              <a:t>• Implementação e qualificação do esporte nas escolas como ferramenta de</a:t>
            </a:r>
            <a:br>
              <a:rPr lang="pt-BR">
                <a:solidFill>
                  <a:srgbClr val="000000"/>
                </a:solidFill>
              </a:rPr>
            </a:br>
            <a:r>
              <a:rPr lang="pt-BR">
                <a:solidFill>
                  <a:srgbClr val="000000"/>
                </a:solidFill>
              </a:rPr>
              <a:t>entretenimento e amparo dos jovens estudantes;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br>
              <a:rPr lang="pt-BR">
                <a:solidFill>
                  <a:srgbClr val="000000"/>
                </a:solidFill>
              </a:rPr>
            </a:br>
            <a:r>
              <a:rPr lang="pt-BR">
                <a:solidFill>
                  <a:srgbClr val="000000"/>
                </a:solidFill>
              </a:rPr>
              <a:t>• Promoção facilitada do acesso à cidade e espaços de lazer para que os</a:t>
            </a:r>
            <a:br>
              <a:rPr lang="pt-BR">
                <a:solidFill>
                  <a:srgbClr val="000000"/>
                </a:solidFill>
              </a:rPr>
            </a:br>
            <a:r>
              <a:rPr lang="pt-BR">
                <a:solidFill>
                  <a:srgbClr val="000000"/>
                </a:solidFill>
              </a:rPr>
              <a:t>jovens possam viver a cidade em sua plenitude.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0175" y="152400"/>
            <a:ext cx="3768035" cy="483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98210" y="152400"/>
            <a:ext cx="3839858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Referências </a:t>
            </a:r>
            <a:endParaRPr/>
          </a:p>
        </p:txBody>
      </p:sp>
      <p:sp>
        <p:nvSpPr>
          <p:cNvPr id="221" name="Google Shape;221;p4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pt-BR" u="sng">
                <a:solidFill>
                  <a:schemeClr val="hlink"/>
                </a:solidFill>
                <a:hlinkClick r:id="rId3"/>
              </a:rPr>
              <a:t>https://www.cirogomes.com.br/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pt-BR" u="sng">
                <a:solidFill>
                  <a:schemeClr val="hlink"/>
                </a:solidFill>
                <a:hlinkClick r:id="rId4"/>
              </a:rPr>
              <a:t>www.pdt.org.br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825" y="417525"/>
            <a:ext cx="2857500" cy="176212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/>
          <p:nvPr/>
        </p:nvSpPr>
        <p:spPr>
          <a:xfrm>
            <a:off x="3221325" y="185600"/>
            <a:ext cx="5766600" cy="10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01075" y="58975"/>
            <a:ext cx="4521000" cy="488567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/>
        </p:nvSpPr>
        <p:spPr>
          <a:xfrm>
            <a:off x="247175" y="2501125"/>
            <a:ext cx="3695700" cy="21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/>
              <a:t>O PDT é um dos mais tradicionais partidos políticos brasileiros.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Foi criado após a </a:t>
            </a:r>
            <a:r>
              <a:rPr lang="pt-BR" u="sng">
                <a:hlinkClick r:id="rId5"/>
              </a:rPr>
              <a:t>abertura política</a:t>
            </a:r>
            <a:r>
              <a:rPr lang="pt-BR"/>
              <a:t> no final do regime militar.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2"/>
          <p:cNvSpPr txBox="1"/>
          <p:nvPr/>
        </p:nvSpPr>
        <p:spPr>
          <a:xfrm>
            <a:off x="676075" y="1869150"/>
            <a:ext cx="73389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8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Obrigado!</a:t>
            </a:r>
            <a:endParaRPr b="1" sz="48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2875" y="722450"/>
            <a:ext cx="2857500" cy="176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74175" y="281675"/>
            <a:ext cx="4284575" cy="458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600" y="497050"/>
            <a:ext cx="2857500" cy="176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51575" y="152400"/>
            <a:ext cx="400345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0750" y="563350"/>
            <a:ext cx="2504425" cy="154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73250" y="107700"/>
            <a:ext cx="4314325" cy="492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7038" y="1006075"/>
            <a:ext cx="1819275" cy="169545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9"/>
          <p:cNvSpPr txBox="1"/>
          <p:nvPr/>
        </p:nvSpPr>
        <p:spPr>
          <a:xfrm>
            <a:off x="3213225" y="788600"/>
            <a:ext cx="5296500" cy="26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ctr">
              <a:lnSpc>
                <a:spcPct val="13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1400"/>
              <a:buChar char="❖"/>
            </a:pPr>
            <a:r>
              <a:rPr lang="pt-BR">
                <a:solidFill>
                  <a:schemeClr val="dk1"/>
                </a:solidFill>
              </a:rPr>
              <a:t>Sua simbologia é a "mão segurando a rosa", representando a social-democracia (a rosa é o socialismo e a mão, os valores humanistas e democráticos) símbolo da Internacional Socialista, da qual ao partido faz parte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/>
          <p:nvPr>
            <p:ph type="title"/>
          </p:nvPr>
        </p:nvSpPr>
        <p:spPr>
          <a:xfrm>
            <a:off x="441175" y="20810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Situação Atual do Partido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/>
          <p:nvPr/>
        </p:nvSpPr>
        <p:spPr>
          <a:xfrm>
            <a:off x="600275" y="459025"/>
            <a:ext cx="6779400" cy="7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400"/>
              <a:buChar char="❖"/>
            </a:pPr>
            <a:r>
              <a:rPr lang="pt-BR"/>
              <a:t>Dados do </a:t>
            </a:r>
            <a:r>
              <a:rPr lang="pt-BR">
                <a:uFill>
                  <a:noFill/>
                </a:uFill>
                <a:hlinkClick r:id="rId3"/>
              </a:rPr>
              <a:t>Tribunal Superior Eleitoral</a:t>
            </a:r>
            <a:r>
              <a:rPr lang="pt-BR"/>
              <a:t> colocam o PDT na lista dos partidos grandes (mais de 1,2 milhões de filiados), como o quinto maior partido do país;</a:t>
            </a:r>
            <a:endParaRPr/>
          </a:p>
          <a:p>
            <a:pPr indent="-3175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lang="pt-BR"/>
              <a:t>Os recentes anos do PDT caracterizam-se pela busca de um novo posicionamento político e ideológico após o falecimento de Leonel Brizola, seu principal líder e fundador;</a:t>
            </a:r>
            <a:endParaRPr/>
          </a:p>
          <a:p>
            <a:pPr indent="-3175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lang="pt-BR"/>
              <a:t>Há uma divisão entre os que continuam a defender os princípios trabalhistas e socialistas norteadores da elaboração da Carta de Lisboa (dotados de um posicionamento mais à esquerda que o próprio </a:t>
            </a:r>
            <a:r>
              <a:rPr lang="pt-BR">
                <a:uFill>
                  <a:noFill/>
                </a:uFill>
                <a:hlinkClick r:id="rId4"/>
              </a:rPr>
              <a:t>PT</a:t>
            </a:r>
            <a:r>
              <a:rPr lang="pt-BR"/>
              <a:t>) e os que reivindicam uma visão mais pragmática e conservadora da atividade política. Esses últimos em geral são políticos que já foram filiados a outros partidos;</a:t>
            </a:r>
            <a:endParaRPr/>
          </a:p>
          <a:p>
            <a:pPr indent="0" lvl="0" marL="0" rtl="0" algn="just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