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Maven Pro" panose="020B0604020202020204" charset="0"/>
      <p:regular r:id="rId20"/>
      <p:bold r:id="rId21"/>
    </p:embeddedFont>
    <p:embeddedFont>
      <p:font typeface="Nunito" panose="020B0604020202020204" charset="0"/>
      <p:regular r:id="rId22"/>
      <p:bold r:id="rId23"/>
      <p:italic r:id="rId24"/>
      <p:boldItalic r:id="rId25"/>
    </p:embeddedFont>
    <p:embeddedFont>
      <p:font typeface="Montserrat" panose="020B060402020202020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20" y="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font" Target="fonts/font9.fntdata"/><Relationship Id="rId10" Type="http://schemas.openxmlformats.org/officeDocument/2006/relationships/slide" Target="slides/slide9.xml"/><Relationship Id="rId19" Type="http://schemas.openxmlformats.org/officeDocument/2006/relationships/notesMaster" Target="notesMasters/notesMaster1.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8731771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3f3ecd8c2b_1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3f3ecd8c2b_1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3f3ba5c740_0_3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3f3ba5c740_0_3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3f3ecd8c2b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3f3ecd8c2b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3f3ecd8c2b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3f3ecd8c2b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3f3f38d74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7" name="Google Shape;347;g3f3f38d74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Google Shape;351;g3f441ca8ea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2" name="Google Shape;352;g3f441ca8e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3f3f38d74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3f3f38d74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3f3ba5c740_0_3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3f3ba5c740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3f3ba5c74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3f3ba5c74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3f3ea33134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3f3ea3313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3f3ba5c740_0_2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3f3ba5c740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3f3ba5c740_0_2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3f3ba5c740_0_2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3f3ba5c740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3f3ba5c740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g3f3ea3313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 name="Google Shape;308;g3f3ea331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3f3ea33134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3f3ea3313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g3f3ecd8c2b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8" name="Google Shape;318;g3f3ecd8c2b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alvarodias.com.br/"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388083" y="1266550"/>
            <a:ext cx="8520600" cy="205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pt-BR"/>
              <a:t>Álvaro Dias (PODEMOS 19)</a:t>
            </a:r>
            <a:endParaRPr/>
          </a:p>
          <a:p>
            <a:pPr marL="0" lvl="0" indent="0" algn="ctr" rtl="0">
              <a:spcBef>
                <a:spcPts val="0"/>
              </a:spcBef>
              <a:spcAft>
                <a:spcPts val="0"/>
              </a:spcAft>
              <a:buNone/>
            </a:pPr>
            <a:r>
              <a:rPr lang="pt-BR" sz="3600"/>
              <a:t>Vice: Paulo Rabello</a:t>
            </a:r>
            <a:endParaRPr sz="3600"/>
          </a:p>
          <a:p>
            <a:pPr marL="0" lvl="0" indent="0" algn="l" rtl="0">
              <a:spcBef>
                <a:spcPts val="0"/>
              </a:spcBef>
              <a:spcAft>
                <a:spcPts val="0"/>
              </a:spcAft>
              <a:buNone/>
            </a:pPr>
            <a:endParaRPr/>
          </a:p>
        </p:txBody>
      </p:sp>
      <p:sp>
        <p:nvSpPr>
          <p:cNvPr id="278" name="Google Shape;278;p13"/>
          <p:cNvSpPr txBox="1">
            <a:spLocks noGrp="1"/>
          </p:cNvSpPr>
          <p:nvPr>
            <p:ph type="subTitle" idx="1"/>
          </p:nvPr>
        </p:nvSpPr>
        <p:spPr>
          <a:xfrm>
            <a:off x="4716300" y="3793975"/>
            <a:ext cx="4427700" cy="1074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2400"/>
              <a:t>Bruna Aguera Reina 9280816</a:t>
            </a:r>
            <a:endParaRPr sz="2400"/>
          </a:p>
          <a:p>
            <a:pPr marL="0" lvl="0" indent="0" algn="l" rtl="0">
              <a:spcBef>
                <a:spcPts val="0"/>
              </a:spcBef>
              <a:spcAft>
                <a:spcPts val="0"/>
              </a:spcAft>
              <a:buNone/>
            </a:pPr>
            <a:r>
              <a:rPr lang="pt-BR" sz="2400"/>
              <a:t>Larissa Registro        9281081</a:t>
            </a:r>
            <a:endParaRPr sz="2400"/>
          </a:p>
          <a:p>
            <a:pPr marL="0" lvl="0" indent="0" algn="l" rtl="0">
              <a:spcBef>
                <a:spcPts val="0"/>
              </a:spcBef>
              <a:spcAft>
                <a:spcPts val="0"/>
              </a:spcAft>
              <a:buNone/>
            </a:pPr>
            <a:r>
              <a:rPr lang="pt-BR" sz="2400"/>
              <a:t>Maurício Flores          9281244</a:t>
            </a:r>
            <a:endParaRPr sz="2400"/>
          </a:p>
          <a:p>
            <a:pPr marL="0" lvl="0" indent="0" algn="l" rtl="0">
              <a:spcBef>
                <a:spcPts val="0"/>
              </a:spcBef>
              <a:spcAft>
                <a:spcPts val="0"/>
              </a:spcAft>
              <a:buNone/>
            </a:pP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2"/>
          <p:cNvSpPr txBox="1">
            <a:spLocks noGrp="1"/>
          </p:cNvSpPr>
          <p:nvPr>
            <p:ph type="body" idx="1"/>
          </p:nvPr>
        </p:nvSpPr>
        <p:spPr>
          <a:xfrm>
            <a:off x="1362650" y="507025"/>
            <a:ext cx="7030500" cy="2541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pt-BR" sz="1800"/>
              <a:t>Ao final de quatro anos a população irá vivenciar um aumento significativo na quantidade de empregos ofertados pelo setor privado, uma melhora substancial na segurança em todas as suas esferas, poderá contar com um sistema de saúde eficiente e poderá sentir os efeitos de uma significativa inclusão social e efetiva ascensão econômica do segmento mais pobre da população, que atualmente corresponde a quase 15 milhões de pessoas, segundo pesquisa recente do IBGE.</a:t>
            </a:r>
            <a:endParaRPr sz="1800"/>
          </a:p>
          <a:p>
            <a:pPr marL="0" lvl="0" indent="0" algn="just" rtl="0">
              <a:spcBef>
                <a:spcPts val="1600"/>
              </a:spcBef>
              <a:spcAft>
                <a:spcPts val="0"/>
              </a:spcAft>
              <a:buNone/>
            </a:pPr>
            <a:endParaRPr sz="1800"/>
          </a:p>
          <a:p>
            <a:pPr marL="0" lvl="0" indent="0" algn="just" rtl="0">
              <a:spcBef>
                <a:spcPts val="1600"/>
              </a:spcBef>
              <a:spcAft>
                <a:spcPts val="0"/>
              </a:spcAft>
              <a:buNone/>
            </a:pPr>
            <a:endParaRPr sz="1800"/>
          </a:p>
          <a:p>
            <a:pPr marL="0" lvl="0" indent="0" algn="just" rtl="0">
              <a:spcBef>
                <a:spcPts val="1600"/>
              </a:spcBef>
              <a:spcAft>
                <a:spcPts val="1600"/>
              </a:spcAft>
              <a:buNone/>
            </a:pPr>
            <a:r>
              <a:rPr lang="pt-BR" sz="1800" i="1"/>
              <a:t>                                       </a:t>
            </a:r>
            <a:r>
              <a:rPr lang="pt-BR" sz="1200" b="1" i="1"/>
              <a:t>                                    Plano de metas 19+1 Álvaro dias, página 7.</a:t>
            </a:r>
            <a:endParaRPr sz="1200" b="1" i="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sp>
        <p:nvSpPr>
          <p:cNvPr id="330" name="Google Shape;330;p23"/>
          <p:cNvSpPr txBox="1">
            <a:spLocks noGrp="1"/>
          </p:cNvSpPr>
          <p:nvPr>
            <p:ph type="title"/>
          </p:nvPr>
        </p:nvSpPr>
        <p:spPr>
          <a:xfrm>
            <a:off x="1292025" y="233700"/>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Propostas relevantes no contexto da educação física:</a:t>
            </a:r>
            <a:endParaRPr/>
          </a:p>
        </p:txBody>
      </p:sp>
      <p:sp>
        <p:nvSpPr>
          <p:cNvPr id="331" name="Google Shape;331;p23"/>
          <p:cNvSpPr txBox="1">
            <a:spLocks noGrp="1"/>
          </p:cNvSpPr>
          <p:nvPr>
            <p:ph type="body" idx="1"/>
          </p:nvPr>
        </p:nvSpPr>
        <p:spPr>
          <a:xfrm>
            <a:off x="356475" y="1597875"/>
            <a:ext cx="8466300" cy="3443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800"/>
              <a:t>SEGURANÇA COM TOLERÂNCIA ZERO:</a:t>
            </a:r>
            <a:endParaRPr sz="1800"/>
          </a:p>
          <a:p>
            <a:pPr marL="0" lvl="0" indent="0" algn="l" rtl="0">
              <a:spcBef>
                <a:spcPts val="1600"/>
              </a:spcBef>
              <a:spcAft>
                <a:spcPts val="0"/>
              </a:spcAft>
              <a:buNone/>
            </a:pPr>
            <a:r>
              <a:rPr lang="pt-BR" sz="1800"/>
              <a:t>Redução de 60% de homicídios e assaltos (36 mil vidas/ano poupadas);</a:t>
            </a:r>
            <a:endParaRPr sz="1800"/>
          </a:p>
          <a:p>
            <a:pPr marL="0" lvl="0" indent="0" algn="l" rtl="0">
              <a:spcBef>
                <a:spcPts val="1600"/>
              </a:spcBef>
              <a:spcAft>
                <a:spcPts val="0"/>
              </a:spcAft>
              <a:buNone/>
            </a:pPr>
            <a:r>
              <a:rPr lang="pt-BR" sz="1800"/>
              <a:t>Investir nas Polícias: Inteligência, Informação e Integração (3 I’s);</a:t>
            </a:r>
            <a:endParaRPr sz="1800"/>
          </a:p>
          <a:p>
            <a:pPr marL="0" lvl="0" indent="0" algn="l" rtl="0">
              <a:spcBef>
                <a:spcPts val="1600"/>
              </a:spcBef>
              <a:spcAft>
                <a:spcPts val="0"/>
              </a:spcAft>
              <a:buNone/>
            </a:pPr>
            <a:r>
              <a:rPr lang="pt-BR" sz="1800"/>
              <a:t>VERDE-ÁGUA E SANEAMENTO 100%:</a:t>
            </a:r>
            <a:endParaRPr sz="1800"/>
          </a:p>
          <a:p>
            <a:pPr marL="0" lvl="0" indent="0" algn="l" rtl="0">
              <a:spcBef>
                <a:spcPts val="1600"/>
              </a:spcBef>
              <a:spcAft>
                <a:spcPts val="0"/>
              </a:spcAft>
              <a:buNone/>
            </a:pPr>
            <a:r>
              <a:rPr lang="pt-BR" sz="1800"/>
              <a:t>Preservação e aproveitamento integral dos biomas nacionais;</a:t>
            </a:r>
            <a:endParaRPr sz="1800"/>
          </a:p>
          <a:p>
            <a:pPr marL="0" lvl="0" indent="0" algn="l" rtl="0">
              <a:spcBef>
                <a:spcPts val="1600"/>
              </a:spcBef>
              <a:spcAft>
                <a:spcPts val="0"/>
              </a:spcAft>
              <a:buNone/>
            </a:pPr>
            <a:r>
              <a:rPr lang="pt-BR" sz="1800"/>
              <a:t>Proteção dos mananciais (replantio de matas em 3500 municípios);</a:t>
            </a:r>
            <a:endParaRPr sz="1800"/>
          </a:p>
          <a:p>
            <a:pPr marL="0" lvl="0" indent="0" algn="l" rtl="0">
              <a:spcBef>
                <a:spcPts val="1600"/>
              </a:spcBef>
              <a:spcAft>
                <a:spcPts val="0"/>
              </a:spcAft>
              <a:buNone/>
            </a:pPr>
            <a:r>
              <a:rPr lang="pt-BR" sz="1800"/>
              <a:t>Prioridade Saneamento: R$ 20 bilhões/ano em esgotos tratados;</a:t>
            </a:r>
            <a:endParaRPr sz="1800"/>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pic>
        <p:nvPicPr>
          <p:cNvPr id="336" name="Google Shape;336;p24"/>
          <p:cNvPicPr preferRelativeResize="0"/>
          <p:nvPr/>
        </p:nvPicPr>
        <p:blipFill>
          <a:blip r:embed="rId3">
            <a:alphaModFix/>
          </a:blip>
          <a:stretch>
            <a:fillRect/>
          </a:stretch>
        </p:blipFill>
        <p:spPr>
          <a:xfrm>
            <a:off x="1514475" y="892900"/>
            <a:ext cx="6115050" cy="2133600"/>
          </a:xfrm>
          <a:prstGeom prst="rect">
            <a:avLst/>
          </a:prstGeom>
          <a:noFill/>
          <a:ln>
            <a:noFill/>
          </a:ln>
        </p:spPr>
      </p:pic>
      <p:sp>
        <p:nvSpPr>
          <p:cNvPr id="337" name="Google Shape;337;p24"/>
          <p:cNvSpPr txBox="1"/>
          <p:nvPr/>
        </p:nvSpPr>
        <p:spPr>
          <a:xfrm>
            <a:off x="3024900" y="3895875"/>
            <a:ext cx="5696700" cy="8712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pt-BR" sz="1200" i="1">
                <a:latin typeface="Times New Roman"/>
                <a:ea typeface="Times New Roman"/>
                <a:cs typeface="Times New Roman"/>
                <a:sym typeface="Times New Roman"/>
              </a:rPr>
              <a:t>Jornal Folha de São Paulo, 2 de Setembro de 2018,</a:t>
            </a:r>
            <a:r>
              <a:rPr lang="pt-BR" sz="1200" b="1" i="1">
                <a:solidFill>
                  <a:srgbClr val="333333"/>
                </a:solidFill>
                <a:latin typeface="Times New Roman"/>
                <a:ea typeface="Times New Roman"/>
                <a:cs typeface="Times New Roman"/>
                <a:sym typeface="Times New Roman"/>
              </a:rPr>
              <a:t>Candidatos à Presidência deixam esporte de lado em seus planos de governo, </a:t>
            </a:r>
            <a:r>
              <a:rPr lang="pt-BR" sz="1200" i="1">
                <a:solidFill>
                  <a:srgbClr val="333333"/>
                </a:solidFill>
                <a:latin typeface="Times New Roman"/>
                <a:ea typeface="Times New Roman"/>
                <a:cs typeface="Times New Roman"/>
                <a:sym typeface="Times New Roman"/>
              </a:rPr>
              <a:t>edição impressa.</a:t>
            </a:r>
            <a:endParaRPr sz="1200" i="1">
              <a:solidFill>
                <a:srgbClr val="333333"/>
              </a:solidFill>
              <a:latin typeface="Times New Roman"/>
              <a:ea typeface="Times New Roman"/>
              <a:cs typeface="Times New Roman"/>
              <a:sym typeface="Times New Roman"/>
            </a:endParaRPr>
          </a:p>
          <a:p>
            <a:pPr marL="0" lvl="0" indent="0" algn="just" rtl="0">
              <a:spcBef>
                <a:spcPts val="0"/>
              </a:spcBef>
              <a:spcAft>
                <a:spcPts val="0"/>
              </a:spcAft>
              <a:buNone/>
            </a:pPr>
            <a:endParaRPr sz="1200" i="1">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pic>
        <p:nvPicPr>
          <p:cNvPr id="342" name="Google Shape;342;p25"/>
          <p:cNvPicPr preferRelativeResize="0"/>
          <p:nvPr/>
        </p:nvPicPr>
        <p:blipFill>
          <a:blip r:embed="rId3">
            <a:alphaModFix/>
          </a:blip>
          <a:stretch>
            <a:fillRect/>
          </a:stretch>
        </p:blipFill>
        <p:spPr>
          <a:xfrm>
            <a:off x="1383200" y="233050"/>
            <a:ext cx="6559925" cy="2000900"/>
          </a:xfrm>
          <a:prstGeom prst="rect">
            <a:avLst/>
          </a:prstGeom>
          <a:noFill/>
          <a:ln>
            <a:noFill/>
          </a:ln>
        </p:spPr>
      </p:pic>
      <p:sp>
        <p:nvSpPr>
          <p:cNvPr id="343" name="Google Shape;343;p25"/>
          <p:cNvSpPr txBox="1"/>
          <p:nvPr/>
        </p:nvSpPr>
        <p:spPr>
          <a:xfrm>
            <a:off x="4555000" y="4319600"/>
            <a:ext cx="3812400" cy="50610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0"/>
              </a:spcBef>
              <a:spcAft>
                <a:spcPts val="1600"/>
              </a:spcAft>
              <a:buNone/>
            </a:pPr>
            <a:r>
              <a:rPr lang="pt-BR" sz="1200" b="1" i="1">
                <a:solidFill>
                  <a:schemeClr val="dk2"/>
                </a:solidFill>
                <a:latin typeface="Nunito"/>
                <a:ea typeface="Nunito"/>
                <a:cs typeface="Nunito"/>
                <a:sym typeface="Nunito"/>
              </a:rPr>
              <a:t>Plano de metas 19+1 Álvaro dias, página 11.</a:t>
            </a:r>
            <a:endParaRPr/>
          </a:p>
        </p:txBody>
      </p:sp>
      <p:sp>
        <p:nvSpPr>
          <p:cNvPr id="344" name="Google Shape;344;p25"/>
          <p:cNvSpPr txBox="1"/>
          <p:nvPr/>
        </p:nvSpPr>
        <p:spPr>
          <a:xfrm>
            <a:off x="1511225" y="2611525"/>
            <a:ext cx="4387800" cy="164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a:t>EDUCAÇÃO DO FUTURO</a:t>
            </a:r>
            <a:endParaRPr/>
          </a:p>
          <a:p>
            <a:pPr marL="0" lvl="0" indent="0" algn="l" rtl="0">
              <a:spcBef>
                <a:spcPts val="0"/>
              </a:spcBef>
              <a:spcAft>
                <a:spcPts val="0"/>
              </a:spcAft>
              <a:buNone/>
            </a:pPr>
            <a:endParaRPr/>
          </a:p>
          <a:p>
            <a:pPr marL="0" lvl="0" indent="0" algn="l" rtl="0">
              <a:spcBef>
                <a:spcPts val="0"/>
              </a:spcBef>
              <a:spcAft>
                <a:spcPts val="0"/>
              </a:spcAft>
              <a:buNone/>
            </a:pPr>
            <a:r>
              <a:rPr lang="pt-BR"/>
              <a:t>100% DE ALUNOS NO ENSINO INTEGRAL ATÉ 2022</a:t>
            </a:r>
            <a:endParaRPr/>
          </a:p>
          <a:p>
            <a:pPr marL="0" lvl="0" indent="0" algn="l" rtl="0">
              <a:spcBef>
                <a:spcPts val="0"/>
              </a:spcBef>
              <a:spcAft>
                <a:spcPts val="0"/>
              </a:spcAft>
              <a:buNone/>
            </a:pPr>
            <a:r>
              <a:rPr lang="pt-BR"/>
              <a:t>WEB-EDUCAÇÃO E CAPACITAÇÃO DE PROFESSORES;</a:t>
            </a:r>
            <a:endParaRPr/>
          </a:p>
          <a:p>
            <a:pPr marL="0" lvl="0" indent="0" algn="l" rtl="0">
              <a:spcBef>
                <a:spcPts val="0"/>
              </a:spcBef>
              <a:spcAft>
                <a:spcPts val="0"/>
              </a:spcAft>
              <a:buNone/>
            </a:pPr>
            <a:r>
              <a:rPr lang="pt-BR"/>
              <a:t>PROJETO 200 GÊNIOS PARA UNIVERSIDADES</a:t>
            </a:r>
            <a:endParaRPr/>
          </a:p>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26"/>
          <p:cNvSpPr txBox="1">
            <a:spLocks noGrp="1"/>
          </p:cNvSpPr>
          <p:nvPr>
            <p:ph type="body" idx="1"/>
          </p:nvPr>
        </p:nvSpPr>
        <p:spPr>
          <a:xfrm>
            <a:off x="1268475" y="554125"/>
            <a:ext cx="7030500" cy="2541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pt-BR" sz="2400">
                <a:solidFill>
                  <a:srgbClr val="000000"/>
                </a:solidFill>
                <a:highlight>
                  <a:srgbClr val="FFFFFF"/>
                </a:highlight>
                <a:latin typeface="Times New Roman"/>
                <a:ea typeface="Times New Roman"/>
                <a:cs typeface="Times New Roman"/>
                <a:sym typeface="Times New Roman"/>
              </a:rPr>
              <a:t>O candidato não cita diretamente a etapa de ensino, mas fala que implantará Educação Integral em todas as escolas até 2022 e que criará 500 centros de formação profissional.</a:t>
            </a:r>
            <a:endParaRPr sz="2400">
              <a:solidFill>
                <a:srgbClr val="000000"/>
              </a:solidFill>
              <a:highlight>
                <a:srgbClr val="FFFFFF"/>
              </a:highlight>
              <a:latin typeface="Times New Roman"/>
              <a:ea typeface="Times New Roman"/>
              <a:cs typeface="Times New Roman"/>
              <a:sym typeface="Times New Roman"/>
            </a:endParaRPr>
          </a:p>
          <a:p>
            <a:pPr marL="0" lvl="0" indent="0" algn="just" rtl="0">
              <a:spcBef>
                <a:spcPts val="1600"/>
              </a:spcBef>
              <a:spcAft>
                <a:spcPts val="0"/>
              </a:spcAft>
              <a:buNone/>
            </a:pPr>
            <a:r>
              <a:rPr lang="pt-BR" sz="2400">
                <a:solidFill>
                  <a:srgbClr val="000000"/>
                </a:solidFill>
                <a:latin typeface="Times New Roman"/>
                <a:ea typeface="Times New Roman"/>
                <a:cs typeface="Times New Roman"/>
                <a:sym typeface="Times New Roman"/>
              </a:rPr>
              <a:t>O candidato cita que seu governo dará prioridade para a Educação, mas não cita qualquer medida concreta para isso ou sobre articulação, aprimoramento da gestão das redes e avaliação.</a:t>
            </a:r>
            <a:endParaRPr sz="2400">
              <a:solidFill>
                <a:srgbClr val="000000"/>
              </a:solidFill>
              <a:latin typeface="Times New Roman"/>
              <a:ea typeface="Times New Roman"/>
              <a:cs typeface="Times New Roman"/>
              <a:sym typeface="Times New Roman"/>
            </a:endParaRPr>
          </a:p>
          <a:p>
            <a:pPr marL="0" lvl="0" indent="0" algn="just" rtl="0">
              <a:spcBef>
                <a:spcPts val="0"/>
              </a:spcBef>
              <a:spcAft>
                <a:spcPts val="0"/>
              </a:spcAft>
              <a:buNone/>
            </a:pPr>
            <a:r>
              <a:rPr lang="pt-BR" sz="1200">
                <a:solidFill>
                  <a:srgbClr val="666666"/>
                </a:solidFill>
                <a:latin typeface="Montserrat"/>
                <a:ea typeface="Montserrat"/>
                <a:cs typeface="Montserrat"/>
                <a:sym typeface="Montserrat"/>
              </a:rPr>
              <a:t> </a:t>
            </a:r>
            <a:endParaRPr sz="1200">
              <a:solidFill>
                <a:srgbClr val="666666"/>
              </a:solidFill>
              <a:latin typeface="Montserrat"/>
              <a:ea typeface="Montserrat"/>
              <a:cs typeface="Montserrat"/>
              <a:sym typeface="Montserrat"/>
            </a:endParaRPr>
          </a:p>
          <a:p>
            <a:pPr marL="0" lvl="0" indent="0" algn="just" rtl="0">
              <a:spcBef>
                <a:spcPts val="0"/>
              </a:spcBef>
              <a:spcAft>
                <a:spcPts val="1600"/>
              </a:spcAft>
              <a:buNone/>
            </a:pPr>
            <a:endParaRPr sz="2400">
              <a:solidFill>
                <a:srgbClr val="000000"/>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sp>
        <p:nvSpPr>
          <p:cNvPr id="354" name="Google Shape;354;p27"/>
          <p:cNvSpPr txBox="1">
            <a:spLocks noGrp="1"/>
          </p:cNvSpPr>
          <p:nvPr>
            <p:ph type="body" idx="1"/>
          </p:nvPr>
        </p:nvSpPr>
        <p:spPr>
          <a:xfrm>
            <a:off x="1303800" y="329550"/>
            <a:ext cx="7030500" cy="4202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a:latin typeface="Times New Roman"/>
              <a:ea typeface="Times New Roman"/>
              <a:cs typeface="Times New Roman"/>
              <a:sym typeface="Times New Roman"/>
            </a:endParaRPr>
          </a:p>
          <a:p>
            <a:pPr marL="0" lvl="0" indent="0" algn="l" rtl="0">
              <a:spcBef>
                <a:spcPts val="1600"/>
              </a:spcBef>
              <a:spcAft>
                <a:spcPts val="0"/>
              </a:spcAft>
              <a:buNone/>
            </a:pPr>
            <a:r>
              <a:rPr lang="pt-BR" sz="1800">
                <a:latin typeface="Times New Roman"/>
                <a:ea typeface="Times New Roman"/>
                <a:cs typeface="Times New Roman"/>
                <a:sym typeface="Times New Roman"/>
              </a:rPr>
              <a:t>No dia 04 de Julho de 2018, o Ministério do Esporte liberou o pagamento de 696 mil reais em emendas apresentadas pelo senador Álvaro Dias para compra de materiais e equipamentos esportivos, visando a reforma e ampliação do Complexo Esportivo em alguns municípios do Paraná. </a:t>
            </a:r>
            <a:endParaRPr sz="1800">
              <a:latin typeface="Times New Roman"/>
              <a:ea typeface="Times New Roman"/>
              <a:cs typeface="Times New Roman"/>
              <a:sym typeface="Times New Roman"/>
            </a:endParaRPr>
          </a:p>
          <a:p>
            <a:pPr marL="0" lvl="0" indent="0" algn="l" rtl="0">
              <a:spcBef>
                <a:spcPts val="1600"/>
              </a:spcBef>
              <a:spcAft>
                <a:spcPts val="1600"/>
              </a:spcAft>
              <a:buNone/>
            </a:pPr>
            <a:r>
              <a:rPr lang="pt-BR" sz="1800">
                <a:latin typeface="Times New Roman"/>
                <a:ea typeface="Times New Roman"/>
                <a:cs typeface="Times New Roman"/>
                <a:sym typeface="Times New Roman"/>
              </a:rPr>
              <a:t>Álvaro Dias foi também o relator do projeto que alterou a Lei Pelé para criar novos programas de incentivo ao esporte. A emenda apresentada pelo senador garantiu à Confederação Brasileira de Clubes, para formar atletas olímpicos e paraolímpicos, ⅙ dos recursos destinados ao Ministério do Esporte, possibilitando a destinação de recursos para mais de 1.386 associações esportivas.</a:t>
            </a:r>
            <a:endParaRPr sz="1800">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28"/>
          <p:cNvSpPr txBox="1">
            <a:spLocks noGrp="1"/>
          </p:cNvSpPr>
          <p:nvPr>
            <p:ph type="body" idx="1"/>
          </p:nvPr>
        </p:nvSpPr>
        <p:spPr>
          <a:xfrm>
            <a:off x="1515650" y="565875"/>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800">
                <a:solidFill>
                  <a:srgbClr val="000000"/>
                </a:solidFill>
                <a:latin typeface="Arial"/>
                <a:ea typeface="Arial"/>
                <a:cs typeface="Arial"/>
                <a:sym typeface="Arial"/>
              </a:rPr>
              <a:t>7 candidatos não citaram o esporte em seus planos de governo Nos planos de governo registrados no TSE pelos outros sete candidatos, Álvaro Dias (Podemos), Cabo Daciolo (Patriota), Geraldo Alckmin (PSDB), Henrique Meirelles (MDB),</a:t>
            </a:r>
            <a:endParaRPr sz="1800">
              <a:solidFill>
                <a:srgbClr val="000000"/>
              </a:solidFill>
              <a:latin typeface="Arial"/>
              <a:ea typeface="Arial"/>
              <a:cs typeface="Arial"/>
              <a:sym typeface="Arial"/>
            </a:endParaRPr>
          </a:p>
          <a:p>
            <a:pPr marL="0" lvl="0" indent="0" algn="l" rtl="0">
              <a:spcBef>
                <a:spcPts val="1600"/>
              </a:spcBef>
              <a:spcAft>
                <a:spcPts val="0"/>
              </a:spcAft>
              <a:buNone/>
            </a:pPr>
            <a:endParaRPr sz="1350">
              <a:solidFill>
                <a:srgbClr val="4D4D4D"/>
              </a:solidFill>
              <a:latin typeface="Arial"/>
              <a:ea typeface="Arial"/>
              <a:cs typeface="Arial"/>
              <a:sym typeface="Arial"/>
            </a:endParaRPr>
          </a:p>
          <a:p>
            <a:pPr marL="0" lvl="0" indent="0" algn="l" rtl="0">
              <a:spcBef>
                <a:spcPts val="1600"/>
              </a:spcBef>
              <a:spcAft>
                <a:spcPts val="0"/>
              </a:spcAft>
              <a:buNone/>
            </a:pPr>
            <a:endParaRPr sz="1350">
              <a:solidFill>
                <a:srgbClr val="4D4D4D"/>
              </a:solidFill>
              <a:latin typeface="Arial"/>
              <a:ea typeface="Arial"/>
              <a:cs typeface="Arial"/>
              <a:sym typeface="Arial"/>
            </a:endParaRPr>
          </a:p>
          <a:p>
            <a:pPr marL="0" lvl="0" indent="0" algn="l" rtl="0">
              <a:spcBef>
                <a:spcPts val="1600"/>
              </a:spcBef>
              <a:spcAft>
                <a:spcPts val="1600"/>
              </a:spcAft>
              <a:buNone/>
            </a:pPr>
            <a:r>
              <a:rPr lang="pt-BR" sz="1350">
                <a:solidFill>
                  <a:srgbClr val="4D4D4D"/>
                </a:solidFill>
                <a:latin typeface="Arial"/>
                <a:ea typeface="Arial"/>
                <a:cs typeface="Arial"/>
                <a:sym typeface="Arial"/>
              </a:rPr>
              <a:t>https://esporte.uol.com.br/ultimas-noticias/2018/08/25/esporte-so-aparece-nos-planos-de-6-dos-13-candidatos-para-presidencia.htm?cmpid=copiaecola</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2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REFERÊNCIAS</a:t>
            </a:r>
            <a:endParaRPr/>
          </a:p>
        </p:txBody>
      </p:sp>
      <p:sp>
        <p:nvSpPr>
          <p:cNvPr id="365" name="Google Shape;365;p29"/>
          <p:cNvSpPr txBox="1">
            <a:spLocks noGrp="1"/>
          </p:cNvSpPr>
          <p:nvPr>
            <p:ph type="body" idx="1"/>
          </p:nvPr>
        </p:nvSpPr>
        <p:spPr>
          <a:xfrm>
            <a:off x="203700" y="1489575"/>
            <a:ext cx="8130600" cy="30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200">
                <a:solidFill>
                  <a:srgbClr val="000000"/>
                </a:solidFill>
                <a:latin typeface="Arial"/>
                <a:ea typeface="Arial"/>
                <a:cs typeface="Arial"/>
                <a:sym typeface="Arial"/>
              </a:rPr>
              <a:t>https://especiais.gazetadopovo.com.br/eleicoes/2018/candidatos/presidente/alvaro-dias/</a:t>
            </a:r>
            <a:endParaRPr sz="1200">
              <a:solidFill>
                <a:srgbClr val="000000"/>
              </a:solidFill>
              <a:latin typeface="Arial"/>
              <a:ea typeface="Arial"/>
              <a:cs typeface="Arial"/>
              <a:sym typeface="Arial"/>
            </a:endParaRPr>
          </a:p>
          <a:p>
            <a:pPr marL="0" lvl="0" indent="0" algn="l" rtl="0">
              <a:spcBef>
                <a:spcPts val="1600"/>
              </a:spcBef>
              <a:spcAft>
                <a:spcPts val="0"/>
              </a:spcAft>
              <a:buNone/>
            </a:pPr>
            <a:r>
              <a:rPr lang="pt-BR" sz="1200">
                <a:solidFill>
                  <a:srgbClr val="000000"/>
                </a:solidFill>
                <a:latin typeface="Arial"/>
                <a:ea typeface="Arial"/>
                <a:cs typeface="Arial"/>
                <a:sym typeface="Arial"/>
              </a:rPr>
              <a:t>https://www1.folha.uol.com.br/poder/eleicoes/2018/presidente/alvaro-dias-280000618462.shtml</a:t>
            </a:r>
            <a:endParaRPr sz="1200">
              <a:solidFill>
                <a:srgbClr val="000000"/>
              </a:solidFill>
              <a:latin typeface="Arial"/>
              <a:ea typeface="Arial"/>
              <a:cs typeface="Arial"/>
              <a:sym typeface="Arial"/>
            </a:endParaRPr>
          </a:p>
          <a:p>
            <a:pPr marL="0" lvl="0" indent="0" algn="l" rtl="0">
              <a:spcBef>
                <a:spcPts val="1600"/>
              </a:spcBef>
              <a:spcAft>
                <a:spcPts val="0"/>
              </a:spcAft>
              <a:buNone/>
            </a:pPr>
            <a:r>
              <a:rPr lang="pt-BR" sz="1200" u="sng">
                <a:solidFill>
                  <a:schemeClr val="hlink"/>
                </a:solidFill>
                <a:latin typeface="Arial"/>
                <a:ea typeface="Arial"/>
                <a:cs typeface="Arial"/>
                <a:sym typeface="Arial"/>
                <a:hlinkClick r:id="rId3"/>
              </a:rPr>
              <a:t>https://www.alvarodias.com.br/</a:t>
            </a:r>
            <a:endParaRPr sz="1200">
              <a:solidFill>
                <a:srgbClr val="000000"/>
              </a:solidFill>
              <a:latin typeface="Arial"/>
              <a:ea typeface="Arial"/>
              <a:cs typeface="Arial"/>
              <a:sym typeface="Arial"/>
            </a:endParaRPr>
          </a:p>
          <a:p>
            <a:pPr marL="0" lvl="0" indent="0" algn="l" rtl="0">
              <a:spcBef>
                <a:spcPts val="1600"/>
              </a:spcBef>
              <a:spcAft>
                <a:spcPts val="0"/>
              </a:spcAft>
              <a:buNone/>
            </a:pPr>
            <a:r>
              <a:rPr lang="pt-BR" sz="1200">
                <a:solidFill>
                  <a:srgbClr val="000000"/>
                </a:solidFill>
                <a:latin typeface="Arial"/>
                <a:ea typeface="Arial"/>
                <a:cs typeface="Arial"/>
                <a:sym typeface="Arial"/>
              </a:rPr>
              <a:t>Estatuto do Podemos, Novembro de 2016. Disponível em http://www.podemos.org.br/download/TSE-estatuto-do-Podemos-de-19.2.2016-aprovado-16.5.2017-mais-leve.pdf</a:t>
            </a:r>
            <a:endParaRPr sz="1200">
              <a:solidFill>
                <a:srgbClr val="000000"/>
              </a:solidFill>
              <a:latin typeface="Arial"/>
              <a:ea typeface="Arial"/>
              <a:cs typeface="Arial"/>
              <a:sym typeface="Arial"/>
            </a:endParaRPr>
          </a:p>
          <a:p>
            <a:pPr marL="0" lvl="0" indent="0" algn="l" rtl="0">
              <a:spcBef>
                <a:spcPts val="1600"/>
              </a:spcBef>
              <a:spcAft>
                <a:spcPts val="0"/>
              </a:spcAft>
              <a:buNone/>
            </a:pPr>
            <a:endParaRPr sz="1200">
              <a:solidFill>
                <a:srgbClr val="000000"/>
              </a:solidFill>
              <a:latin typeface="Arial"/>
              <a:ea typeface="Arial"/>
              <a:cs typeface="Arial"/>
              <a:sym typeface="Arial"/>
            </a:endParaRPr>
          </a:p>
          <a:p>
            <a:pPr marL="0" lvl="0" indent="0" algn="l" rtl="0">
              <a:spcBef>
                <a:spcPts val="1600"/>
              </a:spcBef>
              <a:spcAft>
                <a:spcPts val="0"/>
              </a:spcAft>
              <a:buNone/>
            </a:pPr>
            <a:r>
              <a:rPr lang="pt-BR" sz="1200">
                <a:solidFill>
                  <a:srgbClr val="000000"/>
                </a:solidFill>
                <a:latin typeface="Arial"/>
                <a:ea typeface="Arial"/>
                <a:cs typeface="Arial"/>
                <a:sym typeface="Arial"/>
              </a:rPr>
              <a:t>Acesso em: 15 de out. 2018. </a:t>
            </a:r>
            <a:endParaRPr sz="1200">
              <a:solidFill>
                <a:srgbClr val="000000"/>
              </a:solidFill>
              <a:latin typeface="Arial"/>
              <a:ea typeface="Arial"/>
              <a:cs typeface="Arial"/>
              <a:sym typeface="Arial"/>
            </a:endParaRPr>
          </a:p>
          <a:p>
            <a:pPr marL="0" lvl="0" indent="0" algn="l" rtl="0">
              <a:spcBef>
                <a:spcPts val="1600"/>
              </a:spcBef>
              <a:spcAft>
                <a:spcPts val="0"/>
              </a:spcAft>
              <a:buNone/>
            </a:pPr>
            <a:endParaRPr sz="1200">
              <a:solidFill>
                <a:srgbClr val="000000"/>
              </a:solidFill>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2835950" y="515400"/>
            <a:ext cx="2095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a:t>Biografia</a:t>
            </a:r>
            <a:endParaRPr/>
          </a:p>
        </p:txBody>
      </p:sp>
      <p:sp>
        <p:nvSpPr>
          <p:cNvPr id="284" name="Google Shape;284;p14"/>
          <p:cNvSpPr txBox="1">
            <a:spLocks noGrp="1"/>
          </p:cNvSpPr>
          <p:nvPr>
            <p:ph type="body" idx="1"/>
          </p:nvPr>
        </p:nvSpPr>
        <p:spPr>
          <a:xfrm>
            <a:off x="243300" y="1088100"/>
            <a:ext cx="8657400" cy="388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t-BR" sz="1900">
                <a:solidFill>
                  <a:srgbClr val="000000"/>
                </a:solidFill>
                <a:latin typeface="Times New Roman"/>
                <a:ea typeface="Times New Roman"/>
                <a:cs typeface="Times New Roman"/>
                <a:sym typeface="Times New Roman"/>
              </a:rPr>
              <a:t>73 anos, casado, paranaense, formado em história pela UEL (Universidade Estadual de Londrina);</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Quase meia década de vida pública;</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Antes de chegar ao Senado, foi deputado estadual, federal e governador do Paraná (1987-1991);</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Líder do partido PODEMOS, surgido em 1995 (antigo PTN);</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Opositor ao PT;</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Destaque durante a CPI (Comissão Parlamentar de Inquérito) dos Correios (2005) e da Petrobrás (2009).</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1800">
              <a:solidFill>
                <a:srgbClr val="000000"/>
              </a:solidFill>
            </a:endParaRPr>
          </a:p>
          <a:p>
            <a:pPr marL="0" lvl="0" indent="0" algn="l" rtl="0">
              <a:spcBef>
                <a:spcPts val="1600"/>
              </a:spcBef>
              <a:spcAft>
                <a:spcPts val="0"/>
              </a:spcAft>
              <a:buNone/>
            </a:pPr>
            <a:endParaRPr sz="1800">
              <a:solidFill>
                <a:srgbClr val="000000"/>
              </a:solidFill>
            </a:endParaRPr>
          </a:p>
          <a:p>
            <a:pPr marL="0" lvl="0" indent="0" algn="l" rtl="0">
              <a:spcBef>
                <a:spcPts val="1600"/>
              </a:spcBef>
              <a:spcAft>
                <a:spcPts val="1600"/>
              </a:spcAft>
              <a:buNone/>
            </a:pPr>
            <a:endParaRPr sz="18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pic>
        <p:nvPicPr>
          <p:cNvPr id="289" name="Google Shape;289;p15"/>
          <p:cNvPicPr preferRelativeResize="0"/>
          <p:nvPr/>
        </p:nvPicPr>
        <p:blipFill>
          <a:blip r:embed="rId3">
            <a:alphaModFix/>
          </a:blip>
          <a:stretch>
            <a:fillRect/>
          </a:stretch>
        </p:blipFill>
        <p:spPr>
          <a:xfrm>
            <a:off x="1426728" y="800350"/>
            <a:ext cx="7136200" cy="3130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16"/>
          <p:cNvSpPr txBox="1">
            <a:spLocks noGrp="1"/>
          </p:cNvSpPr>
          <p:nvPr>
            <p:ph type="title"/>
          </p:nvPr>
        </p:nvSpPr>
        <p:spPr>
          <a:xfrm flipH="1">
            <a:off x="1451350" y="305550"/>
            <a:ext cx="6187500" cy="560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a:t>Plano de Metas- Pilares</a:t>
            </a:r>
            <a:endParaRPr/>
          </a:p>
        </p:txBody>
      </p:sp>
      <p:sp>
        <p:nvSpPr>
          <p:cNvPr id="295" name="Google Shape;295;p16"/>
          <p:cNvSpPr txBox="1">
            <a:spLocks noGrp="1"/>
          </p:cNvSpPr>
          <p:nvPr>
            <p:ph type="body" idx="1"/>
          </p:nvPr>
        </p:nvSpPr>
        <p:spPr>
          <a:xfrm>
            <a:off x="394150" y="865650"/>
            <a:ext cx="8084400" cy="3832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sz="1800">
                <a:solidFill>
                  <a:srgbClr val="000000"/>
                </a:solidFill>
                <a:latin typeface="Arial"/>
                <a:ea typeface="Arial"/>
                <a:cs typeface="Arial"/>
                <a:sym typeface="Arial"/>
              </a:rPr>
              <a:t>SOCIEDADE:</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1- Emprego para Todos</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2-Segurança com Tolerância Zero</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3-Saúde com Pronto Atendimento</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4-Ciência, Cultura e Turismo</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5-Educação do Futuro</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pt-BR" sz="1900">
                <a:solidFill>
                  <a:srgbClr val="000000"/>
                </a:solidFill>
                <a:latin typeface="Times New Roman"/>
                <a:ea typeface="Times New Roman"/>
                <a:cs typeface="Times New Roman"/>
                <a:sym typeface="Times New Roman"/>
              </a:rPr>
              <a:t>6-Família Unida</a:t>
            </a:r>
            <a:endParaRPr sz="1900">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r>
              <a:rPr lang="pt-BR" sz="1900">
                <a:solidFill>
                  <a:srgbClr val="000000"/>
                </a:solidFill>
                <a:latin typeface="Times New Roman"/>
                <a:ea typeface="Times New Roman"/>
                <a:cs typeface="Times New Roman"/>
                <a:sym typeface="Times New Roman"/>
              </a:rPr>
              <a:t>7-Verde Água, Saneamento 100%</a:t>
            </a:r>
            <a:endParaRPr sz="19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17"/>
          <p:cNvSpPr txBox="1">
            <a:spLocks noGrp="1"/>
          </p:cNvSpPr>
          <p:nvPr>
            <p:ph type="body" idx="1"/>
          </p:nvPr>
        </p:nvSpPr>
        <p:spPr>
          <a:xfrm>
            <a:off x="326100" y="123375"/>
            <a:ext cx="8491800" cy="4473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sz="1800">
                <a:solidFill>
                  <a:srgbClr val="000000"/>
                </a:solidFill>
                <a:latin typeface="Arial"/>
                <a:ea typeface="Arial"/>
                <a:cs typeface="Arial"/>
                <a:sym typeface="Arial"/>
              </a:rPr>
              <a:t>ECONOMIA</a:t>
            </a:r>
            <a:endParaRPr sz="1800">
              <a:solidFill>
                <a:srgbClr val="000000"/>
              </a:solidFill>
              <a:latin typeface="Arial"/>
              <a:ea typeface="Arial"/>
              <a:cs typeface="Arial"/>
              <a:sym typeface="Arial"/>
            </a:endParaRPr>
          </a:p>
          <a:p>
            <a:pPr marL="0" lvl="0" indent="0" algn="ctr" rtl="0">
              <a:spcBef>
                <a:spcPts val="1600"/>
              </a:spcBef>
              <a:spcAft>
                <a:spcPts val="0"/>
              </a:spcAft>
              <a:buNone/>
            </a:pP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8-Estrutura Fiscal Eficiente (EFE)</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9-Menos Impostos Já!</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10-Capital para a Previdência Social</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11-Crédito Sem Vexame</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12-Indústria 4.i</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13-Planeta Agro</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14-Infraestrutura para o Século XXI</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15-Diplomacia para o Comércio</a:t>
            </a:r>
            <a:endParaRPr sz="1800">
              <a:solidFill>
                <a:srgbClr val="000000"/>
              </a:solidFill>
              <a:latin typeface="Arial"/>
              <a:ea typeface="Arial"/>
              <a:cs typeface="Arial"/>
              <a:sym typeface="Arial"/>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18"/>
          <p:cNvSpPr txBox="1">
            <a:spLocks noGrp="1"/>
          </p:cNvSpPr>
          <p:nvPr>
            <p:ph type="body" idx="1"/>
          </p:nvPr>
        </p:nvSpPr>
        <p:spPr>
          <a:xfrm>
            <a:off x="305550" y="385875"/>
            <a:ext cx="8352000" cy="4617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pt-BR" sz="1800">
                <a:solidFill>
                  <a:srgbClr val="000000"/>
                </a:solidFill>
                <a:latin typeface="Arial"/>
                <a:ea typeface="Arial"/>
                <a:cs typeface="Arial"/>
                <a:sym typeface="Arial"/>
              </a:rPr>
              <a:t>INSTITUIÇÕES</a:t>
            </a:r>
            <a:endParaRPr sz="1800">
              <a:solidFill>
                <a:srgbClr val="000000"/>
              </a:solidFill>
              <a:latin typeface="Arial"/>
              <a:ea typeface="Arial"/>
              <a:cs typeface="Arial"/>
              <a:sym typeface="Arial"/>
            </a:endParaRPr>
          </a:p>
          <a:p>
            <a:pPr marL="0" lvl="0" indent="0" algn="ctr" rtl="0">
              <a:spcBef>
                <a:spcPts val="1600"/>
              </a:spcBef>
              <a:spcAft>
                <a:spcPts val="0"/>
              </a:spcAft>
              <a:buNone/>
            </a:pP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16–Burocracia Zero e Medidas Anticorrupção</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17–Legalização de Propriedades Urbanas e Rurais</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18-Autonomia Federativa + Reforma Política</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19-Projeto Integridade da Nação</a:t>
            </a:r>
            <a:endParaRPr sz="1800">
              <a:solidFill>
                <a:srgbClr val="000000"/>
              </a:solidFill>
              <a:latin typeface="Arial"/>
              <a:ea typeface="Arial"/>
              <a:cs typeface="Arial"/>
              <a:sym typeface="Arial"/>
            </a:endParaRPr>
          </a:p>
          <a:p>
            <a:pPr marL="0" lvl="0" indent="0" algn="l" rtl="0">
              <a:spcBef>
                <a:spcPts val="1600"/>
              </a:spcBef>
              <a:spcAft>
                <a:spcPts val="0"/>
              </a:spcAft>
              <a:buNone/>
            </a:pPr>
            <a:r>
              <a:rPr lang="pt-BR" sz="1800">
                <a:solidFill>
                  <a:srgbClr val="000000"/>
                </a:solidFill>
                <a:latin typeface="Arial"/>
                <a:ea typeface="Arial"/>
                <a:cs typeface="Arial"/>
                <a:sym typeface="Arial"/>
              </a:rPr>
              <a:t>+ 1: meta-síntese</a:t>
            </a:r>
            <a:endParaRPr sz="1800">
              <a:solidFill>
                <a:srgbClr val="000000"/>
              </a:solidFill>
              <a:latin typeface="Arial"/>
              <a:ea typeface="Arial"/>
              <a:cs typeface="Arial"/>
              <a:sym typeface="Arial"/>
            </a:endParaRPr>
          </a:p>
          <a:p>
            <a:pPr marL="0" lvl="0" indent="0" algn="l" rtl="0">
              <a:spcBef>
                <a:spcPts val="1600"/>
              </a:spcBef>
              <a:spcAft>
                <a:spcPts val="1600"/>
              </a:spcAft>
              <a:buNone/>
            </a:pPr>
            <a:r>
              <a:rPr lang="pt-BR" sz="1800">
                <a:solidFill>
                  <a:srgbClr val="000000"/>
                </a:solidFill>
                <a:latin typeface="Arial"/>
                <a:ea typeface="Arial"/>
                <a:cs typeface="Arial"/>
                <a:sym typeface="Arial"/>
              </a:rPr>
              <a:t>20–Refundar a República (Revisão Constitucional)</a:t>
            </a:r>
            <a:endParaRPr sz="18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pic>
        <p:nvPicPr>
          <p:cNvPr id="310" name="Google Shape;310;p19"/>
          <p:cNvPicPr preferRelativeResize="0"/>
          <p:nvPr/>
        </p:nvPicPr>
        <p:blipFill>
          <a:blip r:embed="rId3">
            <a:alphaModFix/>
          </a:blip>
          <a:stretch>
            <a:fillRect/>
          </a:stretch>
        </p:blipFill>
        <p:spPr>
          <a:xfrm>
            <a:off x="1553652" y="371350"/>
            <a:ext cx="5361250" cy="4645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p20"/>
          <p:cNvPicPr preferRelativeResize="0"/>
          <p:nvPr/>
        </p:nvPicPr>
        <p:blipFill>
          <a:blip r:embed="rId3">
            <a:alphaModFix/>
          </a:blip>
          <a:stretch>
            <a:fillRect/>
          </a:stretch>
        </p:blipFill>
        <p:spPr>
          <a:xfrm>
            <a:off x="2071525" y="75125"/>
            <a:ext cx="6320525" cy="48565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21"/>
          <p:cNvSpPr txBox="1">
            <a:spLocks noGrp="1"/>
          </p:cNvSpPr>
          <p:nvPr>
            <p:ph type="body" idx="1"/>
          </p:nvPr>
        </p:nvSpPr>
        <p:spPr>
          <a:xfrm>
            <a:off x="1503875" y="836575"/>
            <a:ext cx="7030500" cy="25416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pt-BR" sz="2400">
                <a:latin typeface="Times New Roman"/>
                <a:ea typeface="Times New Roman"/>
                <a:cs typeface="Times New Roman"/>
                <a:sym typeface="Times New Roman"/>
              </a:rPr>
              <a:t>A ideia das 19 metas foi inspirada no Plano de Metas do grande presidente Juscelino Kubitschek (1956-1961), que promoveu uma transformação no país através de um programa de industrialização e modernização levado a cabo ao longo dos cinco anos do seu governo na forma de um ambicioso conjunto de objetivos setoriais e regionais. </a:t>
            </a:r>
            <a:endParaRPr sz="24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731</Words>
  <Application>Microsoft Office PowerPoint</Application>
  <PresentationFormat>Apresentação na tela (16:9)</PresentationFormat>
  <Paragraphs>77</Paragraphs>
  <Slides>17</Slides>
  <Notes>17</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17</vt:i4>
      </vt:variant>
    </vt:vector>
  </HeadingPairs>
  <TitlesOfParts>
    <vt:vector size="23" baseType="lpstr">
      <vt:lpstr>Arial</vt:lpstr>
      <vt:lpstr>Maven Pro</vt:lpstr>
      <vt:lpstr>Nunito</vt:lpstr>
      <vt:lpstr>Times New Roman</vt:lpstr>
      <vt:lpstr>Montserrat</vt:lpstr>
      <vt:lpstr>Momentum</vt:lpstr>
      <vt:lpstr>Álvaro Dias (PODEMOS 19) Vice: Paulo Rabello </vt:lpstr>
      <vt:lpstr>Biografia</vt:lpstr>
      <vt:lpstr>Apresentação do PowerPoint</vt:lpstr>
      <vt:lpstr>Plano de Metas- Pilares</vt:lpstr>
      <vt:lpstr>Apresentação do PowerPoint</vt:lpstr>
      <vt:lpstr>Apresentação do PowerPoint</vt:lpstr>
      <vt:lpstr>Apresentação do PowerPoint</vt:lpstr>
      <vt:lpstr>Apresentação do PowerPoint</vt:lpstr>
      <vt:lpstr>Apresentação do PowerPoint</vt:lpstr>
      <vt:lpstr>Apresentação do PowerPoint</vt:lpstr>
      <vt:lpstr>Propostas relevantes no contexto da educação física:</vt:lpstr>
      <vt:lpstr>Apresentação do PowerPoint</vt:lpstr>
      <vt:lpstr>Apresentação do PowerPoint</vt:lpstr>
      <vt:lpstr>Apresentação do PowerPoint</vt:lpstr>
      <vt:lpstr>Apresentação do PowerPoint</vt:lpstr>
      <vt:lpstr>Apresentação do PowerPoint</vt:lpstr>
      <vt:lpstr>REFERÊNCIAS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Álvaro Dias (PODEMOS 19) Vice: Paulo Rabello </dc:title>
  <dc:creator>Larissa Registro da Costa</dc:creator>
  <cp:lastModifiedBy>acesso</cp:lastModifiedBy>
  <cp:revision>1</cp:revision>
  <dcterms:modified xsi:type="dcterms:W3CDTF">2018-09-18T12:11:52Z</dcterms:modified>
</cp:coreProperties>
</file>