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3" r:id="rId3"/>
    <p:sldId id="278" r:id="rId4"/>
    <p:sldId id="282" r:id="rId5"/>
    <p:sldId id="262" r:id="rId6"/>
    <p:sldId id="264" r:id="rId7"/>
    <p:sldId id="265" r:id="rId8"/>
    <p:sldId id="268" r:id="rId9"/>
    <p:sldId id="266" r:id="rId10"/>
    <p:sldId id="267" r:id="rId11"/>
    <p:sldId id="279" r:id="rId12"/>
    <p:sldId id="280" r:id="rId13"/>
    <p:sldId id="281" r:id="rId14"/>
    <p:sldId id="27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3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2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0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09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9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6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2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3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1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2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3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23andme.com/en-int/" TargetMode="External"/><Relationship Id="rId2" Type="http://schemas.openxmlformats.org/officeDocument/2006/relationships/hyperlink" Target="https://www.youtube.com/watch?v=slRyGLmt3q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l0tYLbrhhs&amp;t=3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script=sci_arttext&amp;pid=S0103-73312015000300729&amp;lang=pt#aff1" TargetMode="External"/><Relationship Id="rId2" Type="http://schemas.openxmlformats.org/officeDocument/2006/relationships/hyperlink" Target="http://www.scielo.br/scielo.php?script=sci_arttext&amp;pid=S0103-73312015000300729&amp;lang=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lo.br/scielo.php?script=sci_arttext&amp;pid=S0103-73312015000300729&amp;lang=pt#aff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elo.br/scielo.php?script=sci_arttext&amp;pid=S0103-73312015000300729&amp;lang=pt#B4" TargetMode="External"/><Relationship Id="rId3" Type="http://schemas.openxmlformats.org/officeDocument/2006/relationships/hyperlink" Target="http://www.scielo.br/scielo.php?script=sci_arttext&amp;pid=S0103-73312015000300729&amp;lang=pt#B9" TargetMode="External"/><Relationship Id="rId7" Type="http://schemas.openxmlformats.org/officeDocument/2006/relationships/hyperlink" Target="http://www.scielo.br/scielo.php?script=sci_arttext&amp;pid=S0103-73312015000300729&amp;lang=pt#B33" TargetMode="External"/><Relationship Id="rId2" Type="http://schemas.openxmlformats.org/officeDocument/2006/relationships/hyperlink" Target="http://www.scielo.br/scielo.php?script=sci_arttext&amp;pid=S0103-73312015000300729&amp;lang=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lo.br/scielo.php?script=sci_arttext&amp;pid=S0103-73312015000300729&amp;lang=pt#B3" TargetMode="External"/><Relationship Id="rId5" Type="http://schemas.openxmlformats.org/officeDocument/2006/relationships/hyperlink" Target="http://www.scielo.br/scielo.php?script=sci_arttext&amp;pid=S0103-73312015000300729&amp;lang=pt#B37" TargetMode="External"/><Relationship Id="rId4" Type="http://schemas.openxmlformats.org/officeDocument/2006/relationships/hyperlink" Target="http://www.scielo.br/scielo.php?script=sci_arttext&amp;pid=S0103-73312015000300729&amp;lang=pt#B48" TargetMode="External"/><Relationship Id="rId9" Type="http://schemas.openxmlformats.org/officeDocument/2006/relationships/hyperlink" Target="http://www.scielo.br/scielo.php?script=sci_arttext&amp;pid=S0103-73312015000300729&amp;lang=pt#B3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uron3BYdjU" TargetMode="External"/><Relationship Id="rId2" Type="http://schemas.openxmlformats.org/officeDocument/2006/relationships/hyperlink" Target="https://www.youtube.com/watch?v=4k92ZXDUsx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lo.br/pdf/rbhh/v29n3/v29n3a06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3A696-2BF3-46A7-B242-AAE38891A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86557"/>
            <a:ext cx="8991600" cy="1645920"/>
          </a:xfrm>
          <a:solidFill>
            <a:schemeClr val="tx2"/>
          </a:solidFill>
        </p:spPr>
        <p:txBody>
          <a:bodyPr/>
          <a:lstStyle/>
          <a:p>
            <a:r>
              <a:rPr lang="pt-BR" dirty="0"/>
              <a:t>TECNOLOGIAS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CAA1DB-3AF2-4E3E-95D0-B6720CC1B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2686051"/>
            <a:ext cx="8991600" cy="3757612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LGN 0479</a:t>
            </a:r>
          </a:p>
          <a:p>
            <a:r>
              <a:rPr lang="pt-BR" sz="2400" dirty="0">
                <a:solidFill>
                  <a:schemeClr val="bg1"/>
                </a:solidFill>
              </a:rPr>
              <a:t>Genética e questões socioambientais</a:t>
            </a:r>
          </a:p>
          <a:p>
            <a:r>
              <a:rPr lang="pt-BR" sz="2400" dirty="0">
                <a:solidFill>
                  <a:schemeClr val="bg1"/>
                </a:solidFill>
              </a:rPr>
              <a:t>AULA 07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Piracicaba/ 2018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pPr algn="r"/>
            <a:endParaRPr lang="pt-BR" dirty="0">
              <a:solidFill>
                <a:schemeClr val="bg1"/>
              </a:solidFill>
            </a:endParaRPr>
          </a:p>
          <a:p>
            <a:pPr algn="r"/>
            <a:r>
              <a:rPr lang="pt-BR" dirty="0">
                <a:solidFill>
                  <a:schemeClr val="bg1"/>
                </a:solidFill>
              </a:rPr>
              <a:t>Material adaptado a partir de anos anteriores e atualizado</a:t>
            </a:r>
          </a:p>
        </p:txBody>
      </p:sp>
    </p:spTree>
    <p:extLst>
      <p:ext uri="{BB962C8B-B14F-4D97-AF65-F5344CB8AC3E}">
        <p14:creationId xmlns:p14="http://schemas.microsoft.com/office/powerpoint/2010/main" val="1253210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5776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85925"/>
            <a:ext cx="10058400" cy="5000625"/>
          </a:xfrm>
        </p:spPr>
        <p:txBody>
          <a:bodyPr>
            <a:normAutofit fontScale="25000" lnSpcReduction="20000"/>
          </a:bodyPr>
          <a:lstStyle/>
          <a:p>
            <a:r>
              <a:rPr lang="pt-BR" sz="8000" dirty="0"/>
              <a:t>Tecnologias:</a:t>
            </a:r>
            <a:br>
              <a:rPr lang="pt-BR" sz="8000" dirty="0"/>
            </a:br>
            <a:br>
              <a:rPr lang="pt-BR" sz="8000" dirty="0"/>
            </a:br>
            <a:r>
              <a:rPr lang="pt-BR" sz="8000" dirty="0"/>
              <a:t>- Criam maneiras como as pessoas percebem a realidade;</a:t>
            </a:r>
            <a:br>
              <a:rPr lang="pt-BR" sz="8000" dirty="0"/>
            </a:br>
            <a:br>
              <a:rPr lang="pt-BR" sz="8000" dirty="0"/>
            </a:br>
            <a:r>
              <a:rPr lang="pt-BR" sz="8000" dirty="0"/>
              <a:t>- Chave para compreender as diversas formas de vida social e mental;</a:t>
            </a:r>
            <a:br>
              <a:rPr lang="pt-BR" sz="8000" dirty="0"/>
            </a:br>
            <a:br>
              <a:rPr lang="pt-BR" sz="8000" dirty="0"/>
            </a:br>
            <a:r>
              <a:rPr lang="pt-BR" sz="8000" dirty="0"/>
              <a:t>- Vínculo entre condições tecnológicas, a vida simbólica e os hábitos sociais.</a:t>
            </a:r>
          </a:p>
          <a:p>
            <a:pPr marL="0" indent="0">
              <a:buNone/>
            </a:pPr>
            <a:endParaRPr lang="pt-BR" sz="8000" dirty="0"/>
          </a:p>
          <a:p>
            <a:r>
              <a:rPr lang="pt-BR" sz="8000" dirty="0"/>
              <a:t>Acessar e assistir (para discussão): </a:t>
            </a:r>
          </a:p>
          <a:p>
            <a:endParaRPr lang="pt-BR" sz="8000" dirty="0"/>
          </a:p>
          <a:p>
            <a:r>
              <a:rPr lang="pt-BR" sz="8000" dirty="0">
                <a:hlinkClick r:id="rId2"/>
              </a:rPr>
              <a:t>https://www.youtube.com/watch?v=slRyGLmt3qc</a:t>
            </a:r>
            <a:r>
              <a:rPr lang="pt-BR" sz="8000" dirty="0"/>
              <a:t>  (até 17:01)</a:t>
            </a:r>
          </a:p>
          <a:p>
            <a:endParaRPr lang="pt-BR" sz="8000" dirty="0"/>
          </a:p>
          <a:p>
            <a:r>
              <a:rPr lang="pt-BR" sz="8000" dirty="0">
                <a:hlinkClick r:id="rId3"/>
              </a:rPr>
              <a:t>https://www.23andme.com/en-int/</a:t>
            </a:r>
            <a:endParaRPr lang="pt-BR" sz="8000" dirty="0"/>
          </a:p>
          <a:p>
            <a:pPr marL="0" indent="0">
              <a:buNone/>
            </a:pPr>
            <a:endParaRPr lang="pt-BR" sz="8000" dirty="0"/>
          </a:p>
          <a:p>
            <a:r>
              <a:rPr lang="pt-BR" sz="8000" dirty="0">
                <a:hlinkClick r:id="rId4"/>
              </a:rPr>
              <a:t>https://www.youtube.com/watch?v=Dl0tYLbrhhs&amp;t=3s</a:t>
            </a:r>
            <a:endParaRPr lang="pt-BR" sz="8000" dirty="0"/>
          </a:p>
          <a:p>
            <a:endParaRPr lang="pt-BR" sz="8000" dirty="0"/>
          </a:p>
          <a:p>
            <a:endParaRPr lang="pt-BR" sz="8000" dirty="0"/>
          </a:p>
          <a:p>
            <a:pPr marL="0" indent="0">
              <a:buNone/>
            </a:pPr>
            <a:endParaRPr lang="pt-BR" sz="8000" dirty="0">
              <a:hlinkClick r:id="rId4"/>
            </a:endParaRPr>
          </a:p>
          <a:p>
            <a:pPr marL="0" indent="0">
              <a:buNone/>
            </a:pP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83936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/>
              <a:t>Discussão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85925"/>
            <a:ext cx="11358563" cy="4686299"/>
          </a:xfrm>
        </p:spPr>
        <p:txBody>
          <a:bodyPr>
            <a:normAutofit/>
          </a:bodyPr>
          <a:lstStyle/>
          <a:p>
            <a:r>
              <a:rPr lang="pt-BR" dirty="0"/>
              <a:t>LINK: 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http://www.scielo.br/scielo.php?script=sci_arttext&amp;pid=S0103-73312015000300729&amp;lang=pt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b="1" dirty="0" err="1"/>
              <a:t>Physis</a:t>
            </a:r>
            <a:r>
              <a:rPr lang="pt-BR" b="1" dirty="0"/>
              <a:t> vol.25 no.3 Rio de Janeiro July/</a:t>
            </a:r>
            <a:r>
              <a:rPr lang="pt-BR" b="1" dirty="0" err="1"/>
              <a:t>Sept</a:t>
            </a:r>
            <a:r>
              <a:rPr lang="pt-BR" b="1" dirty="0"/>
              <a:t>. 2015</a:t>
            </a:r>
          </a:p>
          <a:p>
            <a:r>
              <a:rPr lang="pt-BR" b="1" dirty="0"/>
              <a:t>Cristiano Guedes</a:t>
            </a:r>
            <a:r>
              <a:rPr lang="pt-BR" b="1" baseline="30000" dirty="0">
                <a:hlinkClick r:id="rId3"/>
              </a:rPr>
              <a:t>1</a:t>
            </a:r>
            <a:r>
              <a:rPr lang="pt-BR" b="1" baseline="30000" dirty="0"/>
              <a:t> </a:t>
            </a:r>
            <a:endParaRPr lang="pt-BR" b="1" dirty="0"/>
          </a:p>
          <a:p>
            <a:r>
              <a:rPr lang="pt-BR" b="1" dirty="0"/>
              <a:t>Danielle Reis</a:t>
            </a:r>
            <a:r>
              <a:rPr lang="pt-BR" b="1" baseline="30000" dirty="0">
                <a:hlinkClick r:id="rId4"/>
              </a:rPr>
              <a:t>2</a:t>
            </a:r>
            <a:r>
              <a:rPr lang="pt-BR" b="1" baseline="30000" dirty="0"/>
              <a:t> </a:t>
            </a:r>
            <a:endParaRPr lang="pt-BR" b="1" dirty="0"/>
          </a:p>
          <a:p>
            <a:r>
              <a:rPr lang="pt-BR" baseline="30000" dirty="0"/>
              <a:t>1</a:t>
            </a:r>
            <a:r>
              <a:rPr lang="pt-BR" dirty="0"/>
              <a:t> Universidade de Brasília; Instituto de Bioética, Direitos Humanos e Gênero. Brasília-DF, Brasil. Endereço eletrônico: c.bsb.br@gmail.com</a:t>
            </a:r>
          </a:p>
          <a:p>
            <a:r>
              <a:rPr lang="pt-BR" baseline="30000" dirty="0"/>
              <a:t>2</a:t>
            </a:r>
            <a:r>
              <a:rPr lang="pt-BR" dirty="0"/>
              <a:t> Ministério Público Federal. Brasília-DF, Brasil. Endereço eletrônico: </a:t>
            </a:r>
            <a:r>
              <a:rPr lang="pt-BR" dirty="0" err="1"/>
              <a:t>danielle.reis@mpt.gov.b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42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/>
              <a:t>Discussão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85925"/>
            <a:ext cx="11358563" cy="468629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LINK: 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http://www.scielo.br/scielo.php?script=sci_arttext&amp;pid=S0103-73312015000300729&amp;lang=pt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“O </a:t>
            </a:r>
            <a:r>
              <a:rPr lang="pt-BR" b="1" dirty="0"/>
              <a:t>traço falciforme </a:t>
            </a:r>
            <a:r>
              <a:rPr lang="pt-BR" dirty="0"/>
              <a:t>é uma característica genética que não pode ser considerada uma doença nem um impeditivo à prática de atividades esportivas. Pessoas com traço falciforme </a:t>
            </a:r>
            <a:r>
              <a:rPr lang="pt-BR" b="1" dirty="0"/>
              <a:t>são aquelas com hemoglobinas AS </a:t>
            </a:r>
            <a:r>
              <a:rPr lang="pt-BR" dirty="0"/>
              <a:t>e capazes de fazer o transporte satisfatório de oxigênio no organismo (</a:t>
            </a:r>
            <a:r>
              <a:rPr lang="pt-BR" baseline="30000" dirty="0">
                <a:hlinkClick r:id="rId3"/>
              </a:rPr>
              <a:t>BRASIL, 2009</a:t>
            </a:r>
            <a:r>
              <a:rPr lang="pt-BR" dirty="0"/>
              <a:t>). Entretanto, existem pessoas com hemoglobinas SS, que possuem anemia falciforme, doença responsável pela dificuldade em transportar oxigênio. A anemia falciforme pode ocasionar manifestações clínicas com diferentes graus de gravidade e, nesses casos, a prática de atividades esportivas pode representar um risco à vida (</a:t>
            </a:r>
            <a:r>
              <a:rPr lang="pt-BR" baseline="30000" dirty="0">
                <a:hlinkClick r:id="rId4"/>
              </a:rPr>
              <a:t>ZAGO, 2001</a:t>
            </a:r>
            <a:r>
              <a:rPr lang="pt-BR" dirty="0"/>
              <a:t>). </a:t>
            </a:r>
            <a:r>
              <a:rPr lang="pt-BR" b="1" dirty="0"/>
              <a:t>A opinião sobre a prática de esportes por pessoas com o traço falciforme não é consensual na literatura, existindo tanto pesquisadores que a defendem como os que a criticam, dados os riscos da atividade física à vida de atletas </a:t>
            </a:r>
            <a:r>
              <a:rPr lang="pt-BR" dirty="0"/>
              <a:t>(</a:t>
            </a:r>
            <a:r>
              <a:rPr lang="pt-BR" baseline="30000" dirty="0">
                <a:hlinkClick r:id="rId5"/>
              </a:rPr>
              <a:t>PEARSON, 1989</a:t>
            </a:r>
            <a:r>
              <a:rPr lang="pt-BR" dirty="0"/>
              <a:t>; </a:t>
            </a:r>
            <a:r>
              <a:rPr lang="pt-BR" baseline="30000" dirty="0">
                <a:hlinkClick r:id="rId6"/>
              </a:rPr>
              <a:t>ACSM, 1997</a:t>
            </a:r>
            <a:r>
              <a:rPr lang="pt-BR" dirty="0"/>
              <a:t>; </a:t>
            </a:r>
            <a:r>
              <a:rPr lang="pt-BR" baseline="30000" dirty="0">
                <a:hlinkClick r:id="rId7"/>
              </a:rPr>
              <a:t>NIH, 2002</a:t>
            </a:r>
            <a:r>
              <a:rPr lang="pt-BR" dirty="0"/>
              <a:t>; </a:t>
            </a:r>
            <a:r>
              <a:rPr lang="pt-BR" baseline="30000" dirty="0">
                <a:hlinkClick r:id="rId8"/>
              </a:rPr>
              <a:t>BERGERON et al., 2005</a:t>
            </a:r>
            <a:r>
              <a:rPr lang="pt-BR" dirty="0"/>
              <a:t>; </a:t>
            </a:r>
            <a:r>
              <a:rPr lang="pt-BR" baseline="30000" dirty="0">
                <a:hlinkClick r:id="rId3"/>
              </a:rPr>
              <a:t>BRASIL, 2009</a:t>
            </a:r>
            <a:r>
              <a:rPr lang="pt-BR" dirty="0"/>
              <a:t>; </a:t>
            </a:r>
            <a:r>
              <a:rPr lang="pt-BR" baseline="30000" dirty="0">
                <a:hlinkClick r:id="rId9"/>
              </a:rPr>
              <a:t>QUICK, 2012</a:t>
            </a:r>
            <a:r>
              <a:rPr lang="pt-BR" dirty="0"/>
              <a:t>). No Brasil, o Ministério da Saúde, por meio de documento publicado em 2009 e com base em reunião realizada com um grupo de especialistas em herança falciforme, </a:t>
            </a:r>
            <a:r>
              <a:rPr lang="pt-BR" b="1" dirty="0"/>
              <a:t>posiciona-se favorável à prática de exercícios físicos por pessoas com esse traço</a:t>
            </a:r>
            <a:r>
              <a:rPr lang="pt-BR" dirty="0"/>
              <a:t>. O ministério, além disso, considera que "não é necessária" a realização de testes para identificação de praticantes de esportes, independentemente de serem esportistas amadores ou profissionais (</a:t>
            </a:r>
            <a:r>
              <a:rPr lang="pt-BR" baseline="30000" dirty="0">
                <a:hlinkClick r:id="rId3"/>
              </a:rPr>
              <a:t>BRASIL, 2009</a:t>
            </a:r>
            <a:r>
              <a:rPr lang="pt-BR" dirty="0"/>
              <a:t>, p. 31).”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686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/>
              <a:t>Discussão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85925"/>
            <a:ext cx="11358563" cy="4686299"/>
          </a:xfrm>
        </p:spPr>
        <p:txBody>
          <a:bodyPr>
            <a:normAutofit/>
          </a:bodyPr>
          <a:lstStyle/>
          <a:p>
            <a:r>
              <a:rPr lang="pt-BR" dirty="0"/>
              <a:t>Anemia falciforme: </a:t>
            </a:r>
          </a:p>
          <a:p>
            <a:r>
              <a:rPr lang="pt-BR" dirty="0">
                <a:hlinkClick r:id="rId2"/>
              </a:rPr>
              <a:t>https://www.youtube.com/watch?v=4k92ZXDUsxg</a:t>
            </a:r>
            <a:r>
              <a:rPr lang="pt-BR" dirty="0"/>
              <a:t> (inteiro)</a:t>
            </a:r>
          </a:p>
          <a:p>
            <a:endParaRPr lang="pt-BR" dirty="0"/>
          </a:p>
          <a:p>
            <a:r>
              <a:rPr lang="pt-BR" dirty="0">
                <a:hlinkClick r:id="rId3"/>
              </a:rPr>
              <a:t>https://www.youtube.com/watch?v=_uron3BYdjU</a:t>
            </a:r>
            <a:r>
              <a:rPr lang="pt-BR" dirty="0"/>
              <a:t> (até 3:23)</a:t>
            </a:r>
          </a:p>
          <a:p>
            <a:endParaRPr lang="pt-BR" dirty="0"/>
          </a:p>
          <a:p>
            <a:r>
              <a:rPr lang="pt-BR" dirty="0">
                <a:hlinkClick r:id="rId4"/>
              </a:rPr>
              <a:t>http://www.scielo.br/pdf/rbhh/v29n3/v29n3a06.pdf</a:t>
            </a:r>
            <a:r>
              <a:rPr lang="pt-BR" dirty="0"/>
              <a:t> (artigo) </a:t>
            </a:r>
          </a:p>
          <a:p>
            <a:pPr lvl="1"/>
            <a:r>
              <a:rPr lang="pt-BR" dirty="0"/>
              <a:t>Traço falciforme – </a:t>
            </a:r>
            <a:r>
              <a:rPr lang="pt-BR" dirty="0" err="1"/>
              <a:t>heterozigose</a:t>
            </a:r>
            <a:r>
              <a:rPr lang="pt-BR" dirty="0"/>
              <a:t> para hemoglobina S </a:t>
            </a:r>
            <a:r>
              <a:rPr lang="pt-BR" dirty="0" err="1"/>
              <a:t>Sickle</a:t>
            </a:r>
            <a:r>
              <a:rPr lang="pt-BR" dirty="0"/>
              <a:t> </a:t>
            </a:r>
            <a:r>
              <a:rPr lang="pt-BR" dirty="0" err="1"/>
              <a:t>cell</a:t>
            </a:r>
            <a:r>
              <a:rPr lang="pt-BR" dirty="0"/>
              <a:t> </a:t>
            </a:r>
            <a:r>
              <a:rPr lang="pt-BR" dirty="0" err="1"/>
              <a:t>trait</a:t>
            </a:r>
            <a:r>
              <a:rPr lang="pt-BR" dirty="0"/>
              <a:t> – </a:t>
            </a:r>
            <a:r>
              <a:rPr lang="pt-BR" dirty="0" err="1"/>
              <a:t>heterozygous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hemoglobin</a:t>
            </a:r>
            <a:r>
              <a:rPr lang="pt-BR" dirty="0"/>
              <a:t> S</a:t>
            </a:r>
          </a:p>
          <a:p>
            <a:pPr lvl="1"/>
            <a:r>
              <a:rPr lang="pt-BR" dirty="0" err="1"/>
              <a:t>Mitiko</a:t>
            </a:r>
            <a:r>
              <a:rPr lang="pt-BR" dirty="0"/>
              <a:t> </a:t>
            </a:r>
            <a:r>
              <a:rPr lang="pt-BR" dirty="0" err="1"/>
              <a:t>Murao</a:t>
            </a:r>
            <a:endParaRPr lang="pt-BR" dirty="0"/>
          </a:p>
          <a:p>
            <a:pPr lvl="1"/>
            <a:r>
              <a:rPr lang="pt-BR" dirty="0"/>
              <a:t>Maria Helena C. Ferraz</a:t>
            </a:r>
          </a:p>
          <a:p>
            <a:pPr lvl="1"/>
            <a:r>
              <a:rPr lang="sv-SE" sz="1600" dirty="0"/>
              <a:t>Rev. bras. hematol. hemoter. 2007;29(3):223-225</a:t>
            </a:r>
          </a:p>
          <a:p>
            <a:pPr marL="0" indent="0">
              <a:buNone/>
            </a:pPr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211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8637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868" y="1528763"/>
            <a:ext cx="8958263" cy="46434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/>
              <a:t>Novas tecnologias alteram hábitos de pensamento profundamente enraizados, que dão a uma cultura seu senso de como é o mundo, senso da ordem natural das coisas, do que é sensato, necessário, inevitável e real.</a:t>
            </a:r>
          </a:p>
          <a:p>
            <a:pPr algn="just"/>
            <a:endParaRPr lang="pt-BR" sz="9600" dirty="0"/>
          </a:p>
          <a:p>
            <a:pPr marL="0" indent="0" algn="r">
              <a:buNone/>
            </a:pPr>
            <a:r>
              <a:rPr lang="pt-BR" sz="9600" dirty="0"/>
              <a:t>“O meio é a mensagem” (tecnologia não é neutra)</a:t>
            </a:r>
          </a:p>
          <a:p>
            <a:pPr marL="0" indent="0" algn="r">
              <a:buNone/>
            </a:pPr>
            <a:r>
              <a:rPr lang="pt-BR" sz="9600" dirty="0"/>
              <a:t>Marshall </a:t>
            </a:r>
            <a:r>
              <a:rPr lang="pt-BR" sz="9600" dirty="0" err="1"/>
              <a:t>McLuhan</a:t>
            </a:r>
            <a:r>
              <a:rPr lang="pt-BR" sz="9600" dirty="0"/>
              <a:t> </a:t>
            </a:r>
            <a:br>
              <a:rPr lang="pt-BR" sz="9600" dirty="0"/>
            </a:br>
            <a:br>
              <a:rPr lang="pt-BR" sz="9600" dirty="0"/>
            </a:br>
            <a:r>
              <a:rPr lang="pt-BR" sz="9600" dirty="0"/>
              <a:t> </a:t>
            </a:r>
            <a:br>
              <a:rPr lang="pt-BR" sz="9600" dirty="0"/>
            </a:br>
            <a:r>
              <a:rPr lang="pt-BR" sz="9600" dirty="0"/>
              <a:t>“A tecnologia revela a maneira como o homem lida com a natureza” Karl Marx</a:t>
            </a:r>
            <a:br>
              <a:rPr lang="pt-BR" sz="9600" dirty="0"/>
            </a:br>
            <a:r>
              <a:rPr lang="pt-BR" sz="9600" dirty="0"/>
              <a:t> </a:t>
            </a:r>
            <a:br>
              <a:rPr lang="pt-BR" sz="9600" dirty="0"/>
            </a:br>
            <a:endParaRPr lang="pt-BR" sz="9600" dirty="0"/>
          </a:p>
          <a:p>
            <a:pPr marL="0" indent="0" algn="r">
              <a:buNone/>
            </a:pPr>
            <a:r>
              <a:rPr lang="pt-BR" sz="9600" dirty="0"/>
              <a:t>“Tudo parece prego para um homem com um martelo”</a:t>
            </a:r>
            <a:br>
              <a:rPr lang="pt-BR" sz="9600" dirty="0"/>
            </a:br>
            <a:br>
              <a:rPr lang="pt-BR" sz="9600" dirty="0"/>
            </a:br>
            <a:endParaRPr lang="pt-BR" sz="9600" dirty="0"/>
          </a:p>
          <a:p>
            <a:pPr marL="0" indent="0">
              <a:buNone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160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38" y="243007"/>
            <a:ext cx="7729728" cy="1085731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br>
              <a:rPr lang="pt-BR" sz="1800" cap="none" dirty="0"/>
            </a:br>
            <a:br>
              <a:rPr lang="pt-BR" sz="1800" b="1" cap="none" dirty="0">
                <a:highlight>
                  <a:srgbClr val="FFFF00"/>
                </a:highlight>
              </a:rPr>
            </a:br>
            <a:r>
              <a:rPr lang="pt-BR" sz="1800" b="1" cap="none" dirty="0">
                <a:highlight>
                  <a:srgbClr val="C0C0C0"/>
                </a:highlight>
              </a:rPr>
              <a:t>CULTURAS</a:t>
            </a:r>
            <a:br>
              <a:rPr lang="pt-BR" sz="1800" cap="none" dirty="0"/>
            </a:br>
            <a:endParaRPr lang="pt-BR" sz="18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FFC22FE-0B83-4A38-844E-4ECEADC564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638377"/>
              </p:ext>
            </p:extLst>
          </p:nvPr>
        </p:nvGraphicFramePr>
        <p:xfrm>
          <a:off x="1844155" y="1505446"/>
          <a:ext cx="8500893" cy="5109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665">
                  <a:extLst>
                    <a:ext uri="{9D8B030D-6E8A-4147-A177-3AD203B41FA5}">
                      <a16:colId xmlns:a16="http://schemas.microsoft.com/office/drawing/2014/main" val="3669887526"/>
                    </a:ext>
                  </a:extLst>
                </a:gridCol>
                <a:gridCol w="2710614">
                  <a:extLst>
                    <a:ext uri="{9D8B030D-6E8A-4147-A177-3AD203B41FA5}">
                      <a16:colId xmlns:a16="http://schemas.microsoft.com/office/drawing/2014/main" val="3854225682"/>
                    </a:ext>
                  </a:extLst>
                </a:gridCol>
                <a:gridCol w="2710614">
                  <a:extLst>
                    <a:ext uri="{9D8B030D-6E8A-4147-A177-3AD203B41FA5}">
                      <a16:colId xmlns:a16="http://schemas.microsoft.com/office/drawing/2014/main" val="2366813620"/>
                    </a:ext>
                  </a:extLst>
                </a:gridCol>
              </a:tblGrid>
              <a:tr h="82176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As que usam ferramentas </a:t>
                      </a:r>
                    </a:p>
                    <a:p>
                      <a:pPr algn="ctr"/>
                      <a:r>
                        <a:rPr lang="pt-BR" sz="1400" dirty="0"/>
                        <a:t>(todas até o século XVIII)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As Tecnocracias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Os </a:t>
                      </a:r>
                      <a:r>
                        <a:rPr lang="pt-BR" dirty="0" err="1"/>
                        <a:t>Tecnopólios</a:t>
                      </a:r>
                      <a:endParaRPr lang="pt-B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63466"/>
                  </a:ext>
                </a:extLst>
              </a:tr>
              <a:tr h="196662">
                <a:tc>
                  <a:txBody>
                    <a:bodyPr/>
                    <a:lstStyle/>
                    <a:p>
                      <a:r>
                        <a:rPr lang="pt-BR" dirty="0"/>
                        <a:t>satisfazer necessidades físicas imediatas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as ferramentas desempenham um papel central no mundo das ideias da cultura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pessoas concebidas como mercados consumidores - não como cidadãos</a:t>
                      </a:r>
                      <a:br>
                        <a:rPr lang="pt-BR" dirty="0"/>
                      </a:br>
                      <a:r>
                        <a:rPr lang="pt-BR" dirty="0"/>
                        <a:t> 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270923"/>
                  </a:ext>
                </a:extLst>
              </a:tr>
              <a:tr h="1636021">
                <a:tc>
                  <a:txBody>
                    <a:bodyPr/>
                    <a:lstStyle/>
                    <a:p>
                      <a:r>
                        <a:rPr lang="pt-BR" dirty="0"/>
                        <a:t>servir ao mundo simbólico</a:t>
                      </a:r>
                      <a:br>
                        <a:rPr lang="pt-BR" dirty="0"/>
                      </a:br>
                      <a:r>
                        <a:rPr lang="pt-BR" dirty="0"/>
                        <a:t>(arte, política, mito, ritual, religião: castelos, catedrais)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tudo precisa dar passagem em algum nível, ao desenvolvimento das ferramentas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submissão de todas as formas de vida e culturas à soberania da técnica e da tecnologia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328214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pt-BR" dirty="0"/>
                        <a:t>nível alto de integração entre as ferramentas e as visões de mundo – ferramentas servem às pessoas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os mundos social e simbólico tornam-se cada vez mais sujeitos às exigências desse desenvolvimento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indivíduos não tomam decisões morais, só práticas – Tecnopólio – burocracia e especialização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5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382" y="501482"/>
            <a:ext cx="8364606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br>
              <a:rPr lang="pt-BR" sz="1800" dirty="0"/>
            </a:br>
            <a:r>
              <a:rPr lang="pt-BR" sz="1800" dirty="0"/>
              <a:t>N</a:t>
            </a:r>
            <a:r>
              <a:rPr lang="pt-BR" sz="1800" cap="none" dirty="0"/>
              <a:t>eil </a:t>
            </a:r>
            <a:r>
              <a:rPr lang="pt-BR" sz="1800" cap="none" dirty="0" err="1"/>
              <a:t>Postman</a:t>
            </a:r>
            <a:r>
              <a:rPr lang="pt-BR" sz="1800" cap="none" dirty="0"/>
              <a:t> (1931-2003), crítico social, professor titular do departamento de comunicação da universidade de nova </a:t>
            </a:r>
            <a:r>
              <a:rPr lang="pt-BR" sz="1800" cap="none" dirty="0" err="1"/>
              <a:t>york</a:t>
            </a:r>
            <a:r>
              <a:rPr lang="pt-BR" sz="1800" cap="none" dirty="0"/>
              <a:t> </a:t>
            </a:r>
            <a:br>
              <a:rPr lang="pt-BR" sz="1800" cap="none" dirty="0"/>
            </a:b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450" y="1203098"/>
            <a:ext cx="7729728" cy="481488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6EC87C-F4D2-417B-9E90-8651BC56F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990" y="1837276"/>
            <a:ext cx="2034153" cy="318344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50861BE-8CBA-4B5C-853F-46A875753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512" y="3171451"/>
            <a:ext cx="2034153" cy="318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CE76664-4C6E-4743-B9F4-1E5B1249E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382" y="1837276"/>
            <a:ext cx="2087507" cy="318344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D2136CB-113B-43E3-8BEE-1AD9F6B06E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0389" y="572210"/>
            <a:ext cx="2129100" cy="324687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B4533B3-BF6C-490C-B260-7975FB915E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5766" y="3171451"/>
            <a:ext cx="2107354" cy="318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6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43063"/>
            <a:ext cx="7729728" cy="48148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400" dirty="0"/>
              <a:t>O Julgamento de </a:t>
            </a:r>
            <a:r>
              <a:rPr lang="pt-BR" sz="2400" dirty="0" err="1"/>
              <a:t>Thamus</a:t>
            </a:r>
            <a:endParaRPr lang="pt-BR" sz="2400" dirty="0"/>
          </a:p>
          <a:p>
            <a:endParaRPr lang="pt-BR" dirty="0"/>
          </a:p>
          <a:p>
            <a:r>
              <a:rPr lang="pt-BR" sz="2000" dirty="0" err="1"/>
              <a:t>Theut</a:t>
            </a:r>
            <a:r>
              <a:rPr lang="pt-BR" sz="2000" dirty="0"/>
              <a:t>: deus inventor</a:t>
            </a:r>
          </a:p>
          <a:p>
            <a:r>
              <a:rPr lang="pt-BR" sz="2000" dirty="0"/>
              <a:t>Invenção  da escrita</a:t>
            </a:r>
          </a:p>
          <a:p>
            <a:endParaRPr lang="pt-BR" sz="2000" dirty="0"/>
          </a:p>
          <a:p>
            <a:r>
              <a:rPr lang="pt-BR" sz="2000" dirty="0" err="1"/>
              <a:t>Thamus</a:t>
            </a:r>
            <a:r>
              <a:rPr lang="pt-BR" sz="2000" dirty="0"/>
              <a:t>: rei de uma cidade no Alto Egito</a:t>
            </a:r>
          </a:p>
          <a:p>
            <a:r>
              <a:rPr lang="pt-BR" sz="2000" dirty="0"/>
              <a:t>Escrita poderia acabar com a sabedoria e a memória</a:t>
            </a:r>
          </a:p>
          <a:p>
            <a:r>
              <a:rPr lang="pt-BR" sz="2000" dirty="0"/>
              <a:t>Sabedoria  x informação, conhecimento</a:t>
            </a:r>
          </a:p>
          <a:p>
            <a:r>
              <a:rPr lang="pt-BR" sz="2000" dirty="0"/>
              <a:t>Fardo para a sociedade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0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43063"/>
            <a:ext cx="7729728" cy="48148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400" dirty="0"/>
              <a:t>O Julgamento de </a:t>
            </a:r>
            <a:r>
              <a:rPr lang="pt-BR" sz="2400" dirty="0" err="1"/>
              <a:t>Thamus</a:t>
            </a:r>
            <a:endParaRPr lang="pt-BR" sz="2400" dirty="0"/>
          </a:p>
          <a:p>
            <a:endParaRPr lang="pt-BR" dirty="0"/>
          </a:p>
          <a:p>
            <a:r>
              <a:rPr lang="pt-BR" sz="2000" dirty="0" err="1"/>
              <a:t>Theut</a:t>
            </a:r>
            <a:r>
              <a:rPr lang="pt-BR" sz="2000" dirty="0"/>
              <a:t>: deus inventor</a:t>
            </a:r>
          </a:p>
          <a:p>
            <a:r>
              <a:rPr lang="pt-BR" sz="2000" dirty="0"/>
              <a:t>Invenção  da escrita</a:t>
            </a:r>
          </a:p>
          <a:p>
            <a:endParaRPr lang="pt-BR" sz="2000" dirty="0"/>
          </a:p>
          <a:p>
            <a:r>
              <a:rPr lang="pt-BR" sz="2000" dirty="0" err="1"/>
              <a:t>Thamus</a:t>
            </a:r>
            <a:r>
              <a:rPr lang="pt-BR" sz="2000" dirty="0"/>
              <a:t>: rei de uma cidade no Alto Egito</a:t>
            </a:r>
          </a:p>
          <a:p>
            <a:r>
              <a:rPr lang="pt-BR" sz="2000" dirty="0"/>
              <a:t>Escrita poderia acabar com a sabedoria e a memória</a:t>
            </a:r>
          </a:p>
          <a:p>
            <a:r>
              <a:rPr lang="pt-BR" sz="2000" dirty="0"/>
              <a:t>Sabedoria  x informação, conhecimento</a:t>
            </a:r>
          </a:p>
          <a:p>
            <a:r>
              <a:rPr lang="pt-BR" sz="2000" dirty="0"/>
              <a:t>Fardo para a sociedade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93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BACA2-8145-4008-9A4B-0D915B0F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4676"/>
            <a:ext cx="7729728" cy="66161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cap="none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955F48-12A4-484A-B341-64726D85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134" y="1444425"/>
            <a:ext cx="7729728" cy="4093029"/>
          </a:xfrm>
        </p:spPr>
        <p:txBody>
          <a:bodyPr>
            <a:normAutofit fontScale="92500" lnSpcReduction="10000"/>
          </a:bodyPr>
          <a:lstStyle/>
          <a:p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200" dirty="0">
                <a:solidFill>
                  <a:schemeClr val="tx1"/>
                </a:solidFill>
              </a:rPr>
              <a:t>Toda tecnologia é um fardo e uma bênção;</a:t>
            </a:r>
          </a:p>
          <a:p>
            <a:endParaRPr lang="pt-BR" sz="2200" dirty="0">
              <a:solidFill>
                <a:schemeClr val="tx1"/>
              </a:solidFill>
            </a:endParaRPr>
          </a:p>
          <a:p>
            <a:r>
              <a:rPr lang="pt-BR" sz="2200" dirty="0" err="1">
                <a:solidFill>
                  <a:schemeClr val="tx1"/>
                </a:solidFill>
              </a:rPr>
              <a:t>Tecnófilos</a:t>
            </a:r>
            <a:r>
              <a:rPr lang="pt-BR" sz="2200" dirty="0">
                <a:solidFill>
                  <a:schemeClr val="tx1"/>
                </a:solidFill>
              </a:rPr>
              <a:t> – só veem o que a tecnologia vai FAZER, não o que ela vai DESFAZER;</a:t>
            </a:r>
          </a:p>
          <a:p>
            <a:endParaRPr lang="pt-BR" sz="2200" dirty="0">
              <a:solidFill>
                <a:schemeClr val="tx1"/>
              </a:solidFill>
            </a:endParaRPr>
          </a:p>
          <a:p>
            <a:r>
              <a:rPr lang="pt-BR" sz="2200" dirty="0">
                <a:solidFill>
                  <a:schemeClr val="tx1"/>
                </a:solidFill>
              </a:rPr>
              <a:t>É inevitável que cada cultura precise negociar com a tecnologia;</a:t>
            </a:r>
          </a:p>
          <a:p>
            <a:endParaRPr lang="pt-BR" sz="2200" dirty="0">
              <a:solidFill>
                <a:schemeClr val="tx1"/>
              </a:solidFill>
            </a:endParaRPr>
          </a:p>
          <a:p>
            <a:r>
              <a:rPr lang="pt-BR" sz="2200" dirty="0">
                <a:solidFill>
                  <a:schemeClr val="tx1"/>
                </a:solidFill>
              </a:rPr>
              <a:t>As tecnologias radicais criam novas definições para velhos termos</a:t>
            </a:r>
          </a:p>
          <a:p>
            <a:r>
              <a:rPr lang="pt-BR" sz="2200" dirty="0">
                <a:solidFill>
                  <a:schemeClr val="tx1"/>
                </a:solidFill>
              </a:rPr>
              <a:t>Esse processo ocorre sem que tenhamos consciência dele (diferente da introdução de novos termos)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Seta: Curva para a Esquerda 3">
            <a:extLst>
              <a:ext uri="{FF2B5EF4-FFF2-40B4-BE49-F238E27FC236}">
                <a16:creationId xmlns:a16="http://schemas.microsoft.com/office/drawing/2014/main" id="{71D3F7AE-6B09-43A5-BFBD-4F1A24E97FB9}"/>
              </a:ext>
            </a:extLst>
          </p:cNvPr>
          <p:cNvSpPr/>
          <p:nvPr/>
        </p:nvSpPr>
        <p:spPr>
          <a:xfrm>
            <a:off x="9792589" y="4583113"/>
            <a:ext cx="878586" cy="508508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1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AC984-E700-4E56-A142-39305F259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0694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6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BB3A78-6BB4-46EA-BA30-F8CED7BE6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475" y="1871663"/>
            <a:ext cx="8401050" cy="4614861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8000" dirty="0"/>
              <a:t>Competência numa dada tecnologia – cria um grupo de elite (os que não têm a competência garantem autoridade e prestígio imerecidos);</a:t>
            </a:r>
          </a:p>
          <a:p>
            <a:endParaRPr lang="pt-BR" sz="8000" dirty="0"/>
          </a:p>
          <a:p>
            <a:r>
              <a:rPr lang="pt-BR" sz="8000" dirty="0"/>
              <a:t>Novas tecnologias dissolvem o monopólio de conhecimentos de uma tecnologia mais antiga e criam um novo – composto por um grupo diferente;</a:t>
            </a:r>
          </a:p>
          <a:p>
            <a:endParaRPr lang="pt-BR" sz="8000" dirty="0"/>
          </a:p>
          <a:p>
            <a:r>
              <a:rPr lang="pt-BR" sz="8000" dirty="0"/>
              <a:t>Benefícios e custos de uma nova tecnologia não são distribuídos por igual na sociedade;</a:t>
            </a:r>
          </a:p>
          <a:p>
            <a:pPr marL="0" indent="0">
              <a:buNone/>
            </a:pPr>
            <a:endParaRPr lang="pt-BR" sz="8000" dirty="0"/>
          </a:p>
          <a:p>
            <a:r>
              <a:rPr lang="pt-BR" sz="8000" dirty="0"/>
              <a:t>Novas tecnologias alteram hábitos de pensamento profundamente enraizados, que dão a uma cultura seu senso de como é o mundo, senso da ordem natural das coisas, do que é sensato, necessário, inevitável e real.</a:t>
            </a:r>
            <a:br>
              <a:rPr lang="pt-BR" sz="8000" dirty="0"/>
            </a:br>
            <a:br>
              <a:rPr lang="pt-BR" sz="8000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323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9" y="1785938"/>
            <a:ext cx="8943974" cy="4714875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t-BR" dirty="0"/>
          </a:p>
          <a:p>
            <a:pPr>
              <a:lnSpc>
                <a:spcPct val="120000"/>
              </a:lnSpc>
            </a:pPr>
            <a:r>
              <a:rPr lang="pt-BR" sz="2400" dirty="0"/>
              <a:t>Limitações dos inventores para compreender a tendência social e psicológica (e ideológica) de suas próprias invenções;</a:t>
            </a:r>
          </a:p>
          <a:p>
            <a:pPr>
              <a:lnSpc>
                <a:spcPct val="120000"/>
              </a:lnSpc>
            </a:pPr>
            <a:r>
              <a:rPr lang="pt-BR" sz="2400" dirty="0"/>
              <a:t>Caso do relógio mecânico (p. 24);</a:t>
            </a:r>
          </a:p>
          <a:p>
            <a:pPr>
              <a:lnSpc>
                <a:spcPct val="120000"/>
              </a:lnSpc>
            </a:pPr>
            <a:r>
              <a:rPr lang="pt-BR" sz="2400" dirty="0"/>
              <a:t>Ente tecnologias novas e antigas, há visões de mundo em colisão;</a:t>
            </a:r>
          </a:p>
          <a:p>
            <a:pPr>
              <a:lnSpc>
                <a:spcPct val="120000"/>
              </a:lnSpc>
            </a:pPr>
            <a:r>
              <a:rPr lang="pt-BR" sz="2400" dirty="0"/>
              <a:t>Uma mudança significativa leva a uma mudança total;</a:t>
            </a:r>
          </a:p>
          <a:p>
            <a:pPr>
              <a:lnSpc>
                <a:spcPct val="120000"/>
              </a:lnSpc>
            </a:pPr>
            <a:r>
              <a:rPr lang="pt-BR" sz="2400" dirty="0"/>
              <a:t>Uma tecnologia nova não acrescenta ou diminui coisa alguma – ela muda tudo.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82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8781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43088"/>
            <a:ext cx="7729728" cy="4286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/>
              <a:t>As novas tecnologias alteram: 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Tx/>
              <a:buChar char="-"/>
            </a:pPr>
            <a:r>
              <a:rPr lang="pt-BR" sz="2400" dirty="0"/>
              <a:t>A estrutura de nossos interesses;</a:t>
            </a:r>
          </a:p>
          <a:p>
            <a:pPr>
              <a:buFontTx/>
              <a:buChar char="-"/>
            </a:pPr>
            <a:r>
              <a:rPr lang="pt-BR" sz="2400" dirty="0"/>
              <a:t>As coisas sobre as quais pensamos;</a:t>
            </a:r>
          </a:p>
          <a:p>
            <a:pPr>
              <a:buFontTx/>
              <a:buChar char="-"/>
            </a:pPr>
            <a:r>
              <a:rPr lang="pt-BR" sz="2400" dirty="0"/>
              <a:t>O caráter de nossos símbolos;</a:t>
            </a:r>
          </a:p>
          <a:p>
            <a:pPr>
              <a:buFontTx/>
              <a:buChar char="-"/>
            </a:pPr>
            <a:r>
              <a:rPr lang="pt-BR" sz="2400" dirty="0"/>
              <a:t>As coisas com que pensamos;</a:t>
            </a:r>
          </a:p>
          <a:p>
            <a:pPr>
              <a:buFontTx/>
              <a:buChar char="-"/>
            </a:pPr>
            <a:r>
              <a:rPr lang="pt-BR" sz="2400" dirty="0"/>
              <a:t>Alteram a natureza da comunidade, a arena na qual os pensamentos se desenvolvem.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22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54BF-C24E-4593-A116-ECFA9667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450224"/>
            <a:ext cx="7729728" cy="7783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 err="1"/>
              <a:t>P</a:t>
            </a:r>
            <a:r>
              <a:rPr lang="pt-BR" sz="1800" cap="none" dirty="0" err="1"/>
              <a:t>ostman</a:t>
            </a:r>
            <a:r>
              <a:rPr lang="pt-BR" sz="1800" cap="none" dirty="0"/>
              <a:t>, Neil. </a:t>
            </a:r>
            <a:r>
              <a:rPr lang="pt-BR" sz="1800" b="1" cap="none" dirty="0"/>
              <a:t>Tecnopólio</a:t>
            </a:r>
            <a:r>
              <a:rPr lang="pt-BR" sz="1800" cap="none" dirty="0"/>
              <a:t>: São Paulo, Nobel, 1992, 224 p.</a:t>
            </a:r>
            <a:br>
              <a:rPr lang="pt-BR" sz="1800" cap="none" dirty="0"/>
            </a:b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1AA713-5F47-45EF-9614-FDFD7FE2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542" y="1364289"/>
            <a:ext cx="9586913" cy="4900612"/>
          </a:xfrm>
        </p:spPr>
        <p:txBody>
          <a:bodyPr>
            <a:normAutofit fontScale="25000" lnSpcReduction="20000"/>
          </a:bodyPr>
          <a:lstStyle/>
          <a:p>
            <a:endParaRPr lang="pt-BR" sz="5100" dirty="0"/>
          </a:p>
          <a:p>
            <a:r>
              <a:rPr lang="pt-BR" sz="8000" dirty="0"/>
              <a:t>Associada a cada tecnologia:</a:t>
            </a:r>
          </a:p>
          <a:p>
            <a:pPr marL="0" indent="0">
              <a:buNone/>
            </a:pPr>
            <a:r>
              <a:rPr lang="pt-BR" sz="8000" dirty="0"/>
              <a:t>- há instituições que refletem a visão de mundo promovida pela tecnologia;</a:t>
            </a:r>
          </a:p>
          <a:p>
            <a:pPr marL="0" indent="0">
              <a:buNone/>
            </a:pPr>
            <a:r>
              <a:rPr lang="pt-BR" sz="8000" dirty="0"/>
              <a:t>- quando  as instituições são ameaçadas uma cultura entra em crise;</a:t>
            </a:r>
          </a:p>
          <a:p>
            <a:pPr marL="0" indent="0">
              <a:buNone/>
            </a:pPr>
            <a:endParaRPr lang="pt-BR" sz="8000" dirty="0"/>
          </a:p>
          <a:p>
            <a:r>
              <a:rPr lang="pt-BR" sz="8000" dirty="0"/>
              <a:t>De que maneira a nova tecnologia vai alterar:</a:t>
            </a:r>
          </a:p>
          <a:p>
            <a:pPr marL="0" indent="0">
              <a:buNone/>
            </a:pPr>
            <a:br>
              <a:rPr lang="pt-BR" sz="8000" dirty="0"/>
            </a:br>
            <a:r>
              <a:rPr lang="pt-BR" sz="8000" dirty="0"/>
              <a:t>- as concepções de mundo vigentes?</a:t>
            </a:r>
            <a:br>
              <a:rPr lang="pt-BR" sz="8000" dirty="0"/>
            </a:br>
            <a:r>
              <a:rPr lang="pt-BR" sz="8000" dirty="0"/>
              <a:t>- o relacionamento entre ricos e pobres?</a:t>
            </a:r>
            <a:br>
              <a:rPr lang="pt-BR" sz="8000" dirty="0"/>
            </a:br>
            <a:r>
              <a:rPr lang="pt-BR" sz="8000" dirty="0"/>
              <a:t>- a ideia de felicidade em si?</a:t>
            </a:r>
          </a:p>
          <a:p>
            <a:endParaRPr lang="pt-BR" sz="8000" dirty="0"/>
          </a:p>
          <a:p>
            <a:r>
              <a:rPr lang="pt-BR" sz="8000" dirty="0"/>
              <a:t>Cultura oral: cooperação, aprendizado em grupo, senso de responsabilidade social (eram o contexto em que  a instrução adequada e o conhecimento verdadeiros deveriam ser comunicados);</a:t>
            </a:r>
          </a:p>
          <a:p>
            <a:r>
              <a:rPr lang="pt-BR" sz="8000" dirty="0"/>
              <a:t>Cultura Escrita? Individualidade, espaço, tempo.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217732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676</TotalTime>
  <Words>878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Pacote</vt:lpstr>
      <vt:lpstr>TECNOLOGIAS</vt:lpstr>
      <vt:lpstr>  Neil Postman (1931-2003), crítico social, professor titular do departamento de comunicação da universidade de nova york   </vt:lpstr>
      <vt:lpstr> Postman, Neil. Tecnopólio: São Paulo, Nobel, 1992, 224 p. </vt:lpstr>
      <vt:lpstr> Postman, Neil. Tecnopólio: São Paulo, Nobel, 1992, 224 p. </vt:lpstr>
      <vt:lpstr> Postman, Neil. Tecnopólio: São Paulo, Nobel, 1992, 224 p. </vt:lpstr>
      <vt:lpstr> Postman, Neil. Tecnopólio: São Paulo, Nobel, 1992, 224 p. </vt:lpstr>
      <vt:lpstr> Postman, Neil. Tecnopólio: São Paulo, Nobel, 1992, 224 p. </vt:lpstr>
      <vt:lpstr> Postman, Neil. Tecnopólio: São Paulo, Nobel, 1992, 224 p. </vt:lpstr>
      <vt:lpstr> Postman, Neil. Tecnopólio: São Paulo, Nobel, 1992, 224 p. </vt:lpstr>
      <vt:lpstr> Postman, Neil. Tecnopólio: São Paulo, Nobel, 1992, 224 p. </vt:lpstr>
      <vt:lpstr> Discussão </vt:lpstr>
      <vt:lpstr> Discussão </vt:lpstr>
      <vt:lpstr> Discussão </vt:lpstr>
      <vt:lpstr> Postman, Neil. Tecnopólio: São Paulo, Nobel, 1992, 224 p. </vt:lpstr>
      <vt:lpstr> Postman, Neil. Tecnopólio: São Paulo, Nobel, 1992, 224 p.   CULTURAS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Debora Casagrande Santos</dc:creator>
  <cp:lastModifiedBy>Debora Casagrande Santos</cp:lastModifiedBy>
  <cp:revision>63</cp:revision>
  <dcterms:created xsi:type="dcterms:W3CDTF">2018-09-03T15:27:17Z</dcterms:created>
  <dcterms:modified xsi:type="dcterms:W3CDTF">2018-09-24T13:37:46Z</dcterms:modified>
</cp:coreProperties>
</file>