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80" r:id="rId3"/>
    <p:sldId id="257" r:id="rId4"/>
    <p:sldId id="265" r:id="rId5"/>
    <p:sldId id="281" r:id="rId6"/>
    <p:sldId id="282" r:id="rId7"/>
    <p:sldId id="294" r:id="rId8"/>
    <p:sldId id="29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6" d="100"/>
          <a:sy n="106"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143114-0359-452E-9287-D5698C6BA623}" type="datetimeFigureOut">
              <a:rPr lang="en-GB" smtClean="0"/>
              <a:t>24/09/2018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AACA79-9BF6-4A14-B642-AFFE4DBDBA4E}" type="slidenum">
              <a:rPr lang="en-GB" smtClean="0"/>
              <a:t>‹#›</a:t>
            </a:fld>
            <a:endParaRPr lang="en-GB"/>
          </a:p>
        </p:txBody>
      </p:sp>
    </p:spTree>
    <p:extLst>
      <p:ext uri="{BB962C8B-B14F-4D97-AF65-F5344CB8AC3E}">
        <p14:creationId xmlns:p14="http://schemas.microsoft.com/office/powerpoint/2010/main" val="184361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FC8BD8E7-1312-41F3-99C4-6DA5AF891969}" type="slidenum">
              <a:rPr lang="pt-BR" smtClean="0"/>
              <a:t>2</a:t>
            </a:fld>
            <a:endParaRPr lang="pt-BR" dirty="0"/>
          </a:p>
        </p:txBody>
      </p:sp>
    </p:spTree>
    <p:extLst>
      <p:ext uri="{BB962C8B-B14F-4D97-AF65-F5344CB8AC3E}">
        <p14:creationId xmlns:p14="http://schemas.microsoft.com/office/powerpoint/2010/main" val="2860006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FC8BD8E7-1312-41F3-99C4-6DA5AF891969}" type="slidenum">
              <a:rPr lang="pt-BR" smtClean="0"/>
              <a:t>3</a:t>
            </a:fld>
            <a:endParaRPr lang="pt-BR" dirty="0"/>
          </a:p>
        </p:txBody>
      </p:sp>
    </p:spTree>
    <p:extLst>
      <p:ext uri="{BB962C8B-B14F-4D97-AF65-F5344CB8AC3E}">
        <p14:creationId xmlns:p14="http://schemas.microsoft.com/office/powerpoint/2010/main" val="94654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9/24/2018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A0FC9-A36D-4A00-9CAF-A045C3D8C493}"/>
              </a:ext>
            </a:extLst>
          </p:cNvPr>
          <p:cNvSpPr>
            <a:spLocks noGrp="1"/>
          </p:cNvSpPr>
          <p:nvPr>
            <p:ph type="ctrTitle"/>
          </p:nvPr>
        </p:nvSpPr>
        <p:spPr/>
        <p:txBody>
          <a:bodyPr/>
          <a:lstStyle/>
          <a:p>
            <a:r>
              <a:rPr lang="en-GB"/>
              <a:t>Topics in research</a:t>
            </a:r>
            <a:endParaRPr lang="en-GB" dirty="0"/>
          </a:p>
        </p:txBody>
      </p:sp>
      <p:sp>
        <p:nvSpPr>
          <p:cNvPr id="3" name="Subtitle 2">
            <a:extLst>
              <a:ext uri="{FF2B5EF4-FFF2-40B4-BE49-F238E27FC236}">
                <a16:creationId xmlns:a16="http://schemas.microsoft.com/office/drawing/2014/main" id="{19C0EE6F-EA0D-4C55-B84C-09F656ECF087}"/>
              </a:ext>
            </a:extLst>
          </p:cNvPr>
          <p:cNvSpPr>
            <a:spLocks noGrp="1"/>
          </p:cNvSpPr>
          <p:nvPr>
            <p:ph type="subTitle" idx="1"/>
          </p:nvPr>
        </p:nvSpPr>
        <p:spPr/>
        <p:txBody>
          <a:bodyPr/>
          <a:lstStyle/>
          <a:p>
            <a:r>
              <a:rPr lang="en-GB"/>
              <a:t>Dr John Corbett</a:t>
            </a:r>
          </a:p>
          <a:p>
            <a:r>
              <a:rPr lang="en-GB"/>
              <a:t>USP-CAPES International Fellow</a:t>
            </a:r>
            <a:endParaRPr lang="en-GB" dirty="0"/>
          </a:p>
        </p:txBody>
      </p:sp>
    </p:spTree>
    <p:extLst>
      <p:ext uri="{BB962C8B-B14F-4D97-AF65-F5344CB8AC3E}">
        <p14:creationId xmlns:p14="http://schemas.microsoft.com/office/powerpoint/2010/main" val="167498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457200"/>
            <a:ext cx="9448800" cy="1143000"/>
          </a:xfrm>
        </p:spPr>
        <p:txBody>
          <a:bodyPr rtlCol="0">
            <a:normAutofit fontScale="90000"/>
          </a:bodyPr>
          <a:lstStyle/>
          <a:p>
            <a:pPr rtl="0"/>
            <a:r>
              <a:rPr lang="en-GB" dirty="0"/>
              <a:t>Writing a research article: title and abstract</a:t>
            </a:r>
          </a:p>
        </p:txBody>
      </p:sp>
      <p:sp>
        <p:nvSpPr>
          <p:cNvPr id="3" name="Espaço reservado para conteúdo 2"/>
          <p:cNvSpPr>
            <a:spLocks noGrp="1"/>
          </p:cNvSpPr>
          <p:nvPr>
            <p:ph idx="1"/>
          </p:nvPr>
        </p:nvSpPr>
        <p:spPr/>
        <p:txBody>
          <a:bodyPr rtlCol="0">
            <a:normAutofit/>
          </a:bodyPr>
          <a:lstStyle/>
          <a:p>
            <a:pPr rtl="0"/>
            <a:endParaRPr lang="en-GB" sz="2400" dirty="0"/>
          </a:p>
          <a:p>
            <a:r>
              <a:rPr lang="en-GB" sz="2400" dirty="0"/>
              <a:t>The title of a research article commonly:</a:t>
            </a:r>
          </a:p>
          <a:p>
            <a:pPr lvl="1"/>
            <a:r>
              <a:rPr lang="en-GB" sz="2200" dirty="0"/>
              <a:t>Identifies the topic of research</a:t>
            </a:r>
          </a:p>
          <a:p>
            <a:pPr lvl="1"/>
            <a:r>
              <a:rPr lang="en-GB" sz="2200" dirty="0"/>
              <a:t>Identifies the methodology used (optional)</a:t>
            </a:r>
          </a:p>
          <a:p>
            <a:pPr lvl="1"/>
            <a:r>
              <a:rPr lang="en-GB" sz="2200" dirty="0"/>
              <a:t>Makes a claim (optional)</a:t>
            </a:r>
          </a:p>
        </p:txBody>
      </p:sp>
    </p:spTree>
    <p:extLst>
      <p:ext uri="{BB962C8B-B14F-4D97-AF65-F5344CB8AC3E}">
        <p14:creationId xmlns:p14="http://schemas.microsoft.com/office/powerpoint/2010/main" val="2012593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457200"/>
            <a:ext cx="9448800" cy="1143000"/>
          </a:xfrm>
        </p:spPr>
        <p:txBody>
          <a:bodyPr rtlCol="0">
            <a:normAutofit fontScale="90000"/>
          </a:bodyPr>
          <a:lstStyle/>
          <a:p>
            <a:pPr rtl="0"/>
            <a:r>
              <a:rPr lang="en-GB" dirty="0"/>
              <a:t>Writing a research article: title and abstract</a:t>
            </a:r>
          </a:p>
        </p:txBody>
      </p:sp>
      <p:sp>
        <p:nvSpPr>
          <p:cNvPr id="3" name="Espaço reservado para conteúdo 2"/>
          <p:cNvSpPr>
            <a:spLocks noGrp="1"/>
          </p:cNvSpPr>
          <p:nvPr>
            <p:ph idx="1"/>
          </p:nvPr>
        </p:nvSpPr>
        <p:spPr/>
        <p:txBody>
          <a:bodyPr rtlCol="0">
            <a:normAutofit fontScale="92500" lnSpcReduction="20000"/>
          </a:bodyPr>
          <a:lstStyle/>
          <a:p>
            <a:pPr rtl="0"/>
            <a:endParaRPr lang="en-GB" sz="2400" dirty="0"/>
          </a:p>
          <a:p>
            <a:pPr rtl="0"/>
            <a:r>
              <a:rPr lang="en-GB" sz="2400" dirty="0"/>
              <a:t>The purposes of the research article abstract (Swales and Feak):</a:t>
            </a:r>
          </a:p>
          <a:p>
            <a:pPr rtl="0"/>
            <a:endParaRPr lang="en-GB" sz="2400" dirty="0"/>
          </a:p>
          <a:p>
            <a:r>
              <a:rPr lang="en-GB" sz="2400" dirty="0"/>
              <a:t>Abstracts function as stand-alone mini-texts that give readers a short summary of the research topic, methodology and main findings.			</a:t>
            </a:r>
          </a:p>
          <a:p>
            <a:r>
              <a:rPr lang="en-GB" sz="2400" dirty="0"/>
              <a:t>Abstracts function as screening devices, helping readers to decide whether or not they need to read the whole article in depth.			</a:t>
            </a:r>
          </a:p>
          <a:p>
            <a:r>
              <a:rPr lang="en-GB" sz="2400" dirty="0"/>
              <a:t>Abstracts function as previews for readers who intend to read the whole article; they provide a road map for reading.			</a:t>
            </a:r>
          </a:p>
          <a:p>
            <a:r>
              <a:rPr lang="en-GB" sz="2400" dirty="0"/>
              <a:t>Abstracts provide journal editors and reviewers with an immediate oversight of the paper they are considering for publication.			</a:t>
            </a:r>
          </a:p>
        </p:txBody>
      </p:sp>
    </p:spTree>
    <p:extLst>
      <p:ext uri="{BB962C8B-B14F-4D97-AF65-F5344CB8AC3E}">
        <p14:creationId xmlns:p14="http://schemas.microsoft.com/office/powerpoint/2010/main" val="3996787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C4D41-4ED9-4871-AA49-A7D604943EB2}"/>
              </a:ext>
            </a:extLst>
          </p:cNvPr>
          <p:cNvSpPr>
            <a:spLocks noGrp="1"/>
          </p:cNvSpPr>
          <p:nvPr>
            <p:ph type="title"/>
          </p:nvPr>
        </p:nvSpPr>
        <p:spPr>
          <a:xfrm>
            <a:off x="1524000" y="457200"/>
            <a:ext cx="9353384" cy="1143000"/>
          </a:xfrm>
        </p:spPr>
        <p:txBody>
          <a:bodyPr/>
          <a:lstStyle/>
          <a:p>
            <a:r>
              <a:rPr lang="en-GB" dirty="0"/>
              <a:t>Writing a research article: the abstract</a:t>
            </a:r>
          </a:p>
        </p:txBody>
      </p:sp>
      <p:sp>
        <p:nvSpPr>
          <p:cNvPr id="4" name="Content Placeholder 3">
            <a:extLst>
              <a:ext uri="{FF2B5EF4-FFF2-40B4-BE49-F238E27FC236}">
                <a16:creationId xmlns:a16="http://schemas.microsoft.com/office/drawing/2014/main" id="{A50FE0EF-4BF8-41A1-8F4D-4724F88F590A}"/>
              </a:ext>
            </a:extLst>
          </p:cNvPr>
          <p:cNvSpPr>
            <a:spLocks noGrp="1"/>
          </p:cNvSpPr>
          <p:nvPr>
            <p:ph sz="half" idx="2"/>
          </p:nvPr>
        </p:nvSpPr>
        <p:spPr/>
        <p:txBody>
          <a:bodyPr>
            <a:normAutofit/>
          </a:bodyPr>
          <a:lstStyle/>
          <a:p>
            <a:r>
              <a:rPr lang="en-GB" dirty="0"/>
              <a:t>A sample research article</a:t>
            </a:r>
          </a:p>
          <a:p>
            <a:r>
              <a:rPr lang="en-GB" dirty="0" err="1"/>
              <a:t>Jakonen</a:t>
            </a:r>
            <a:r>
              <a:rPr lang="en-GB" dirty="0"/>
              <a:t>, T. (2018). The environment of a bilingual classroom as an interactional resource. Linguistics and Education, 44, 20-30.</a:t>
            </a:r>
            <a:r>
              <a:rPr lang="en-GB" i="1" dirty="0"/>
              <a:t> Agricultural Science</a:t>
            </a:r>
            <a:r>
              <a:rPr lang="en-GB" dirty="0"/>
              <a:t>, 153(2), 205-221.</a:t>
            </a:r>
          </a:p>
        </p:txBody>
      </p:sp>
      <p:sp>
        <p:nvSpPr>
          <p:cNvPr id="5" name="Content Placeholder 4">
            <a:extLst>
              <a:ext uri="{FF2B5EF4-FFF2-40B4-BE49-F238E27FC236}">
                <a16:creationId xmlns:a16="http://schemas.microsoft.com/office/drawing/2014/main" id="{D24465C8-C9FA-4425-9CCF-E5370C589CD4}"/>
              </a:ext>
            </a:extLst>
          </p:cNvPr>
          <p:cNvSpPr>
            <a:spLocks noGrp="1"/>
          </p:cNvSpPr>
          <p:nvPr>
            <p:ph sz="half" idx="1"/>
          </p:nvPr>
        </p:nvSpPr>
        <p:spPr/>
        <p:txBody>
          <a:bodyPr>
            <a:normAutofit/>
          </a:bodyPr>
          <a:lstStyle/>
          <a:p>
            <a:endParaRPr lang="en-GB" dirty="0"/>
          </a:p>
        </p:txBody>
      </p:sp>
    </p:spTree>
    <p:extLst>
      <p:ext uri="{BB962C8B-B14F-4D97-AF65-F5344CB8AC3E}">
        <p14:creationId xmlns:p14="http://schemas.microsoft.com/office/powerpoint/2010/main" val="107239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3DF41-C0D3-4C3E-93F8-AC32E76B75D8}"/>
              </a:ext>
            </a:extLst>
          </p:cNvPr>
          <p:cNvSpPr>
            <a:spLocks noGrp="1"/>
          </p:cNvSpPr>
          <p:nvPr>
            <p:ph type="title"/>
          </p:nvPr>
        </p:nvSpPr>
        <p:spPr>
          <a:xfrm>
            <a:off x="1143000" y="457200"/>
            <a:ext cx="9925050" cy="1143000"/>
          </a:xfrm>
        </p:spPr>
        <p:txBody>
          <a:bodyPr>
            <a:normAutofit fontScale="90000"/>
          </a:bodyPr>
          <a:lstStyle/>
          <a:p>
            <a:r>
              <a:rPr lang="en-GB" dirty="0"/>
              <a:t>A five-move structure for writing an abstract</a:t>
            </a:r>
          </a:p>
        </p:txBody>
      </p:sp>
      <p:graphicFrame>
        <p:nvGraphicFramePr>
          <p:cNvPr id="16" name="Content Placeholder 15">
            <a:extLst>
              <a:ext uri="{FF2B5EF4-FFF2-40B4-BE49-F238E27FC236}">
                <a16:creationId xmlns:a16="http://schemas.microsoft.com/office/drawing/2014/main" id="{D1ADC854-C564-486A-98E3-8DC96E627D67}"/>
              </a:ext>
            </a:extLst>
          </p:cNvPr>
          <p:cNvGraphicFramePr>
            <a:graphicFrameLocks noGrp="1"/>
          </p:cNvGraphicFramePr>
          <p:nvPr>
            <p:ph idx="1"/>
            <p:extLst/>
          </p:nvPr>
        </p:nvGraphicFramePr>
        <p:xfrm>
          <a:off x="1143000" y="1714498"/>
          <a:ext cx="10001250" cy="4400551"/>
        </p:xfrm>
        <a:graphic>
          <a:graphicData uri="http://schemas.openxmlformats.org/drawingml/2006/table">
            <a:tbl>
              <a:tblPr firstRow="1" bandRow="1">
                <a:tableStyleId>{69CF1AB2-1976-4502-BF36-3FF5EA218861}</a:tableStyleId>
              </a:tblPr>
              <a:tblGrid>
                <a:gridCol w="3333750">
                  <a:extLst>
                    <a:ext uri="{9D8B030D-6E8A-4147-A177-3AD203B41FA5}">
                      <a16:colId xmlns:a16="http://schemas.microsoft.com/office/drawing/2014/main" val="2706413049"/>
                    </a:ext>
                  </a:extLst>
                </a:gridCol>
                <a:gridCol w="3333750">
                  <a:extLst>
                    <a:ext uri="{9D8B030D-6E8A-4147-A177-3AD203B41FA5}">
                      <a16:colId xmlns:a16="http://schemas.microsoft.com/office/drawing/2014/main" val="1075132065"/>
                    </a:ext>
                  </a:extLst>
                </a:gridCol>
                <a:gridCol w="3333750">
                  <a:extLst>
                    <a:ext uri="{9D8B030D-6E8A-4147-A177-3AD203B41FA5}">
                      <a16:colId xmlns:a16="http://schemas.microsoft.com/office/drawing/2014/main" val="558450020"/>
                    </a:ext>
                  </a:extLst>
                </a:gridCol>
              </a:tblGrid>
              <a:tr h="445548">
                <a:tc>
                  <a:txBody>
                    <a:bodyPr/>
                    <a:lstStyle/>
                    <a:p>
                      <a:pPr>
                        <a:spcAft>
                          <a:spcPts val="0"/>
                        </a:spcAft>
                      </a:pPr>
                      <a:r>
                        <a:rPr lang="en-US" sz="1800" dirty="0">
                          <a:effectLst/>
                          <a:latin typeface="Calibri" panose="020F0502020204030204" pitchFamily="34" charset="0"/>
                          <a:ea typeface="PMingLiU" panose="02020500000000000000" pitchFamily="18" charset="-120"/>
                          <a:cs typeface="Times New Roman" panose="02020603050405020304" pitchFamily="18" charset="0"/>
                        </a:rPr>
                        <a:t>Move #</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Typical labels</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Implied questions</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361518391"/>
                  </a:ext>
                </a:extLst>
              </a:tr>
              <a:tr h="988751">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Move 1</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Background/Introduction/</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Situation</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What do we know about this topic? Why is this topic important?</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631887115"/>
                  </a:ext>
                </a:extLst>
              </a:tr>
              <a:tr h="659167">
                <a:tc>
                  <a:txBody>
                    <a:bodyPr/>
                    <a:lstStyle/>
                    <a:p>
                      <a:pPr>
                        <a:spcAft>
                          <a:spcPts val="0"/>
                        </a:spcAft>
                      </a:pPr>
                      <a:r>
                        <a:rPr lang="en-US" sz="1800" dirty="0">
                          <a:effectLst/>
                          <a:latin typeface="Calibri" panose="020F0502020204030204" pitchFamily="34" charset="0"/>
                          <a:ea typeface="PMingLiU" panose="02020500000000000000" pitchFamily="18" charset="-120"/>
                          <a:cs typeface="Times New Roman" panose="02020603050405020304" pitchFamily="18" charset="0"/>
                        </a:rPr>
                        <a:t>Move 2</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Present research/Research purpose</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What is this article about?</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426426086"/>
                  </a:ext>
                </a:extLst>
              </a:tr>
              <a:tr h="659167">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Move 3</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dirty="0">
                          <a:effectLst/>
                          <a:latin typeface="Calibri" panose="020F0502020204030204" pitchFamily="34" charset="0"/>
                          <a:ea typeface="PMingLiU" panose="02020500000000000000" pitchFamily="18" charset="-120"/>
                          <a:cs typeface="Times New Roman" panose="02020603050405020304" pitchFamily="18" charset="0"/>
                        </a:rPr>
                        <a:t>Methods/Materials/Subjects/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p>
                      <a:pPr>
                        <a:spcAft>
                          <a:spcPts val="0"/>
                        </a:spcAft>
                      </a:pPr>
                      <a:r>
                        <a:rPr lang="en-US" sz="1800" dirty="0">
                          <a:effectLst/>
                          <a:latin typeface="Calibri" panose="020F0502020204030204" pitchFamily="34" charset="0"/>
                          <a:ea typeface="PMingLiU" panose="02020500000000000000" pitchFamily="18" charset="-120"/>
                          <a:cs typeface="Times New Roman" panose="02020603050405020304" pitchFamily="18" charset="0"/>
                        </a:rPr>
                        <a:t>Approaches/Procedures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How was the research for this article done?</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525958458"/>
                  </a:ext>
                </a:extLst>
              </a:tr>
              <a:tr h="659167">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Move 4</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Results/Findings</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What findings did the article discover?</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3444578790"/>
                  </a:ext>
                </a:extLst>
              </a:tr>
              <a:tr h="988751">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Move 5</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Discussion/Conclusion/</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p>
                      <a:pPr>
                        <a:spcAft>
                          <a:spcPts val="0"/>
                        </a:spcAft>
                      </a:pPr>
                      <a:r>
                        <a:rPr lang="en-US" sz="1800">
                          <a:effectLst/>
                          <a:latin typeface="Calibri" panose="020F0502020204030204" pitchFamily="34" charset="0"/>
                          <a:ea typeface="PMingLiU" panose="02020500000000000000" pitchFamily="18" charset="-120"/>
                          <a:cs typeface="Times New Roman" panose="02020603050405020304" pitchFamily="18" charset="0"/>
                        </a:rPr>
                        <a:t>Implications/Recommendations</a:t>
                      </a:r>
                      <a:endParaRPr lang="en-GB" sz="18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a:spcAft>
                          <a:spcPts val="0"/>
                        </a:spcAft>
                      </a:pPr>
                      <a:r>
                        <a:rPr lang="en-US" sz="1800" dirty="0">
                          <a:effectLst/>
                          <a:latin typeface="Calibri" panose="020F0502020204030204" pitchFamily="34" charset="0"/>
                          <a:ea typeface="PMingLiU" panose="02020500000000000000" pitchFamily="18" charset="-120"/>
                          <a:cs typeface="Times New Roman" panose="02020603050405020304" pitchFamily="18" charset="0"/>
                        </a:rPr>
                        <a:t>What is the significance of the findings?</a:t>
                      </a:r>
                      <a:endParaRPr lang="en-GB" sz="18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354278642"/>
                  </a:ext>
                </a:extLst>
              </a:tr>
            </a:tbl>
          </a:graphicData>
        </a:graphic>
      </p:graphicFrame>
    </p:spTree>
    <p:extLst>
      <p:ext uri="{BB962C8B-B14F-4D97-AF65-F5344CB8AC3E}">
        <p14:creationId xmlns:p14="http://schemas.microsoft.com/office/powerpoint/2010/main" val="204777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3DF41-C0D3-4C3E-93F8-AC32E76B75D8}"/>
              </a:ext>
            </a:extLst>
          </p:cNvPr>
          <p:cNvSpPr>
            <a:spLocks noGrp="1"/>
          </p:cNvSpPr>
          <p:nvPr>
            <p:ph type="title"/>
          </p:nvPr>
        </p:nvSpPr>
        <p:spPr>
          <a:xfrm>
            <a:off x="1143000" y="457200"/>
            <a:ext cx="9925050" cy="1143000"/>
          </a:xfrm>
        </p:spPr>
        <p:txBody>
          <a:bodyPr>
            <a:normAutofit fontScale="90000"/>
          </a:bodyPr>
          <a:lstStyle/>
          <a:p>
            <a:r>
              <a:rPr lang="en-GB" dirty="0"/>
              <a:t>A five-move structure for writing an abstract</a:t>
            </a:r>
          </a:p>
        </p:txBody>
      </p:sp>
      <p:sp>
        <p:nvSpPr>
          <p:cNvPr id="5" name="Content Placeholder 4">
            <a:extLst>
              <a:ext uri="{FF2B5EF4-FFF2-40B4-BE49-F238E27FC236}">
                <a16:creationId xmlns:a16="http://schemas.microsoft.com/office/drawing/2014/main" id="{A5A7DEC2-852A-4DFC-95E6-C30211D3A493}"/>
              </a:ext>
            </a:extLst>
          </p:cNvPr>
          <p:cNvSpPr>
            <a:spLocks noGrp="1"/>
          </p:cNvSpPr>
          <p:nvPr>
            <p:ph idx="1"/>
          </p:nvPr>
        </p:nvSpPr>
        <p:spPr/>
        <p:txBody>
          <a:bodyPr>
            <a:normAutofit lnSpcReduction="10000"/>
          </a:bodyPr>
          <a:lstStyle/>
          <a:p>
            <a:pPr marL="45720" indent="0">
              <a:buNone/>
            </a:pPr>
            <a:r>
              <a:rPr lang="en-GB" dirty="0"/>
              <a:t>Both </a:t>
            </a:r>
            <a:r>
              <a:rPr lang="en-GB" dirty="0" err="1"/>
              <a:t>schoolscape</a:t>
            </a:r>
            <a:r>
              <a:rPr lang="en-GB" dirty="0"/>
              <a:t> studies and recent conversation analytic (CA) research on classroom interaction have demonstrated that material artefacts such as images, texts and different kinds of objects that are found in classrooms have a significant role in the educational practice. This article turns the spotlight on social action within a bilingual classroom, exploring how participants visibly orient to the surrounding material environment during instructional interaction. The data consist of video-recorded lessons from </a:t>
            </a:r>
            <a:r>
              <a:rPr lang="en-GB" dirty="0" err="1"/>
              <a:t>secondarylevel</a:t>
            </a:r>
            <a:r>
              <a:rPr lang="en-GB" dirty="0"/>
              <a:t> education. A multimodal conversation analytic investigation focuses on instructional interactions during which participants attend to classroom texts and semiotic objects in ways that foreground language and content-related ideologies. Sequential analyses of selected data extracts aim to show the occasioned nature of classroom objects and some ways in which instructional practices both draw on and modify the already existing visual and textual environment. To conclude, the article reflects on the use of an interactional research methodology in </a:t>
            </a:r>
            <a:r>
              <a:rPr lang="en-GB" dirty="0" err="1"/>
              <a:t>schoolscape</a:t>
            </a:r>
            <a:r>
              <a:rPr lang="en-GB" dirty="0"/>
              <a:t> studies.</a:t>
            </a:r>
          </a:p>
        </p:txBody>
      </p:sp>
    </p:spTree>
    <p:extLst>
      <p:ext uri="{BB962C8B-B14F-4D97-AF65-F5344CB8AC3E}">
        <p14:creationId xmlns:p14="http://schemas.microsoft.com/office/powerpoint/2010/main" val="1890861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3DF41-C0D3-4C3E-93F8-AC32E76B75D8}"/>
              </a:ext>
            </a:extLst>
          </p:cNvPr>
          <p:cNvSpPr>
            <a:spLocks noGrp="1"/>
          </p:cNvSpPr>
          <p:nvPr>
            <p:ph type="title"/>
          </p:nvPr>
        </p:nvSpPr>
        <p:spPr>
          <a:xfrm>
            <a:off x="1143000" y="457200"/>
            <a:ext cx="9925050" cy="1143000"/>
          </a:xfrm>
        </p:spPr>
        <p:txBody>
          <a:bodyPr>
            <a:normAutofit fontScale="90000"/>
          </a:bodyPr>
          <a:lstStyle/>
          <a:p>
            <a:r>
              <a:rPr lang="en-GB" dirty="0"/>
              <a:t>A five-move structure for writing an abstract</a:t>
            </a:r>
          </a:p>
        </p:txBody>
      </p:sp>
      <p:sp>
        <p:nvSpPr>
          <p:cNvPr id="5" name="Content Placeholder 4">
            <a:extLst>
              <a:ext uri="{FF2B5EF4-FFF2-40B4-BE49-F238E27FC236}">
                <a16:creationId xmlns:a16="http://schemas.microsoft.com/office/drawing/2014/main" id="{A5A7DEC2-852A-4DFC-95E6-C30211D3A493}"/>
              </a:ext>
            </a:extLst>
          </p:cNvPr>
          <p:cNvSpPr>
            <a:spLocks noGrp="1"/>
          </p:cNvSpPr>
          <p:nvPr>
            <p:ph idx="1"/>
          </p:nvPr>
        </p:nvSpPr>
        <p:spPr>
          <a:xfrm>
            <a:off x="706170" y="2127563"/>
            <a:ext cx="10038030" cy="4463359"/>
          </a:xfrm>
        </p:spPr>
        <p:txBody>
          <a:bodyPr>
            <a:normAutofit fontScale="70000" lnSpcReduction="20000"/>
          </a:bodyPr>
          <a:lstStyle/>
          <a:p>
            <a:pPr marL="45720" indent="0">
              <a:buNone/>
            </a:pPr>
            <a:r>
              <a:rPr lang="en-GB" dirty="0">
                <a:solidFill>
                  <a:srgbClr val="FF0000"/>
                </a:solidFill>
              </a:rPr>
              <a:t>Situation</a:t>
            </a:r>
          </a:p>
          <a:p>
            <a:pPr marL="45720" indent="0">
              <a:buNone/>
            </a:pPr>
            <a:r>
              <a:rPr lang="en-GB" dirty="0"/>
              <a:t>Both </a:t>
            </a:r>
            <a:r>
              <a:rPr lang="en-GB" dirty="0" err="1"/>
              <a:t>schoolscape</a:t>
            </a:r>
            <a:r>
              <a:rPr lang="en-GB" dirty="0"/>
              <a:t> studies and recent conversation analytic (CA) research on classroom interaction have demonstrated that material artefacts such as images, texts and different kinds of objects that are found in classrooms have a significant role in the educational practice. </a:t>
            </a:r>
          </a:p>
          <a:p>
            <a:pPr marL="45720" indent="0">
              <a:buNone/>
            </a:pPr>
            <a:r>
              <a:rPr lang="en-GB" dirty="0">
                <a:solidFill>
                  <a:srgbClr val="FF0000"/>
                </a:solidFill>
              </a:rPr>
              <a:t>Present research</a:t>
            </a:r>
          </a:p>
          <a:p>
            <a:pPr marL="45720" indent="0">
              <a:buNone/>
            </a:pPr>
            <a:r>
              <a:rPr lang="en-GB" dirty="0"/>
              <a:t>This article turns the spotlight on social action within a bilingual classroom, exploring how participants visibly orient to the surrounding material environment during instructional interaction. </a:t>
            </a:r>
          </a:p>
          <a:p>
            <a:pPr marL="45720" indent="0">
              <a:buNone/>
            </a:pPr>
            <a:r>
              <a:rPr lang="en-GB" dirty="0">
                <a:solidFill>
                  <a:srgbClr val="FF0000"/>
                </a:solidFill>
              </a:rPr>
              <a:t>Methods</a:t>
            </a:r>
          </a:p>
          <a:p>
            <a:pPr marL="45720" indent="0">
              <a:buNone/>
            </a:pPr>
            <a:r>
              <a:rPr lang="en-GB" dirty="0"/>
              <a:t>The data consist of video-recorded lessons from secondary level education. A multimodal conversation analytic investigation focuses on instructional interactions during which participants attend to classroom texts and semiotic objects in ways that foreground language and content-related ideologies. </a:t>
            </a:r>
          </a:p>
          <a:p>
            <a:pPr marL="45720" indent="0">
              <a:buNone/>
            </a:pPr>
            <a:r>
              <a:rPr lang="en-GB" dirty="0">
                <a:solidFill>
                  <a:srgbClr val="FF0000"/>
                </a:solidFill>
              </a:rPr>
              <a:t>Findings</a:t>
            </a:r>
          </a:p>
          <a:p>
            <a:pPr marL="45720" indent="0">
              <a:buNone/>
            </a:pPr>
            <a:r>
              <a:rPr lang="en-GB" dirty="0"/>
              <a:t>Sequential analyses of selected data extracts aim to show the occasioned nature of classroom objects and some ways in which instructional practices both draw on and modify the already existing visual and textual environment. </a:t>
            </a:r>
          </a:p>
          <a:p>
            <a:pPr marL="45720" indent="0">
              <a:buNone/>
            </a:pPr>
            <a:r>
              <a:rPr lang="en-GB" dirty="0">
                <a:solidFill>
                  <a:srgbClr val="FF0000"/>
                </a:solidFill>
              </a:rPr>
              <a:t>Implications/Recommendations</a:t>
            </a:r>
          </a:p>
          <a:p>
            <a:pPr marL="45720" indent="0">
              <a:buNone/>
            </a:pPr>
            <a:r>
              <a:rPr lang="en-GB" dirty="0"/>
              <a:t>To conclude, the article reflects on the use of an interactional research methodology in </a:t>
            </a:r>
            <a:r>
              <a:rPr lang="en-GB" dirty="0" err="1"/>
              <a:t>schoolscape</a:t>
            </a:r>
            <a:r>
              <a:rPr lang="en-GB" dirty="0"/>
              <a:t> studies.</a:t>
            </a:r>
          </a:p>
        </p:txBody>
      </p:sp>
    </p:spTree>
    <p:extLst>
      <p:ext uri="{BB962C8B-B14F-4D97-AF65-F5344CB8AC3E}">
        <p14:creationId xmlns:p14="http://schemas.microsoft.com/office/powerpoint/2010/main" val="294230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3DF41-C0D3-4C3E-93F8-AC32E76B75D8}"/>
              </a:ext>
            </a:extLst>
          </p:cNvPr>
          <p:cNvSpPr>
            <a:spLocks noGrp="1"/>
          </p:cNvSpPr>
          <p:nvPr>
            <p:ph type="title"/>
          </p:nvPr>
        </p:nvSpPr>
        <p:spPr>
          <a:xfrm>
            <a:off x="1143000" y="457200"/>
            <a:ext cx="9925050" cy="1143000"/>
          </a:xfrm>
        </p:spPr>
        <p:txBody>
          <a:bodyPr>
            <a:normAutofit fontScale="90000"/>
          </a:bodyPr>
          <a:lstStyle/>
          <a:p>
            <a:r>
              <a:rPr lang="en-GB" dirty="0"/>
              <a:t>A five-move structure for writing an abstract</a:t>
            </a:r>
          </a:p>
        </p:txBody>
      </p:sp>
      <p:sp>
        <p:nvSpPr>
          <p:cNvPr id="5" name="Content Placeholder 4">
            <a:extLst>
              <a:ext uri="{FF2B5EF4-FFF2-40B4-BE49-F238E27FC236}">
                <a16:creationId xmlns:a16="http://schemas.microsoft.com/office/drawing/2014/main" id="{A5A7DEC2-852A-4DFC-95E6-C30211D3A493}"/>
              </a:ext>
            </a:extLst>
          </p:cNvPr>
          <p:cNvSpPr>
            <a:spLocks noGrp="1"/>
          </p:cNvSpPr>
          <p:nvPr>
            <p:ph idx="1"/>
          </p:nvPr>
        </p:nvSpPr>
        <p:spPr>
          <a:xfrm>
            <a:off x="706170" y="2127563"/>
            <a:ext cx="10038030" cy="4463359"/>
          </a:xfrm>
        </p:spPr>
        <p:txBody>
          <a:bodyPr>
            <a:normAutofit fontScale="70000" lnSpcReduction="20000"/>
          </a:bodyPr>
          <a:lstStyle/>
          <a:p>
            <a:pPr marL="45720" indent="0">
              <a:buNone/>
            </a:pPr>
            <a:r>
              <a:rPr lang="en-GB" dirty="0">
                <a:solidFill>
                  <a:srgbClr val="FF0000"/>
                </a:solidFill>
              </a:rPr>
              <a:t>Situation</a:t>
            </a:r>
          </a:p>
          <a:p>
            <a:pPr marL="45720" indent="0">
              <a:buNone/>
            </a:pPr>
            <a:r>
              <a:rPr lang="en-GB" dirty="0"/>
              <a:t>Both </a:t>
            </a:r>
            <a:r>
              <a:rPr lang="en-GB" dirty="0" err="1"/>
              <a:t>schoolscape</a:t>
            </a:r>
            <a:r>
              <a:rPr lang="en-GB" dirty="0"/>
              <a:t> studies and recent conversation analytic (CA) research on classroom interaction </a:t>
            </a:r>
            <a:r>
              <a:rPr lang="en-GB" i="1" dirty="0"/>
              <a:t>have demonstrated that </a:t>
            </a:r>
            <a:r>
              <a:rPr lang="en-GB" dirty="0"/>
              <a:t>material artefacts such as images, texts and different kinds of objects that are found in classrooms </a:t>
            </a:r>
            <a:r>
              <a:rPr lang="en-GB" i="1" dirty="0"/>
              <a:t>have a significant role </a:t>
            </a:r>
            <a:r>
              <a:rPr lang="en-GB" dirty="0"/>
              <a:t>in the educational practice. </a:t>
            </a:r>
          </a:p>
          <a:p>
            <a:pPr marL="45720" indent="0">
              <a:buNone/>
            </a:pPr>
            <a:r>
              <a:rPr lang="en-GB" dirty="0">
                <a:solidFill>
                  <a:srgbClr val="FF0000"/>
                </a:solidFill>
              </a:rPr>
              <a:t>Present research</a:t>
            </a:r>
          </a:p>
          <a:p>
            <a:pPr marL="45720" indent="0">
              <a:buNone/>
            </a:pPr>
            <a:r>
              <a:rPr lang="en-GB" dirty="0"/>
              <a:t>This article </a:t>
            </a:r>
            <a:r>
              <a:rPr lang="en-GB" i="1" dirty="0"/>
              <a:t>turns the spotlight on </a:t>
            </a:r>
            <a:r>
              <a:rPr lang="en-GB" dirty="0"/>
              <a:t>social action within a bilingual classroom, </a:t>
            </a:r>
            <a:r>
              <a:rPr lang="en-GB" i="1" dirty="0"/>
              <a:t>exploring </a:t>
            </a:r>
            <a:r>
              <a:rPr lang="en-GB" dirty="0"/>
              <a:t>how participants visibly orient to the surrounding material environment during instructional interaction. </a:t>
            </a:r>
          </a:p>
          <a:p>
            <a:pPr marL="45720" indent="0">
              <a:buNone/>
            </a:pPr>
            <a:r>
              <a:rPr lang="en-GB" dirty="0">
                <a:solidFill>
                  <a:srgbClr val="FF0000"/>
                </a:solidFill>
              </a:rPr>
              <a:t>Methods</a:t>
            </a:r>
          </a:p>
          <a:p>
            <a:pPr marL="45720" indent="0">
              <a:buNone/>
            </a:pPr>
            <a:r>
              <a:rPr lang="en-GB" i="1" dirty="0"/>
              <a:t>The data consist of </a:t>
            </a:r>
            <a:r>
              <a:rPr lang="en-GB" dirty="0"/>
              <a:t>video-recorded lessons from secondary level education. A multimodal conversation analytic investigation </a:t>
            </a:r>
            <a:r>
              <a:rPr lang="en-GB" i="1" dirty="0"/>
              <a:t>focuses on </a:t>
            </a:r>
            <a:r>
              <a:rPr lang="en-GB" dirty="0"/>
              <a:t>instructional interactions during which participants attend to classroom texts and semiotic objects in ways that foreground language and content-related ideologies. </a:t>
            </a:r>
          </a:p>
          <a:p>
            <a:pPr marL="45720" indent="0">
              <a:buNone/>
            </a:pPr>
            <a:r>
              <a:rPr lang="en-GB" dirty="0">
                <a:solidFill>
                  <a:srgbClr val="FF0000"/>
                </a:solidFill>
              </a:rPr>
              <a:t>Findings</a:t>
            </a:r>
          </a:p>
          <a:p>
            <a:pPr marL="45720" indent="0">
              <a:buNone/>
            </a:pPr>
            <a:r>
              <a:rPr lang="en-GB" dirty="0"/>
              <a:t>Sequential analyses of selected data extracts </a:t>
            </a:r>
            <a:r>
              <a:rPr lang="en-GB" i="1" dirty="0"/>
              <a:t>aim to show </a:t>
            </a:r>
            <a:r>
              <a:rPr lang="en-GB" dirty="0"/>
              <a:t>the occasioned nature of classroom objects and </a:t>
            </a:r>
            <a:r>
              <a:rPr lang="en-GB" i="1" dirty="0"/>
              <a:t>some ways in which </a:t>
            </a:r>
            <a:r>
              <a:rPr lang="en-GB" dirty="0"/>
              <a:t>instructional practices </a:t>
            </a:r>
            <a:r>
              <a:rPr lang="en-GB" i="1" dirty="0"/>
              <a:t>both draw on and modify </a:t>
            </a:r>
            <a:r>
              <a:rPr lang="en-GB" dirty="0"/>
              <a:t>the already existing visual and textual environment. </a:t>
            </a:r>
          </a:p>
          <a:p>
            <a:pPr marL="45720" indent="0">
              <a:buNone/>
            </a:pPr>
            <a:r>
              <a:rPr lang="en-GB" dirty="0">
                <a:solidFill>
                  <a:srgbClr val="FF0000"/>
                </a:solidFill>
              </a:rPr>
              <a:t>Implications/Recommendations</a:t>
            </a:r>
          </a:p>
          <a:p>
            <a:pPr marL="45720" indent="0">
              <a:buNone/>
            </a:pPr>
            <a:r>
              <a:rPr lang="en-GB" dirty="0"/>
              <a:t>To conclude, the article </a:t>
            </a:r>
            <a:r>
              <a:rPr lang="en-GB" i="1" dirty="0"/>
              <a:t>reflects on </a:t>
            </a:r>
            <a:r>
              <a:rPr lang="en-GB" dirty="0"/>
              <a:t>the use of an interactional research methodology in </a:t>
            </a:r>
            <a:r>
              <a:rPr lang="en-GB" dirty="0" err="1"/>
              <a:t>schoolscape</a:t>
            </a:r>
            <a:r>
              <a:rPr lang="en-GB" dirty="0"/>
              <a:t> studies.</a:t>
            </a:r>
          </a:p>
        </p:txBody>
      </p:sp>
    </p:spTree>
    <p:extLst>
      <p:ext uri="{BB962C8B-B14F-4D97-AF65-F5344CB8AC3E}">
        <p14:creationId xmlns:p14="http://schemas.microsoft.com/office/powerpoint/2010/main" val="873050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576</TotalTime>
  <Words>748</Words>
  <Application>Microsoft Office PowerPoint</Application>
  <PresentationFormat>Widescreen</PresentationFormat>
  <Paragraphs>68</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PMingLiU</vt:lpstr>
      <vt:lpstr>Calibri</vt:lpstr>
      <vt:lpstr>Times New Roman</vt:lpstr>
      <vt:lpstr>Tw Cen MT</vt:lpstr>
      <vt:lpstr>Tw Cen MT Condensed</vt:lpstr>
      <vt:lpstr>Wingdings 3</vt:lpstr>
      <vt:lpstr>Integral</vt:lpstr>
      <vt:lpstr>Topics in research</vt:lpstr>
      <vt:lpstr>Writing a research article: title and abstract</vt:lpstr>
      <vt:lpstr>Writing a research article: title and abstract</vt:lpstr>
      <vt:lpstr>Writing a research article: the abstract</vt:lpstr>
      <vt:lpstr>A five-move structure for writing an abstract</vt:lpstr>
      <vt:lpstr>A five-move structure for writing an abstract</vt:lpstr>
      <vt:lpstr>A five-move structure for writing an abstract</vt:lpstr>
      <vt:lpstr>A five-move structure for writing an abstract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Topics in research</dc:title>
  <dc:creator>John Corbett</dc:creator>
  <cp:lastModifiedBy>John Corbett</cp:lastModifiedBy>
  <cp:revision>18</cp:revision>
  <dcterms:created xsi:type="dcterms:W3CDTF">2018-07-30T16:09:02Z</dcterms:created>
  <dcterms:modified xsi:type="dcterms:W3CDTF">2018-09-24T18:16:21Z</dcterms:modified>
</cp:coreProperties>
</file>