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9" r:id="rId10"/>
    <p:sldId id="271" r:id="rId11"/>
    <p:sldId id="270" r:id="rId12"/>
    <p:sldId id="272" r:id="rId13"/>
    <p:sldId id="276" r:id="rId14"/>
    <p:sldId id="280" r:id="rId15"/>
    <p:sldId id="278" r:id="rId16"/>
    <p:sldId id="279" r:id="rId17"/>
    <p:sldId id="265" r:id="rId18"/>
    <p:sldId id="264" r:id="rId19"/>
    <p:sldId id="267" r:id="rId20"/>
    <p:sldId id="273" r:id="rId21"/>
    <p:sldId id="274" r:id="rId22"/>
    <p:sldId id="266" r:id="rId23"/>
    <p:sldId id="27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://desafio2050.org/arquivos/pdf/Eficiencia_no_uso_da_Terra_e_Insumos-Caio_Carbonari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7-2010/2010/Decreto/D7404.htm" TargetMode="External"/><Relationship Id="rId2" Type="http://schemas.openxmlformats.org/officeDocument/2006/relationships/hyperlink" Target="http://www.mma.gov.br/cidades-sustentaveis/residuos-solidos/politica-nacional-de-residuos-solido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7-2010/2010/Lei/L12305.htm" TargetMode="External"/><Relationship Id="rId2" Type="http://schemas.openxmlformats.org/officeDocument/2006/relationships/hyperlink" Target="http://www.planalto.gov.br/ccivil_03/_Ato2015-2018/2017/Decreto/D9177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07-2010/2010/Lei/L12305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6938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1.globo.com/jornal-da-globo/noticia/2013/03/projetos-de-producao-de-biogas-no-brasil-comecam-funcionar.html" TargetMode="External"/><Relationship Id="rId2" Type="http://schemas.openxmlformats.org/officeDocument/2006/relationships/hyperlink" Target="http://g1.globo.com/platb/mundo-sustentavel/2013/03/01/o-lixo-que-vira-energ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vC1WKmbxlE" TargetMode="External"/><Relationship Id="rId4" Type="http://schemas.openxmlformats.org/officeDocument/2006/relationships/hyperlink" Target="https://www12.senado.leg.br/emdiscussao/edicoes/residuos-solidos/mundo-rumo-a-4-bilhoes-de-toneladas-por-ano/como-alguns-paises-tratam-seus-residuo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etesb.sp.gov.br/areas-contaminadas/wp-content/uploads/sites/17/2017/09/resolucao-conama-420-2009-gerenciamento-de-acs.pdf" TargetMode="External"/><Relationship Id="rId2" Type="http://schemas.openxmlformats.org/officeDocument/2006/relationships/hyperlink" Target="https://cetesb.sp.gov.br/areas-contaminad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01524-4C26-4F54-A99C-021B99F29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3545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Calibri" pitchFamily="34" charset="0"/>
              </a:rPr>
              <a:t>LGN - 0479 Genética e Questões Socioambientais</a:t>
            </a:r>
            <a:br>
              <a:rPr lang="pt-BR" sz="2400" i="1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Calibri" pitchFamily="34" charset="0"/>
              </a:rPr>
              <a:t>Universidade de São Paulo</a:t>
            </a:r>
            <a:br>
              <a:rPr lang="pt-BR" sz="1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Calibri" pitchFamily="34" charset="0"/>
              </a:rPr>
              <a:t>Escola Superior de Agricultura "Luiz de Queiroz”</a:t>
            </a:r>
            <a:br>
              <a:rPr lang="pt-BR" sz="1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Calibri" pitchFamily="34" charset="0"/>
              </a:rPr>
              <a:t>Departamento de Genética</a:t>
            </a:r>
            <a:br>
              <a:rPr lang="pt-BR" sz="1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pt-BR" sz="1800" dirty="0">
                <a:solidFill>
                  <a:prstClr val="black"/>
                </a:solidFill>
                <a:latin typeface="Calibri" pitchFamily="34" charset="0"/>
              </a:rPr>
              <a:t>Laboratório de Ecologia Evolutiva Humana </a:t>
            </a:r>
            <a:br>
              <a:rPr lang="pt-BR" sz="1800" dirty="0">
                <a:solidFill>
                  <a:prstClr val="black"/>
                </a:solidFill>
                <a:latin typeface="Calibri" pitchFamily="34" charset="0"/>
              </a:rPr>
            </a:br>
            <a:br>
              <a:rPr lang="pt-BR" sz="1800" dirty="0">
                <a:solidFill>
                  <a:prstClr val="black"/>
                </a:solidFill>
                <a:latin typeface="Calibri" pitchFamily="34" charset="0"/>
              </a:rPr>
            </a:br>
            <a:br>
              <a:rPr lang="pt-BR" sz="1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pt-BR" sz="4000" b="1" dirty="0">
                <a:solidFill>
                  <a:schemeClr val="accent5"/>
                </a:solidFill>
              </a:rPr>
              <a:t>Aula 6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FCD899-9B56-4C28-8F2E-B43F6AA27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028" y="3429000"/>
            <a:ext cx="8637072" cy="3079221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r>
              <a:rPr lang="pt-BR" sz="7200" dirty="0"/>
              <a:t>Continuação </a:t>
            </a:r>
            <a:r>
              <a:rPr lang="pt-BR" sz="12800" b="1" dirty="0"/>
              <a:t>Resíduos</a:t>
            </a:r>
          </a:p>
          <a:p>
            <a:endParaRPr lang="pt-BR" sz="7200" b="1" dirty="0"/>
          </a:p>
          <a:p>
            <a:endParaRPr lang="pt-BR" sz="7200" b="1" dirty="0"/>
          </a:p>
          <a:p>
            <a:pPr algn="ctr"/>
            <a:r>
              <a:rPr lang="pt-BR" sz="7200" b="1" dirty="0"/>
              <a:t>Material adaptado a partir de anos anteriores e atualizado</a:t>
            </a:r>
            <a:endParaRPr lang="pt-BR" sz="4800" b="1" dirty="0"/>
          </a:p>
          <a:p>
            <a:endParaRPr lang="pt-BR" sz="4800" b="1" dirty="0"/>
          </a:p>
          <a:p>
            <a:pPr algn="ctr"/>
            <a:endParaRPr lang="pt-BR" sz="6400" b="1" dirty="0"/>
          </a:p>
          <a:p>
            <a:pPr algn="ctr"/>
            <a:r>
              <a:rPr lang="pt-BR" sz="6400" b="1" dirty="0"/>
              <a:t>Piracicaba</a:t>
            </a:r>
          </a:p>
          <a:p>
            <a:pPr algn="ctr"/>
            <a:r>
              <a:rPr lang="pt-BR" sz="6400" b="1" dirty="0"/>
              <a:t>2018</a:t>
            </a:r>
          </a:p>
          <a:p>
            <a:pPr algn="ctr"/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F45976-3CC8-4AAC-AA1D-D5A0FCDD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620" y="5278630"/>
            <a:ext cx="81693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B7FE2-159D-41DB-9F6F-760F5D5A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Sobre defensivos agrícolas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0EC67-0281-4E84-B9D4-72E21B847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871663"/>
            <a:ext cx="9603275" cy="3594682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Na pasta de apoio à </a:t>
            </a:r>
            <a:r>
              <a:rPr lang="pt-BR" dirty="0">
                <a:highlight>
                  <a:srgbClr val="FFFF00"/>
                </a:highlight>
              </a:rPr>
              <a:t>aula 04</a:t>
            </a:r>
            <a:r>
              <a:rPr lang="pt-BR" dirty="0"/>
              <a:t>: </a:t>
            </a:r>
          </a:p>
          <a:p>
            <a:r>
              <a:rPr lang="pt-BR" dirty="0"/>
              <a:t>Resgate do texto disponível: </a:t>
            </a:r>
            <a:r>
              <a:rPr lang="pt-BR" dirty="0">
                <a:highlight>
                  <a:srgbClr val="FFFF00"/>
                </a:highlight>
              </a:rPr>
              <a:t>“</a:t>
            </a:r>
            <a:r>
              <a:rPr lang="pt-BR" i="1" dirty="0">
                <a:highlight>
                  <a:srgbClr val="FFFF00"/>
                </a:highlight>
              </a:rPr>
              <a:t>Principais aspectos da poluição de rios brasileiros por pesticidas”</a:t>
            </a:r>
          </a:p>
          <a:p>
            <a:r>
              <a:rPr lang="pt-BR" dirty="0"/>
              <a:t>Trechos extraídos das páginas: 1297, 1298. </a:t>
            </a:r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44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77AEE-7D6A-4835-9202-31B1F7C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									</a:t>
            </a:r>
            <a:r>
              <a:rPr lang="pt-BR" sz="2400" b="1" dirty="0"/>
              <a:t>p. 1297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2DBAD8-DE98-4D94-B995-5D2416C0D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048" y="714989"/>
            <a:ext cx="6857143" cy="24545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FB7C18-4F29-49F3-857A-D3CD8DBB1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19" y="3169517"/>
            <a:ext cx="6219633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8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4DE76-638F-4EDE-B35B-229BD7A4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									p. 1298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699974A-D6B4-4B55-AFCA-F637B20C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14" y="1079795"/>
            <a:ext cx="6841911" cy="27876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EC5B9D-014F-480C-8C27-F4E8E165D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7" y="4086231"/>
            <a:ext cx="6686551" cy="17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3BFA6-B3F2-48A3-B42A-480BBD5A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58815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3424DB-7B02-425C-91EF-8A8EEC5F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Fonte: </a:t>
            </a:r>
            <a:r>
              <a:rPr lang="pt-BR" dirty="0">
                <a:hlinkClick r:id="rId2"/>
              </a:rPr>
              <a:t>http://desafio2050.org/arquivos/pdf/Eficiencia_no_uso_da_Terra_e_Insumos-Caio_Carbonari.pdf</a:t>
            </a:r>
            <a:endParaRPr lang="pt-BR" dirty="0"/>
          </a:p>
          <a:p>
            <a:r>
              <a:rPr lang="pt-BR" dirty="0"/>
              <a:t>Gráficos copiados da publicação indicada acima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58E81C-F502-4B6F-AB8C-CDD0E2F22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70" y="824645"/>
            <a:ext cx="7559042" cy="8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85D42-5700-4C13-A6F6-C6B0B3FD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7FB5768-8A53-4EAD-AE72-AD3D8A929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126" y="575608"/>
            <a:ext cx="8889849" cy="57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73DA0-19ED-4038-8589-3EB4ECD0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D851EAC-5E41-4206-960F-FF480DB6D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068" y="364309"/>
            <a:ext cx="8043863" cy="5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BB48A-8BAC-44E0-A5F8-00A6BB9B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55573E1-ACC5-4031-92C8-10DEA6D80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400" y="478631"/>
            <a:ext cx="8548473" cy="59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2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BBAF3-C9F8-4D4C-8913-7DE007D4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 acordo com a PNRS (Lei 12.305/ 10)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35430B-BF37-4674-BF25-0A2B4D925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32714"/>
            <a:ext cx="9603275" cy="42719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2400" dirty="0">
                <a:highlight>
                  <a:srgbClr val="C0C0C0"/>
                </a:highlight>
              </a:rPr>
              <a:t>responsabilidade compartilhada pelo ciclo de vida dos produtos</a:t>
            </a:r>
            <a:r>
              <a:rPr lang="pt-BR" dirty="0">
                <a:highlight>
                  <a:srgbClr val="C0C0C0"/>
                </a:highlight>
              </a:rPr>
              <a:t>:</a:t>
            </a:r>
          </a:p>
          <a:p>
            <a:pPr marL="0" indent="0">
              <a:buNone/>
            </a:pPr>
            <a:r>
              <a:rPr lang="pt-BR" dirty="0"/>
              <a:t> "conjunto de </a:t>
            </a:r>
            <a:r>
              <a:rPr lang="pt-BR" b="1" dirty="0"/>
              <a:t>atribuições individualizadas e encadeadas </a:t>
            </a:r>
            <a:r>
              <a:rPr lang="pt-BR" dirty="0"/>
              <a:t>dos fabricantes, importadores, distribuidores e comerciantes, dos consumidores e dos titulares dos serviços públicos de limpeza urbana e de manejo dos resíduos sólidos, para </a:t>
            </a:r>
            <a:r>
              <a:rPr lang="pt-BR" b="1" dirty="0"/>
              <a:t>minimizar</a:t>
            </a:r>
            <a:r>
              <a:rPr lang="pt-BR" dirty="0"/>
              <a:t> o </a:t>
            </a:r>
            <a:r>
              <a:rPr lang="pt-BR" b="1" dirty="0"/>
              <a:t>volume</a:t>
            </a:r>
            <a:r>
              <a:rPr lang="pt-BR" dirty="0"/>
              <a:t> de resíduos sólidos e </a:t>
            </a:r>
            <a:r>
              <a:rPr lang="pt-BR" b="1" dirty="0"/>
              <a:t>rejeitos</a:t>
            </a:r>
            <a:r>
              <a:rPr lang="pt-BR" dirty="0"/>
              <a:t> gerados, bem como para </a:t>
            </a:r>
            <a:r>
              <a:rPr lang="pt-BR" b="1" dirty="0"/>
              <a:t>reduzir os impactos </a:t>
            </a:r>
            <a:r>
              <a:rPr lang="pt-BR" dirty="0"/>
              <a:t>causados à saúde humana e à qualidade ambiental decorrentes do ciclo de vida dos produtos, nos termos desta Lei.“</a:t>
            </a:r>
          </a:p>
          <a:p>
            <a:pPr marL="0" indent="0">
              <a:buNone/>
            </a:pPr>
            <a:r>
              <a:rPr lang="pt-BR" sz="2400" dirty="0">
                <a:highlight>
                  <a:srgbClr val="C0C0C0"/>
                </a:highlight>
              </a:rPr>
              <a:t>logística reversa</a:t>
            </a:r>
            <a:r>
              <a:rPr lang="pt-BR" dirty="0">
                <a:highlight>
                  <a:srgbClr val="C0C0C0"/>
                </a:highlight>
              </a:rPr>
              <a:t>:</a:t>
            </a:r>
          </a:p>
          <a:p>
            <a:pPr marL="0" indent="0">
              <a:buNone/>
            </a:pPr>
            <a:r>
              <a:rPr lang="pt-BR" dirty="0"/>
              <a:t> "instrumento de desenvolvimento econômico e social caracterizado por um conjunto de ações, </a:t>
            </a:r>
            <a:r>
              <a:rPr lang="pt-BR" b="1" dirty="0"/>
              <a:t>procedimentos e meios destinados a viabilizar a coleta e a restituição dos resíduos sólidos ao setor empresarial</a:t>
            </a:r>
            <a:r>
              <a:rPr lang="pt-BR" dirty="0"/>
              <a:t>, para reaproveitamento, em seu ciclo ou em outros ciclos produtivos, ou outra destinação final ambientalmente adequada.”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088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8E49A-3EBE-4C97-9A3C-1F10E523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975614"/>
          </a:xfrm>
        </p:spPr>
        <p:txBody>
          <a:bodyPr>
            <a:normAutofit fontScale="90000"/>
          </a:bodyPr>
          <a:lstStyle/>
          <a:p>
            <a:r>
              <a:rPr lang="pt-BR" sz="2200" dirty="0"/>
              <a:t>Política Nacional de Resíduos Sólidos </a:t>
            </a:r>
            <a:r>
              <a:rPr lang="pt-BR" sz="2200" b="1" dirty="0"/>
              <a:t>(PNRS) - Lei nº 12.305/10</a:t>
            </a:r>
            <a:br>
              <a:rPr lang="pt-BR" sz="2200" dirty="0">
                <a:hlinkClick r:id="rId2"/>
              </a:rPr>
            </a:br>
            <a:r>
              <a:rPr lang="pt-BR" sz="2200" dirty="0">
                <a:hlinkClick r:id="rId2"/>
              </a:rPr>
              <a:t>http://www.mma.gov.br/cidades-sustentaveis/residuos-solidos/politica-nacional-de-residuos-solidos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/>
              <a:t>Regulamentada pela </a:t>
            </a:r>
            <a:r>
              <a:rPr lang="pt-BR" sz="2200" b="1" dirty="0"/>
              <a:t>Decreto 7.404/ 10</a:t>
            </a:r>
            <a:br>
              <a:rPr lang="pt-BR" sz="2200" b="1" dirty="0"/>
            </a:br>
            <a:r>
              <a:rPr lang="pt-BR" sz="2200" dirty="0">
                <a:hlinkClick r:id="rId3"/>
              </a:rPr>
              <a:t>http://www.planalto.gov.br/ccivil_03/_ato2007-2010/2010/Decreto/D7404.htm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F77A5B-CA24-475C-90D9-00AB9157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700337"/>
            <a:ext cx="9603275" cy="3204339"/>
          </a:xfrm>
        </p:spPr>
        <p:txBody>
          <a:bodyPr>
            <a:normAutofit/>
          </a:bodyPr>
          <a:lstStyle/>
          <a:p>
            <a:endParaRPr lang="pt-BR" sz="2900" dirty="0"/>
          </a:p>
          <a:p>
            <a:pPr lvl="1"/>
            <a:endParaRPr lang="pt-BR" sz="2000" dirty="0"/>
          </a:p>
          <a:p>
            <a:pPr lvl="1"/>
            <a:r>
              <a:rPr lang="pt-BR" sz="2400" dirty="0"/>
              <a:t>responsabilidade compartilhada pelo ciclo de vida dos produtos</a:t>
            </a:r>
          </a:p>
          <a:p>
            <a:pPr lvl="1"/>
            <a:r>
              <a:rPr lang="pt-BR" sz="2400" dirty="0"/>
              <a:t>logística reversa (acordos setoriais; regulamentos expedidos pelo Poder Público; ou termos de compromisso)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BF64E1EC-58B5-43C8-A952-947668944DEF}"/>
              </a:ext>
            </a:extLst>
          </p:cNvPr>
          <p:cNvSpPr/>
          <p:nvPr/>
        </p:nvSpPr>
        <p:spPr>
          <a:xfrm>
            <a:off x="5853684" y="2928938"/>
            <a:ext cx="484632" cy="842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40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776B7-8974-4896-94C8-4EAE555C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52662"/>
            <a:ext cx="9603275" cy="1049235"/>
          </a:xfrm>
        </p:spPr>
        <p:txBody>
          <a:bodyPr/>
          <a:lstStyle/>
          <a:p>
            <a:r>
              <a:rPr lang="pt-BR" sz="2400" dirty="0">
                <a:solidFill>
                  <a:prstClr val="black"/>
                </a:solidFill>
              </a:rPr>
              <a:t>Política Nacional de Resíduos Sólidos </a:t>
            </a:r>
            <a:r>
              <a:rPr lang="pt-BR" sz="2400" b="1" dirty="0">
                <a:solidFill>
                  <a:prstClr val="black"/>
                </a:solidFill>
              </a:rPr>
              <a:t>(PNRS) - Lei nº 12.305/10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1214C1-6B14-4E5D-8959-0ECD60E7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1057343"/>
            <a:ext cx="9603275" cy="4829107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Art. 33.  São obrigados a estruturar e implementar sistemas de logística reversa, mediante retorno dos produtos após o uso pelo consumidor, </a:t>
            </a:r>
            <a:r>
              <a:rPr lang="pt-BR" b="1" dirty="0"/>
              <a:t>de forma independente do serviço público de limpeza urbana e de manejo dos resíduos sólidos, os fabricantes, importadores, distribuidores e comerciantes de</a:t>
            </a:r>
            <a:r>
              <a:rPr lang="pt-BR" dirty="0"/>
              <a:t>:               </a:t>
            </a:r>
            <a:r>
              <a:rPr lang="pt-BR" dirty="0">
                <a:hlinkClick r:id="rId2"/>
              </a:rPr>
              <a:t>(Regulamento)</a:t>
            </a:r>
            <a:endParaRPr lang="pt-BR" dirty="0"/>
          </a:p>
          <a:p>
            <a:r>
              <a:rPr lang="pt-BR" dirty="0"/>
              <a:t>I - </a:t>
            </a:r>
            <a:r>
              <a:rPr lang="pt-BR" b="1" dirty="0"/>
              <a:t>agrotóxicos, seus resíduos e embalagens</a:t>
            </a:r>
            <a:r>
              <a:rPr lang="pt-BR" dirty="0"/>
              <a:t>, assim como outros produtos cuja embalagem, após o uso, constitua resíduo perigoso, observadas as regras de gerenciamento de resíduos perigosos previstas em lei ou regulamento, em normas estabelecidas pelos órgãos do </a:t>
            </a:r>
            <a:r>
              <a:rPr lang="pt-BR" dirty="0" err="1"/>
              <a:t>Sisnama</a:t>
            </a:r>
            <a:r>
              <a:rPr lang="pt-BR" dirty="0"/>
              <a:t>, do SNVS e do </a:t>
            </a:r>
            <a:r>
              <a:rPr lang="pt-BR" dirty="0" err="1"/>
              <a:t>Suasa</a:t>
            </a:r>
            <a:r>
              <a:rPr lang="pt-BR" dirty="0"/>
              <a:t>, ou em normas técnicas; </a:t>
            </a:r>
          </a:p>
          <a:p>
            <a:r>
              <a:rPr lang="pt-BR" dirty="0"/>
              <a:t>II - pilhas e baterias; </a:t>
            </a:r>
          </a:p>
          <a:p>
            <a:r>
              <a:rPr lang="pt-BR" dirty="0"/>
              <a:t>III - pneus; </a:t>
            </a:r>
          </a:p>
          <a:p>
            <a:r>
              <a:rPr lang="pt-BR" dirty="0"/>
              <a:t>IV - óleos lubrificantes, seus resíduos e embalagens; </a:t>
            </a:r>
          </a:p>
          <a:p>
            <a:r>
              <a:rPr lang="pt-BR" dirty="0"/>
              <a:t>V - lâmpadas fluorescentes, de vapor de sódio e mercúrio e de luz mista; </a:t>
            </a:r>
          </a:p>
          <a:p>
            <a:r>
              <a:rPr lang="pt-BR" dirty="0"/>
              <a:t>VI - produtos eletroeletrônicos e seus componentes. 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Fonte: </a:t>
            </a:r>
            <a:r>
              <a:rPr lang="pt-BR" dirty="0">
                <a:hlinkClick r:id="rId3"/>
              </a:rPr>
              <a:t>http://www.planalto.gov.br/ccivil_03/_Ato2007-2010/2010/Lei/L12305.htm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25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21304-B009-4C71-9187-29E94081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Sobre defensivos agrícolas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7E3A93-FF9F-46C8-BE60-A05567870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 pasta de apoio à </a:t>
            </a:r>
            <a:r>
              <a:rPr lang="pt-BR" dirty="0">
                <a:highlight>
                  <a:srgbClr val="FFFF00"/>
                </a:highlight>
              </a:rPr>
              <a:t>aula 04</a:t>
            </a:r>
            <a:r>
              <a:rPr lang="pt-BR" dirty="0"/>
              <a:t>: 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Resgate da tese</a:t>
            </a:r>
          </a:p>
          <a:p>
            <a:pPr marL="0" indent="0">
              <a:buNone/>
            </a:pPr>
            <a:r>
              <a:rPr lang="pt-BR" dirty="0"/>
              <a:t>-  Trechos extraídos das páginas: 12, 16, 17, 19</a:t>
            </a:r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endParaRPr lang="pt-BR" i="1" dirty="0"/>
          </a:p>
          <a:p>
            <a:endParaRPr lang="pt-BR" i="1" dirty="0"/>
          </a:p>
          <a:p>
            <a:endParaRPr lang="pt-BR" dirty="0">
              <a:highlight>
                <a:srgbClr val="FFFF00"/>
              </a:highlight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1F64C9-9496-4F87-B5C4-2F67AA99E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51" y="2943060"/>
            <a:ext cx="6346121" cy="7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D2A7D-6A57-4BFB-9F39-0E5098E9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171451"/>
            <a:ext cx="9603275" cy="871538"/>
          </a:xfrm>
        </p:spPr>
        <p:txBody>
          <a:bodyPr>
            <a:normAutofit/>
          </a:bodyPr>
          <a:lstStyle/>
          <a:p>
            <a:r>
              <a:rPr lang="pt-BR" sz="2400" dirty="0"/>
              <a:t>Política Nacional de Resíduos Sólidos </a:t>
            </a:r>
            <a:r>
              <a:rPr lang="pt-BR" sz="2400" b="1" dirty="0"/>
              <a:t>(PNRS) - Lei nº 12.305/10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EAB2A1-2BDA-4685-8123-82084A5F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057278"/>
            <a:ext cx="9603275" cy="3708982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/>
              <a:t>Art. 3</a:t>
            </a:r>
            <a:r>
              <a:rPr lang="pt-BR" sz="8000" u="sng" baseline="30000" dirty="0"/>
              <a:t>o</a:t>
            </a:r>
            <a:r>
              <a:rPr lang="pt-BR" sz="8000" dirty="0"/>
              <a:t>  Para os efeitos desta Lei, entende-se por: (...)</a:t>
            </a:r>
          </a:p>
          <a:p>
            <a:r>
              <a:rPr lang="pt-BR" sz="8000" dirty="0"/>
              <a:t>XV - </a:t>
            </a:r>
            <a:r>
              <a:rPr lang="pt-BR" sz="8000" b="1" dirty="0"/>
              <a:t>rejeitos</a:t>
            </a:r>
            <a:r>
              <a:rPr lang="pt-BR" sz="8000" dirty="0"/>
              <a:t>: resíduos sólidos que, depois de esgotadas todas as possibilidades de tratamento e recuperação por processos tecnológicos disponíveis e economicamente viáveis, não apresentem outra possibilidade que não a disposição final ambientalmente adequada; </a:t>
            </a:r>
          </a:p>
          <a:p>
            <a:r>
              <a:rPr lang="pt-BR" sz="8000" dirty="0"/>
              <a:t>XVI - </a:t>
            </a:r>
            <a:r>
              <a:rPr lang="pt-BR" sz="8000" b="1" dirty="0"/>
              <a:t>resíduos sólidos</a:t>
            </a:r>
            <a:r>
              <a:rPr lang="pt-BR" sz="8000" dirty="0"/>
              <a:t>: material, substância, objeto ou bem descartado resultante de atividades humanas em sociedade, a cuja destinação final se procede, se propõe proceder ou se está obrigado a proceder, nos estados sólido ou semissólido, bem como gases contidos em recipientes e líquidos cujas particularidades tornem inviável o seu lançamento na rede pública de esgotos ou em corpos d’água, ou exijam para isso soluções técnica ou economicamente inviáveis em face da melhor tecnologia disponível; </a:t>
            </a:r>
          </a:p>
          <a:p>
            <a:pPr marL="0" indent="0">
              <a:buNone/>
            </a:pPr>
            <a:r>
              <a:rPr lang="pt-BR" sz="7200" dirty="0"/>
              <a:t>Fonte: </a:t>
            </a:r>
            <a:r>
              <a:rPr lang="pt-BR" sz="7200" dirty="0">
                <a:hlinkClick r:id="rId2"/>
              </a:rPr>
              <a:t>http://www.planalto.gov.br/ccivil_03/_Ato2007-2010/2010/Lei/L12305.htm</a:t>
            </a:r>
            <a:endParaRPr lang="pt-BR" sz="7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2222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783BC-4720-4368-8F1C-D7AEFF1B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153224"/>
            <a:ext cx="9603275" cy="618301"/>
          </a:xfrm>
        </p:spPr>
        <p:txBody>
          <a:bodyPr>
            <a:normAutofit/>
          </a:bodyPr>
          <a:lstStyle/>
          <a:p>
            <a:r>
              <a:rPr lang="pt-BR" sz="2400" b="1" dirty="0"/>
              <a:t>Política Nacional de Meio Ambiente </a:t>
            </a:r>
            <a:r>
              <a:rPr lang="pt-BR" sz="1800" dirty="0"/>
              <a:t>(Lei 6.938 de 31 de agosto de 1981)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2C7E45-8583-431D-B0E5-DF1B092B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957332"/>
            <a:ext cx="9603275" cy="3294576"/>
          </a:xfrm>
        </p:spPr>
        <p:txBody>
          <a:bodyPr>
            <a:noAutofit/>
          </a:bodyPr>
          <a:lstStyle/>
          <a:p>
            <a:r>
              <a:rPr lang="pt-BR" dirty="0" err="1"/>
              <a:t>Art</a:t>
            </a:r>
            <a:r>
              <a:rPr lang="pt-BR" dirty="0"/>
              <a:t> 3º - Para os fins previstos nesta Lei, entende-se por:</a:t>
            </a:r>
          </a:p>
          <a:p>
            <a:r>
              <a:rPr lang="pt-BR" dirty="0"/>
              <a:t>I - meio ambiente, o conjunto de condições, leis, influências e interações de ordem física, química e biológica, que permite, abriga e rege a vida em todas as suas formas;</a:t>
            </a:r>
          </a:p>
          <a:p>
            <a:r>
              <a:rPr lang="pt-BR" dirty="0"/>
              <a:t>II - degradação da qualidade ambiental, a alteração adversa das características do meio ambiente;</a:t>
            </a:r>
          </a:p>
          <a:p>
            <a:r>
              <a:rPr lang="pt-BR" dirty="0"/>
              <a:t>III - </a:t>
            </a:r>
            <a:r>
              <a:rPr lang="pt-BR" b="1" dirty="0"/>
              <a:t>poluição</a:t>
            </a:r>
            <a:r>
              <a:rPr lang="pt-BR" dirty="0"/>
              <a:t>, a degradação da qualidade ambiental resultante de atividades que direta ou indiretamente: a) prejudiquem a saúde, a segurança e o bem-estar da população; b) criem condições adversas às atividades sociais e econômicas; c) afetem desfavoravelmente a biota; d) afetem as condições estéticas ou sanitárias do meio ambiente; e) lancem matérias ou energia em desacordo com os padrões ambientais estabelecidos.</a:t>
            </a:r>
          </a:p>
          <a:p>
            <a:r>
              <a:rPr lang="pt-BR" dirty="0"/>
              <a:t>Fonte</a:t>
            </a:r>
            <a:r>
              <a:rPr lang="pt-BR" b="1" dirty="0"/>
              <a:t>: </a:t>
            </a:r>
            <a:r>
              <a:rPr lang="pt-B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http://www.planalto.gov.br/ccivil_03/LEIS/L6938.htm</a:t>
            </a: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59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67323-C0AB-4525-88C7-FF4957E5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733" y="196087"/>
            <a:ext cx="9603275" cy="73260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Incineração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950EF7-C1F1-425A-ACA5-869398651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57" y="1042988"/>
            <a:ext cx="9603275" cy="4557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Leia: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http://g1.globo.com/platb/mundo-sustentavel/2013/03/01/o-lixo-que-vira-energia/</a:t>
            </a:r>
            <a:endParaRPr lang="pt-BR" dirty="0"/>
          </a:p>
          <a:p>
            <a:pPr marL="0" indent="0">
              <a:buNone/>
            </a:pPr>
            <a:r>
              <a:rPr lang="pt-BR" dirty="0">
                <a:hlinkClick r:id="rId3"/>
              </a:rPr>
              <a:t>http://g1.globo.com/jornal-da-globo/noticia/2013/03/projetos-de-producao-de-biogas-no-brasil-comecam-funcionar.html</a:t>
            </a:r>
            <a:endParaRPr lang="pt-BR" dirty="0"/>
          </a:p>
          <a:p>
            <a:pPr marL="0" indent="0">
              <a:buNone/>
            </a:pPr>
            <a:r>
              <a:rPr lang="pt-BR" dirty="0">
                <a:hlinkClick r:id="rId4"/>
              </a:rPr>
              <a:t>https://www12.senado.leg.br/emdiscussao/edicoes/residuos-solidos/mundo-rumo-a-4-bilhoes-de-toneladas-por-ano/como-alguns-paises-tratam-seus-residuos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Assista:</a:t>
            </a:r>
          </a:p>
          <a:p>
            <a:pPr marL="0" indent="0">
              <a:buNone/>
            </a:pPr>
            <a:r>
              <a:rPr lang="pt-BR" dirty="0">
                <a:hlinkClick r:id="rId5"/>
              </a:rPr>
              <a:t>https://www.youtube.com/watch?v=lvC1WKmbxlE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529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AE32B-4325-4778-86B0-C320CB7D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38937"/>
            <a:ext cx="9603275" cy="1049235"/>
          </a:xfrm>
        </p:spPr>
        <p:txBody>
          <a:bodyPr/>
          <a:lstStyle/>
          <a:p>
            <a:pPr algn="ctr"/>
            <a:r>
              <a:rPr lang="pt-BR" dirty="0"/>
              <a:t>Guia de estudos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378A04-4140-4365-8043-70BFDBEA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971549"/>
            <a:ext cx="9603275" cy="49149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A) Em relação ao colapso ocorrido na Ilha de Páscoa, os estudos indicam que houve grande perda da biodiversidade local. É possível relacionar perda de biodiversidade com depressão por endogamia? Explique.</a:t>
            </a:r>
          </a:p>
          <a:p>
            <a:pPr marL="0" indent="0">
              <a:buNone/>
            </a:pPr>
            <a:r>
              <a:rPr lang="pt-BR" dirty="0"/>
              <a:t>B) O Fórum Econômico Mundial publicou em 2018, um quadro com 5 riscos globais (em termos de impacto) que estão listados abaixo:</a:t>
            </a:r>
          </a:p>
          <a:p>
            <a:pPr marL="457200" lvl="1" indent="0">
              <a:buNone/>
            </a:pPr>
            <a:r>
              <a:rPr lang="pt-BR" dirty="0"/>
              <a:t>1º) armas de destruição em massa</a:t>
            </a:r>
          </a:p>
          <a:p>
            <a:pPr marL="457200" lvl="1" indent="0">
              <a:buNone/>
            </a:pPr>
            <a:r>
              <a:rPr lang="pt-BR" dirty="0"/>
              <a:t>2º) eventos climáticos extremos</a:t>
            </a:r>
          </a:p>
          <a:p>
            <a:pPr marL="457200" lvl="1" indent="0">
              <a:buNone/>
            </a:pPr>
            <a:r>
              <a:rPr lang="pt-BR" dirty="0"/>
              <a:t>3º) desastres naturais</a:t>
            </a:r>
          </a:p>
          <a:p>
            <a:pPr marL="457200" lvl="1" indent="0">
              <a:buNone/>
            </a:pPr>
            <a:r>
              <a:rPr lang="pt-BR" dirty="0"/>
              <a:t>4º) falha na mitigação e adaptação às mudanças climáticas</a:t>
            </a:r>
          </a:p>
          <a:p>
            <a:pPr marL="457200" lvl="1" indent="0">
              <a:buNone/>
            </a:pPr>
            <a:r>
              <a:rPr lang="pt-BR" dirty="0"/>
              <a:t>5º) crise hídrica</a:t>
            </a:r>
          </a:p>
          <a:p>
            <a:pPr marL="457200" lvl="1" indent="0">
              <a:buNone/>
            </a:pPr>
            <a:r>
              <a:rPr lang="pt-BR" dirty="0"/>
              <a:t>O autor do livro Colapso, </a:t>
            </a:r>
            <a:r>
              <a:rPr lang="pt-BR" dirty="0" err="1"/>
              <a:t>Jared</a:t>
            </a:r>
            <a:r>
              <a:rPr lang="pt-BR" dirty="0"/>
              <a:t> Diamond, em seus estudos comparados, relacionou 5 fatores que podem levar sociedades a colapsarem. Você vê semelhanças entre os riscos indicados polo Fórum Econômico Mundial e os fatores apontados por Diamond? Explique.</a:t>
            </a:r>
          </a:p>
        </p:txBody>
      </p:sp>
    </p:spTree>
    <p:extLst>
      <p:ext uri="{BB962C8B-B14F-4D97-AF65-F5344CB8AC3E}">
        <p14:creationId xmlns:p14="http://schemas.microsoft.com/office/powerpoint/2010/main" val="130949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662BE-B137-49E1-9B18-6891B7E5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115" y="167511"/>
            <a:ext cx="9603275" cy="689739"/>
          </a:xfrm>
        </p:spPr>
        <p:txBody>
          <a:bodyPr/>
          <a:lstStyle/>
          <a:p>
            <a:pPr algn="ctr"/>
            <a:r>
              <a:rPr lang="pt-BR" dirty="0"/>
              <a:t>Guia de Estudos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ACD4D-CA98-4C7B-ADC9-135D8CF9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114" y="850106"/>
            <a:ext cx="9603275" cy="5157788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C) Comente e explique </a:t>
            </a:r>
            <a:r>
              <a:rPr lang="pt-BR" b="1" dirty="0"/>
              <a:t>um</a:t>
            </a:r>
            <a:r>
              <a:rPr lang="pt-BR" dirty="0"/>
              <a:t> dos cinco fatores apontados por Diamond, tendo em vista o colapso da civilização maia.</a:t>
            </a:r>
          </a:p>
          <a:p>
            <a:r>
              <a:rPr lang="pt-BR" dirty="0"/>
              <a:t>D) Em se tratando de resíduos sólidos, observamos que as políticas públicas voltadas ao seu gerenciamento estão dispostas em normativas federais, estaduais e municipais. Cite e explique </a:t>
            </a:r>
            <a:r>
              <a:rPr lang="pt-BR" b="1" dirty="0"/>
              <a:t>duas</a:t>
            </a:r>
            <a:r>
              <a:rPr lang="pt-BR" dirty="0"/>
              <a:t> iniciativas que você conhece que se associam ao gerenciamento de resíduos de forma a reaproveitá-los.</a:t>
            </a:r>
          </a:p>
          <a:p>
            <a:r>
              <a:rPr lang="pt-BR" dirty="0"/>
              <a:t>E) Em seu livro Tecnopólio (1992), Neil </a:t>
            </a:r>
            <a:r>
              <a:rPr lang="pt-BR" dirty="0" err="1"/>
              <a:t>Postman</a:t>
            </a:r>
            <a:r>
              <a:rPr lang="pt-BR" dirty="0"/>
              <a:t> traz como reflexões: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sz="1700" b="1" dirty="0"/>
              <a:t>Toda tecnologia é um fardo e uma bênção;</a:t>
            </a:r>
          </a:p>
          <a:p>
            <a:pPr marL="0" indent="0">
              <a:buNone/>
            </a:pPr>
            <a:r>
              <a:rPr lang="pt-BR" sz="1700" b="1" dirty="0"/>
              <a:t>	</a:t>
            </a:r>
            <a:r>
              <a:rPr lang="pt-BR" sz="1700" b="1" dirty="0" err="1"/>
              <a:t>Tecnófilos</a:t>
            </a:r>
            <a:r>
              <a:rPr lang="pt-BR" sz="1700" b="1" dirty="0"/>
              <a:t> – só veem o que a tecnologia vai FAZER, não o que ela vai DESFAZER;</a:t>
            </a:r>
          </a:p>
          <a:p>
            <a:pPr marL="0" indent="0">
              <a:buNone/>
            </a:pPr>
            <a:r>
              <a:rPr lang="pt-BR" sz="1700" b="1" dirty="0"/>
              <a:t>	É inevitável que cada cultura precise negociar com a tecnologia;</a:t>
            </a:r>
          </a:p>
          <a:p>
            <a:pPr marL="0" indent="0">
              <a:buNone/>
            </a:pPr>
            <a:r>
              <a:rPr lang="pt-BR" sz="1700" b="1" dirty="0"/>
              <a:t>	As tecnologias radicais criam novas definições para velhos termos; </a:t>
            </a:r>
          </a:p>
          <a:p>
            <a:pPr marL="0" indent="0">
              <a:buNone/>
            </a:pPr>
            <a:r>
              <a:rPr lang="pt-BR" sz="1700" b="1" dirty="0"/>
              <a:t>	Esse processo ocorre sem que tenhamos consciência dele (diferente da introdução de novos 	termos).</a:t>
            </a:r>
          </a:p>
          <a:p>
            <a:pPr marL="0" indent="0">
              <a:buNone/>
            </a:pPr>
            <a:r>
              <a:rPr lang="pt-BR" sz="1900" dirty="0"/>
              <a:t>Diante do exposto, discorra sobre uma tecnologia presente em seu cotidiano, associando-a às reflexões do autor.</a:t>
            </a:r>
          </a:p>
          <a:p>
            <a:pPr marL="0" indent="0">
              <a:buNone/>
            </a:pPr>
            <a:endParaRPr lang="pt-BR" sz="17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664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B75A0-30AC-41F5-8044-194AA079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p.12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A9D4458-C8BC-4C05-ADC6-90D8DE50D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234" y="782966"/>
            <a:ext cx="9248798" cy="58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6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8DE3F-FEA4-4349-B5F9-76CDF3F8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p. 16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03F0307-540E-497E-90EA-F2479E99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973" y="591894"/>
            <a:ext cx="8420685" cy="567421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0E22B12-2725-48B2-9FB7-C94D5BA201CA}"/>
              </a:ext>
            </a:extLst>
          </p:cNvPr>
          <p:cNvSpPr/>
          <p:nvPr/>
        </p:nvSpPr>
        <p:spPr>
          <a:xfrm>
            <a:off x="10244138" y="2754628"/>
            <a:ext cx="1947862" cy="13487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DDT</a:t>
            </a:r>
          </a:p>
          <a:p>
            <a:pPr algn="ctr"/>
            <a:r>
              <a:rPr lang="pt-BR" sz="1400" b="1" dirty="0"/>
              <a:t>- Combate à malária</a:t>
            </a:r>
          </a:p>
          <a:p>
            <a:pPr algn="ctr"/>
            <a:r>
              <a:rPr lang="pt-BR" sz="1400" b="1" dirty="0"/>
              <a:t>- Proibido no Brasil em 2009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58CA682-AB50-406B-9B99-E5FC12615EA8}"/>
              </a:ext>
            </a:extLst>
          </p:cNvPr>
          <p:cNvSpPr/>
          <p:nvPr/>
        </p:nvSpPr>
        <p:spPr>
          <a:xfrm>
            <a:off x="1522105" y="6052638"/>
            <a:ext cx="9516420" cy="6584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Mais sobre dioxinas e </a:t>
            </a:r>
            <a:r>
              <a:rPr lang="pt-BR" sz="1600" dirty="0" err="1">
                <a:solidFill>
                  <a:schemeClr val="tx1"/>
                </a:solidFill>
              </a:rPr>
              <a:t>furanos</a:t>
            </a:r>
            <a:r>
              <a:rPr lang="pt-BR" sz="1600" dirty="0">
                <a:solidFill>
                  <a:schemeClr val="tx1"/>
                </a:solidFill>
              </a:rPr>
              <a:t> - veja texto “Inventario Nacional de fontes e estimativa de emissões de dioxinas e </a:t>
            </a:r>
            <a:r>
              <a:rPr lang="pt-BR" sz="1600" dirty="0" err="1">
                <a:solidFill>
                  <a:schemeClr val="tx1"/>
                </a:solidFill>
              </a:rPr>
              <a:t>furanos</a:t>
            </a:r>
            <a:r>
              <a:rPr lang="pt-BR" sz="1600" dirty="0">
                <a:solidFill>
                  <a:schemeClr val="tx1"/>
                </a:solidFill>
              </a:rPr>
              <a:t>” (MMA, 2013) </a:t>
            </a:r>
          </a:p>
        </p:txBody>
      </p:sp>
    </p:spTree>
    <p:extLst>
      <p:ext uri="{BB962C8B-B14F-4D97-AF65-F5344CB8AC3E}">
        <p14:creationId xmlns:p14="http://schemas.microsoft.com/office/powerpoint/2010/main" val="212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4F17D-0C36-47C3-8529-4EF5C58D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p.16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5EA13B6-4DB0-45FA-AF69-EE55A12B8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825" y="824735"/>
            <a:ext cx="9147206" cy="49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5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4EF32-259F-4043-BDFF-6E93A179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p. 17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4B5A24D-EBD4-463C-A502-64B4CDC53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0" y="1685926"/>
            <a:ext cx="9602788" cy="37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2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F2F94-183C-459C-8E5D-F03ABCE8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p.17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195A087-6C4C-4E67-A34E-3DAEDD400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495" y="981900"/>
            <a:ext cx="9603275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3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2239EC9-2A59-4A66-AEC4-071376B6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460978"/>
            <a:ext cx="4620365" cy="60966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0F8FA9-4127-45E7-87B3-13887138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F491EF-3CBE-4A2B-90C3-DDB8D4A8D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Contaminação</a:t>
            </a:r>
          </a:p>
          <a:p>
            <a:r>
              <a:rPr lang="pt-BR" sz="2800" dirty="0"/>
              <a:t>? ?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12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B4159-48AD-4212-B80B-C05BE4CD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83" y="281812"/>
            <a:ext cx="9603275" cy="1675576"/>
          </a:xfrm>
        </p:spPr>
        <p:txBody>
          <a:bodyPr>
            <a:noAutofit/>
          </a:bodyPr>
          <a:lstStyle/>
          <a:p>
            <a:r>
              <a:rPr lang="pt-BR" sz="2000" dirty="0"/>
              <a:t>RESOLUÇÃO No 420, DE 28 DE DEZEMBRO DE 2009 / CONAMA</a:t>
            </a:r>
            <a:br>
              <a:rPr lang="pt-BR" sz="2000" dirty="0"/>
            </a:br>
            <a:br>
              <a:rPr lang="pt-BR" sz="2400" dirty="0"/>
            </a:br>
            <a:r>
              <a:rPr lang="pt-BR" sz="1800" dirty="0"/>
              <a:t>Dispõe sobre critérios e valores orientadores de qualidade do solo quanto à presença de substâncias químicas e estabelece diretrizes para o gerenciamento ambiental de áreas contaminadas por essas substâncias em decorrência de atividades antrópicas</a:t>
            </a:r>
            <a:r>
              <a:rPr lang="pt-BR" sz="2000" dirty="0"/>
              <a:t>.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362E5D-9D0D-4BDA-8451-64015AAD7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982" y="2134605"/>
            <a:ext cx="9603275" cy="4723395"/>
          </a:xfrm>
        </p:spPr>
        <p:txBody>
          <a:bodyPr>
            <a:normAutofit/>
          </a:bodyPr>
          <a:lstStyle/>
          <a:p>
            <a:r>
              <a:rPr lang="pt-BR" dirty="0"/>
              <a:t>Art. 6o Para efeito desta Resolução são adotados os seguintes termos e definições: (...)</a:t>
            </a:r>
          </a:p>
          <a:p>
            <a:r>
              <a:rPr lang="pt-BR" dirty="0"/>
              <a:t>V - </a:t>
            </a:r>
            <a:r>
              <a:rPr lang="pt-BR" b="1" dirty="0"/>
              <a:t>Contaminação</a:t>
            </a:r>
            <a:r>
              <a:rPr lang="pt-BR" dirty="0"/>
              <a:t>: presença de substância(s) química(s) no ar, água ou solo, decorrentes de atividades antrópicas, em concentrações tais que restrinjam a utilização desse recurso ambiental para os usos atual ou pretendido, definidas com base em avaliação de risco à saúde humana, assim como aos bens a proteger, em cenário de exposição padronizado ou específico;</a:t>
            </a:r>
          </a:p>
          <a:p>
            <a:r>
              <a:rPr lang="pt-BR" sz="1600" b="1" dirty="0"/>
              <a:t>Fontes:</a:t>
            </a:r>
          </a:p>
          <a:p>
            <a:pPr marL="0" indent="0">
              <a:buNone/>
            </a:pPr>
            <a:r>
              <a:rPr lang="pt-BR" sz="1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https://cetesb.sp.gov.br/areas-contaminadas/</a:t>
            </a:r>
            <a:endParaRPr lang="pt-BR" sz="1600" b="1" dirty="0"/>
          </a:p>
          <a:p>
            <a:pPr marL="0" indent="0">
              <a:buNone/>
            </a:pPr>
            <a:r>
              <a:rPr lang="pt-BR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https://cetesb.sp.gov.br/areas-contaminadas/wp-content/uploads/sites/17/2017/09/resolucao-conama-420-2009-gerenciamento-de-acs.pdf</a:t>
            </a:r>
            <a:endParaRPr lang="pt-BR" sz="1600" b="1" dirty="0"/>
          </a:p>
          <a:p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4654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830</TotalTime>
  <Words>999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Galeria</vt:lpstr>
      <vt:lpstr>LGN - 0479 Genética e Questões Socioambientais Universidade de São Paulo Escola Superior de Agricultura "Luiz de Queiroz” Departamento de Genética Laboratório de Ecologia Evolutiva Humana    Aula 6</vt:lpstr>
      <vt:lpstr>Sobre defensivos agrícolas</vt:lpstr>
      <vt:lpstr>p.12</vt:lpstr>
      <vt:lpstr>p. 16</vt:lpstr>
      <vt:lpstr>p.16</vt:lpstr>
      <vt:lpstr>p. 17</vt:lpstr>
      <vt:lpstr>p.17</vt:lpstr>
      <vt:lpstr>Apresentação do PowerPoint</vt:lpstr>
      <vt:lpstr>RESOLUÇÃO No 420, DE 28 DE DEZEMBRO DE 2009 / CONAMA  Dispõe sobre critérios e valores orientadores de qualidade do solo quanto à presença de substâncias químicas e estabelece diretrizes para o gerenciamento ambiental de áreas contaminadas por essas substâncias em decorrência de atividades antrópicas. </vt:lpstr>
      <vt:lpstr>Sobre defensivos agrícolas</vt:lpstr>
      <vt:lpstr>         p. 1297</vt:lpstr>
      <vt:lpstr>         p. 1298</vt:lpstr>
      <vt:lpstr>Apresentação do PowerPoint</vt:lpstr>
      <vt:lpstr>Apresentação do PowerPoint</vt:lpstr>
      <vt:lpstr>Apresentação do PowerPoint</vt:lpstr>
      <vt:lpstr>Apresentação do PowerPoint</vt:lpstr>
      <vt:lpstr>De acordo com a PNRS (Lei 12.305/ 10)</vt:lpstr>
      <vt:lpstr>Política Nacional de Resíduos Sólidos (PNRS) - Lei nº 12.305/10 http://www.mma.gov.br/cidades-sustentaveis/residuos-solidos/politica-nacional-de-residuos-solidos  Regulamentada pela Decreto 7.404/ 10 http://www.planalto.gov.br/ccivil_03/_ato2007-2010/2010/Decreto/D7404.htm </vt:lpstr>
      <vt:lpstr>Política Nacional de Resíduos Sólidos (PNRS) - Lei nº 12.305/10</vt:lpstr>
      <vt:lpstr>Política Nacional de Resíduos Sólidos (PNRS) - Lei nº 12.305/10</vt:lpstr>
      <vt:lpstr>Política Nacional de Meio Ambiente (Lei 6.938 de 31 de agosto de 1981)</vt:lpstr>
      <vt:lpstr>Incineração</vt:lpstr>
      <vt:lpstr>Guia de estudos </vt:lpstr>
      <vt:lpstr>Guia de Estudos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LGN - 0479 Genética e Questões Socioambientais Universidade de São Paulo Escola Superior de Agricultura "Luiz de Queiroz” Departamento de Genética Laboratório de Ecologia Evolutiva Humana    Aula 6</dc:title>
  <dc:creator>Debora Casagrande Santos</dc:creator>
  <cp:lastModifiedBy>Debora Casagrande Santos</cp:lastModifiedBy>
  <cp:revision>76</cp:revision>
  <dcterms:created xsi:type="dcterms:W3CDTF">2018-09-12T15:19:32Z</dcterms:created>
  <dcterms:modified xsi:type="dcterms:W3CDTF">2018-09-14T02:40:07Z</dcterms:modified>
</cp:coreProperties>
</file>