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2" r:id="rId3"/>
    <p:sldId id="304" r:id="rId4"/>
    <p:sldId id="303" r:id="rId5"/>
    <p:sldId id="305" r:id="rId6"/>
    <p:sldId id="306" r:id="rId7"/>
    <p:sldId id="307" r:id="rId8"/>
    <p:sldId id="308" r:id="rId9"/>
    <p:sldId id="309" r:id="rId10"/>
    <p:sldId id="310" r:id="rId11"/>
    <p:sldId id="311" r:id="rId12"/>
    <p:sldId id="312" r:id="rId13"/>
    <p:sldId id="313" r:id="rId14"/>
    <p:sldId id="315" r:id="rId15"/>
    <p:sldId id="314" r:id="rId16"/>
    <p:sldId id="316" r:id="rId17"/>
    <p:sldId id="317" r:id="rId18"/>
    <p:sldId id="320" r:id="rId19"/>
    <p:sldId id="318" r:id="rId20"/>
    <p:sldId id="319" r:id="rId21"/>
    <p:sldId id="321" r:id="rId22"/>
    <p:sldId id="29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D801B0-D4B0-4C5E-BDF9-118A47A11656}" type="datetimeFigureOut">
              <a:rPr lang="en-GB" smtClean="0"/>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E90C5-E9B4-44B4-9169-5CB79DDC99E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3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D801B0-D4B0-4C5E-BDF9-118A47A11656}" type="datetimeFigureOut">
              <a:rPr lang="en-GB" smtClean="0"/>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8271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D801B0-D4B0-4C5E-BDF9-118A47A11656}" type="datetimeFigureOut">
              <a:rPr lang="en-GB" smtClean="0"/>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194883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D801B0-D4B0-4C5E-BDF9-118A47A11656}" type="datetimeFigureOut">
              <a:rPr lang="en-GB" smtClean="0"/>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264758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D801B0-D4B0-4C5E-BDF9-118A47A11656}" type="datetimeFigureOut">
              <a:rPr lang="en-GB" smtClean="0"/>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E90C5-E9B4-44B4-9169-5CB79DDC99E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D801B0-D4B0-4C5E-BDF9-118A47A11656}" type="datetimeFigureOut">
              <a:rPr lang="en-GB" smtClean="0"/>
              <a:t>19/09/2018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419568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D801B0-D4B0-4C5E-BDF9-118A47A11656}" type="datetimeFigureOut">
              <a:rPr lang="en-GB" smtClean="0"/>
              <a:t>19/09/2018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124526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D801B0-D4B0-4C5E-BDF9-118A47A11656}" type="datetimeFigureOut">
              <a:rPr lang="en-GB" smtClean="0"/>
              <a:t>19/09/2018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213358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D801B0-D4B0-4C5E-BDF9-118A47A11656}" type="datetimeFigureOut">
              <a:rPr lang="en-GB" smtClean="0"/>
              <a:t>19/09/2018</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97217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4D801B0-D4B0-4C5E-BDF9-118A47A11656}" type="datetimeFigureOut">
              <a:rPr lang="en-GB" smtClean="0"/>
              <a:t>19/09/2018</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8E90C5-E9B4-44B4-9169-5CB79DDC99E3}" type="slidenum">
              <a:rPr lang="en-GB" smtClean="0"/>
              <a:t>‹#›</a:t>
            </a:fld>
            <a:endParaRPr lang="en-GB"/>
          </a:p>
        </p:txBody>
      </p:sp>
    </p:spTree>
    <p:extLst>
      <p:ext uri="{BB962C8B-B14F-4D97-AF65-F5344CB8AC3E}">
        <p14:creationId xmlns:p14="http://schemas.microsoft.com/office/powerpoint/2010/main" val="56405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D801B0-D4B0-4C5E-BDF9-118A47A11656}" type="datetimeFigureOut">
              <a:rPr lang="en-GB" smtClean="0"/>
              <a:t>19/09/2018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8E90C5-E9B4-44B4-9169-5CB79DDC99E3}" type="slidenum">
              <a:rPr lang="en-GB" smtClean="0"/>
              <a:t>‹#›</a:t>
            </a:fld>
            <a:endParaRPr lang="en-GB"/>
          </a:p>
        </p:txBody>
      </p:sp>
    </p:spTree>
    <p:extLst>
      <p:ext uri="{BB962C8B-B14F-4D97-AF65-F5344CB8AC3E}">
        <p14:creationId xmlns:p14="http://schemas.microsoft.com/office/powerpoint/2010/main" val="77235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4D801B0-D4B0-4C5E-BDF9-118A47A11656}" type="datetimeFigureOut">
              <a:rPr lang="en-GB" smtClean="0"/>
              <a:t>19/09/2018</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8E90C5-E9B4-44B4-9169-5CB79DDC99E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349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jcorbett@usp.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177DA-84CF-4EDA-AD5A-2AABF6EA2D57}"/>
              </a:ext>
            </a:extLst>
          </p:cNvPr>
          <p:cNvSpPr>
            <a:spLocks noGrp="1"/>
          </p:cNvSpPr>
          <p:nvPr>
            <p:ph type="ctrTitle"/>
          </p:nvPr>
        </p:nvSpPr>
        <p:spPr/>
        <p:txBody>
          <a:bodyPr>
            <a:normAutofit/>
          </a:bodyPr>
          <a:lstStyle/>
          <a:p>
            <a:pPr algn="ctr"/>
            <a:r>
              <a:rPr lang="en-GB" sz="6000" dirty="0"/>
              <a:t>Intercultural Language Education</a:t>
            </a:r>
          </a:p>
        </p:txBody>
      </p:sp>
      <p:sp>
        <p:nvSpPr>
          <p:cNvPr id="3" name="Subtitle 2">
            <a:extLst>
              <a:ext uri="{FF2B5EF4-FFF2-40B4-BE49-F238E27FC236}">
                <a16:creationId xmlns:a16="http://schemas.microsoft.com/office/drawing/2014/main" id="{BA013A02-582A-4B15-95B2-1624391AE3DC}"/>
              </a:ext>
            </a:extLst>
          </p:cNvPr>
          <p:cNvSpPr>
            <a:spLocks noGrp="1"/>
          </p:cNvSpPr>
          <p:nvPr>
            <p:ph type="subTitle" idx="1"/>
          </p:nvPr>
        </p:nvSpPr>
        <p:spPr/>
        <p:txBody>
          <a:bodyPr/>
          <a:lstStyle/>
          <a:p>
            <a:pPr algn="ctr"/>
            <a:r>
              <a:rPr lang="en-GB" dirty="0"/>
              <a:t>Professor john Corbett: capes-</a:t>
            </a:r>
            <a:r>
              <a:rPr lang="en-GB" dirty="0" err="1"/>
              <a:t>usp</a:t>
            </a:r>
            <a:r>
              <a:rPr lang="en-GB" dirty="0"/>
              <a:t> international fellow</a:t>
            </a:r>
          </a:p>
          <a:p>
            <a:pPr algn="ctr"/>
            <a:r>
              <a:rPr lang="en-GB" dirty="0"/>
              <a:t>University of </a:t>
            </a:r>
            <a:r>
              <a:rPr lang="en-GB" dirty="0" err="1"/>
              <a:t>sao</a:t>
            </a:r>
            <a:r>
              <a:rPr lang="en-GB" dirty="0"/>
              <a:t> Paulo</a:t>
            </a:r>
          </a:p>
        </p:txBody>
      </p:sp>
    </p:spTree>
    <p:extLst>
      <p:ext uri="{BB962C8B-B14F-4D97-AF65-F5344CB8AC3E}">
        <p14:creationId xmlns:p14="http://schemas.microsoft.com/office/powerpoint/2010/main" val="2840876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53F5-5C25-4FEC-85FF-DEF33907E58D}"/>
              </a:ext>
            </a:extLst>
          </p:cNvPr>
          <p:cNvSpPr>
            <a:spLocks noGrp="1"/>
          </p:cNvSpPr>
          <p:nvPr>
            <p:ph type="title"/>
          </p:nvPr>
        </p:nvSpPr>
        <p:spPr/>
        <p:txBody>
          <a:bodyPr/>
          <a:lstStyle/>
          <a:p>
            <a:r>
              <a:rPr lang="en-GB" dirty="0"/>
              <a:t>Dirven on ICC: Representation</a:t>
            </a:r>
          </a:p>
        </p:txBody>
      </p:sp>
      <p:sp>
        <p:nvSpPr>
          <p:cNvPr id="3" name="Content Placeholder 2">
            <a:extLst>
              <a:ext uri="{FF2B5EF4-FFF2-40B4-BE49-F238E27FC236}">
                <a16:creationId xmlns:a16="http://schemas.microsoft.com/office/drawing/2014/main" id="{B8654B87-26D1-49FE-8CFF-A348FF3BE034}"/>
              </a:ext>
            </a:extLst>
          </p:cNvPr>
          <p:cNvSpPr>
            <a:spLocks noGrp="1"/>
          </p:cNvSpPr>
          <p:nvPr>
            <p:ph idx="1"/>
          </p:nvPr>
        </p:nvSpPr>
        <p:spPr>
          <a:xfrm>
            <a:off x="861236" y="1845734"/>
            <a:ext cx="10994065" cy="4299885"/>
          </a:xfrm>
        </p:spPr>
        <p:txBody>
          <a:bodyPr>
            <a:normAutofit/>
          </a:bodyPr>
          <a:lstStyle/>
          <a:p>
            <a:r>
              <a:rPr lang="en-US" sz="2800" dirty="0"/>
              <a:t>17. be aware of dominant discourses which are easily perpetuated by the media, and which lead us to ‘think-as-usual’ that familiar images of the foreign Other are ‘normal’</a:t>
            </a:r>
          </a:p>
          <a:p>
            <a:r>
              <a:rPr lang="en-US" sz="2800" dirty="0"/>
              <a:t>18. be aware that even images projected by sensitive, intellectual sources can seduce our own sensitivities and intellects into thinking that they are ‘true’</a:t>
            </a:r>
          </a:p>
          <a:p>
            <a:r>
              <a:rPr lang="en-US" sz="2800" dirty="0"/>
              <a:t>19. although sensationalism in the media is something we know about and guard against, we need to appreciate how deeply it exists in our traditional views of the foreign other.</a:t>
            </a:r>
            <a:endParaRPr lang="en-GB" sz="2800" dirty="0"/>
          </a:p>
        </p:txBody>
      </p:sp>
    </p:spTree>
    <p:extLst>
      <p:ext uri="{BB962C8B-B14F-4D97-AF65-F5344CB8AC3E}">
        <p14:creationId xmlns:p14="http://schemas.microsoft.com/office/powerpoint/2010/main" val="833023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4C31-C46F-4937-8776-06772BF262DE}"/>
              </a:ext>
            </a:extLst>
          </p:cNvPr>
          <p:cNvSpPr>
            <a:spLocks noGrp="1"/>
          </p:cNvSpPr>
          <p:nvPr>
            <p:ph type="title"/>
          </p:nvPr>
        </p:nvSpPr>
        <p:spPr/>
        <p:txBody>
          <a:bodyPr/>
          <a:lstStyle/>
          <a:p>
            <a:pPr algn="ctr"/>
            <a:r>
              <a:rPr lang="en-GB" dirty="0"/>
              <a:t>Key elements of ‘</a:t>
            </a:r>
            <a:r>
              <a:rPr lang="en-GB" dirty="0" err="1"/>
              <a:t>proteophilic</a:t>
            </a:r>
            <a:r>
              <a:rPr lang="en-GB" dirty="0"/>
              <a:t> competences’ 1</a:t>
            </a:r>
          </a:p>
        </p:txBody>
      </p:sp>
      <p:sp>
        <p:nvSpPr>
          <p:cNvPr id="3" name="Content Placeholder 2">
            <a:extLst>
              <a:ext uri="{FF2B5EF4-FFF2-40B4-BE49-F238E27FC236}">
                <a16:creationId xmlns:a16="http://schemas.microsoft.com/office/drawing/2014/main" id="{560C02EF-EC91-4691-91B1-AAB52F41A106}"/>
              </a:ext>
            </a:extLst>
          </p:cNvPr>
          <p:cNvSpPr>
            <a:spLocks noGrp="1"/>
          </p:cNvSpPr>
          <p:nvPr>
            <p:ph idx="1"/>
          </p:nvPr>
        </p:nvSpPr>
        <p:spPr/>
        <p:txBody>
          <a:bodyPr>
            <a:normAutofit/>
          </a:bodyPr>
          <a:lstStyle/>
          <a:p>
            <a:r>
              <a:rPr lang="en-US" sz="3200" dirty="0"/>
              <a:t>- The importance of relationships in interaction is taken into account in the co-construction of identities and images of who one wants to be, how one presents oneself and the other in interaction</a:t>
            </a:r>
            <a:endParaRPr lang="en-GB" sz="3200" dirty="0"/>
          </a:p>
        </p:txBody>
      </p:sp>
    </p:spTree>
    <p:extLst>
      <p:ext uri="{BB962C8B-B14F-4D97-AF65-F5344CB8AC3E}">
        <p14:creationId xmlns:p14="http://schemas.microsoft.com/office/powerpoint/2010/main" val="3256192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4C31-C46F-4937-8776-06772BF262DE}"/>
              </a:ext>
            </a:extLst>
          </p:cNvPr>
          <p:cNvSpPr>
            <a:spLocks noGrp="1"/>
          </p:cNvSpPr>
          <p:nvPr>
            <p:ph type="title"/>
          </p:nvPr>
        </p:nvSpPr>
        <p:spPr/>
        <p:txBody>
          <a:bodyPr/>
          <a:lstStyle/>
          <a:p>
            <a:pPr algn="ctr"/>
            <a:r>
              <a:rPr lang="en-GB" dirty="0"/>
              <a:t>Key elements of ‘</a:t>
            </a:r>
            <a:r>
              <a:rPr lang="en-GB" dirty="0" err="1"/>
              <a:t>proteophilic</a:t>
            </a:r>
            <a:r>
              <a:rPr lang="en-GB" dirty="0"/>
              <a:t> competences’ 2</a:t>
            </a:r>
          </a:p>
        </p:txBody>
      </p:sp>
      <p:sp>
        <p:nvSpPr>
          <p:cNvPr id="3" name="Content Placeholder 2">
            <a:extLst>
              <a:ext uri="{FF2B5EF4-FFF2-40B4-BE49-F238E27FC236}">
                <a16:creationId xmlns:a16="http://schemas.microsoft.com/office/drawing/2014/main" id="{560C02EF-EC91-4691-91B1-AAB52F41A106}"/>
              </a:ext>
            </a:extLst>
          </p:cNvPr>
          <p:cNvSpPr>
            <a:spLocks noGrp="1"/>
          </p:cNvSpPr>
          <p:nvPr>
            <p:ph idx="1"/>
          </p:nvPr>
        </p:nvSpPr>
        <p:spPr>
          <a:xfrm>
            <a:off x="988828" y="1845734"/>
            <a:ext cx="10166852" cy="4438108"/>
          </a:xfrm>
        </p:spPr>
        <p:txBody>
          <a:bodyPr>
            <a:normAutofit lnSpcReduction="10000"/>
          </a:bodyPr>
          <a:lstStyle/>
          <a:p>
            <a:r>
              <a:rPr lang="en-US" sz="3200" dirty="0"/>
              <a:t>- Emphasis is also laid on the fact that each individual constructs themselves and that “in any act of interaction, it is well known that one never communicates with the person as s/he really is, but with a representation which we have of him/her and his/her groups of belonging, just as this person brings in the interaction act her own representations” (</a:t>
            </a:r>
            <a:r>
              <a:rPr lang="en-US" sz="3200" dirty="0" err="1"/>
              <a:t>Ogay</a:t>
            </a:r>
            <a:r>
              <a:rPr lang="en-US" sz="3200" dirty="0"/>
              <a:t>, 2000: 166). The notions of representations and stereotypes are also at the heart of the various analyses that are proposed to students so that they learn to recognize these mechanisms of construction in their own discourse and in that of the other</a:t>
            </a:r>
            <a:endParaRPr lang="en-GB" sz="3200" dirty="0"/>
          </a:p>
        </p:txBody>
      </p:sp>
    </p:spTree>
    <p:extLst>
      <p:ext uri="{BB962C8B-B14F-4D97-AF65-F5344CB8AC3E}">
        <p14:creationId xmlns:p14="http://schemas.microsoft.com/office/powerpoint/2010/main" val="427109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4C31-C46F-4937-8776-06772BF262DE}"/>
              </a:ext>
            </a:extLst>
          </p:cNvPr>
          <p:cNvSpPr>
            <a:spLocks noGrp="1"/>
          </p:cNvSpPr>
          <p:nvPr>
            <p:ph type="title"/>
          </p:nvPr>
        </p:nvSpPr>
        <p:spPr/>
        <p:txBody>
          <a:bodyPr/>
          <a:lstStyle/>
          <a:p>
            <a:pPr algn="ctr"/>
            <a:r>
              <a:rPr lang="en-GB" dirty="0"/>
              <a:t>Key elements of ‘</a:t>
            </a:r>
            <a:r>
              <a:rPr lang="en-GB" dirty="0" err="1"/>
              <a:t>proteophilic</a:t>
            </a:r>
            <a:r>
              <a:rPr lang="en-GB" dirty="0"/>
              <a:t> competences’ 3</a:t>
            </a:r>
          </a:p>
        </p:txBody>
      </p:sp>
      <p:sp>
        <p:nvSpPr>
          <p:cNvPr id="3" name="Content Placeholder 2">
            <a:extLst>
              <a:ext uri="{FF2B5EF4-FFF2-40B4-BE49-F238E27FC236}">
                <a16:creationId xmlns:a16="http://schemas.microsoft.com/office/drawing/2014/main" id="{560C02EF-EC91-4691-91B1-AAB52F41A106}"/>
              </a:ext>
            </a:extLst>
          </p:cNvPr>
          <p:cNvSpPr>
            <a:spLocks noGrp="1"/>
          </p:cNvSpPr>
          <p:nvPr>
            <p:ph idx="1"/>
          </p:nvPr>
        </p:nvSpPr>
        <p:spPr>
          <a:xfrm>
            <a:off x="584791" y="1845734"/>
            <a:ext cx="11153553" cy="4374314"/>
          </a:xfrm>
        </p:spPr>
        <p:txBody>
          <a:bodyPr>
            <a:normAutofit/>
          </a:bodyPr>
          <a:lstStyle/>
          <a:p>
            <a:r>
              <a:rPr lang="en-US" sz="3200" dirty="0"/>
              <a:t>- The concept of “the fantasy of Unicity” (</a:t>
            </a:r>
            <a:r>
              <a:rPr lang="en-US" sz="3200" dirty="0" err="1"/>
              <a:t>Maffesoli</a:t>
            </a:r>
            <a:r>
              <a:rPr lang="en-US" sz="3200" dirty="0"/>
              <a:t>, 1995, i.e. the </a:t>
            </a:r>
            <a:r>
              <a:rPr lang="en-US" sz="3200" dirty="0" err="1"/>
              <a:t>doxic</a:t>
            </a:r>
            <a:r>
              <a:rPr lang="en-US" sz="3200" dirty="0"/>
              <a:t> idea that each of us has a unique self inside of them and that belonging to one’s group makes us the “same”) as well as the concept of “dissociative acts”/diversity of the self borrowed from psychology (“situations in which I am somebody and somebody else at the same time” </a:t>
            </a:r>
            <a:r>
              <a:rPr lang="en-US" sz="3200" dirty="0" err="1"/>
              <a:t>Boumard</a:t>
            </a:r>
            <a:r>
              <a:rPr lang="en-US" sz="3200" dirty="0"/>
              <a:t>, 2006: 306) are central. Through these concepts, the approach requires that the students </a:t>
            </a:r>
            <a:r>
              <a:rPr lang="en-US" sz="3200" dirty="0" err="1"/>
              <a:t>decentre</a:t>
            </a:r>
            <a:r>
              <a:rPr lang="en-US" sz="3200" dirty="0"/>
              <a:t> and look at themselves.</a:t>
            </a:r>
          </a:p>
          <a:p>
            <a:endParaRPr lang="en-GB" sz="3200" dirty="0"/>
          </a:p>
        </p:txBody>
      </p:sp>
    </p:spTree>
    <p:extLst>
      <p:ext uri="{BB962C8B-B14F-4D97-AF65-F5344CB8AC3E}">
        <p14:creationId xmlns:p14="http://schemas.microsoft.com/office/powerpoint/2010/main" val="372600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D3D1-DAAF-4DC3-8303-FFABBBF5FAB9}"/>
              </a:ext>
            </a:extLst>
          </p:cNvPr>
          <p:cNvSpPr>
            <a:spLocks noGrp="1"/>
          </p:cNvSpPr>
          <p:nvPr>
            <p:ph type="title"/>
          </p:nvPr>
        </p:nvSpPr>
        <p:spPr/>
        <p:txBody>
          <a:bodyPr/>
          <a:lstStyle/>
          <a:p>
            <a:r>
              <a:rPr lang="en-GB" dirty="0" err="1"/>
              <a:t>Dervin’s</a:t>
            </a:r>
            <a:r>
              <a:rPr lang="en-GB" dirty="0"/>
              <a:t> model of ICC: 1. Savoir-faire (</a:t>
            </a:r>
            <a:r>
              <a:rPr lang="en-GB" dirty="0" err="1"/>
              <a:t>i</a:t>
            </a:r>
            <a:r>
              <a:rPr lang="en-GB" dirty="0"/>
              <a:t>)</a:t>
            </a:r>
          </a:p>
        </p:txBody>
      </p:sp>
      <p:sp>
        <p:nvSpPr>
          <p:cNvPr id="3" name="Content Placeholder 2">
            <a:extLst>
              <a:ext uri="{FF2B5EF4-FFF2-40B4-BE49-F238E27FC236}">
                <a16:creationId xmlns:a16="http://schemas.microsoft.com/office/drawing/2014/main" id="{961720E5-721B-4425-B42B-A18D58FBEB9E}"/>
              </a:ext>
            </a:extLst>
          </p:cNvPr>
          <p:cNvSpPr>
            <a:spLocks noGrp="1"/>
          </p:cNvSpPr>
          <p:nvPr>
            <p:ph idx="1"/>
          </p:nvPr>
        </p:nvSpPr>
        <p:spPr>
          <a:xfrm>
            <a:off x="808074" y="1845734"/>
            <a:ext cx="10347606" cy="4331782"/>
          </a:xfrm>
        </p:spPr>
        <p:txBody>
          <a:bodyPr/>
          <a:lstStyle/>
          <a:p>
            <a:r>
              <a:rPr lang="en-US" sz="2800" b="1" dirty="0"/>
              <a:t>Detect identification</a:t>
            </a:r>
          </a:p>
          <a:p>
            <a:r>
              <a:rPr lang="en-US" sz="2800" dirty="0"/>
              <a:t>I am fully aware that every individual (myself included) is multiple and complex but that every (inter-)</a:t>
            </a:r>
            <a:r>
              <a:rPr lang="en-US" sz="2800" dirty="0" err="1"/>
              <a:t>locutor</a:t>
            </a:r>
            <a:r>
              <a:rPr lang="en-US" sz="2800" dirty="0"/>
              <a:t> can adapt their discourse to contexts and/or interlocutors by presenting a group or a national identity in order to please, confirm a representation or defend themselves. I know how to note and </a:t>
            </a:r>
            <a:r>
              <a:rPr lang="en-US" sz="2800" dirty="0" err="1"/>
              <a:t>analyse</a:t>
            </a:r>
            <a:r>
              <a:rPr lang="en-US" sz="2800" dirty="0"/>
              <a:t> pieces of evidence of identification in my own discourse as well as in the other’s discourse. As a consequence, whenever possible, I try not to present myself or my interlocutor through national images, stereotypes, </a:t>
            </a:r>
            <a:r>
              <a:rPr lang="en-US" sz="2800" dirty="0" err="1"/>
              <a:t>generalisations</a:t>
            </a:r>
            <a:r>
              <a:rPr lang="en-US" sz="2800" dirty="0"/>
              <a:t> and exaggerations…</a:t>
            </a:r>
          </a:p>
          <a:p>
            <a:endParaRPr lang="en-GB" dirty="0"/>
          </a:p>
        </p:txBody>
      </p:sp>
    </p:spTree>
    <p:extLst>
      <p:ext uri="{BB962C8B-B14F-4D97-AF65-F5344CB8AC3E}">
        <p14:creationId xmlns:p14="http://schemas.microsoft.com/office/powerpoint/2010/main" val="2929937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D3D1-DAAF-4DC3-8303-FFABBBF5FAB9}"/>
              </a:ext>
            </a:extLst>
          </p:cNvPr>
          <p:cNvSpPr>
            <a:spLocks noGrp="1"/>
          </p:cNvSpPr>
          <p:nvPr>
            <p:ph type="title"/>
          </p:nvPr>
        </p:nvSpPr>
        <p:spPr/>
        <p:txBody>
          <a:bodyPr/>
          <a:lstStyle/>
          <a:p>
            <a:r>
              <a:rPr lang="en-GB" dirty="0" err="1"/>
              <a:t>Dervin’s</a:t>
            </a:r>
            <a:r>
              <a:rPr lang="en-GB" dirty="0"/>
              <a:t> model of ICC: 1. Savoir-faire (</a:t>
            </a:r>
            <a:r>
              <a:rPr lang="en-GB" dirty="0" err="1"/>
              <a:t>i</a:t>
            </a:r>
            <a:r>
              <a:rPr lang="en-GB" dirty="0"/>
              <a:t>)</a:t>
            </a:r>
          </a:p>
        </p:txBody>
      </p:sp>
      <p:sp>
        <p:nvSpPr>
          <p:cNvPr id="3" name="Content Placeholder 2">
            <a:extLst>
              <a:ext uri="{FF2B5EF4-FFF2-40B4-BE49-F238E27FC236}">
                <a16:creationId xmlns:a16="http://schemas.microsoft.com/office/drawing/2014/main" id="{961720E5-721B-4425-B42B-A18D58FBEB9E}"/>
              </a:ext>
            </a:extLst>
          </p:cNvPr>
          <p:cNvSpPr>
            <a:spLocks noGrp="1"/>
          </p:cNvSpPr>
          <p:nvPr>
            <p:ph idx="1"/>
          </p:nvPr>
        </p:nvSpPr>
        <p:spPr>
          <a:xfrm>
            <a:off x="680484" y="1845734"/>
            <a:ext cx="10972800" cy="4470006"/>
          </a:xfrm>
        </p:spPr>
        <p:txBody>
          <a:bodyPr>
            <a:noAutofit/>
          </a:bodyPr>
          <a:lstStyle/>
          <a:p>
            <a:r>
              <a:rPr lang="en-US" sz="2400" dirty="0"/>
              <a:t>a.</a:t>
            </a:r>
          </a:p>
          <a:p>
            <a:r>
              <a:rPr lang="en-US" sz="2400" dirty="0"/>
              <a:t>Individual plurality is not always visible because, in any context of interaction, one needs to select an image of the self (and of the other) and use it. Moreover, classifying by means of nationality is very common in intercultural encounters (it is often a starting point, an </a:t>
            </a:r>
            <a:r>
              <a:rPr lang="en-US" sz="2400" i="1" dirty="0"/>
              <a:t>overture</a:t>
            </a:r>
            <a:r>
              <a:rPr lang="en-US" sz="2400" dirty="0"/>
              <a:t>). Also, I need to remember that telling somebody that they are using auto-/hetero-stereotypes (“We Finns are like this”) can be problematic because I can come across as moralizing and/or unpleasant. Who is entitled to forbid somebody from using a national auto-stereotype? What can thus be done in such a situation? I can play the stereotype-game, cut the conversation short, change topics, or discuss the stereotypes with my interlocutor. With hindsight, I can reflect on why I, or somebody else, used stereotypes in interaction and how they were formulated</a:t>
            </a:r>
            <a:endParaRPr lang="en-GB" sz="2400" dirty="0"/>
          </a:p>
        </p:txBody>
      </p:sp>
    </p:spTree>
    <p:extLst>
      <p:ext uri="{BB962C8B-B14F-4D97-AF65-F5344CB8AC3E}">
        <p14:creationId xmlns:p14="http://schemas.microsoft.com/office/powerpoint/2010/main" val="379821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D3D1-DAAF-4DC3-8303-FFABBBF5FAB9}"/>
              </a:ext>
            </a:extLst>
          </p:cNvPr>
          <p:cNvSpPr>
            <a:spLocks noGrp="1"/>
          </p:cNvSpPr>
          <p:nvPr>
            <p:ph type="title"/>
          </p:nvPr>
        </p:nvSpPr>
        <p:spPr/>
        <p:txBody>
          <a:bodyPr/>
          <a:lstStyle/>
          <a:p>
            <a:r>
              <a:rPr lang="en-GB" dirty="0" err="1"/>
              <a:t>Dervin’s</a:t>
            </a:r>
            <a:r>
              <a:rPr lang="en-GB" dirty="0"/>
              <a:t> model of ICC: 2. Savoir-faire (ii)</a:t>
            </a:r>
          </a:p>
        </p:txBody>
      </p:sp>
      <p:sp>
        <p:nvSpPr>
          <p:cNvPr id="3" name="Content Placeholder 2">
            <a:extLst>
              <a:ext uri="{FF2B5EF4-FFF2-40B4-BE49-F238E27FC236}">
                <a16:creationId xmlns:a16="http://schemas.microsoft.com/office/drawing/2014/main" id="{961720E5-721B-4425-B42B-A18D58FBEB9E}"/>
              </a:ext>
            </a:extLst>
          </p:cNvPr>
          <p:cNvSpPr>
            <a:spLocks noGrp="1"/>
          </p:cNvSpPr>
          <p:nvPr>
            <p:ph idx="1"/>
          </p:nvPr>
        </p:nvSpPr>
        <p:spPr>
          <a:xfrm>
            <a:off x="680484" y="1845734"/>
            <a:ext cx="10972800" cy="4470006"/>
          </a:xfrm>
        </p:spPr>
        <p:txBody>
          <a:bodyPr>
            <a:noAutofit/>
          </a:bodyPr>
          <a:lstStyle/>
          <a:p>
            <a:r>
              <a:rPr lang="en-US" sz="2400" b="1" dirty="0"/>
              <a:t>Paying attention to discourses</a:t>
            </a:r>
          </a:p>
          <a:p>
            <a:r>
              <a:rPr lang="en-US" sz="2400" dirty="0"/>
              <a:t>I am able to listen to discourses that I come across (mine as well as others’) especially when they are potentially ethnocentric, xenophobic, racist but also exotic and xenophilic. I know how to ease such discourses by means of linguistic markers such as modalities and be as explicit as possible by reformulating. I also try to avoid “interculturally correct”, naive or contradictory discourse on the self and the other such as “I have no stereotypes”, “I don’t believe in stereotypes but Finns are… ” etc. </a:t>
            </a:r>
            <a:endParaRPr lang="en-GB" sz="2400" dirty="0"/>
          </a:p>
        </p:txBody>
      </p:sp>
    </p:spTree>
    <p:extLst>
      <p:ext uri="{BB962C8B-B14F-4D97-AF65-F5344CB8AC3E}">
        <p14:creationId xmlns:p14="http://schemas.microsoft.com/office/powerpoint/2010/main" val="3791174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D3D1-DAAF-4DC3-8303-FFABBBF5FAB9}"/>
              </a:ext>
            </a:extLst>
          </p:cNvPr>
          <p:cNvSpPr>
            <a:spLocks noGrp="1"/>
          </p:cNvSpPr>
          <p:nvPr>
            <p:ph type="title"/>
          </p:nvPr>
        </p:nvSpPr>
        <p:spPr/>
        <p:txBody>
          <a:bodyPr/>
          <a:lstStyle/>
          <a:p>
            <a:r>
              <a:rPr lang="en-GB" dirty="0" err="1"/>
              <a:t>Dervin’s</a:t>
            </a:r>
            <a:r>
              <a:rPr lang="en-GB" dirty="0"/>
              <a:t> model of ICC: 2. Savoir-faire (ii)</a:t>
            </a:r>
          </a:p>
        </p:txBody>
      </p:sp>
      <p:sp>
        <p:nvSpPr>
          <p:cNvPr id="3" name="Content Placeholder 2">
            <a:extLst>
              <a:ext uri="{FF2B5EF4-FFF2-40B4-BE49-F238E27FC236}">
                <a16:creationId xmlns:a16="http://schemas.microsoft.com/office/drawing/2014/main" id="{961720E5-721B-4425-B42B-A18D58FBEB9E}"/>
              </a:ext>
            </a:extLst>
          </p:cNvPr>
          <p:cNvSpPr>
            <a:spLocks noGrp="1"/>
          </p:cNvSpPr>
          <p:nvPr>
            <p:ph idx="1"/>
          </p:nvPr>
        </p:nvSpPr>
        <p:spPr>
          <a:xfrm>
            <a:off x="680484" y="1845734"/>
            <a:ext cx="10972800" cy="4470006"/>
          </a:xfrm>
        </p:spPr>
        <p:txBody>
          <a:bodyPr>
            <a:noAutofit/>
          </a:bodyPr>
          <a:lstStyle/>
          <a:p>
            <a:r>
              <a:rPr lang="en-US" sz="2400" dirty="0"/>
              <a:t>b.</a:t>
            </a:r>
          </a:p>
          <a:p>
            <a:r>
              <a:rPr lang="en-US" sz="2400" dirty="0"/>
              <a:t>This is where language skills can have a big impact on intercultural competences (mine and that of my interlocutor) because one cannot always control all the meanings and nuances in a foreign language and one can also shock one’s interlocutor without even knowing (s/he may not even be showing their real feelings in relation to this situation/context). What strategies could I use in such instances without putting myself at risk? </a:t>
            </a:r>
          </a:p>
        </p:txBody>
      </p:sp>
    </p:spTree>
    <p:extLst>
      <p:ext uri="{BB962C8B-B14F-4D97-AF65-F5344CB8AC3E}">
        <p14:creationId xmlns:p14="http://schemas.microsoft.com/office/powerpoint/2010/main" val="667990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D3D1-DAAF-4DC3-8303-FFABBBF5FAB9}"/>
              </a:ext>
            </a:extLst>
          </p:cNvPr>
          <p:cNvSpPr>
            <a:spLocks noGrp="1"/>
          </p:cNvSpPr>
          <p:nvPr>
            <p:ph type="title"/>
          </p:nvPr>
        </p:nvSpPr>
        <p:spPr/>
        <p:txBody>
          <a:bodyPr/>
          <a:lstStyle/>
          <a:p>
            <a:r>
              <a:rPr lang="en-GB" dirty="0" err="1"/>
              <a:t>Dervin’s</a:t>
            </a:r>
            <a:r>
              <a:rPr lang="en-GB" dirty="0"/>
              <a:t> model of ICC: 2. Savoir-faire (ii)</a:t>
            </a:r>
          </a:p>
        </p:txBody>
      </p:sp>
      <p:sp>
        <p:nvSpPr>
          <p:cNvPr id="3" name="Content Placeholder 2">
            <a:extLst>
              <a:ext uri="{FF2B5EF4-FFF2-40B4-BE49-F238E27FC236}">
                <a16:creationId xmlns:a16="http://schemas.microsoft.com/office/drawing/2014/main" id="{961720E5-721B-4425-B42B-A18D58FBEB9E}"/>
              </a:ext>
            </a:extLst>
          </p:cNvPr>
          <p:cNvSpPr>
            <a:spLocks noGrp="1"/>
          </p:cNvSpPr>
          <p:nvPr>
            <p:ph idx="1"/>
          </p:nvPr>
        </p:nvSpPr>
        <p:spPr>
          <a:xfrm>
            <a:off x="680484" y="1845734"/>
            <a:ext cx="10972800" cy="4470006"/>
          </a:xfrm>
        </p:spPr>
        <p:txBody>
          <a:bodyPr>
            <a:noAutofit/>
          </a:bodyPr>
          <a:lstStyle/>
          <a:p>
            <a:r>
              <a:rPr lang="en-US" sz="2400" dirty="0"/>
              <a:t>b.</a:t>
            </a:r>
          </a:p>
          <a:p>
            <a:r>
              <a:rPr lang="en-US" sz="2400" dirty="0"/>
              <a:t>Secondly, the other can have a role to play in my use of language, with stereotypes being a case in point. For instance, there might be times when my avoidance of stereotypes is limited by an interlocutor whose position is hierarchically higher. How might I behave in an ethical manner in such a situation and try not to resort to stereotypes? Finally, I should bear in mind that there is a potential gap between discourses and acts - in other words, I am aware that discourse can be contradicted by actions and vice-versa. </a:t>
            </a:r>
            <a:endParaRPr lang="en-GB" sz="2400" dirty="0"/>
          </a:p>
        </p:txBody>
      </p:sp>
    </p:spTree>
    <p:extLst>
      <p:ext uri="{BB962C8B-B14F-4D97-AF65-F5344CB8AC3E}">
        <p14:creationId xmlns:p14="http://schemas.microsoft.com/office/powerpoint/2010/main" val="2465672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8706-1609-4118-80E0-CE36D6E936F8}"/>
              </a:ext>
            </a:extLst>
          </p:cNvPr>
          <p:cNvSpPr>
            <a:spLocks noGrp="1"/>
          </p:cNvSpPr>
          <p:nvPr>
            <p:ph type="title"/>
          </p:nvPr>
        </p:nvSpPr>
        <p:spPr/>
        <p:txBody>
          <a:bodyPr>
            <a:normAutofit/>
          </a:bodyPr>
          <a:lstStyle/>
          <a:p>
            <a:r>
              <a:rPr lang="en-GB" sz="4000" dirty="0" err="1"/>
              <a:t>Dervin’s</a:t>
            </a:r>
            <a:r>
              <a:rPr lang="en-GB" sz="4000" dirty="0"/>
              <a:t> model of ICC: 3. Savoir-</a:t>
            </a:r>
            <a:r>
              <a:rPr lang="en-GB" sz="4000" dirty="0" err="1"/>
              <a:t>réagir</a:t>
            </a:r>
            <a:r>
              <a:rPr lang="en-GB" sz="4000" dirty="0"/>
              <a:t>/</a:t>
            </a:r>
            <a:r>
              <a:rPr lang="en-GB" sz="4000" dirty="0" err="1"/>
              <a:t>agir</a:t>
            </a:r>
            <a:endParaRPr lang="en-GB" sz="4000" dirty="0"/>
          </a:p>
        </p:txBody>
      </p:sp>
      <p:sp>
        <p:nvSpPr>
          <p:cNvPr id="3" name="Content Placeholder 2">
            <a:extLst>
              <a:ext uri="{FF2B5EF4-FFF2-40B4-BE49-F238E27FC236}">
                <a16:creationId xmlns:a16="http://schemas.microsoft.com/office/drawing/2014/main" id="{599A84DB-1E6D-4BEE-8497-300F61D050C8}"/>
              </a:ext>
            </a:extLst>
          </p:cNvPr>
          <p:cNvSpPr>
            <a:spLocks noGrp="1"/>
          </p:cNvSpPr>
          <p:nvPr>
            <p:ph idx="1"/>
          </p:nvPr>
        </p:nvSpPr>
        <p:spPr/>
        <p:txBody>
          <a:bodyPr>
            <a:noAutofit/>
          </a:bodyPr>
          <a:lstStyle/>
          <a:p>
            <a:r>
              <a:rPr lang="en-US" sz="3200" b="1" dirty="0"/>
              <a:t>Controlling one’s emotions/</a:t>
            </a:r>
            <a:r>
              <a:rPr lang="en-US" sz="3200" b="1" dirty="0" err="1"/>
              <a:t>behaviours</a:t>
            </a:r>
            <a:r>
              <a:rPr lang="en-US" sz="3200" b="1" dirty="0"/>
              <a:t> </a:t>
            </a:r>
          </a:p>
          <a:p>
            <a:r>
              <a:rPr lang="en-US" sz="3200" dirty="0"/>
              <a:t>In delicate and difficult situations, situations of misunderstanding and disagreement, I make an effort to remind myself that individuals are human beings and that they have emotions, feelings, experience bad/good moods, personal problems… which influence their reactions. As such, I try not to draw quick and culturalist conclusions which may harm my relationships with others. </a:t>
            </a:r>
            <a:endParaRPr lang="en-GB" sz="3200" dirty="0"/>
          </a:p>
        </p:txBody>
      </p:sp>
    </p:spTree>
    <p:extLst>
      <p:ext uri="{BB962C8B-B14F-4D97-AF65-F5344CB8AC3E}">
        <p14:creationId xmlns:p14="http://schemas.microsoft.com/office/powerpoint/2010/main" val="64398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088C-39B1-4F08-A29D-4E61E5F7C6AB}"/>
              </a:ext>
            </a:extLst>
          </p:cNvPr>
          <p:cNvSpPr>
            <a:spLocks noGrp="1"/>
          </p:cNvSpPr>
          <p:nvPr>
            <p:ph type="title"/>
          </p:nvPr>
        </p:nvSpPr>
        <p:spPr/>
        <p:txBody>
          <a:bodyPr/>
          <a:lstStyle/>
          <a:p>
            <a:r>
              <a:rPr lang="en-GB" dirty="0"/>
              <a:t>Review of content</a:t>
            </a:r>
          </a:p>
        </p:txBody>
      </p:sp>
      <p:sp>
        <p:nvSpPr>
          <p:cNvPr id="3" name="Content Placeholder 2">
            <a:extLst>
              <a:ext uri="{FF2B5EF4-FFF2-40B4-BE49-F238E27FC236}">
                <a16:creationId xmlns:a16="http://schemas.microsoft.com/office/drawing/2014/main" id="{25D62095-3633-4062-B4D5-739A3F7FD142}"/>
              </a:ext>
            </a:extLst>
          </p:cNvPr>
          <p:cNvSpPr>
            <a:spLocks noGrp="1"/>
          </p:cNvSpPr>
          <p:nvPr>
            <p:ph idx="1"/>
          </p:nvPr>
        </p:nvSpPr>
        <p:spPr/>
        <p:txBody>
          <a:bodyPr/>
          <a:lstStyle/>
          <a:p>
            <a:r>
              <a:rPr lang="en-GB" dirty="0"/>
              <a:t>The course has been designed as a 6-week ‘blended learning’ programme, consisting of the equivalent of 24 contact hours:</a:t>
            </a:r>
          </a:p>
          <a:p>
            <a:pPr marL="0" indent="0">
              <a:buNone/>
            </a:pPr>
            <a:r>
              <a:rPr lang="en-GB" dirty="0"/>
              <a:t>	</a:t>
            </a:r>
          </a:p>
          <a:p>
            <a:pPr marL="544068" lvl="1" indent="-342900">
              <a:buAutoNum type="arabicPeriod"/>
            </a:pPr>
            <a:r>
              <a:rPr lang="en-GB" dirty="0"/>
              <a:t>Introduction to intercultural language education (f2f lecture and discussion)</a:t>
            </a:r>
          </a:p>
          <a:p>
            <a:pPr marL="544068" lvl="1" indent="-342900">
              <a:buAutoNum type="arabicPeriod"/>
            </a:pPr>
            <a:r>
              <a:rPr lang="en-GB" dirty="0"/>
              <a:t>Ethnographic approaches 1: fieldwork (online reading and activities)</a:t>
            </a:r>
          </a:p>
          <a:p>
            <a:pPr marL="544068" lvl="1" indent="-342900">
              <a:buAutoNum type="arabicPeriod"/>
            </a:pPr>
            <a:r>
              <a:rPr lang="en-GB" dirty="0"/>
              <a:t>Ethnographic approaches 2: telecollaboration (online reading and activities)</a:t>
            </a:r>
          </a:p>
          <a:p>
            <a:pPr marL="544068" lvl="1" indent="-342900">
              <a:buAutoNum type="arabicPeriod"/>
            </a:pPr>
            <a:r>
              <a:rPr lang="en-GB" dirty="0"/>
              <a:t>CEFR and ILE 1: institutionalising ILE (online reading and activities)</a:t>
            </a:r>
          </a:p>
          <a:p>
            <a:pPr marL="544068" lvl="1" indent="-342900">
              <a:buAutoNum type="arabicPeriod"/>
            </a:pPr>
            <a:r>
              <a:rPr lang="en-GB" dirty="0"/>
              <a:t>CEFR and ILE 2: exporting a curricular framework (online reading and activities)</a:t>
            </a:r>
          </a:p>
          <a:p>
            <a:pPr marL="544068" lvl="1" indent="-342900">
              <a:buAutoNum type="arabicPeriod"/>
            </a:pPr>
            <a:r>
              <a:rPr lang="en-GB" dirty="0"/>
              <a:t>Feedback and critical approaches to ILE (f2f lecture and discussion)</a:t>
            </a:r>
          </a:p>
          <a:p>
            <a:pPr marL="544068" lvl="1" indent="-342900">
              <a:buAutoNum type="arabicPeriod"/>
            </a:pPr>
            <a:endParaRPr lang="en-GB" dirty="0"/>
          </a:p>
          <a:p>
            <a:pPr marL="201168" lvl="1" indent="0">
              <a:buNone/>
            </a:pPr>
            <a:r>
              <a:rPr lang="en-GB" dirty="0"/>
              <a:t>The follow-up course looks at more practical classroom approaches to ILE, </a:t>
            </a:r>
            <a:r>
              <a:rPr lang="en-GB" dirty="0" err="1"/>
              <a:t>eg</a:t>
            </a:r>
            <a:r>
              <a:rPr lang="en-GB" dirty="0"/>
              <a:t> class projects &amp; materials design.</a:t>
            </a:r>
          </a:p>
          <a:p>
            <a:pPr marL="544068" lvl="1" indent="-342900">
              <a:buAutoNum type="arabicPeriod"/>
            </a:pPr>
            <a:endParaRPr lang="en-GB" dirty="0"/>
          </a:p>
          <a:p>
            <a:endParaRPr lang="en-GB" dirty="0"/>
          </a:p>
          <a:p>
            <a:endParaRPr lang="en-GB" dirty="0"/>
          </a:p>
        </p:txBody>
      </p:sp>
    </p:spTree>
    <p:extLst>
      <p:ext uri="{BB962C8B-B14F-4D97-AF65-F5344CB8AC3E}">
        <p14:creationId xmlns:p14="http://schemas.microsoft.com/office/powerpoint/2010/main" val="260059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8706-1609-4118-80E0-CE36D6E936F8}"/>
              </a:ext>
            </a:extLst>
          </p:cNvPr>
          <p:cNvSpPr>
            <a:spLocks noGrp="1"/>
          </p:cNvSpPr>
          <p:nvPr>
            <p:ph type="title"/>
          </p:nvPr>
        </p:nvSpPr>
        <p:spPr/>
        <p:txBody>
          <a:bodyPr>
            <a:normAutofit/>
          </a:bodyPr>
          <a:lstStyle/>
          <a:p>
            <a:r>
              <a:rPr lang="en-GB" sz="4000" dirty="0" err="1"/>
              <a:t>Dervin’s</a:t>
            </a:r>
            <a:r>
              <a:rPr lang="en-GB" sz="4000" dirty="0"/>
              <a:t> model of ICC: 3. Savoir-</a:t>
            </a:r>
            <a:r>
              <a:rPr lang="en-GB" sz="4000" dirty="0" err="1"/>
              <a:t>réagir</a:t>
            </a:r>
            <a:r>
              <a:rPr lang="en-GB" sz="4000" dirty="0"/>
              <a:t>/</a:t>
            </a:r>
            <a:r>
              <a:rPr lang="en-GB" sz="4000" dirty="0" err="1"/>
              <a:t>agir</a:t>
            </a:r>
            <a:endParaRPr lang="en-GB" sz="4000" dirty="0"/>
          </a:p>
        </p:txBody>
      </p:sp>
      <p:sp>
        <p:nvSpPr>
          <p:cNvPr id="3" name="Content Placeholder 2">
            <a:extLst>
              <a:ext uri="{FF2B5EF4-FFF2-40B4-BE49-F238E27FC236}">
                <a16:creationId xmlns:a16="http://schemas.microsoft.com/office/drawing/2014/main" id="{599A84DB-1E6D-4BEE-8497-300F61D050C8}"/>
              </a:ext>
            </a:extLst>
          </p:cNvPr>
          <p:cNvSpPr>
            <a:spLocks noGrp="1"/>
          </p:cNvSpPr>
          <p:nvPr>
            <p:ph idx="1"/>
          </p:nvPr>
        </p:nvSpPr>
        <p:spPr>
          <a:xfrm>
            <a:off x="1041991" y="1845734"/>
            <a:ext cx="10113689" cy="4012806"/>
          </a:xfrm>
        </p:spPr>
        <p:txBody>
          <a:bodyPr>
            <a:noAutofit/>
          </a:bodyPr>
          <a:lstStyle/>
          <a:p>
            <a:r>
              <a:rPr lang="en-US" sz="2800" dirty="0"/>
              <a:t>c. </a:t>
            </a:r>
          </a:p>
          <a:p>
            <a:r>
              <a:rPr lang="en-US" sz="2800" dirty="0"/>
              <a:t>How might I therefore control my emotions in difficult situations? What strategies could be used to avoid conflicts or worsening situations? How might I go beyond feelings of </a:t>
            </a:r>
            <a:r>
              <a:rPr lang="en-US" sz="2800" i="1" dirty="0"/>
              <a:t>déjà-vu, déjà-</a:t>
            </a:r>
            <a:r>
              <a:rPr lang="en-US" sz="2800" i="1" dirty="0" err="1"/>
              <a:t>vécu</a:t>
            </a:r>
            <a:r>
              <a:rPr lang="en-US" sz="2800" i="1" dirty="0"/>
              <a:t>, déjà-</a:t>
            </a:r>
            <a:r>
              <a:rPr lang="en-US" sz="2800" i="1" dirty="0" err="1"/>
              <a:t>dit</a:t>
            </a:r>
            <a:r>
              <a:rPr lang="en-US" sz="2800" dirty="0"/>
              <a:t>… and phenomena of polyphony which may affect my relationships with others (e.g. a person reminds me of someone that I do not like either because of her/his physical appearance or his/her accent in a foreign language)? </a:t>
            </a:r>
            <a:endParaRPr lang="en-GB" sz="2800" dirty="0"/>
          </a:p>
        </p:txBody>
      </p:sp>
    </p:spTree>
    <p:extLst>
      <p:ext uri="{BB962C8B-B14F-4D97-AF65-F5344CB8AC3E}">
        <p14:creationId xmlns:p14="http://schemas.microsoft.com/office/powerpoint/2010/main" val="2473828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63B27-9943-4DDF-8BD0-44B363E33118}"/>
              </a:ext>
            </a:extLst>
          </p:cNvPr>
          <p:cNvSpPr>
            <a:spLocks noGrp="1"/>
          </p:cNvSpPr>
          <p:nvPr>
            <p:ph type="title"/>
          </p:nvPr>
        </p:nvSpPr>
        <p:spPr/>
        <p:txBody>
          <a:bodyPr/>
          <a:lstStyle/>
          <a:p>
            <a:pPr algn="ctr"/>
            <a:r>
              <a:rPr lang="en-GB" dirty="0"/>
              <a:t>Take home aphorism…</a:t>
            </a:r>
          </a:p>
        </p:txBody>
      </p:sp>
      <p:sp>
        <p:nvSpPr>
          <p:cNvPr id="3" name="Content Placeholder 2">
            <a:extLst>
              <a:ext uri="{FF2B5EF4-FFF2-40B4-BE49-F238E27FC236}">
                <a16:creationId xmlns:a16="http://schemas.microsoft.com/office/drawing/2014/main" id="{577AB61A-F971-4CBF-967A-D23D2F44ABE2}"/>
              </a:ext>
            </a:extLst>
          </p:cNvPr>
          <p:cNvSpPr>
            <a:spLocks noGrp="1"/>
          </p:cNvSpPr>
          <p:nvPr>
            <p:ph idx="1"/>
          </p:nvPr>
        </p:nvSpPr>
        <p:spPr/>
        <p:txBody>
          <a:bodyPr>
            <a:normAutofit/>
          </a:bodyPr>
          <a:lstStyle/>
          <a:p>
            <a:r>
              <a:rPr lang="en-US" sz="4000" dirty="0"/>
              <a:t>Intercultural competence is not permanent, “for life”, and its practice and learning never end.</a:t>
            </a:r>
            <a:endParaRPr lang="en-GB" sz="4000" dirty="0"/>
          </a:p>
        </p:txBody>
      </p:sp>
    </p:spTree>
    <p:extLst>
      <p:ext uri="{BB962C8B-B14F-4D97-AF65-F5344CB8AC3E}">
        <p14:creationId xmlns:p14="http://schemas.microsoft.com/office/powerpoint/2010/main" val="2640714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C1F0-2E11-42BE-A973-9D0164511D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890DB2-589F-45DE-A4A7-C093171B1838}"/>
              </a:ext>
            </a:extLst>
          </p:cNvPr>
          <p:cNvSpPr>
            <a:spLocks noGrp="1"/>
          </p:cNvSpPr>
          <p:nvPr>
            <p:ph idx="1"/>
          </p:nvPr>
        </p:nvSpPr>
        <p:spPr/>
        <p:txBody>
          <a:bodyPr/>
          <a:lstStyle/>
          <a:p>
            <a:pPr marL="0" indent="0" algn="ctr">
              <a:buNone/>
            </a:pPr>
            <a:r>
              <a:rPr lang="en-US" dirty="0">
                <a:hlinkClick r:id="rId2"/>
              </a:rPr>
              <a:t>jcorbett@usp</a:t>
            </a:r>
            <a:r>
              <a:rPr lang="en-US">
                <a:hlinkClick r:id="rId2"/>
              </a:rPr>
              <a:t>.br</a:t>
            </a:r>
            <a:r>
              <a:rPr lang="en-US"/>
              <a:t> </a:t>
            </a:r>
            <a:endParaRPr lang="en-US" dirty="0"/>
          </a:p>
          <a:p>
            <a:pPr marL="0" indent="0" algn="ctr">
              <a:buNone/>
            </a:pPr>
            <a:endParaRPr lang="en-US" dirty="0"/>
          </a:p>
        </p:txBody>
      </p:sp>
      <p:pic>
        <p:nvPicPr>
          <p:cNvPr id="4" name="Picture 3">
            <a:extLst>
              <a:ext uri="{FF2B5EF4-FFF2-40B4-BE49-F238E27FC236}">
                <a16:creationId xmlns:a16="http://schemas.microsoft.com/office/drawing/2014/main" id="{343CBC12-DAC6-4414-B070-D43DCCBC227E}"/>
              </a:ext>
            </a:extLst>
          </p:cNvPr>
          <p:cNvPicPr>
            <a:picLocks noChangeAspect="1"/>
          </p:cNvPicPr>
          <p:nvPr/>
        </p:nvPicPr>
        <p:blipFill>
          <a:blip r:embed="rId3"/>
          <a:stretch>
            <a:fillRect/>
          </a:stretch>
        </p:blipFill>
        <p:spPr>
          <a:xfrm>
            <a:off x="3235842" y="2341127"/>
            <a:ext cx="5728468" cy="3271131"/>
          </a:xfrm>
          <a:prstGeom prst="rect">
            <a:avLst/>
          </a:prstGeom>
        </p:spPr>
      </p:pic>
    </p:spTree>
    <p:extLst>
      <p:ext uri="{BB962C8B-B14F-4D97-AF65-F5344CB8AC3E}">
        <p14:creationId xmlns:p14="http://schemas.microsoft.com/office/powerpoint/2010/main" val="124850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7345-800A-4581-B164-A83A0C078691}"/>
              </a:ext>
            </a:extLst>
          </p:cNvPr>
          <p:cNvSpPr>
            <a:spLocks noGrp="1"/>
          </p:cNvSpPr>
          <p:nvPr>
            <p:ph type="title"/>
          </p:nvPr>
        </p:nvSpPr>
        <p:spPr/>
        <p:txBody>
          <a:bodyPr/>
          <a:lstStyle/>
          <a:p>
            <a:r>
              <a:rPr lang="en-GB" dirty="0"/>
              <a:t>Topics for further discussion</a:t>
            </a:r>
          </a:p>
        </p:txBody>
      </p:sp>
      <p:sp>
        <p:nvSpPr>
          <p:cNvPr id="3" name="Content Placeholder 2">
            <a:extLst>
              <a:ext uri="{FF2B5EF4-FFF2-40B4-BE49-F238E27FC236}">
                <a16:creationId xmlns:a16="http://schemas.microsoft.com/office/drawing/2014/main" id="{00FEA48F-9772-434B-8088-C87D771D6E2A}"/>
              </a:ext>
            </a:extLst>
          </p:cNvPr>
          <p:cNvSpPr>
            <a:spLocks noGrp="1"/>
          </p:cNvSpPr>
          <p:nvPr>
            <p:ph idx="1"/>
          </p:nvPr>
        </p:nvSpPr>
        <p:spPr/>
        <p:txBody>
          <a:bodyPr>
            <a:normAutofit lnSpcReduction="10000"/>
          </a:bodyPr>
          <a:lstStyle/>
          <a:p>
            <a:r>
              <a:rPr lang="en-US" dirty="0"/>
              <a:t>•</a:t>
            </a:r>
            <a:r>
              <a:rPr lang="en-US" sz="3200" dirty="0"/>
              <a:t>	Competing notions of language and culture education - have the concepts language and culture 'served their time', as Marina suggests, and, if so, do we need to replace them? Or are they still useful if we define them clearly - and if so, how?</a:t>
            </a:r>
          </a:p>
          <a:p>
            <a:r>
              <a:rPr lang="en-US" sz="3200" dirty="0"/>
              <a:t>•	Where should a contemporary language teacher start, in his or her exploration of theory? How would you design a curriculum to introduce novice language teachers to the ideas in this course?</a:t>
            </a:r>
          </a:p>
          <a:p>
            <a:endParaRPr lang="en-GB" dirty="0"/>
          </a:p>
        </p:txBody>
      </p:sp>
    </p:spTree>
    <p:extLst>
      <p:ext uri="{BB962C8B-B14F-4D97-AF65-F5344CB8AC3E}">
        <p14:creationId xmlns:p14="http://schemas.microsoft.com/office/powerpoint/2010/main" val="407188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7345-800A-4581-B164-A83A0C078691}"/>
              </a:ext>
            </a:extLst>
          </p:cNvPr>
          <p:cNvSpPr>
            <a:spLocks noGrp="1"/>
          </p:cNvSpPr>
          <p:nvPr>
            <p:ph type="title"/>
          </p:nvPr>
        </p:nvSpPr>
        <p:spPr/>
        <p:txBody>
          <a:bodyPr/>
          <a:lstStyle/>
          <a:p>
            <a:r>
              <a:rPr lang="en-GB" dirty="0"/>
              <a:t>Topics for further discussion</a:t>
            </a:r>
          </a:p>
        </p:txBody>
      </p:sp>
      <p:sp>
        <p:nvSpPr>
          <p:cNvPr id="3" name="Content Placeholder 2">
            <a:extLst>
              <a:ext uri="{FF2B5EF4-FFF2-40B4-BE49-F238E27FC236}">
                <a16:creationId xmlns:a16="http://schemas.microsoft.com/office/drawing/2014/main" id="{00FEA48F-9772-434B-8088-C87D771D6E2A}"/>
              </a:ext>
            </a:extLst>
          </p:cNvPr>
          <p:cNvSpPr>
            <a:spLocks noGrp="1"/>
          </p:cNvSpPr>
          <p:nvPr>
            <p:ph idx="1"/>
          </p:nvPr>
        </p:nvSpPr>
        <p:spPr/>
        <p:txBody>
          <a:bodyPr/>
          <a:lstStyle/>
          <a:p>
            <a:r>
              <a:rPr lang="en-US" sz="3200" dirty="0"/>
              <a:t>•	Where do you stand on the CEFR - is it an empowering or disempowering document? Can it be saved? Does it have a positive or negative (or </a:t>
            </a:r>
            <a:r>
              <a:rPr lang="en-US" sz="3200" dirty="0" err="1"/>
              <a:t>negliglible</a:t>
            </a:r>
            <a:r>
              <a:rPr lang="en-US" sz="3200" dirty="0"/>
              <a:t>) influence on the teaching of English (or German, or Spanish) in Brazil?</a:t>
            </a:r>
          </a:p>
          <a:p>
            <a:r>
              <a:rPr lang="en-US" sz="3200" dirty="0"/>
              <a:t>•	How are you finding the 'virtual ethnography' online, as you start talking to the students on the Hemispheres Connection project? Is it stimulating, or do you feel the frustrations voiced by Robert O'Dowd? Or both?</a:t>
            </a:r>
          </a:p>
          <a:p>
            <a:endParaRPr lang="en-GB" dirty="0"/>
          </a:p>
        </p:txBody>
      </p:sp>
    </p:spTree>
    <p:extLst>
      <p:ext uri="{BB962C8B-B14F-4D97-AF65-F5344CB8AC3E}">
        <p14:creationId xmlns:p14="http://schemas.microsoft.com/office/powerpoint/2010/main" val="30404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8471-F360-47F7-B31A-D14203BC3F1C}"/>
              </a:ext>
            </a:extLst>
          </p:cNvPr>
          <p:cNvSpPr>
            <a:spLocks noGrp="1"/>
          </p:cNvSpPr>
          <p:nvPr>
            <p:ph type="title"/>
          </p:nvPr>
        </p:nvSpPr>
        <p:spPr/>
        <p:txBody>
          <a:bodyPr/>
          <a:lstStyle/>
          <a:p>
            <a:r>
              <a:rPr lang="en-GB" dirty="0"/>
              <a:t>Dirven on ICC: Identity</a:t>
            </a:r>
          </a:p>
        </p:txBody>
      </p:sp>
      <p:sp>
        <p:nvSpPr>
          <p:cNvPr id="3" name="Content Placeholder 2">
            <a:extLst>
              <a:ext uri="{FF2B5EF4-FFF2-40B4-BE49-F238E27FC236}">
                <a16:creationId xmlns:a16="http://schemas.microsoft.com/office/drawing/2014/main" id="{A9D6B375-C7E3-4D99-A47A-789EDB29F260}"/>
              </a:ext>
            </a:extLst>
          </p:cNvPr>
          <p:cNvSpPr>
            <a:spLocks noGrp="1"/>
          </p:cNvSpPr>
          <p:nvPr>
            <p:ph idx="1"/>
          </p:nvPr>
        </p:nvSpPr>
        <p:spPr/>
        <p:txBody>
          <a:bodyPr>
            <a:noAutofit/>
          </a:bodyPr>
          <a:lstStyle/>
          <a:p>
            <a:r>
              <a:rPr lang="en-US" sz="2400" dirty="0"/>
              <a:t>Seek a deeper understanding of individual people’s identity by</a:t>
            </a:r>
          </a:p>
          <a:p>
            <a:r>
              <a:rPr lang="en-US" sz="2400" dirty="0"/>
              <a:t>a) avoiding preconceptions</a:t>
            </a:r>
          </a:p>
          <a:p>
            <a:r>
              <a:rPr lang="en-US" sz="2400" dirty="0"/>
              <a:t>b) appreciating complexity</a:t>
            </a:r>
          </a:p>
          <a:p>
            <a:r>
              <a:rPr lang="en-US" sz="2400" dirty="0"/>
              <a:t>c) not </a:t>
            </a:r>
            <a:r>
              <a:rPr lang="en-US" sz="2400" dirty="0" err="1"/>
              <a:t>overgeneralising</a:t>
            </a:r>
            <a:r>
              <a:rPr lang="en-US" sz="2400" dirty="0"/>
              <a:t> from individual instances.</a:t>
            </a:r>
          </a:p>
          <a:p>
            <a:r>
              <a:rPr lang="en-US" sz="2400" dirty="0"/>
              <a:t>Achieve this by employing bracketing to put aside your preconceptions, thick description to enable you to see complexity, and an appreciation of emergent data to signal the unexpected.</a:t>
            </a:r>
            <a:endParaRPr lang="en-GB" sz="2400" dirty="0"/>
          </a:p>
        </p:txBody>
      </p:sp>
    </p:spTree>
    <p:extLst>
      <p:ext uri="{BB962C8B-B14F-4D97-AF65-F5344CB8AC3E}">
        <p14:creationId xmlns:p14="http://schemas.microsoft.com/office/powerpoint/2010/main" val="2681926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1BEB-C362-4918-978C-4FB33951722E}"/>
              </a:ext>
            </a:extLst>
          </p:cNvPr>
          <p:cNvSpPr>
            <a:spLocks noGrp="1"/>
          </p:cNvSpPr>
          <p:nvPr>
            <p:ph type="title"/>
          </p:nvPr>
        </p:nvSpPr>
        <p:spPr/>
        <p:txBody>
          <a:bodyPr/>
          <a:lstStyle/>
          <a:p>
            <a:r>
              <a:rPr lang="en-GB" dirty="0"/>
              <a:t>Identity: towards a thick description</a:t>
            </a:r>
          </a:p>
        </p:txBody>
      </p:sp>
      <p:sp>
        <p:nvSpPr>
          <p:cNvPr id="3" name="Content Placeholder 2">
            <a:extLst>
              <a:ext uri="{FF2B5EF4-FFF2-40B4-BE49-F238E27FC236}">
                <a16:creationId xmlns:a16="http://schemas.microsoft.com/office/drawing/2014/main" id="{1AF1587F-B426-4DDE-83AB-1B0051B2C1ED}"/>
              </a:ext>
            </a:extLst>
          </p:cNvPr>
          <p:cNvSpPr>
            <a:spLocks noGrp="1"/>
          </p:cNvSpPr>
          <p:nvPr>
            <p:ph idx="1"/>
          </p:nvPr>
        </p:nvSpPr>
        <p:spPr>
          <a:xfrm>
            <a:off x="1097280" y="1845733"/>
            <a:ext cx="10058400" cy="4725663"/>
          </a:xfrm>
        </p:spPr>
        <p:txBody>
          <a:bodyPr>
            <a:normAutofit/>
          </a:bodyPr>
          <a:lstStyle/>
          <a:p>
            <a:r>
              <a:rPr lang="en-US" dirty="0"/>
              <a:t>1</a:t>
            </a:r>
            <a:r>
              <a:rPr lang="en-US" sz="2400" dirty="0"/>
              <a:t>. respond to people according to how you find them rather than according to what you have heard about them</a:t>
            </a:r>
          </a:p>
          <a:p>
            <a:r>
              <a:rPr lang="en-US" sz="2400" dirty="0"/>
              <a:t>2. avoid easy answers about how people are. Bracket – put aside simplistic notions about what is ‘real’ or ‘unreal’ in your perception of ‘another culture’</a:t>
            </a:r>
          </a:p>
          <a:p>
            <a:r>
              <a:rPr lang="en-US" sz="2400" dirty="0"/>
              <a:t>3. appreciate that every society is as complex and culturally varied as your own.</a:t>
            </a:r>
          </a:p>
          <a:p>
            <a:r>
              <a:rPr lang="en-US" sz="2400" dirty="0"/>
              <a:t>4. learn to build up thick descriptions of what happens between you and the others – to work out to communicate as you go along.</a:t>
            </a:r>
          </a:p>
          <a:p>
            <a:r>
              <a:rPr lang="en-US" sz="2400" dirty="0"/>
              <a:t>5. while respecting whatever people say about their own culture, take what they sat as evidence of what they wish to project rather than as information about where they come from.</a:t>
            </a:r>
          </a:p>
          <a:p>
            <a:pPr marL="0" indent="0">
              <a:buNone/>
            </a:pPr>
            <a:endParaRPr lang="en-US" dirty="0"/>
          </a:p>
        </p:txBody>
      </p:sp>
    </p:spTree>
    <p:extLst>
      <p:ext uri="{BB962C8B-B14F-4D97-AF65-F5344CB8AC3E}">
        <p14:creationId xmlns:p14="http://schemas.microsoft.com/office/powerpoint/2010/main" val="39220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1BEB-C362-4918-978C-4FB33951722E}"/>
              </a:ext>
            </a:extLst>
          </p:cNvPr>
          <p:cNvSpPr>
            <a:spLocks noGrp="1"/>
          </p:cNvSpPr>
          <p:nvPr>
            <p:ph type="title"/>
          </p:nvPr>
        </p:nvSpPr>
        <p:spPr/>
        <p:txBody>
          <a:bodyPr/>
          <a:lstStyle/>
          <a:p>
            <a:r>
              <a:rPr lang="en-GB" dirty="0"/>
              <a:t>Identity: towards a thick description</a:t>
            </a:r>
          </a:p>
        </p:txBody>
      </p:sp>
      <p:sp>
        <p:nvSpPr>
          <p:cNvPr id="3" name="Content Placeholder 2">
            <a:extLst>
              <a:ext uri="{FF2B5EF4-FFF2-40B4-BE49-F238E27FC236}">
                <a16:creationId xmlns:a16="http://schemas.microsoft.com/office/drawing/2014/main" id="{1AF1587F-B426-4DDE-83AB-1B0051B2C1ED}"/>
              </a:ext>
            </a:extLst>
          </p:cNvPr>
          <p:cNvSpPr>
            <a:spLocks noGrp="1"/>
          </p:cNvSpPr>
          <p:nvPr>
            <p:ph idx="1"/>
          </p:nvPr>
        </p:nvSpPr>
        <p:spPr>
          <a:xfrm>
            <a:off x="1097280" y="1845733"/>
            <a:ext cx="10058400" cy="4725663"/>
          </a:xfrm>
        </p:spPr>
        <p:txBody>
          <a:bodyPr>
            <a:normAutofit/>
          </a:bodyPr>
          <a:lstStyle/>
          <a:p>
            <a:r>
              <a:rPr lang="en-US" sz="2400" dirty="0"/>
              <a:t>6. take what people say about their culture as a personal observation which should not be generalized to other people who come from the same background.</a:t>
            </a:r>
          </a:p>
          <a:p>
            <a:r>
              <a:rPr lang="en-US" sz="2400" dirty="0"/>
              <a:t>7. understand how people are creating and indeed negotiating their cultural identity in the very process of communicating with us.</a:t>
            </a:r>
          </a:p>
          <a:p>
            <a:r>
              <a:rPr lang="en-US" sz="2400" dirty="0"/>
              <a:t>8. appreciate that you are creating and negotiating your own cultural identity in the process of communicating with us.</a:t>
            </a:r>
          </a:p>
          <a:p>
            <a:r>
              <a:rPr lang="en-US" sz="2400" dirty="0"/>
              <a:t>9. appreciate that the creation and negotiation of cultural and personal identity are the same thing.</a:t>
            </a:r>
          </a:p>
          <a:p>
            <a:endParaRPr lang="en-GB" dirty="0"/>
          </a:p>
        </p:txBody>
      </p:sp>
    </p:spTree>
    <p:extLst>
      <p:ext uri="{BB962C8B-B14F-4D97-AF65-F5344CB8AC3E}">
        <p14:creationId xmlns:p14="http://schemas.microsoft.com/office/powerpoint/2010/main" val="3139704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53F5-5C25-4FEC-85FF-DEF33907E58D}"/>
              </a:ext>
            </a:extLst>
          </p:cNvPr>
          <p:cNvSpPr>
            <a:spLocks noGrp="1"/>
          </p:cNvSpPr>
          <p:nvPr>
            <p:ph type="title"/>
          </p:nvPr>
        </p:nvSpPr>
        <p:spPr/>
        <p:txBody>
          <a:bodyPr/>
          <a:lstStyle/>
          <a:p>
            <a:r>
              <a:rPr lang="en-GB" dirty="0"/>
              <a:t>Dirven on ICC: Otherization</a:t>
            </a:r>
          </a:p>
        </p:txBody>
      </p:sp>
      <p:sp>
        <p:nvSpPr>
          <p:cNvPr id="3" name="Content Placeholder 2">
            <a:extLst>
              <a:ext uri="{FF2B5EF4-FFF2-40B4-BE49-F238E27FC236}">
                <a16:creationId xmlns:a16="http://schemas.microsoft.com/office/drawing/2014/main" id="{B8654B87-26D1-49FE-8CFF-A348FF3BE034}"/>
              </a:ext>
            </a:extLst>
          </p:cNvPr>
          <p:cNvSpPr>
            <a:spLocks noGrp="1"/>
          </p:cNvSpPr>
          <p:nvPr>
            <p:ph idx="1"/>
          </p:nvPr>
        </p:nvSpPr>
        <p:spPr>
          <a:xfrm>
            <a:off x="861236" y="1845734"/>
            <a:ext cx="10994065" cy="4299885"/>
          </a:xfrm>
        </p:spPr>
        <p:txBody>
          <a:bodyPr>
            <a:normAutofit/>
          </a:bodyPr>
          <a:lstStyle/>
          <a:p>
            <a:r>
              <a:rPr lang="en-US" dirty="0"/>
              <a:t>Seek a deeper understanding of the prejudices, preoccupations and discourses which lead you to otherize. Use this to enable bracketing and to manage your own role in communication.</a:t>
            </a:r>
          </a:p>
          <a:p>
            <a:r>
              <a:rPr lang="en-US" dirty="0"/>
              <a:t>10. avoid falling into the culturalist trap of reducing people to less than they are – in the same way as we must avoid racial and sexist traps.</a:t>
            </a:r>
          </a:p>
          <a:p>
            <a:r>
              <a:rPr lang="en-US" dirty="0"/>
              <a:t>11. be aware that what happens between yourself and others is influenced very much by the environment within which you are communicating and your own preoccupations.</a:t>
            </a:r>
          </a:p>
          <a:p>
            <a:r>
              <a:rPr lang="en-US" dirty="0"/>
              <a:t>12. become aware of your own preoccupations in order to understand what it is that people from other backgrounds are responding to.</a:t>
            </a:r>
          </a:p>
          <a:p>
            <a:r>
              <a:rPr lang="en-US" dirty="0"/>
              <a:t>13. avoid being seduced by previous experience and the exotic</a:t>
            </a:r>
          </a:p>
          <a:p>
            <a:r>
              <a:rPr lang="en-US" dirty="0"/>
              <a:t>14. monitor your own language and be aware of the destructive, culturalist discourses we might be conforming to or perpetuating.</a:t>
            </a:r>
            <a:endParaRPr lang="en-GB" dirty="0"/>
          </a:p>
        </p:txBody>
      </p:sp>
    </p:spTree>
    <p:extLst>
      <p:ext uri="{BB962C8B-B14F-4D97-AF65-F5344CB8AC3E}">
        <p14:creationId xmlns:p14="http://schemas.microsoft.com/office/powerpoint/2010/main" val="162218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53F5-5C25-4FEC-85FF-DEF33907E58D}"/>
              </a:ext>
            </a:extLst>
          </p:cNvPr>
          <p:cNvSpPr>
            <a:spLocks noGrp="1"/>
          </p:cNvSpPr>
          <p:nvPr>
            <p:ph type="title"/>
          </p:nvPr>
        </p:nvSpPr>
        <p:spPr/>
        <p:txBody>
          <a:bodyPr/>
          <a:lstStyle/>
          <a:p>
            <a:r>
              <a:rPr lang="en-GB" dirty="0"/>
              <a:t>Dirven on ICC: Representation</a:t>
            </a:r>
          </a:p>
        </p:txBody>
      </p:sp>
      <p:sp>
        <p:nvSpPr>
          <p:cNvPr id="3" name="Content Placeholder 2">
            <a:extLst>
              <a:ext uri="{FF2B5EF4-FFF2-40B4-BE49-F238E27FC236}">
                <a16:creationId xmlns:a16="http://schemas.microsoft.com/office/drawing/2014/main" id="{B8654B87-26D1-49FE-8CFF-A348FF3BE034}"/>
              </a:ext>
            </a:extLst>
          </p:cNvPr>
          <p:cNvSpPr>
            <a:spLocks noGrp="1"/>
          </p:cNvSpPr>
          <p:nvPr>
            <p:ph idx="1"/>
          </p:nvPr>
        </p:nvSpPr>
        <p:spPr>
          <a:xfrm>
            <a:off x="861236" y="1845734"/>
            <a:ext cx="10994065" cy="4299885"/>
          </a:xfrm>
        </p:spPr>
        <p:txBody>
          <a:bodyPr>
            <a:normAutofit/>
          </a:bodyPr>
          <a:lstStyle/>
          <a:p>
            <a:r>
              <a:rPr lang="en-US" sz="2800" dirty="0"/>
              <a:t>Seek a deeper understanding of the representations of the foreign Other which are perpetuated by society.</a:t>
            </a:r>
          </a:p>
          <a:p>
            <a:r>
              <a:rPr lang="en-US" sz="2800" dirty="0"/>
              <a:t>15. be aware of the media, political and institutional influences in our own society which lead us to see people from other cultural backgrounds in a certain way.</a:t>
            </a:r>
          </a:p>
          <a:p>
            <a:r>
              <a:rPr lang="en-US" sz="2800" dirty="0"/>
              <a:t>16. see through these images and fictions when we encounter people from other cultural background, and always try to consider alternative representations</a:t>
            </a:r>
            <a:endParaRPr lang="en-GB" sz="2800" dirty="0"/>
          </a:p>
        </p:txBody>
      </p:sp>
    </p:spTree>
    <p:extLst>
      <p:ext uri="{BB962C8B-B14F-4D97-AF65-F5344CB8AC3E}">
        <p14:creationId xmlns:p14="http://schemas.microsoft.com/office/powerpoint/2010/main" val="282215968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635</TotalTime>
  <Words>1763</Words>
  <Application>Microsoft Office PowerPoint</Application>
  <PresentationFormat>Widescreen</PresentationFormat>
  <Paragraphs>83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Calibri Light</vt:lpstr>
      <vt:lpstr>Retrospect</vt:lpstr>
      <vt:lpstr>Intercultural Language Education</vt:lpstr>
      <vt:lpstr>Review of content</vt:lpstr>
      <vt:lpstr>Topics for further discussion</vt:lpstr>
      <vt:lpstr>Topics for further discussion</vt:lpstr>
      <vt:lpstr>Dirven on ICC: Identity</vt:lpstr>
      <vt:lpstr>Identity: towards a thick description</vt:lpstr>
      <vt:lpstr>Identity: towards a thick description</vt:lpstr>
      <vt:lpstr>Dirven on ICC: Otherization</vt:lpstr>
      <vt:lpstr>Dirven on ICC: Representation</vt:lpstr>
      <vt:lpstr>Dirven on ICC: Representation</vt:lpstr>
      <vt:lpstr>Key elements of ‘proteophilic competences’ 1</vt:lpstr>
      <vt:lpstr>Key elements of ‘proteophilic competences’ 2</vt:lpstr>
      <vt:lpstr>Key elements of ‘proteophilic competences’ 3</vt:lpstr>
      <vt:lpstr>Dervin’s model of ICC: 1. Savoir-faire (i)</vt:lpstr>
      <vt:lpstr>Dervin’s model of ICC: 1. Savoir-faire (i)</vt:lpstr>
      <vt:lpstr>Dervin’s model of ICC: 2. Savoir-faire (ii)</vt:lpstr>
      <vt:lpstr>Dervin’s model of ICC: 2. Savoir-faire (ii)</vt:lpstr>
      <vt:lpstr>Dervin’s model of ICC: 2. Savoir-faire (ii)</vt:lpstr>
      <vt:lpstr>Dervin’s model of ICC: 3. Savoir-réagir/agir</vt:lpstr>
      <vt:lpstr>Dervin’s model of ICC: 3. Savoir-réagir/agir</vt:lpstr>
      <vt:lpstr>Take home aphorism…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Language Education</dc:title>
  <dc:creator>John Corbett</dc:creator>
  <cp:lastModifiedBy>John Corbett</cp:lastModifiedBy>
  <cp:revision>32</cp:revision>
  <dcterms:created xsi:type="dcterms:W3CDTF">2018-05-20T15:09:04Z</dcterms:created>
  <dcterms:modified xsi:type="dcterms:W3CDTF">2018-09-19T15:41:51Z</dcterms:modified>
</cp:coreProperties>
</file>