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8" r:id="rId14"/>
    <p:sldId id="277" r:id="rId15"/>
    <p:sldId id="273" r:id="rId16"/>
    <p:sldId id="274" r:id="rId17"/>
    <p:sldId id="275" r:id="rId18"/>
    <p:sldId id="276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45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</a:t>
            </a:r>
            <a:r>
              <a:rPr lang="pt-BR" noProof="0" dirty="0" smtClean="0"/>
              <a:t>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5"/>
            <a:r>
              <a:rPr lang="pt-BR" dirty="0" smtClean="0"/>
              <a:t>sexto</a:t>
            </a:r>
          </a:p>
          <a:p>
            <a:pPr lvl="6"/>
            <a:r>
              <a:rPr lang="pt-BR" dirty="0" smtClean="0"/>
              <a:t>sétimo</a:t>
            </a:r>
          </a:p>
          <a:p>
            <a:pPr lvl="7"/>
            <a:r>
              <a:rPr lang="pt-BR" dirty="0" smtClean="0"/>
              <a:t>oitavo</a:t>
            </a:r>
          </a:p>
          <a:p>
            <a:pPr lvl="8"/>
            <a:r>
              <a:rPr lang="pt-BR" dirty="0" smtClean="0"/>
              <a:t>nono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pt-BR" smtClean="0"/>
              <a:t>27/08/2013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5199" y="1402930"/>
            <a:ext cx="8500062" cy="238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6600" b="1" i="0" dirty="0" smtClean="0">
                <a:solidFill>
                  <a:srgbClr val="3C4743"/>
                </a:solidFill>
                <a:latin typeface="Calibri"/>
              </a:rPr>
              <a:t>Caos</a:t>
            </a:r>
            <a:br>
              <a:rPr lang="pt-BR" sz="6600" b="1" i="0" dirty="0" smtClean="0">
                <a:solidFill>
                  <a:srgbClr val="3C4743"/>
                </a:solidFill>
                <a:latin typeface="Calibri"/>
              </a:rPr>
            </a:br>
            <a:r>
              <a:rPr lang="pt-BR" sz="6600" b="1" i="0" dirty="0" smtClean="0">
                <a:solidFill>
                  <a:srgbClr val="3C4743"/>
                </a:solidFill>
                <a:latin typeface="Calibri"/>
              </a:rPr>
              <a:t>Efeito Borboleta</a:t>
            </a:r>
            <a:endParaRPr lang="pt-BR" sz="6600" b="1" i="0" dirty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pt-BR" dirty="0" err="1" smtClean="0"/>
              <a:t>Arianne</a:t>
            </a:r>
            <a:r>
              <a:rPr lang="pt-BR" dirty="0" smtClean="0"/>
              <a:t>, Mayara B., Mayara P., Marcel, Pamela e Thiago </a:t>
            </a:r>
            <a:br>
              <a:rPr lang="pt-BR" dirty="0" smtClean="0"/>
            </a:br>
            <a:r>
              <a:rPr lang="pt-BR" sz="2400" b="0" i="0" dirty="0" err="1" smtClean="0"/>
              <a:t>Profª</a:t>
            </a:r>
            <a:r>
              <a:rPr lang="pt-BR" sz="2400" b="0" i="0" dirty="0" smtClean="0"/>
              <a:t>. Elizabeth Andreoli</a:t>
            </a:r>
            <a:endParaRPr lang="pt-BR" sz="2400" b="0" i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33352" y="425003"/>
            <a:ext cx="935864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    Instituto </a:t>
            </a:r>
            <a:r>
              <a:rPr lang="pt-BR" sz="2400" dirty="0"/>
              <a:t>de </a:t>
            </a:r>
            <a:r>
              <a:rPr lang="pt-BR" sz="2400" dirty="0" smtClean="0"/>
              <a:t>Física</a:t>
            </a:r>
            <a:endParaRPr lang="pt-BR" sz="2400" dirty="0"/>
          </a:p>
          <a:p>
            <a:r>
              <a:rPr lang="pt-BR" sz="2400" dirty="0" smtClean="0"/>
              <a:t>     Oscilações e ondas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59" y="2190749"/>
            <a:ext cx="10458759" cy="398621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Equações não lineares</a:t>
            </a:r>
          </a:p>
          <a:p>
            <a:pPr>
              <a:buNone/>
            </a:pPr>
            <a:r>
              <a:rPr lang="pt-BR" dirty="0" smtClean="0"/>
              <a:t>-Relações não rigorosamente proporcionais;</a:t>
            </a:r>
          </a:p>
          <a:p>
            <a:pPr>
              <a:buNone/>
            </a:pPr>
            <a:r>
              <a:rPr lang="pt-BR" dirty="0" smtClean="0"/>
              <a:t>-Não podem ser solucionados;</a:t>
            </a:r>
          </a:p>
          <a:p>
            <a:pPr>
              <a:buNone/>
            </a:pPr>
            <a:r>
              <a:rPr lang="pt-BR" dirty="0" smtClean="0"/>
              <a:t>-Não podem ser somados uns aos outros;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“O ato de jogar o jogo, modifica as regras.”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51124" y="1989438"/>
            <a:ext cx="4275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EXEMPLOS: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892" y="2654386"/>
            <a:ext cx="2447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1173" y="3710631"/>
            <a:ext cx="1533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951" y="4579337"/>
            <a:ext cx="261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27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 – Convecção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903" y="2190749"/>
            <a:ext cx="10280821" cy="3986213"/>
          </a:xfrm>
        </p:spPr>
        <p:txBody>
          <a:bodyPr/>
          <a:lstStyle/>
          <a:p>
            <a:r>
              <a:rPr lang="pt-BR" dirty="0" smtClean="0"/>
              <a:t>Quando o fluido que está no fundo se expande. Ao se expandir, torna-se menos denso. Ao se tornar menos denso, torna-se mais leve. O suficiente para superar o atrito e subir para a superfície.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 descr="http://upload.wikimedia.org/wikipedia/commons/0/08/Conv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56" y="3286295"/>
            <a:ext cx="4564565" cy="34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1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Quando tempo uma xícara de café demora para esfriar ?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96" y="2040923"/>
            <a:ext cx="4472374" cy="45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Roda d’água </a:t>
            </a:r>
            <a:r>
              <a:rPr lang="pt-BR" dirty="0" err="1"/>
              <a:t>Lorenziana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primeiro famoso sistema caótico descoberto por Edward Lorenz corresponde exatamente a um aparelho mecânico, uma roda d'água. Esse aparelho simples mostra-se capaz de um comportamento surpreendentemente complicado.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88" y="3429000"/>
            <a:ext cx="6221884" cy="25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Borboleta- As três equações de Lorenz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8702" y="2190749"/>
            <a:ext cx="3680089" cy="3986213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611" y="2724407"/>
            <a:ext cx="5017486" cy="25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71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borboleta- O Gráfico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685" y="2549096"/>
            <a:ext cx="3996175" cy="28260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Fluxo desordenado de dados.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Mudança de relação entre três variáveis. (3D)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“Fluxo determinista Não periódico.”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Atrator de Lorenz.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 descr="efeito2bborboleta.jp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866" y="2446637"/>
            <a:ext cx="6394558" cy="2990335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8" y="1766211"/>
            <a:ext cx="6504771" cy="48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3089" y="1968328"/>
            <a:ext cx="9628632" cy="3986213"/>
          </a:xfrm>
        </p:spPr>
        <p:txBody>
          <a:bodyPr/>
          <a:lstStyle/>
          <a:p>
            <a:pPr algn="ctr">
              <a:buNone/>
            </a:pPr>
            <a:r>
              <a:rPr lang="pt-BR" sz="3200" b="1" u="sng" dirty="0" smtClean="0"/>
              <a:t>Outros sistemas aperiódicos</a:t>
            </a:r>
          </a:p>
          <a:p>
            <a:pPr algn="ctr">
              <a:buNone/>
            </a:pPr>
            <a:endParaRPr lang="pt-BR" sz="3200" b="1" u="sng" dirty="0" smtClean="0"/>
          </a:p>
          <a:p>
            <a:pPr algn="ctr">
              <a:buNone/>
            </a:pPr>
            <a:r>
              <a:rPr lang="pt-BR" sz="3200" dirty="0" smtClean="0"/>
              <a:t>Circuito RLC</a:t>
            </a:r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3200" dirty="0" smtClean="0"/>
              <a:t>Bola </a:t>
            </a:r>
            <a:r>
              <a:rPr lang="pt-BR" sz="3200" dirty="0" smtClean="0"/>
              <a:t>elástica sobre uma mesa oscilatória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21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Pêndulo Duplo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smtClean="0"/>
              <a:t>pêndulos duplos com diferenças minúsculas na posição de lançamento provocam movimentos que começam semelhantes mas tornam-se radicalmente diferentes em pouco tempo.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9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472250" y="741406"/>
            <a:ext cx="7339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OBRIGADO !!!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 descr="C:\Users\Thiago\Desktop\2º Semestre 2013\Oscilações e Ondas\Double-compound-pendul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81" y="2311064"/>
            <a:ext cx="2786449" cy="20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4400" dirty="0"/>
              <a:t>“ Os físicos acham que tudo que temos de fazer é dizer:</a:t>
            </a:r>
            <a:br>
              <a:rPr lang="pt-BR" sz="4400" dirty="0"/>
            </a:br>
            <a:r>
              <a:rPr lang="pt-BR" sz="4400" dirty="0"/>
              <a:t>   estas são as condições, o que acontece em seguida?”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000" dirty="0" smtClean="0"/>
              <a:t>Richard P. </a:t>
            </a:r>
            <a:r>
              <a:rPr lang="pt-BR" sz="4000" dirty="0" err="1" smtClean="0"/>
              <a:t>Feyman</a:t>
            </a:r>
            <a:endParaRPr lang="pt-BR" sz="4000" dirty="0" smtClean="0"/>
          </a:p>
          <a:p>
            <a:pPr algn="r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697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</a:t>
            </a:r>
            <a:r>
              <a:rPr lang="pt-BR" dirty="0" smtClean="0"/>
              <a:t>d</a:t>
            </a:r>
            <a:r>
              <a:rPr lang="pt-BR" dirty="0" smtClean="0"/>
              <a:t>esenvolveu a teoria?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83211" y="1800966"/>
            <a:ext cx="59806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/>
              <a:t>Edward Norton Lorenz</a:t>
            </a:r>
            <a:endParaRPr lang="pt-BR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err="1" smtClean="0"/>
              <a:t>Metereologista</a:t>
            </a:r>
            <a:r>
              <a:rPr lang="pt-BR" sz="2400" dirty="0" smtClean="0"/>
              <a:t>, </a:t>
            </a:r>
            <a:r>
              <a:rPr lang="pt-BR" sz="2400" dirty="0" err="1" smtClean="0"/>
              <a:t>Matematico</a:t>
            </a:r>
            <a:r>
              <a:rPr lang="pt-BR" sz="2400" dirty="0" smtClean="0"/>
              <a:t> e </a:t>
            </a:r>
            <a:r>
              <a:rPr lang="pt-BR" sz="2400" dirty="0" err="1" smtClean="0"/>
              <a:t>Filosófo</a:t>
            </a:r>
            <a:r>
              <a:rPr lang="pt-BR" sz="2400" dirty="0" smtClean="0"/>
              <a:t> Estadunidense;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pt-BR" sz="12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Alma </a:t>
            </a:r>
            <a:r>
              <a:rPr lang="pt-BR" sz="2400" dirty="0" err="1" smtClean="0"/>
              <a:t>Mater</a:t>
            </a:r>
            <a:r>
              <a:rPr lang="pt-BR" sz="2400" dirty="0" smtClean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Universidade de </a:t>
            </a:r>
            <a:r>
              <a:rPr lang="pt-BR" sz="2400" dirty="0" err="1" smtClean="0"/>
              <a:t>Havard</a:t>
            </a:r>
            <a:r>
              <a:rPr lang="pt-BR" sz="2400" dirty="0" smtClean="0"/>
              <a:t>; </a:t>
            </a:r>
            <a:endParaRPr lang="pt-BR" sz="2400" dirty="0" smtClean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MIT – Instituto de Tecnologia de Massachusetts;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Faculdade de </a:t>
            </a:r>
            <a:r>
              <a:rPr lang="pt-BR" sz="2400" dirty="0" err="1" smtClean="0"/>
              <a:t>Dartmouth</a:t>
            </a:r>
            <a:r>
              <a:rPr lang="pt-BR" sz="2400" dirty="0" smtClean="0"/>
              <a:t>;</a:t>
            </a:r>
            <a:endParaRPr lang="pt-BR" sz="2400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endParaRPr lang="pt-B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569307" y="6128949"/>
                <a:ext cx="1927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1917~ 2008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07" y="6128949"/>
                <a:ext cx="192765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6" y="2072815"/>
            <a:ext cx="2483451" cy="359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60" y="2025794"/>
            <a:ext cx="9628632" cy="4667251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pt-BR" dirty="0" smtClean="0"/>
              <a:t>Instabilidade do tempo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charset="2"/>
              <a:buChar char="§"/>
            </a:pPr>
            <a:r>
              <a:rPr lang="pt-BR" dirty="0" smtClean="0"/>
              <a:t>Interesse matemático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charset="2"/>
              <a:buChar char="§"/>
            </a:pPr>
            <a:r>
              <a:rPr lang="pt-BR" dirty="0" smtClean="0"/>
              <a:t>Meteorologistas -&gt; Previsão do tempo não era ciência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charset="2"/>
              <a:buChar char="§"/>
            </a:pPr>
            <a:r>
              <a:rPr lang="pt-BR" dirty="0" smtClean="0"/>
              <a:t>Royal Mc Bee -&gt;</a:t>
            </a:r>
            <a:r>
              <a:rPr lang="pt-BR" dirty="0"/>
              <a:t> </a:t>
            </a:r>
            <a:r>
              <a:rPr lang="pt-BR" dirty="0" smtClean="0"/>
              <a:t>Uso das condições iniciais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charset="2"/>
              <a:buChar char="§"/>
            </a:pPr>
            <a:r>
              <a:rPr lang="pt-BR" dirty="0" smtClean="0"/>
              <a:t>Intuição de Lorenz -&gt; Desordem ordenada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4" name="Picture 2" descr="http://ibis.dihitt.net/f/big_3c17cc63ff3bb6213854-pedra_da_previsao_do_te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90" y="1913405"/>
            <a:ext cx="3034778" cy="45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2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Início da descoberta</a:t>
            </a:r>
            <a:endParaRPr lang="pt-BR" dirty="0"/>
          </a:p>
        </p:txBody>
      </p:sp>
      <p:pic>
        <p:nvPicPr>
          <p:cNvPr id="4" name="Picture 3" descr="Screen Shot 2013-08-27 at 5.04.5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61" y="2024852"/>
            <a:ext cx="94831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Diferencial de </a:t>
            </a:r>
            <a:r>
              <a:rPr lang="pt-BR" dirty="0" smtClean="0"/>
              <a:t>Lorenz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8744" y="2141263"/>
            <a:ext cx="9628632" cy="3986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Uso do computador </a:t>
            </a:r>
            <a:r>
              <a:rPr lang="en-US" dirty="0" smtClean="0"/>
              <a:t>–</a:t>
            </a:r>
            <a:r>
              <a:rPr lang="pt-BR" dirty="0" smtClean="0"/>
              <a:t> Previsão otimista do tempo -&gt; Modificação e controle do tempo (John Von Neumann)</a:t>
            </a:r>
          </a:p>
          <a:p>
            <a:endParaRPr lang="pt-BR" dirty="0" smtClean="0"/>
          </a:p>
          <a:p>
            <a:r>
              <a:rPr lang="pt-BR" dirty="0" smtClean="0"/>
              <a:t>Com esse modelos de computador a meteorologia é elevada ao status de ciência</a:t>
            </a:r>
          </a:p>
          <a:p>
            <a:endParaRPr lang="pt-BR" dirty="0" smtClean="0"/>
          </a:p>
          <a:p>
            <a:r>
              <a:rPr lang="pt-BR" dirty="0" smtClean="0"/>
              <a:t>Modelos de fluxos para diversos tipos de oscilações </a:t>
            </a:r>
            <a:r>
              <a:rPr lang="en-US" dirty="0" smtClean="0"/>
              <a:t>–</a:t>
            </a:r>
            <a:r>
              <a:rPr lang="pt-BR" dirty="0" smtClean="0"/>
              <a:t> Resultados manipulados </a:t>
            </a:r>
            <a:r>
              <a:rPr lang="en-US" dirty="0" smtClean="0"/>
              <a:t>–</a:t>
            </a:r>
            <a:r>
              <a:rPr lang="pt-BR" dirty="0" smtClean="0"/>
              <a:t> processo frágil</a:t>
            </a:r>
          </a:p>
          <a:p>
            <a:endParaRPr lang="pt-BR" dirty="0" smtClean="0"/>
          </a:p>
          <a:p>
            <a:r>
              <a:rPr lang="pt-BR" dirty="0" smtClean="0"/>
              <a:t>Previsões em curto período de tempo eram especulativas, além disso, nada valiam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232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59" y="1878228"/>
            <a:ext cx="10162197" cy="51323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endParaRPr lang="pt-BR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pt-BR" dirty="0" smtClean="0"/>
              <a:t>Multiplicação </a:t>
            </a:r>
            <a:r>
              <a:rPr lang="pt-BR" dirty="0" smtClean="0"/>
              <a:t>de erros e incertezas                           Efeito Cascata = Efeito </a:t>
            </a:r>
            <a:r>
              <a:rPr lang="pt-BR" dirty="0" smtClean="0"/>
              <a:t>Borboleta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Ordem </a:t>
            </a:r>
            <a:r>
              <a:rPr lang="pt-BR" dirty="0" smtClean="0"/>
              <a:t>mascarada de </a:t>
            </a:r>
            <a:r>
              <a:rPr lang="pt-BR" dirty="0" smtClean="0"/>
              <a:t>aleatoriedade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Sistemas </a:t>
            </a:r>
            <a:r>
              <a:rPr lang="pt-BR" dirty="0" smtClean="0"/>
              <a:t>aperiódicos 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Pequenas </a:t>
            </a:r>
            <a:r>
              <a:rPr lang="pt-BR" dirty="0" smtClean="0"/>
              <a:t>variações permanecem pequenas ao invés de se avolumarem -&gt; </a:t>
            </a:r>
            <a:r>
              <a:rPr lang="pt-BR" dirty="0" smtClean="0"/>
              <a:t>Caos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Equações </a:t>
            </a:r>
            <a:r>
              <a:rPr lang="pt-BR" dirty="0" smtClean="0"/>
              <a:t>não-lineares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986199" y="2717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5446" y="1844761"/>
            <a:ext cx="9628632" cy="463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 </a:t>
            </a:r>
            <a:r>
              <a:rPr lang="pt-BR" dirty="0" smtClean="0"/>
              <a:t>Refere-se </a:t>
            </a:r>
            <a:r>
              <a:rPr lang="pt-BR" dirty="0"/>
              <a:t>à dependência sensível às condições iniciais dentro </a:t>
            </a:r>
            <a:r>
              <a:rPr lang="pt-BR" dirty="0" smtClean="0"/>
              <a:t>da Teoria do Caos.”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5" name="Imagem 4" descr="efeito2bborbol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962" y="2681417"/>
            <a:ext cx="9477632" cy="30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Borboleta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9632" y="2623235"/>
            <a:ext cx="7068065" cy="2739597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  “Por falta de um prego, perdeu-se a ferradura;</a:t>
            </a:r>
          </a:p>
          <a:p>
            <a:pPr algn="ctr">
              <a:buNone/>
            </a:pPr>
            <a:r>
              <a:rPr lang="pt-BR" dirty="0" smtClean="0"/>
              <a:t>	Por falta de uma ferradura, perdeu-se o cavalo;</a:t>
            </a:r>
          </a:p>
          <a:p>
            <a:pPr algn="ctr">
              <a:buNone/>
            </a:pPr>
            <a:r>
              <a:rPr lang="pt-BR" dirty="0" smtClean="0"/>
              <a:t>	Por falta do cavalo, perdeu-se o cavaleiro;</a:t>
            </a:r>
          </a:p>
          <a:p>
            <a:pPr algn="ctr">
              <a:buNone/>
            </a:pPr>
            <a:r>
              <a:rPr lang="pt-BR" dirty="0" smtClean="0"/>
              <a:t>	Por falta do cavaleiro, perdeu-se a batalha;</a:t>
            </a:r>
          </a:p>
          <a:p>
            <a:pPr algn="ctr">
              <a:buNone/>
            </a:pPr>
            <a:r>
              <a:rPr lang="pt-BR" dirty="0" smtClean="0"/>
              <a:t>	Por falta da batalha, perdeu-se o reino.”</a:t>
            </a:r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511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assuntos educacionais, design de ilustrações no quadro negro (widescreen)</Template>
  <TotalTime>0</TotalTime>
  <Words>424</Words>
  <Application>Microsoft Office PowerPoint</Application>
  <PresentationFormat>Personalizar</PresentationFormat>
  <Paragraphs>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Education 16x9</vt:lpstr>
      <vt:lpstr>Caos Efeito Borboleta</vt:lpstr>
      <vt:lpstr>“ Os físicos acham que tudo que temos de fazer é dizer:    estas são as condições, o que acontece em seguida?” </vt:lpstr>
      <vt:lpstr>Quem desenvolveu a teoria?</vt:lpstr>
      <vt:lpstr>Apresentação do PowerPoint</vt:lpstr>
      <vt:lpstr>Início da descoberta</vt:lpstr>
      <vt:lpstr>Diferencial de Lorenz</vt:lpstr>
      <vt:lpstr>Efeito Borboleta</vt:lpstr>
      <vt:lpstr>Efeito Borboleta</vt:lpstr>
      <vt:lpstr>Efeito Borboleta</vt:lpstr>
      <vt:lpstr>Efeito Borboleta</vt:lpstr>
      <vt:lpstr>Efeito Borboleta – Convecção</vt:lpstr>
      <vt:lpstr>Quando tempo uma xícara de café demora para esfriar ?</vt:lpstr>
      <vt:lpstr>Roda d’água Lorenziana</vt:lpstr>
      <vt:lpstr>Efeito Borboleta- As três equações de Lorenz</vt:lpstr>
      <vt:lpstr>Efeito borboleta- O Gráfico</vt:lpstr>
      <vt:lpstr>Efeito Borboleta</vt:lpstr>
      <vt:lpstr>Pêndulo Duplo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2013-06-16T22:37:44Z</dcterms:created>
  <dcterms:modified xsi:type="dcterms:W3CDTF">2013-08-27T22:25:12Z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