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A0FC9-A36D-4A00-9CAF-A045C3D8C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 in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C0EE6F-EA0D-4C55-B84C-09F656ECF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John Corbett</a:t>
            </a:r>
          </a:p>
          <a:p>
            <a:r>
              <a:rPr lang="en-GB" dirty="0"/>
              <a:t>USP-CAPES International Fellow</a:t>
            </a:r>
          </a:p>
        </p:txBody>
      </p:sp>
    </p:spTree>
    <p:extLst>
      <p:ext uri="{BB962C8B-B14F-4D97-AF65-F5344CB8AC3E}">
        <p14:creationId xmlns:p14="http://schemas.microsoft.com/office/powerpoint/2010/main" val="16749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Findings: quantitative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 do you feel when you see signs in other languages?</a:t>
            </a:r>
          </a:p>
          <a:p>
            <a:endParaRPr lang="en-GB" sz="3200" dirty="0" smtClean="0"/>
          </a:p>
          <a:p>
            <a:pPr lvl="1"/>
            <a:r>
              <a:rPr lang="en-GB" sz="2800" dirty="0" smtClean="0"/>
              <a:t>30% positive</a:t>
            </a:r>
          </a:p>
          <a:p>
            <a:pPr lvl="1"/>
            <a:r>
              <a:rPr lang="en-GB" sz="2800" dirty="0" smtClean="0"/>
              <a:t>20% negative</a:t>
            </a:r>
          </a:p>
          <a:p>
            <a:pPr lvl="1"/>
            <a:r>
              <a:rPr lang="en-GB" sz="2800" dirty="0" smtClean="0"/>
              <a:t>10% mixed feelings</a:t>
            </a:r>
          </a:p>
          <a:p>
            <a:pPr lvl="1"/>
            <a:r>
              <a:rPr lang="en-GB" sz="2800" dirty="0" smtClean="0"/>
              <a:t>40% neutral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Findings: Qualitative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Participant 2 (Ethiopian) notes that he would not be deterred by a Chinese or Spanish sign if he wanted to go to a Chinese or Mexican restaurant but might avoid a car maintenance shop if it only had descriptions written in Spanish.</a:t>
            </a:r>
          </a:p>
          <a:p>
            <a:endParaRPr lang="en-GB" sz="3600" dirty="0"/>
          </a:p>
          <a:p>
            <a:r>
              <a:rPr lang="en-GB" sz="3600" dirty="0" smtClean="0"/>
              <a:t>-- neutral detached position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958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Findings: Qualitative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Participant 6 (Mexican) noted that the growing number of Spanish signs indicate the increasing strength and importance of the Hispanic community in the area.</a:t>
            </a:r>
          </a:p>
          <a:p>
            <a:endParaRPr lang="en-GB" sz="2800" dirty="0"/>
          </a:p>
          <a:p>
            <a:r>
              <a:rPr lang="en-GB" sz="2800" dirty="0" smtClean="0"/>
              <a:t>-- affiliated, engaged position (identity strengthened by LL)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37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Findings: qualitative</a:t>
            </a:r>
            <a:endParaRPr lang="en-GB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Variety of responses to the icon and message on the base of the statue</a:t>
            </a:r>
          </a:p>
          <a:p>
            <a:r>
              <a:rPr lang="en-GB" dirty="0" smtClean="0"/>
              <a:t>* Interpretations based on viewers’ beliefs, backgrounds and attitudes</a:t>
            </a:r>
          </a:p>
          <a:p>
            <a:r>
              <a:rPr lang="en-GB" dirty="0" smtClean="0"/>
              <a:t>* Icon and message decoded independently</a:t>
            </a:r>
          </a:p>
          <a:p>
            <a:r>
              <a:rPr lang="en-GB" dirty="0" smtClean="0"/>
              <a:t>* Triggered strong emotions</a:t>
            </a:r>
            <a:endParaRPr lang="en-GB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6011" y="300618"/>
            <a:ext cx="4005404" cy="60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Findings: Qualitative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* Signs elicited attitudes to immigration, race, language policy, ethnic identity (</a:t>
            </a:r>
            <a:r>
              <a:rPr lang="en-GB" sz="3200" dirty="0" err="1" smtClean="0"/>
              <a:t>eg</a:t>
            </a:r>
            <a:r>
              <a:rPr lang="en-GB" sz="3200" dirty="0" smtClean="0"/>
              <a:t> expression of concerns over illegal immigration from Mexico)</a:t>
            </a:r>
          </a:p>
          <a:p>
            <a:r>
              <a:rPr lang="en-GB" sz="3200" dirty="0" smtClean="0"/>
              <a:t>* On occasion, subject and interviewer engaged in conversation to co-construct the meaning of a place (</a:t>
            </a:r>
            <a:r>
              <a:rPr lang="en-GB" sz="3200" dirty="0" err="1" smtClean="0"/>
              <a:t>eg</a:t>
            </a:r>
            <a:r>
              <a:rPr lang="en-GB" sz="3200" dirty="0" smtClean="0"/>
              <a:t> subject explains significance of parts of Cambodian temple for the interviewer, who partially leads the dialogue.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15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 [Could you use any of this?]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article offers other researchers a methodology to elicit responses to LL.</a:t>
            </a:r>
          </a:p>
          <a:p>
            <a:r>
              <a:rPr lang="en-GB" sz="3200" dirty="0" smtClean="0"/>
              <a:t>It attempts to link these responses to various factors:</a:t>
            </a:r>
          </a:p>
          <a:p>
            <a:pPr lvl="1"/>
            <a:r>
              <a:rPr lang="en-GB" sz="2800" dirty="0"/>
              <a:t> </a:t>
            </a:r>
            <a:r>
              <a:rPr lang="en-GB" sz="2800" dirty="0" smtClean="0"/>
              <a:t>personal stance towards languages in local LL</a:t>
            </a:r>
          </a:p>
          <a:p>
            <a:pPr lvl="1"/>
            <a:r>
              <a:rPr lang="en-GB" sz="2800" dirty="0"/>
              <a:t> </a:t>
            </a:r>
            <a:r>
              <a:rPr lang="en-GB" sz="2800" dirty="0" smtClean="0"/>
              <a:t>how different backgrounds can lead to different interpretations</a:t>
            </a:r>
          </a:p>
          <a:p>
            <a:pPr lvl="1"/>
            <a:r>
              <a:rPr lang="en-GB" sz="2800" dirty="0"/>
              <a:t> </a:t>
            </a:r>
            <a:r>
              <a:rPr lang="en-GB" sz="2800" dirty="0" smtClean="0"/>
              <a:t>LL as a trigger to broader social attitudes to the communities whose languages the LL represents</a:t>
            </a:r>
          </a:p>
          <a:p>
            <a:pPr lvl="1"/>
            <a:r>
              <a:rPr lang="en-GB" sz="2800" dirty="0"/>
              <a:t> </a:t>
            </a:r>
            <a:r>
              <a:rPr lang="en-GB" sz="2800" dirty="0" smtClean="0"/>
              <a:t>how interviewer and subject co-construct meaning of LL.</a:t>
            </a:r>
          </a:p>
          <a:p>
            <a:pPr lvl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9393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Become an </a:t>
            </a:r>
            <a:r>
              <a:rPr lang="en-GB" i="1"/>
              <a:t>active </a:t>
            </a:r>
            <a:r>
              <a:rPr lang="en-GB"/>
              <a:t>researcher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79231" y="1600201"/>
            <a:ext cx="10187353" cy="4721225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dirty="0" smtClean="0"/>
              <a:t>Developing </a:t>
            </a:r>
            <a:r>
              <a:rPr lang="en-GB" sz="2800" dirty="0"/>
              <a:t>your own reading list for an essay or research topic:</a:t>
            </a:r>
          </a:p>
          <a:p>
            <a:pPr eaLnBrk="1" hangingPunct="1"/>
            <a:r>
              <a:rPr lang="en-GB" sz="2800" dirty="0" smtClean="0"/>
              <a:t>Access online databases</a:t>
            </a:r>
            <a:endParaRPr lang="en-GB" sz="2800" dirty="0"/>
          </a:p>
          <a:p>
            <a:pPr eaLnBrk="1" hangingPunct="1"/>
            <a:r>
              <a:rPr lang="en-GB" sz="2800" dirty="0" smtClean="0"/>
              <a:t>Choose </a:t>
            </a:r>
            <a:r>
              <a:rPr lang="en-GB" sz="2800" dirty="0"/>
              <a:t>a relevant database – a good general one is JSTOR </a:t>
            </a:r>
          </a:p>
          <a:p>
            <a:pPr eaLnBrk="1" hangingPunct="1"/>
            <a:r>
              <a:rPr lang="en-GB" sz="2800" dirty="0"/>
              <a:t>Enter keywords (e.g. from an essay title) in SEARCH and play around with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Use Google Scholar strategically…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57" y="1700213"/>
            <a:ext cx="810101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Again, follow the trail…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571625"/>
            <a:ext cx="7559675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1957388" y="3595688"/>
            <a:ext cx="868362" cy="360362"/>
          </a:xfrm>
          <a:prstGeom prst="rightArrow">
            <a:avLst>
              <a:gd name="adj1" fmla="val 50000"/>
              <a:gd name="adj2" fmla="val 502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/>
              <a:t>Check out who’s cited your reference and where…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949" y="1928446"/>
            <a:ext cx="7559675" cy="472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39115-1B28-4CCA-9B7E-B10DD6C1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signs to viewers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5FFF1-B5FE-432C-A732-A079B662B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Review of this week’s reading</a:t>
            </a:r>
          </a:p>
          <a:p>
            <a:r>
              <a:rPr lang="en-GB" dirty="0"/>
              <a:t>2. What can we steal?</a:t>
            </a:r>
          </a:p>
          <a:p>
            <a:r>
              <a:rPr lang="en-GB" dirty="0"/>
              <a:t>3. Tasks for the coming week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434" t="13177" r="46915" b="12350"/>
          <a:stretch/>
        </p:blipFill>
        <p:spPr>
          <a:xfrm>
            <a:off x="6343649" y="404241"/>
            <a:ext cx="4791076" cy="63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search</a:t>
            </a:r>
            <a:endParaRPr lang="en-GB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0" b="346"/>
          <a:stretch>
            <a:fillRect/>
          </a:stretch>
        </p:blipFill>
        <p:spPr bwMode="auto">
          <a:xfrm>
            <a:off x="1774826" y="1700214"/>
            <a:ext cx="8759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/>
              <a:t>Research is a developing conversation…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Cambria"/>
              <a:buChar char="+"/>
              <a:defRPr/>
            </a:pPr>
            <a:r>
              <a:rPr lang="en-GB" dirty="0" smtClean="0"/>
              <a:t>Use your reading to: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Find out relevant information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Find out methods of research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Find models of argumentation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Situate yourself in/against a tradition</a:t>
            </a:r>
          </a:p>
          <a:p>
            <a:pPr>
              <a:spcAft>
                <a:spcPts val="0"/>
              </a:spcAft>
              <a:buFont typeface="Cambria"/>
              <a:buChar char="+"/>
              <a:defRPr/>
            </a:pPr>
            <a:endParaRPr lang="en-GB" dirty="0" smtClean="0"/>
          </a:p>
          <a:p>
            <a:pPr>
              <a:spcAft>
                <a:spcPts val="0"/>
              </a:spcAft>
              <a:buFont typeface="Cambria"/>
              <a:buChar char="+"/>
              <a:defRPr/>
            </a:pPr>
            <a:r>
              <a:rPr lang="en-GB" dirty="0" smtClean="0"/>
              <a:t>Critical reading demands: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Familiarity with the field of research &amp; </a:t>
            </a:r>
            <a:r>
              <a:rPr lang="en-GB" smtClean="0"/>
              <a:t>key issues/debates</a:t>
            </a:r>
            <a:endParaRPr lang="en-GB" dirty="0" smtClean="0"/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Ability to synthesise and evaluate reading</a:t>
            </a:r>
          </a:p>
          <a:p>
            <a:pPr lvl="1">
              <a:spcAft>
                <a:spcPts val="0"/>
              </a:spcAft>
              <a:buFont typeface="Cambria"/>
              <a:buChar char="–"/>
              <a:defRPr/>
            </a:pPr>
            <a:r>
              <a:rPr lang="en-GB" dirty="0" smtClean="0"/>
              <a:t>Understanding of the real problems of doing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Some tips for database searches</a:t>
            </a:r>
            <a:endParaRPr lang="en-GB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synonyms: </a:t>
            </a:r>
            <a:r>
              <a:rPr lang="en-US" dirty="0" smtClean="0"/>
              <a:t>LL, linguistic landscaping, cityscapes….</a:t>
            </a:r>
            <a:endParaRPr lang="en-US" dirty="0" smtClean="0"/>
          </a:p>
          <a:p>
            <a:r>
              <a:rPr lang="en-US" dirty="0" smtClean="0"/>
              <a:t>Use different databases</a:t>
            </a:r>
          </a:p>
          <a:p>
            <a:r>
              <a:rPr lang="en-US" dirty="0" smtClean="0"/>
              <a:t>Balance specificity and breadth in keywords</a:t>
            </a:r>
          </a:p>
          <a:p>
            <a:r>
              <a:rPr lang="en-US" dirty="0" err="1" smtClean="0"/>
              <a:t>Familiarise</a:t>
            </a:r>
            <a:r>
              <a:rPr lang="en-US" dirty="0" smtClean="0"/>
              <a:t> yourself with different database formats: JSTOR, LLBA, Oxford Journals online…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for the coming week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Reflect on this week’s session in your learning blog. </a:t>
            </a:r>
          </a:p>
          <a:p>
            <a:r>
              <a:rPr lang="en-GB" dirty="0"/>
              <a:t>2. </a:t>
            </a:r>
            <a:r>
              <a:rPr lang="en-GB" dirty="0" smtClean="0"/>
              <a:t>Do a literature search for linguistic landscape and select an article of interest to you.</a:t>
            </a:r>
            <a:endParaRPr lang="en-GB" dirty="0"/>
          </a:p>
          <a:p>
            <a:r>
              <a:rPr lang="en-GB" dirty="0"/>
              <a:t>4. Read it and be prepared to talk about it in class next week. </a:t>
            </a:r>
            <a:r>
              <a:rPr lang="en-GB" dirty="0" smtClean="0"/>
              <a:t>What can you steal from it?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articles we are reading will become the basis of our literature review. </a:t>
            </a:r>
            <a:r>
              <a:rPr lang="en-GB" dirty="0" smtClean="0"/>
              <a:t>How </a:t>
            </a:r>
            <a:r>
              <a:rPr lang="en-GB" dirty="0"/>
              <a:t>do we </a:t>
            </a:r>
            <a:r>
              <a:rPr lang="en-GB" dirty="0" smtClean="0"/>
              <a:t>synthesise </a:t>
            </a:r>
            <a:r>
              <a:rPr lang="en-GB" dirty="0"/>
              <a:t>the articles that we read</a:t>
            </a:r>
            <a:r>
              <a:rPr lang="en-GB" dirty="0" smtClean="0"/>
              <a:t>? Nearly all the articles and chapters you read will do some synthesis of their own. How will you do yours?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(relatively) unique selling point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* Researcher-generated data (Chinatown article)</a:t>
            </a:r>
          </a:p>
          <a:p>
            <a:endParaRPr lang="en-GB" sz="3200" dirty="0" smtClean="0"/>
          </a:p>
          <a:p>
            <a:r>
              <a:rPr lang="en-GB" sz="3200" dirty="0" smtClean="0">
                <a:solidFill>
                  <a:srgbClr val="FF0000"/>
                </a:solidFill>
              </a:rPr>
              <a:t>* Respondent-generated data (Memphis article)</a:t>
            </a:r>
          </a:p>
          <a:p>
            <a:pPr lvl="1"/>
            <a:r>
              <a:rPr lang="en-GB" sz="3200" dirty="0" smtClean="0">
                <a:solidFill>
                  <a:srgbClr val="FF0000"/>
                </a:solidFill>
              </a:rPr>
              <a:t> A study of ‘cognitive and emotional verbal responses elicited and triggered [by LL]’ (p. 254)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respondent-generated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do not generate the </a:t>
            </a:r>
            <a:r>
              <a:rPr lang="en-GB" dirty="0" smtClean="0"/>
              <a:t>data</a:t>
            </a:r>
            <a:r>
              <a:rPr lang="en-GB" dirty="0"/>
              <a:t>, who should?</a:t>
            </a:r>
          </a:p>
          <a:p>
            <a:r>
              <a:rPr lang="en-GB" dirty="0"/>
              <a:t>What would be the advantages/disadvantages of devolving this task?</a:t>
            </a:r>
          </a:p>
          <a:p>
            <a:r>
              <a:rPr lang="en-GB" dirty="0"/>
              <a:t>What research questions would you now be asking?</a:t>
            </a:r>
          </a:p>
          <a:p>
            <a:r>
              <a:rPr lang="en-GB" dirty="0"/>
              <a:t>What ethical issues are raised by this research strategy?</a:t>
            </a:r>
          </a:p>
          <a:p>
            <a:endParaRPr lang="en-GB" dirty="0"/>
          </a:p>
          <a:p>
            <a:r>
              <a:rPr lang="en-GB" i="1" dirty="0"/>
              <a:t>“Empirical researchers involved with human subjects are powerful and make key decisions throughout a study that impact on the quality of the data generated. </a:t>
            </a:r>
            <a:r>
              <a:rPr lang="en-GB" dirty="0">
                <a:solidFill>
                  <a:srgbClr val="FF0000"/>
                </a:solidFill>
              </a:rPr>
              <a:t>No matter how empowering or inclusive researchers are, the primary agency and responsibility for the conduct of a study remains with them.”  </a:t>
            </a:r>
            <a:r>
              <a:rPr lang="en-GB" dirty="0"/>
              <a:t>-- Prosser &amp; Loxley, (2008: 19)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40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* How do individual residents understand, interpret and interact with the LL in their communities?</a:t>
            </a:r>
          </a:p>
          <a:p>
            <a:r>
              <a:rPr lang="en-GB" sz="3600" dirty="0" smtClean="0"/>
              <a:t>* What are their thoughts and feelings about multilingualism and changes in the LL?</a:t>
            </a:r>
          </a:p>
          <a:p>
            <a:r>
              <a:rPr lang="en-GB" sz="3600" dirty="0" smtClean="0"/>
              <a:t>* How is the LL related to residents’ social and psychological identities?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250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methods: the site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* LL of Memphis, Tennessee, as a stimulus or emotional trigger</a:t>
            </a:r>
          </a:p>
          <a:p>
            <a:r>
              <a:rPr lang="en-GB" dirty="0" smtClean="0"/>
              <a:t>* Selected streets with multilingual street signs were identified and signs photographed.</a:t>
            </a:r>
          </a:p>
          <a:p>
            <a:r>
              <a:rPr lang="en-GB" dirty="0" smtClean="0"/>
              <a:t>* An ‘inventory’ of street signs/languages was made (Table 14.1)</a:t>
            </a:r>
          </a:p>
          <a:p>
            <a:r>
              <a:rPr lang="en-GB" dirty="0" smtClean="0"/>
              <a:t>A set of ‘Walking tours’ was mapped.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7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methods: the viewers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* </a:t>
            </a:r>
            <a:r>
              <a:rPr lang="en-GB" dirty="0"/>
              <a:t>Two sets of viewers: longstanding residents of Memphis and recent migrants</a:t>
            </a:r>
          </a:p>
          <a:p>
            <a:r>
              <a:rPr lang="en-GB" dirty="0"/>
              <a:t>* ‘Walking tour interviews’ with ‘participant-readers</a:t>
            </a:r>
            <a:r>
              <a:rPr lang="en-GB" dirty="0" smtClean="0"/>
              <a:t>’ </a:t>
            </a:r>
          </a:p>
          <a:p>
            <a:r>
              <a:rPr lang="en-GB" dirty="0" smtClean="0"/>
              <a:t>* Selection of participants by leaflets, and interviews</a:t>
            </a:r>
          </a:p>
          <a:p>
            <a:r>
              <a:rPr lang="en-GB" dirty="0" smtClean="0"/>
              <a:t>* 5 males, 5 females aged 20-80</a:t>
            </a:r>
          </a:p>
          <a:p>
            <a:r>
              <a:rPr lang="en-GB" dirty="0" smtClean="0"/>
              <a:t>* 50% long-term residents, 50% migrants</a:t>
            </a:r>
          </a:p>
          <a:p>
            <a:r>
              <a:rPr lang="en-GB" dirty="0" smtClean="0"/>
              <a:t>* 7/10 had English as first language; 3 had Amharic (Ethiopia), Spanish (Mexico) and Khmer (Cambodia) as L1 &amp; English as L2.</a:t>
            </a:r>
          </a:p>
          <a:p>
            <a:r>
              <a:rPr lang="en-GB" dirty="0" smtClean="0"/>
              <a:t>* Diverse racial/ethnic mix: 5 Caucasian, 2 African American, 1 Ethiopian, 1 Hispanic, and 1Asian.</a:t>
            </a:r>
          </a:p>
          <a:p>
            <a:r>
              <a:rPr lang="en-GB" dirty="0" smtClean="0"/>
              <a:t>* All were employed in public service.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8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methods: the interview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6123" y="2286000"/>
            <a:ext cx="9818076" cy="4337538"/>
          </a:xfrm>
        </p:spPr>
        <p:txBody>
          <a:bodyPr>
            <a:normAutofit/>
          </a:bodyPr>
          <a:lstStyle/>
          <a:p>
            <a:r>
              <a:rPr lang="en-GB" dirty="0" smtClean="0"/>
              <a:t>During the walking tour, subjects were asked:</a:t>
            </a:r>
          </a:p>
          <a:p>
            <a:r>
              <a:rPr lang="en-GB" dirty="0" smtClean="0"/>
              <a:t>* How do you feel when you see signs in languages other than English?</a:t>
            </a:r>
          </a:p>
          <a:p>
            <a:r>
              <a:rPr lang="en-GB" dirty="0" smtClean="0"/>
              <a:t>* When was the first time you noticed new languages present on signs in this area?</a:t>
            </a:r>
          </a:p>
          <a:p>
            <a:r>
              <a:rPr lang="en-GB" dirty="0" smtClean="0"/>
              <a:t>* What was your initial thought or reaction to the linguistic changes?</a:t>
            </a:r>
          </a:p>
          <a:p>
            <a:r>
              <a:rPr lang="en-GB" dirty="0" smtClean="0"/>
              <a:t>* Do you feel at home visiting or shopping in this area? If yes, why? If not, why not?</a:t>
            </a:r>
          </a:p>
          <a:p>
            <a:r>
              <a:rPr lang="en-GB" dirty="0" smtClean="0"/>
              <a:t>* Do you go into stores and shops that advertise in languages other than English?</a:t>
            </a:r>
          </a:p>
          <a:p>
            <a:r>
              <a:rPr lang="en-GB" dirty="0" smtClean="0"/>
              <a:t>* Does or did this place have a special meaning or memory for you?</a:t>
            </a:r>
          </a:p>
          <a:p>
            <a:r>
              <a:rPr lang="en-GB" dirty="0" smtClean="0"/>
              <a:t>* What do you think the languages on the signs say about the people or groups in this area?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and methods: follow up and analysis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* Questions were asked of the participants at specific points on the tour</a:t>
            </a:r>
          </a:p>
          <a:p>
            <a:r>
              <a:rPr lang="en-GB" sz="2400" dirty="0" smtClean="0"/>
              <a:t>* Field notes were taken during the tour</a:t>
            </a:r>
          </a:p>
          <a:p>
            <a:r>
              <a:rPr lang="en-GB" sz="2400" dirty="0" smtClean="0"/>
              <a:t>* Follow-up meetings were held during which participants were given transcripts of their interviews and invited to clarify/add to the points made during the tour.</a:t>
            </a:r>
          </a:p>
          <a:p>
            <a:endParaRPr lang="en-GB" sz="2400" dirty="0"/>
          </a:p>
          <a:p>
            <a:r>
              <a:rPr lang="en-GB" sz="2400" dirty="0" smtClean="0"/>
              <a:t>Analysis:	Positive and negative responses were counted.</a:t>
            </a:r>
          </a:p>
          <a:p>
            <a:r>
              <a:rPr lang="en-GB" sz="2400" dirty="0" smtClean="0"/>
              <a:t>  		Interviews were analysed to find recurrent themes.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5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486</TotalTime>
  <Words>1158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Cambria</vt:lpstr>
      <vt:lpstr>Tw Cen MT</vt:lpstr>
      <vt:lpstr>Tw Cen MT Condensed</vt:lpstr>
      <vt:lpstr>Wingdings 3</vt:lpstr>
      <vt:lpstr>Integral</vt:lpstr>
      <vt:lpstr>Topics in research</vt:lpstr>
      <vt:lpstr>From signs to viewers</vt:lpstr>
      <vt:lpstr>(relatively) unique selling point</vt:lpstr>
      <vt:lpstr>respondent-generated data</vt:lpstr>
      <vt:lpstr>Research questions</vt:lpstr>
      <vt:lpstr>Materials and methods: the site</vt:lpstr>
      <vt:lpstr>Materials and methods: the viewers</vt:lpstr>
      <vt:lpstr>Materials and methods: the interview</vt:lpstr>
      <vt:lpstr>Materials and methods: follow up and analysis</vt:lpstr>
      <vt:lpstr>Findings: quantitative</vt:lpstr>
      <vt:lpstr>Findings: Qualitative</vt:lpstr>
      <vt:lpstr>Findings: Qualitative</vt:lpstr>
      <vt:lpstr>Findings: qualitative</vt:lpstr>
      <vt:lpstr>Findings: Qualitative</vt:lpstr>
      <vt:lpstr>Discussion  [Could you use any of this?]</vt:lpstr>
      <vt:lpstr>Become an active researcher</vt:lpstr>
      <vt:lpstr>Use Google Scholar strategically…</vt:lpstr>
      <vt:lpstr>Again, follow the trail…</vt:lpstr>
      <vt:lpstr>Check out who’s cited your reference and where…</vt:lpstr>
      <vt:lpstr>Advanced search</vt:lpstr>
      <vt:lpstr>Research is a developing conversation…</vt:lpstr>
      <vt:lpstr>Some tips for database searches</vt:lpstr>
      <vt:lpstr>Tasks for the coming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research</dc:title>
  <dc:creator>John Corbett</dc:creator>
  <cp:lastModifiedBy>Salas de aulas das Letras</cp:lastModifiedBy>
  <cp:revision>42</cp:revision>
  <dcterms:created xsi:type="dcterms:W3CDTF">2018-07-30T16:09:02Z</dcterms:created>
  <dcterms:modified xsi:type="dcterms:W3CDTF">2018-09-13T22:18:20Z</dcterms:modified>
</cp:coreProperties>
</file>