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58" r:id="rId5"/>
    <p:sldId id="259" r:id="rId6"/>
    <p:sldId id="260" r:id="rId7"/>
    <p:sldId id="261" r:id="rId8"/>
    <p:sldId id="262" r:id="rId9"/>
    <p:sldId id="264" r:id="rId10"/>
    <p:sldId id="263" r:id="rId11"/>
    <p:sldId id="265" r:id="rId12"/>
    <p:sldId id="266" r:id="rId13"/>
    <p:sldId id="267" r:id="rId14"/>
    <p:sldId id="268"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5" d="100"/>
          <a:sy n="65" d="100"/>
        </p:scale>
        <p:origin x="57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9/11/2018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A0FC9-A36D-4A00-9CAF-A045C3D8C493}"/>
              </a:ext>
            </a:extLst>
          </p:cNvPr>
          <p:cNvSpPr>
            <a:spLocks noGrp="1"/>
          </p:cNvSpPr>
          <p:nvPr>
            <p:ph type="ctrTitle"/>
          </p:nvPr>
        </p:nvSpPr>
        <p:spPr/>
        <p:txBody>
          <a:bodyPr/>
          <a:lstStyle/>
          <a:p>
            <a:r>
              <a:rPr lang="en-GB" dirty="0"/>
              <a:t>Topics in research</a:t>
            </a:r>
          </a:p>
        </p:txBody>
      </p:sp>
      <p:sp>
        <p:nvSpPr>
          <p:cNvPr id="3" name="Subtitle 2">
            <a:extLst>
              <a:ext uri="{FF2B5EF4-FFF2-40B4-BE49-F238E27FC236}">
                <a16:creationId xmlns:a16="http://schemas.microsoft.com/office/drawing/2014/main" id="{19C0EE6F-EA0D-4C55-B84C-09F656ECF087}"/>
              </a:ext>
            </a:extLst>
          </p:cNvPr>
          <p:cNvSpPr>
            <a:spLocks noGrp="1"/>
          </p:cNvSpPr>
          <p:nvPr>
            <p:ph type="subTitle" idx="1"/>
          </p:nvPr>
        </p:nvSpPr>
        <p:spPr/>
        <p:txBody>
          <a:bodyPr/>
          <a:lstStyle/>
          <a:p>
            <a:r>
              <a:rPr lang="en-GB" dirty="0"/>
              <a:t>Dr John Corbett</a:t>
            </a:r>
          </a:p>
          <a:p>
            <a:r>
              <a:rPr lang="en-GB" dirty="0"/>
              <a:t>USP-CAPES International Fellow</a:t>
            </a:r>
          </a:p>
        </p:txBody>
      </p:sp>
    </p:spTree>
    <p:extLst>
      <p:ext uri="{BB962C8B-B14F-4D97-AF65-F5344CB8AC3E}">
        <p14:creationId xmlns:p14="http://schemas.microsoft.com/office/powerpoint/2010/main" val="167498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4000" dirty="0"/>
              <a:t>Researcher created visual data: </a:t>
            </a:r>
            <a:br>
              <a:rPr lang="en-GB" sz="4000" dirty="0"/>
            </a:br>
            <a:r>
              <a:rPr lang="en-GB" sz="4000" dirty="0"/>
              <a:t>Creating, Documenting and annotating your images</a:t>
            </a:r>
          </a:p>
        </p:txBody>
      </p:sp>
      <p:sp>
        <p:nvSpPr>
          <p:cNvPr id="3" name="Espaço Reservado para Conteúdo 2"/>
          <p:cNvSpPr>
            <a:spLocks noGrp="1"/>
          </p:cNvSpPr>
          <p:nvPr>
            <p:ph idx="1"/>
          </p:nvPr>
        </p:nvSpPr>
        <p:spPr/>
        <p:txBody>
          <a:bodyPr/>
          <a:lstStyle/>
          <a:p>
            <a:r>
              <a:rPr lang="en-GB" b="1" dirty="0"/>
              <a:t>In your field notes, what kind of information might you include?</a:t>
            </a:r>
          </a:p>
          <a:p>
            <a:r>
              <a:rPr lang="en-GB" dirty="0"/>
              <a:t>* description of photo (e.g. </a:t>
            </a:r>
            <a:r>
              <a:rPr lang="en-GB" b="1" dirty="0">
                <a:latin typeface="Bradley Hand ITC" panose="03070402050302030203" pitchFamily="66" charset="0"/>
              </a:rPr>
              <a:t>‘Authentic Feet’ shop sign</a:t>
            </a:r>
            <a:r>
              <a:rPr lang="en-GB" dirty="0"/>
              <a:t>)</a:t>
            </a:r>
          </a:p>
          <a:p>
            <a:r>
              <a:rPr lang="en-GB" dirty="0"/>
              <a:t>* location of sign (</a:t>
            </a:r>
            <a:r>
              <a:rPr lang="en-GB" b="1" dirty="0">
                <a:latin typeface="Bradley Hand ITC" panose="03070402050302030203" pitchFamily="66" charset="0"/>
              </a:rPr>
              <a:t>Shopping </a:t>
            </a:r>
            <a:r>
              <a:rPr lang="en-GB" b="1" dirty="0" err="1">
                <a:latin typeface="Bradley Hand ITC" panose="03070402050302030203" pitchFamily="66" charset="0"/>
              </a:rPr>
              <a:t>Ibirapuera</a:t>
            </a:r>
            <a:r>
              <a:rPr lang="en-GB" b="1" dirty="0">
                <a:latin typeface="Bradley Hand ITC" panose="03070402050302030203" pitchFamily="66" charset="0"/>
              </a:rPr>
              <a:t>, 2</a:t>
            </a:r>
            <a:r>
              <a:rPr lang="en-GB" b="1" baseline="30000" dirty="0">
                <a:latin typeface="Bradley Hand ITC" panose="03070402050302030203" pitchFamily="66" charset="0"/>
              </a:rPr>
              <a:t>nd</a:t>
            </a:r>
            <a:r>
              <a:rPr lang="en-GB" b="1" dirty="0">
                <a:latin typeface="Bradley Hand ITC" panose="03070402050302030203" pitchFamily="66" charset="0"/>
              </a:rPr>
              <a:t> floor</a:t>
            </a:r>
            <a:r>
              <a:rPr lang="en-GB" dirty="0"/>
              <a:t>)</a:t>
            </a:r>
          </a:p>
          <a:p>
            <a:r>
              <a:rPr lang="en-GB" dirty="0"/>
              <a:t>* date taken (</a:t>
            </a:r>
            <a:r>
              <a:rPr lang="en-GB" dirty="0" err="1"/>
              <a:t>eg</a:t>
            </a:r>
            <a:r>
              <a:rPr lang="en-GB" dirty="0"/>
              <a:t> </a:t>
            </a:r>
            <a:r>
              <a:rPr lang="en-GB" b="1" dirty="0">
                <a:latin typeface="Bradley Hand ITC" panose="03070402050302030203" pitchFamily="66" charset="0"/>
              </a:rPr>
              <a:t>25</a:t>
            </a:r>
            <a:r>
              <a:rPr lang="en-GB" b="1" baseline="30000" dirty="0">
                <a:latin typeface="Bradley Hand ITC" panose="03070402050302030203" pitchFamily="66" charset="0"/>
              </a:rPr>
              <a:t>th</a:t>
            </a:r>
            <a:r>
              <a:rPr lang="en-GB" b="1" dirty="0">
                <a:latin typeface="Bradley Hand ITC" panose="03070402050302030203" pitchFamily="66" charset="0"/>
              </a:rPr>
              <a:t> August 2018</a:t>
            </a:r>
            <a:r>
              <a:rPr lang="en-GB" dirty="0"/>
              <a:t>)</a:t>
            </a:r>
          </a:p>
          <a:p>
            <a:r>
              <a:rPr lang="en-GB" dirty="0"/>
              <a:t>* photographer: </a:t>
            </a:r>
            <a:r>
              <a:rPr lang="en-GB" b="1" dirty="0">
                <a:latin typeface="Bradley Hand ITC" panose="03070402050302030203" pitchFamily="66" charset="0"/>
              </a:rPr>
              <a:t>John C</a:t>
            </a:r>
            <a:r>
              <a:rPr lang="en-GB" b="1" dirty="0"/>
              <a:t>.</a:t>
            </a:r>
          </a:p>
          <a:p>
            <a:r>
              <a:rPr lang="en-GB" dirty="0"/>
              <a:t>* type of camera (</a:t>
            </a:r>
            <a:r>
              <a:rPr lang="en-GB" b="1" dirty="0">
                <a:latin typeface="Bradley Hand ITC" panose="03070402050302030203" pitchFamily="66" charset="0"/>
              </a:rPr>
              <a:t>iPhone 4s</a:t>
            </a:r>
            <a:r>
              <a:rPr lang="en-GB" dirty="0"/>
              <a:t>)</a:t>
            </a:r>
          </a:p>
          <a:p>
            <a:r>
              <a:rPr lang="en-GB" dirty="0"/>
              <a:t>* Annotation: </a:t>
            </a:r>
            <a:r>
              <a:rPr lang="en-GB" b="1" dirty="0">
                <a:latin typeface="Bradley Hand ITC" panose="03070402050302030203" pitchFamily="66" charset="0"/>
              </a:rPr>
              <a:t>Shoe store, Upmarket shopping mall. Why ‘authentic’? Is this part of a franchise? Ownership? See notes of conversation with the manager 25/08/2018. No English inside shop.</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8678" y="2812150"/>
            <a:ext cx="3298178" cy="1649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86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respondent-generated visual data</a:t>
            </a:r>
          </a:p>
        </p:txBody>
      </p:sp>
      <p:sp>
        <p:nvSpPr>
          <p:cNvPr id="3" name="Espaço Reservado para Conteúdo 2"/>
          <p:cNvSpPr>
            <a:spLocks noGrp="1"/>
          </p:cNvSpPr>
          <p:nvPr>
            <p:ph idx="1"/>
          </p:nvPr>
        </p:nvSpPr>
        <p:spPr/>
        <p:txBody>
          <a:bodyPr/>
          <a:lstStyle/>
          <a:p>
            <a:r>
              <a:rPr lang="en-GB" dirty="0"/>
              <a:t>If you do not generate the visual data, who should?</a:t>
            </a:r>
          </a:p>
          <a:p>
            <a:r>
              <a:rPr lang="en-GB" dirty="0"/>
              <a:t>What would be the advantages/disadvantages of devolving this task?</a:t>
            </a:r>
          </a:p>
          <a:p>
            <a:r>
              <a:rPr lang="en-GB" dirty="0"/>
              <a:t>What research questions would you now be asking?</a:t>
            </a:r>
          </a:p>
          <a:p>
            <a:r>
              <a:rPr lang="en-GB" dirty="0"/>
              <a:t>What ethical issues are raised by this research strategy?</a:t>
            </a:r>
          </a:p>
          <a:p>
            <a:endParaRPr lang="en-GB" dirty="0"/>
          </a:p>
          <a:p>
            <a:r>
              <a:rPr lang="en-GB" i="1" dirty="0"/>
              <a:t>“Empirical researchers involved with human subjects are powerful and make key decisions throughout a study that impact on the quality of the data generated. </a:t>
            </a:r>
            <a:r>
              <a:rPr lang="en-GB" dirty="0"/>
              <a:t>No matter how empowering or inclusive researchers are, the primary agency and responsibility for the conduct of a study remains with them.”  -- Prosser &amp; Loxley, (2008: 19)</a:t>
            </a:r>
            <a:endParaRPr lang="en-GB" i="1" dirty="0"/>
          </a:p>
        </p:txBody>
      </p:sp>
    </p:spTree>
    <p:extLst>
      <p:ext uri="{BB962C8B-B14F-4D97-AF65-F5344CB8AC3E}">
        <p14:creationId xmlns:p14="http://schemas.microsoft.com/office/powerpoint/2010/main" val="43403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GB" sz="4000" dirty="0"/>
              <a:t>Possible respondent-generated data collection</a:t>
            </a:r>
          </a:p>
        </p:txBody>
      </p:sp>
      <p:sp>
        <p:nvSpPr>
          <p:cNvPr id="3" name="Espaço Reservado para Conteúdo 2"/>
          <p:cNvSpPr>
            <a:spLocks noGrp="1"/>
          </p:cNvSpPr>
          <p:nvPr>
            <p:ph sz="half" idx="1"/>
          </p:nvPr>
        </p:nvSpPr>
        <p:spPr/>
        <p:txBody>
          <a:bodyPr>
            <a:normAutofit fontScale="92500" lnSpcReduction="20000"/>
          </a:bodyPr>
          <a:lstStyle/>
          <a:p>
            <a:pPr>
              <a:tabLst>
                <a:tab pos="4749800" algn="l"/>
              </a:tabLst>
            </a:pPr>
            <a:r>
              <a:rPr lang="en-GB" dirty="0"/>
              <a:t>* Ask respondents (</a:t>
            </a:r>
            <a:r>
              <a:rPr lang="en-GB" dirty="0" err="1"/>
              <a:t>eg</a:t>
            </a:r>
            <a:r>
              <a:rPr lang="en-GB" dirty="0"/>
              <a:t> school pupils) to record and respond to their experience of linguistic landscapes in the community (photo/video + commentary)</a:t>
            </a:r>
          </a:p>
          <a:p>
            <a:pPr>
              <a:tabLst>
                <a:tab pos="4749800" algn="l"/>
              </a:tabLst>
            </a:pPr>
            <a:endParaRPr lang="en-GB" dirty="0"/>
          </a:p>
          <a:p>
            <a:pPr>
              <a:tabLst>
                <a:tab pos="4749800" algn="l"/>
              </a:tabLst>
            </a:pPr>
            <a:endParaRPr lang="en-GB" dirty="0"/>
          </a:p>
          <a:p>
            <a:pPr>
              <a:tabLst>
                <a:tab pos="4749800" algn="l"/>
              </a:tabLst>
            </a:pPr>
            <a:endParaRPr lang="en-GB" dirty="0"/>
          </a:p>
          <a:p>
            <a:pPr>
              <a:tabLst>
                <a:tab pos="4749800" algn="l"/>
              </a:tabLst>
            </a:pPr>
            <a:endParaRPr lang="en-GB" dirty="0"/>
          </a:p>
          <a:p>
            <a:endParaRPr lang="en-GB" dirty="0"/>
          </a:p>
        </p:txBody>
      </p:sp>
      <p:sp>
        <p:nvSpPr>
          <p:cNvPr id="4" name="Espaço Reservado para Conteúdo 3"/>
          <p:cNvSpPr>
            <a:spLocks noGrp="1"/>
          </p:cNvSpPr>
          <p:nvPr>
            <p:ph sz="half" idx="2"/>
          </p:nvPr>
        </p:nvSpPr>
        <p:spPr/>
        <p:txBody>
          <a:bodyPr>
            <a:normAutofit fontScale="92500" lnSpcReduction="20000"/>
          </a:body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 Ask respondents (</a:t>
            </a:r>
            <a:r>
              <a:rPr lang="en-GB" dirty="0" err="1"/>
              <a:t>eg</a:t>
            </a:r>
            <a:r>
              <a:rPr lang="en-GB" dirty="0"/>
              <a:t> shopping mall consumers) to respond to photos of linguistic landscapes that you have taken (= photo elicitation)</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787" y="3398653"/>
            <a:ext cx="3908456" cy="260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790" y="2188466"/>
            <a:ext cx="3984463" cy="264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24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Representing visual material</a:t>
            </a:r>
          </a:p>
        </p:txBody>
      </p:sp>
      <p:sp>
        <p:nvSpPr>
          <p:cNvPr id="4" name="Espaço Reservado para Conteúdo 3"/>
          <p:cNvSpPr>
            <a:spLocks noGrp="1"/>
          </p:cNvSpPr>
          <p:nvPr>
            <p:ph sz="half" idx="2"/>
          </p:nvPr>
        </p:nvSpPr>
        <p:spPr/>
        <p:txBody>
          <a:bodyPr/>
          <a:lstStyle/>
          <a:p>
            <a:r>
              <a:rPr lang="en-GB" dirty="0"/>
              <a:t>“…because images have multiple meanings and different audiences with different values and individual experiences will adopt their own interpretation, a researcher’s preferred reading of a photograph is frequently signified by an accompanying caption.”</a:t>
            </a:r>
          </a:p>
          <a:p>
            <a:r>
              <a:rPr lang="en-GB" dirty="0"/>
              <a:t>-- Prosser and Loxley, 2008: 46</a:t>
            </a:r>
          </a:p>
        </p:txBody>
      </p:sp>
      <p:pic>
        <p:nvPicPr>
          <p:cNvPr id="6146"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4458" t="29710" r="36098" b="23952"/>
          <a:stretch/>
        </p:blipFill>
        <p:spPr bwMode="auto">
          <a:xfrm>
            <a:off x="378837" y="1828801"/>
            <a:ext cx="4899475" cy="433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74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4800" dirty="0"/>
              <a:t>Paying attention to graphic representation</a:t>
            </a:r>
          </a:p>
        </p:txBody>
      </p:sp>
      <p:sp>
        <p:nvSpPr>
          <p:cNvPr id="5" name="Espaço Reservado para Conteúdo 4"/>
          <p:cNvSpPr>
            <a:spLocks noGrp="1"/>
          </p:cNvSpPr>
          <p:nvPr>
            <p:ph sz="half" idx="2"/>
          </p:nvPr>
        </p:nvSpPr>
        <p:spPr/>
        <p:txBody>
          <a:bodyPr>
            <a:normAutofit fontScale="92500" lnSpcReduction="10000"/>
          </a:bodyPr>
          <a:lstStyle/>
          <a:p>
            <a:r>
              <a:rPr lang="en-GB" dirty="0"/>
              <a:t>“Visual sociologists continue to use graphical-representational techniques, increasingly including applying a schematic approach which represents the elements of a system using abstract, graphic symbols rather than through so-called realistic pictures […]. Figure 17 is typical of orthodox graphical display, and includes independent and overlapping circles (as per Venn diagrams), straight lines and explanatory text, to illustrate themes (in this case four elements that constitute the visual culture of classrooms.”</a:t>
            </a:r>
          </a:p>
          <a:p>
            <a:r>
              <a:rPr lang="en-GB" dirty="0"/>
              <a:t>-- Prosser &amp; Loxley (2008: 45)</a:t>
            </a:r>
          </a:p>
        </p:txBody>
      </p:sp>
      <p:pic>
        <p:nvPicPr>
          <p:cNvPr id="7170"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3267" t="24263" r="35588" b="26115"/>
          <a:stretch/>
        </p:blipFill>
        <p:spPr bwMode="auto">
          <a:xfrm>
            <a:off x="648197" y="1909720"/>
            <a:ext cx="4921097" cy="441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7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Summary of key points (for us)</a:t>
            </a:r>
          </a:p>
        </p:txBody>
      </p:sp>
      <p:sp>
        <p:nvSpPr>
          <p:cNvPr id="3" name="Espaço Reservado para Conteúdo 2"/>
          <p:cNvSpPr>
            <a:spLocks noGrp="1"/>
          </p:cNvSpPr>
          <p:nvPr>
            <p:ph idx="1"/>
          </p:nvPr>
        </p:nvSpPr>
        <p:spPr/>
        <p:txBody>
          <a:bodyPr/>
          <a:lstStyle/>
          <a:p>
            <a:r>
              <a:rPr lang="en-GB" dirty="0"/>
              <a:t>* The photos you take are not just illustrations of your research. They are a constructed representation of the linguistic landscape. How you use them is important.</a:t>
            </a:r>
          </a:p>
          <a:p>
            <a:r>
              <a:rPr lang="en-GB" dirty="0"/>
              <a:t>* Keep a record of your photos in your field diary. Be systematic.</a:t>
            </a:r>
          </a:p>
          <a:p>
            <a:r>
              <a:rPr lang="en-GB" dirty="0"/>
              <a:t>* Think about how to create/use your photos. Who gathers the data? Who interprets, or responds to it?</a:t>
            </a:r>
          </a:p>
          <a:p>
            <a:r>
              <a:rPr lang="en-GB" dirty="0"/>
              <a:t>* How are you going to represent your photos in your final project (will the captions be ‘neutrally descriptive’ or ‘subjectively interpretive’?)</a:t>
            </a:r>
          </a:p>
          <a:p>
            <a:r>
              <a:rPr lang="en-GB" dirty="0"/>
              <a:t>* How might you use graphic means to give a sense of the wider linguistic landscape in your setting?</a:t>
            </a:r>
          </a:p>
          <a:p>
            <a:endParaRPr lang="en-GB" dirty="0"/>
          </a:p>
        </p:txBody>
      </p:sp>
    </p:spTree>
    <p:extLst>
      <p:ext uri="{BB962C8B-B14F-4D97-AF65-F5344CB8AC3E}">
        <p14:creationId xmlns:p14="http://schemas.microsoft.com/office/powerpoint/2010/main" val="3828548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Report on your own research project</a:t>
            </a:r>
          </a:p>
        </p:txBody>
      </p:sp>
      <p:sp>
        <p:nvSpPr>
          <p:cNvPr id="3" name="Espaço Reservado para Conteúdo 2"/>
          <p:cNvSpPr>
            <a:spLocks noGrp="1"/>
          </p:cNvSpPr>
          <p:nvPr>
            <p:ph idx="1"/>
          </p:nvPr>
        </p:nvSpPr>
        <p:spPr/>
        <p:txBody>
          <a:bodyPr/>
          <a:lstStyle/>
          <a:p>
            <a:r>
              <a:rPr lang="en-GB" dirty="0"/>
              <a:t>* In small groups, discuss your own progress towards a research topic.</a:t>
            </a:r>
          </a:p>
          <a:p>
            <a:r>
              <a:rPr lang="en-GB" dirty="0"/>
              <a:t>* What concerns/issues do you have?</a:t>
            </a:r>
          </a:p>
          <a:p>
            <a:r>
              <a:rPr lang="en-GB" dirty="0"/>
              <a:t>* What has this session contributed to your developing thoughts on the subject?</a:t>
            </a:r>
          </a:p>
        </p:txBody>
      </p:sp>
    </p:spTree>
    <p:extLst>
      <p:ext uri="{BB962C8B-B14F-4D97-AF65-F5344CB8AC3E}">
        <p14:creationId xmlns:p14="http://schemas.microsoft.com/office/powerpoint/2010/main" val="126146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Tasks for the coming week</a:t>
            </a:r>
          </a:p>
        </p:txBody>
      </p:sp>
      <p:sp>
        <p:nvSpPr>
          <p:cNvPr id="3" name="Espaço Reservado para Conteúdo 2"/>
          <p:cNvSpPr>
            <a:spLocks noGrp="1"/>
          </p:cNvSpPr>
          <p:nvPr>
            <p:ph idx="1"/>
          </p:nvPr>
        </p:nvSpPr>
        <p:spPr/>
        <p:txBody>
          <a:bodyPr/>
          <a:lstStyle/>
          <a:p>
            <a:r>
              <a:rPr lang="en-GB" dirty="0"/>
              <a:t>1. Reflect on this week’s session in your learning blog. </a:t>
            </a:r>
          </a:p>
          <a:p>
            <a:r>
              <a:rPr lang="en-GB" dirty="0"/>
              <a:t>2. Read the article by Rebecca Todd Garvin on </a:t>
            </a:r>
            <a:r>
              <a:rPr lang="en-GB" dirty="0" err="1"/>
              <a:t>moodle</a:t>
            </a:r>
            <a:endParaRPr lang="en-GB" dirty="0"/>
          </a:p>
          <a:p>
            <a:r>
              <a:rPr lang="en-GB" dirty="0"/>
              <a:t>4. Read it and be prepared to talk about it in class next week. </a:t>
            </a:r>
          </a:p>
          <a:p>
            <a:endParaRPr lang="en-GB" dirty="0"/>
          </a:p>
          <a:p>
            <a:r>
              <a:rPr lang="en-GB" dirty="0"/>
              <a:t>The articles we are reading will become the basis of our literature review. The topic of a literature review will be covered in more detail shortly. How do we synthesize the articles that we read?</a:t>
            </a:r>
          </a:p>
        </p:txBody>
      </p:sp>
    </p:spTree>
    <p:extLst>
      <p:ext uri="{BB962C8B-B14F-4D97-AF65-F5344CB8AC3E}">
        <p14:creationId xmlns:p14="http://schemas.microsoft.com/office/powerpoint/2010/main" val="426595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9115-1B28-4CCA-9B7E-B10DD6C18EC4}"/>
              </a:ext>
            </a:extLst>
          </p:cNvPr>
          <p:cNvSpPr>
            <a:spLocks noGrp="1"/>
          </p:cNvSpPr>
          <p:nvPr>
            <p:ph type="title"/>
          </p:nvPr>
        </p:nvSpPr>
        <p:spPr/>
        <p:txBody>
          <a:bodyPr/>
          <a:lstStyle/>
          <a:p>
            <a:r>
              <a:rPr lang="en-GB" dirty="0"/>
              <a:t>Introducing Visual research methods</a:t>
            </a:r>
          </a:p>
        </p:txBody>
      </p:sp>
      <p:sp>
        <p:nvSpPr>
          <p:cNvPr id="3" name="Content Placeholder 2">
            <a:extLst>
              <a:ext uri="{FF2B5EF4-FFF2-40B4-BE49-F238E27FC236}">
                <a16:creationId xmlns:a16="http://schemas.microsoft.com/office/drawing/2014/main" id="{1CD5FFF1-B5FE-432C-A732-A079B662B35E}"/>
              </a:ext>
            </a:extLst>
          </p:cNvPr>
          <p:cNvSpPr>
            <a:spLocks noGrp="1"/>
          </p:cNvSpPr>
          <p:nvPr>
            <p:ph idx="1"/>
          </p:nvPr>
        </p:nvSpPr>
        <p:spPr/>
        <p:txBody>
          <a:bodyPr/>
          <a:lstStyle/>
          <a:p>
            <a:r>
              <a:rPr lang="en-GB" dirty="0"/>
              <a:t>1. Review of this week’s reading</a:t>
            </a:r>
          </a:p>
          <a:p>
            <a:r>
              <a:rPr lang="en-GB" dirty="0"/>
              <a:t>2. What can we steal?</a:t>
            </a:r>
          </a:p>
          <a:p>
            <a:r>
              <a:rPr lang="en-GB" dirty="0"/>
              <a:t>3. Tasks for the coming week</a:t>
            </a:r>
          </a:p>
        </p:txBody>
      </p:sp>
    </p:spTree>
    <p:extLst>
      <p:ext uri="{BB962C8B-B14F-4D97-AF65-F5344CB8AC3E}">
        <p14:creationId xmlns:p14="http://schemas.microsoft.com/office/powerpoint/2010/main" val="416296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dirty="0"/>
              <a:t>This week’s reading</a:t>
            </a:r>
          </a:p>
        </p:txBody>
      </p:sp>
      <p:sp>
        <p:nvSpPr>
          <p:cNvPr id="6" name="Espaço Reservado para Conteúdo 5"/>
          <p:cNvSpPr>
            <a:spLocks noGrp="1"/>
          </p:cNvSpPr>
          <p:nvPr>
            <p:ph sz="half" idx="2"/>
          </p:nvPr>
        </p:nvSpPr>
        <p:spPr/>
        <p:txBody>
          <a:bodyPr/>
          <a:lstStyle/>
          <a:p>
            <a:r>
              <a:rPr lang="en-GB" dirty="0"/>
              <a:t>* A wide-ranging survey of methods of doing visual research</a:t>
            </a:r>
          </a:p>
          <a:p>
            <a:r>
              <a:rPr lang="en-GB" dirty="0"/>
              <a:t>* Not all of it is relevant</a:t>
            </a:r>
          </a:p>
          <a:p>
            <a:r>
              <a:rPr lang="en-GB" dirty="0"/>
              <a:t>* What did you find most useful?</a:t>
            </a:r>
          </a:p>
          <a:p>
            <a:endParaRPr lang="en-GB" dirty="0"/>
          </a:p>
          <a:p>
            <a:r>
              <a:rPr lang="en-GB" dirty="0"/>
              <a:t>1. Discuss in small groups</a:t>
            </a:r>
          </a:p>
          <a:p>
            <a:r>
              <a:rPr lang="en-GB" dirty="0"/>
              <a:t>2. Class feedback</a:t>
            </a:r>
          </a:p>
          <a:p>
            <a:r>
              <a:rPr lang="en-GB" dirty="0"/>
              <a:t>3. What can we steal?</a:t>
            </a:r>
          </a:p>
        </p:txBody>
      </p:sp>
      <p:pic>
        <p:nvPicPr>
          <p:cNvPr id="8194"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0204" t="5504" r="31162" b="7659"/>
          <a:stretch/>
        </p:blipFill>
        <p:spPr bwMode="auto">
          <a:xfrm>
            <a:off x="1116701" y="1882060"/>
            <a:ext cx="3708464" cy="468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53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dirty="0" err="1"/>
              <a:t>Early</a:t>
            </a:r>
            <a:r>
              <a:rPr lang="pt-BR" sz="4000" dirty="0"/>
              <a:t> visual </a:t>
            </a:r>
            <a:r>
              <a:rPr lang="pt-BR" sz="4000" dirty="0" err="1"/>
              <a:t>anthropology</a:t>
            </a:r>
            <a:r>
              <a:rPr lang="pt-BR" sz="4000" dirty="0"/>
              <a:t> (Franz Boas 1894)</a:t>
            </a:r>
            <a:endParaRPr lang="en-US" sz="4000" dirty="0"/>
          </a:p>
        </p:txBody>
      </p:sp>
      <p:sp>
        <p:nvSpPr>
          <p:cNvPr id="4" name="Espaço Reservado para Conteúdo 3"/>
          <p:cNvSpPr>
            <a:spLocks noGrp="1"/>
          </p:cNvSpPr>
          <p:nvPr>
            <p:ph sz="half" idx="4294967295"/>
          </p:nvPr>
        </p:nvSpPr>
        <p:spPr>
          <a:xfrm>
            <a:off x="938676" y="1772156"/>
            <a:ext cx="10632935" cy="4536569"/>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Potlatch at </a:t>
            </a:r>
            <a:r>
              <a:rPr lang="en-US" dirty="0" err="1"/>
              <a:t>Tsaxis</a:t>
            </a:r>
            <a:r>
              <a:rPr lang="en-US" dirty="0"/>
              <a:t> (Fort Rupert), 1894. A potlatch is, among North American Indian peoples of the northwest coast, an opulent ceremonial feast at which possessions are given away or destroyed to display wealth or enhance prestige.</a:t>
            </a:r>
          </a:p>
          <a:p>
            <a:r>
              <a:rPr lang="en-US" dirty="0"/>
              <a:t>Photo: Smithsonian Institution (O. C. Hastings)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77414" y="1740700"/>
            <a:ext cx="9417959" cy="280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22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dirty="0" err="1"/>
              <a:t>Early</a:t>
            </a:r>
            <a:r>
              <a:rPr lang="pt-BR" sz="4000" dirty="0"/>
              <a:t> visual </a:t>
            </a:r>
            <a:r>
              <a:rPr lang="pt-BR" sz="4000" dirty="0" err="1"/>
              <a:t>anthropology</a:t>
            </a:r>
            <a:r>
              <a:rPr lang="pt-BR" sz="4000" dirty="0"/>
              <a:t> </a:t>
            </a:r>
            <a:br>
              <a:rPr lang="pt-BR" sz="4000" dirty="0"/>
            </a:br>
            <a:r>
              <a:rPr lang="pt-BR" sz="4000" dirty="0"/>
              <a:t>(</a:t>
            </a:r>
            <a:r>
              <a:rPr lang="pt-BR" sz="4000" dirty="0" err="1"/>
              <a:t>Bronislaw</a:t>
            </a:r>
            <a:r>
              <a:rPr lang="pt-BR" sz="4000" dirty="0"/>
              <a:t> </a:t>
            </a:r>
            <a:r>
              <a:rPr lang="pt-BR" sz="4000" dirty="0" err="1"/>
              <a:t>malinowski</a:t>
            </a:r>
            <a:r>
              <a:rPr lang="pt-BR" sz="4000" dirty="0"/>
              <a:t> 1918)</a:t>
            </a:r>
            <a:endParaRPr lang="en-US" sz="4000" dirty="0"/>
          </a:p>
        </p:txBody>
      </p:sp>
      <p:sp>
        <p:nvSpPr>
          <p:cNvPr id="3" name="Espaço Reservado para Conteúdo 2"/>
          <p:cNvSpPr>
            <a:spLocks noGrp="1"/>
          </p:cNvSpPr>
          <p:nvPr>
            <p:ph idx="1"/>
          </p:nvPr>
        </p:nvSpPr>
        <p:spPr/>
        <p:txBody>
          <a:bodyPr/>
          <a:lstStyle/>
          <a:p>
            <a:endParaRPr lang="pt-BR" dirty="0"/>
          </a:p>
          <a:p>
            <a:endParaRPr lang="pt-BR" dirty="0"/>
          </a:p>
          <a:p>
            <a:endParaRPr lang="pt-BR" dirty="0"/>
          </a:p>
          <a:p>
            <a:endParaRPr lang="pt-BR" dirty="0"/>
          </a:p>
          <a:p>
            <a:endParaRPr lang="pt-BR" dirty="0"/>
          </a:p>
          <a:p>
            <a:pPr algn="ctr"/>
            <a:endParaRPr lang="pt-BR" dirty="0"/>
          </a:p>
          <a:p>
            <a:pPr algn="ctr"/>
            <a:endParaRPr lang="pt-BR" dirty="0"/>
          </a:p>
          <a:p>
            <a:pPr algn="ctr"/>
            <a:r>
              <a:rPr lang="pt-BR" dirty="0"/>
              <a:t>Malinowski in </a:t>
            </a:r>
            <a:r>
              <a:rPr lang="pt-BR" dirty="0" err="1"/>
              <a:t>the</a:t>
            </a:r>
            <a:r>
              <a:rPr lang="pt-BR" dirty="0"/>
              <a:t> </a:t>
            </a:r>
            <a:r>
              <a:rPr lang="pt-BR" dirty="0" err="1"/>
              <a:t>Trobriand</a:t>
            </a:r>
            <a:r>
              <a:rPr lang="pt-BR" dirty="0"/>
              <a:t> </a:t>
            </a:r>
            <a:r>
              <a:rPr lang="pt-BR" dirty="0" err="1"/>
              <a:t>Islands</a:t>
            </a:r>
            <a:r>
              <a:rPr lang="pt-BR" dirty="0"/>
              <a:t> (1918)</a:t>
            </a:r>
          </a:p>
          <a:p>
            <a:endParaRPr lang="pt-BR" dirty="0"/>
          </a:p>
          <a:p>
            <a:endParaRPr lang="pt-BR" dirty="0"/>
          </a:p>
          <a:p>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973" y="2068484"/>
            <a:ext cx="5727138" cy="333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33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Espaço Reservado para Conteúdo 2"/>
          <p:cNvSpPr>
            <a:spLocks noGrp="1"/>
          </p:cNvSpPr>
          <p:nvPr>
            <p:ph idx="1"/>
          </p:nvPr>
        </p:nvSpPr>
        <p:spPr/>
        <p:txBody>
          <a:bodyPr/>
          <a:lstStyle/>
          <a:p>
            <a:r>
              <a:rPr lang="en-GB" dirty="0"/>
              <a:t>[...] using still photography as an adjunct to his diary, [Malinowski] recorded panoramic, close-up, middle-distance images objects and events from different angles as well as contextual images (Ball and Smith, 1992). Nonetheless, the images produced were used to illustrate his text rather than to generate theoretical insights.</a:t>
            </a:r>
          </a:p>
          <a:p>
            <a:endParaRPr lang="en-GB" dirty="0"/>
          </a:p>
          <a:p>
            <a:r>
              <a:rPr lang="en-GB" dirty="0"/>
              <a:t>-- Prosser &amp; Loxley (2008: 4)</a:t>
            </a:r>
          </a:p>
          <a:p>
            <a:endParaRPr lang="en-GB" dirty="0"/>
          </a:p>
        </p:txBody>
      </p:sp>
    </p:spTree>
    <p:extLst>
      <p:ext uri="{BB962C8B-B14F-4D97-AF65-F5344CB8AC3E}">
        <p14:creationId xmlns:p14="http://schemas.microsoft.com/office/powerpoint/2010/main" val="177124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Early visual anthropology </a:t>
            </a:r>
            <a:br>
              <a:rPr lang="en-GB" dirty="0"/>
            </a:br>
            <a:r>
              <a:rPr lang="en-GB" dirty="0"/>
              <a:t>(Bateson &amp; Mead, ‘</a:t>
            </a:r>
            <a:r>
              <a:rPr lang="en-GB" dirty="0" err="1"/>
              <a:t>balinese</a:t>
            </a:r>
            <a:r>
              <a:rPr lang="en-GB" dirty="0"/>
              <a:t> character’, 1942)</a:t>
            </a:r>
          </a:p>
        </p:txBody>
      </p:sp>
      <p:sp>
        <p:nvSpPr>
          <p:cNvPr id="5" name="Espaço Reservado para Conteúdo 4"/>
          <p:cNvSpPr>
            <a:spLocks noGrp="1"/>
          </p:cNvSpPr>
          <p:nvPr>
            <p:ph sz="half" idx="2"/>
          </p:nvPr>
        </p:nvSpPr>
        <p:spPr/>
        <p:txBody>
          <a:bodyPr>
            <a:normAutofit lnSpcReduction="10000"/>
          </a:bodyPr>
          <a:lstStyle/>
          <a:p>
            <a:r>
              <a:rPr lang="en-GB" dirty="0"/>
              <a:t>Their approach advocated a visual agenda based on the premise that words alone were insufficient to reveal and communicate Balinese culture. Equally significant was the manner in which photographs were incorporated into their book. 759 images (from a total of 25,000 taken in the field, not forgetting the 22,000 feet of cine film they also took) were placed on one side of the page and a corresponding written analysis appeared on the other.</a:t>
            </a:r>
          </a:p>
          <a:p>
            <a:r>
              <a:rPr lang="en-GB" dirty="0"/>
              <a:t>-- Prosser and Loxley (2008: 5)</a:t>
            </a:r>
          </a:p>
        </p:txBody>
      </p:sp>
      <p:pic>
        <p:nvPicPr>
          <p:cNvPr id="3074"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24666"/>
          <a:stretch/>
        </p:blipFill>
        <p:spPr bwMode="auto">
          <a:xfrm>
            <a:off x="391961" y="2326460"/>
            <a:ext cx="5219793" cy="381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16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dirty="0"/>
              <a:t>Later trends in visual anthropology (evident from the 1980s on)</a:t>
            </a:r>
          </a:p>
        </p:txBody>
      </p:sp>
      <p:sp>
        <p:nvSpPr>
          <p:cNvPr id="6" name="Espaço Reservado para Conteúdo 5"/>
          <p:cNvSpPr>
            <a:spLocks noGrp="1"/>
          </p:cNvSpPr>
          <p:nvPr>
            <p:ph idx="1"/>
          </p:nvPr>
        </p:nvSpPr>
        <p:spPr/>
        <p:txBody>
          <a:bodyPr>
            <a:normAutofit/>
          </a:bodyPr>
          <a:lstStyle/>
          <a:p>
            <a:r>
              <a:rPr lang="en-GB" sz="3200" dirty="0"/>
              <a:t>* A move towards multiple representations (</a:t>
            </a:r>
            <a:r>
              <a:rPr lang="en-GB" sz="3200" dirty="0" err="1"/>
              <a:t>eg</a:t>
            </a:r>
            <a:r>
              <a:rPr lang="en-GB" sz="3200" dirty="0"/>
              <a:t> over time)</a:t>
            </a:r>
          </a:p>
          <a:p>
            <a:r>
              <a:rPr lang="en-GB" sz="3200" dirty="0"/>
              <a:t>* A shift in focus from the </a:t>
            </a:r>
            <a:r>
              <a:rPr lang="en-GB" sz="3200" i="1" dirty="0"/>
              <a:t>creation</a:t>
            </a:r>
            <a:r>
              <a:rPr lang="en-GB" sz="3200" dirty="0"/>
              <a:t> of images by the researcher to the </a:t>
            </a:r>
            <a:r>
              <a:rPr lang="en-GB" sz="3200" i="1" dirty="0"/>
              <a:t>meanings</a:t>
            </a:r>
            <a:r>
              <a:rPr lang="en-GB" sz="3200" dirty="0"/>
              <a:t> of images ‘found’ by the researcher</a:t>
            </a:r>
          </a:p>
          <a:p>
            <a:r>
              <a:rPr lang="en-GB" sz="3200" dirty="0"/>
              <a:t>* A shift in methods from structuralism (a study of elements and their combinations) to a ‘viewer response’ approach, valuing interpretation in context</a:t>
            </a:r>
          </a:p>
        </p:txBody>
      </p:sp>
    </p:spTree>
    <p:extLst>
      <p:ext uri="{BB962C8B-B14F-4D97-AF65-F5344CB8AC3E}">
        <p14:creationId xmlns:p14="http://schemas.microsoft.com/office/powerpoint/2010/main" val="401767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Researcher-created visual data</a:t>
            </a:r>
          </a:p>
        </p:txBody>
      </p:sp>
      <p:sp>
        <p:nvSpPr>
          <p:cNvPr id="3" name="Espaço Reservado para Conteúdo 2"/>
          <p:cNvSpPr>
            <a:spLocks noGrp="1"/>
          </p:cNvSpPr>
          <p:nvPr>
            <p:ph idx="1"/>
          </p:nvPr>
        </p:nvSpPr>
        <p:spPr/>
        <p:txBody>
          <a:bodyPr/>
          <a:lstStyle/>
          <a:p>
            <a:r>
              <a:rPr lang="en-GB" dirty="0"/>
              <a:t>Documentary photographers involved in fieldwork are increasingly recording personal and procedural reflexivity, usually in a field diary, as a way of building trustworthiness into their empirical data. […] [The photographer, </a:t>
            </a:r>
            <a:r>
              <a:rPr lang="en-GB" dirty="0" err="1"/>
              <a:t>Caldarola</a:t>
            </a:r>
            <a:r>
              <a:rPr lang="en-GB" dirty="0"/>
              <a:t>] was a profuse recorder of the process of photographic documentation and recounted in his diary the specific context in which the images were taken, reflected on the significance or meaning of the photograph(s), and described the social relationship between the image maker and the subject(s) of the image.</a:t>
            </a:r>
          </a:p>
          <a:p>
            <a:r>
              <a:rPr lang="en-GB" dirty="0"/>
              <a:t> -- Prosser &amp; Loxley (2008: 13)</a:t>
            </a:r>
          </a:p>
          <a:p>
            <a:endParaRPr lang="en-GB" dirty="0"/>
          </a:p>
          <a:p>
            <a:r>
              <a:rPr lang="en-GB" i="1" dirty="0"/>
              <a:t>What would you record in a field diary?</a:t>
            </a:r>
          </a:p>
        </p:txBody>
      </p:sp>
    </p:spTree>
    <p:extLst>
      <p:ext uri="{BB962C8B-B14F-4D97-AF65-F5344CB8AC3E}">
        <p14:creationId xmlns:p14="http://schemas.microsoft.com/office/powerpoint/2010/main" val="27903704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420</TotalTime>
  <Words>1153</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Bradley Hand ITC</vt:lpstr>
      <vt:lpstr>Tw Cen MT</vt:lpstr>
      <vt:lpstr>Tw Cen MT Condensed</vt:lpstr>
      <vt:lpstr>Wingdings 3</vt:lpstr>
      <vt:lpstr>Integral</vt:lpstr>
      <vt:lpstr>Topics in research</vt:lpstr>
      <vt:lpstr>Introducing Visual research methods</vt:lpstr>
      <vt:lpstr>This week’s reading</vt:lpstr>
      <vt:lpstr>Early visual anthropology (Franz Boas 1894)</vt:lpstr>
      <vt:lpstr>Early visual anthropology  (Bronislaw malinowski 1918)</vt:lpstr>
      <vt:lpstr>PowerPoint Presentation</vt:lpstr>
      <vt:lpstr>Early visual anthropology  (Bateson &amp; Mead, ‘balinese character’, 1942)</vt:lpstr>
      <vt:lpstr>Later trends in visual anthropology (evident from the 1980s on)</vt:lpstr>
      <vt:lpstr>Researcher-created visual data</vt:lpstr>
      <vt:lpstr>Researcher created visual data:  Creating, Documenting and annotating your images</vt:lpstr>
      <vt:lpstr>respondent-generated visual data</vt:lpstr>
      <vt:lpstr>Possible respondent-generated data collection</vt:lpstr>
      <vt:lpstr>Representing visual material</vt:lpstr>
      <vt:lpstr>Paying attention to graphic representation</vt:lpstr>
      <vt:lpstr>Summary of key points (for us)</vt:lpstr>
      <vt:lpstr>Report on your own research project</vt:lpstr>
      <vt:lpstr>Tasks for the coming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Topics in research</dc:title>
  <dc:creator>John Corbett</dc:creator>
  <cp:lastModifiedBy>John Corbett</cp:lastModifiedBy>
  <cp:revision>34</cp:revision>
  <dcterms:created xsi:type="dcterms:W3CDTF">2018-07-30T16:09:02Z</dcterms:created>
  <dcterms:modified xsi:type="dcterms:W3CDTF">2018-09-11T14:52:59Z</dcterms:modified>
</cp:coreProperties>
</file>