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259" r:id="rId2"/>
    <p:sldId id="257" r:id="rId3"/>
    <p:sldId id="296" r:id="rId4"/>
    <p:sldId id="297" r:id="rId5"/>
    <p:sldId id="274" r:id="rId6"/>
    <p:sldId id="273" r:id="rId7"/>
    <p:sldId id="275" r:id="rId8"/>
    <p:sldId id="277" r:id="rId9"/>
    <p:sldId id="276" r:id="rId10"/>
    <p:sldId id="278" r:id="rId11"/>
    <p:sldId id="282" r:id="rId12"/>
    <p:sldId id="283" r:id="rId13"/>
    <p:sldId id="280" r:id="rId14"/>
    <p:sldId id="281" r:id="rId15"/>
    <p:sldId id="279" r:id="rId16"/>
    <p:sldId id="298" r:id="rId17"/>
    <p:sldId id="284" r:id="rId18"/>
    <p:sldId id="285" r:id="rId19"/>
    <p:sldId id="286" r:id="rId20"/>
    <p:sldId id="287" r:id="rId21"/>
    <p:sldId id="299" r:id="rId22"/>
    <p:sldId id="288" r:id="rId23"/>
    <p:sldId id="289" r:id="rId24"/>
    <p:sldId id="290" r:id="rId25"/>
    <p:sldId id="291" r:id="rId26"/>
    <p:sldId id="293" r:id="rId27"/>
    <p:sldId id="294" r:id="rId28"/>
    <p:sldId id="300" r:id="rId29"/>
    <p:sldId id="295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3B1D2C37-7B34-4B55-BF6A-51F717B5136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79538"/>
            <a:ext cx="8456613" cy="20494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82663" y="1444625"/>
            <a:ext cx="7612062" cy="19589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2674938" y="6311900"/>
            <a:ext cx="5084762" cy="457200"/>
          </a:xfrm>
        </p:spPr>
        <p:txBody>
          <a:bodyPr/>
          <a:lstStyle>
            <a:lvl1pPr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©2003 Southwestern Publishing Company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4963" y="6311900"/>
            <a:ext cx="11128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C7BA378-E4BB-4EAD-B38A-A53053B5C8E1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365500"/>
            <a:ext cx="452755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984500" y="3365500"/>
            <a:ext cx="1600200" cy="1571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219075" y="0"/>
            <a:ext cx="635000" cy="6858000"/>
            <a:chOff x="309" y="0"/>
            <a:chExt cx="400" cy="4320"/>
          </a:xfrm>
        </p:grpSpPr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364" y="0"/>
              <a:ext cx="136" cy="4320"/>
            </a:xfrm>
            <a:prstGeom prst="rect">
              <a:avLst/>
            </a:prstGeom>
            <a:solidFill>
              <a:srgbClr val="666699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438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500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555" y="0"/>
              <a:ext cx="0" cy="432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600" y="0"/>
              <a:ext cx="0" cy="4320"/>
            </a:xfrm>
            <a:prstGeom prst="line">
              <a:avLst/>
            </a:prstGeom>
            <a:noFill/>
            <a:ln w="76200" cap="sq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309" y="0"/>
              <a:ext cx="65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454" y="0"/>
              <a:ext cx="0" cy="4320"/>
            </a:xfrm>
            <a:prstGeom prst="line">
              <a:avLst/>
            </a:prstGeom>
            <a:noFill/>
            <a:ln w="1905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618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654" y="0"/>
              <a:ext cx="0" cy="4320"/>
            </a:xfrm>
            <a:prstGeom prst="line">
              <a:avLst/>
            </a:prstGeom>
            <a:noFill/>
            <a:ln w="3810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315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BAB55-2314-47BC-A882-DB0736C7B4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E2CD2-C908-4CD7-8521-206ABA75B97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FC3F5-6F96-4440-8FBD-FD3937D57F5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2D1FF-6F8E-425B-BA29-CE90B1A9A07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AA6D9-3F46-47A7-8888-0B0A7929E0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F9BC5-5CEF-4CCB-8823-C406C367D15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EE1F2-A270-45C1-93FE-BB42233432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2E54C-E455-4D3B-9221-573526AA77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6E8F2-F873-4A68-96CA-AE18544FD27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6F8D7-9482-4A03-9A26-14AF252E8B7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5240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53213"/>
            <a:ext cx="2787650" cy="203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5463"/>
            <a:ext cx="77724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80A6CF-5FBB-4119-8898-EB812BDE2B48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©2003 Southwestern Publishing Company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99A9484-0D0E-4C25-83A0-3898990DD2D8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1444625"/>
            <a:ext cx="7994650" cy="1958975"/>
          </a:xfrm>
        </p:spPr>
        <p:txBody>
          <a:bodyPr/>
          <a:lstStyle/>
          <a:p>
            <a:r>
              <a:rPr lang="en-US"/>
              <a:t>Cooperative Strategy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Michael A. Hitt</a:t>
            </a:r>
          </a:p>
          <a:p>
            <a:r>
              <a:rPr lang="en-US"/>
              <a:t>R. Duane Ireland</a:t>
            </a:r>
          </a:p>
          <a:p>
            <a:r>
              <a:rPr lang="en-US"/>
              <a:t>Robert E. Hoskisson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381375" y="747713"/>
            <a:ext cx="306863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9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D731-0EE4-416D-AF57-AC57DE0985F9}" type="slidenum">
              <a:rPr lang="en-US"/>
              <a:pPr/>
              <a:t>10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Business-Level Cooperative Strategies:</a:t>
            </a:r>
          </a:p>
        </p:txBody>
      </p:sp>
      <p:grpSp>
        <p:nvGrpSpPr>
          <p:cNvPr id="104462" name="Group 14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Complementary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3732213" y="1787525"/>
            <a:ext cx="4878387" cy="2282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spcBef>
                <a:spcPct val="50000"/>
              </a:spcBef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complementary strategic alliances are designed to take advantage of market opportunities by combining partner firms’ assets in complementary ways to create new value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3732213" y="4040188"/>
            <a:ext cx="4878387" cy="191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66725" lvl="1" indent="-234950">
              <a:spcBef>
                <a:spcPct val="50000"/>
              </a:spcBef>
              <a:buFontTx/>
              <a:buChar char="–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these include distribution, supplier or outsourcing alliances where firms rely on upstream or downstream partners to build competitive advantage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3184525" y="1095375"/>
            <a:ext cx="544036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Complementary Strategic Alliances</a:t>
            </a:r>
          </a:p>
        </p:txBody>
      </p:sp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783E-5CBA-4282-8064-CBEAFE36D0F9}" type="slidenum">
              <a:rPr lang="en-US"/>
              <a:pPr/>
              <a:t>11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Business-Level Cooperative Strategies:</a:t>
            </a:r>
            <a:endParaRPr lang="en-US" sz="3600">
              <a:solidFill>
                <a:srgbClr val="FFFF00"/>
              </a:solidFill>
            </a:endParaRPr>
          </a:p>
        </p:txBody>
      </p:sp>
      <p:grpSp>
        <p:nvGrpSpPr>
          <p:cNvPr id="108585" name="Group 41"/>
          <p:cNvGrpSpPr>
            <a:grpSpLocks/>
          </p:cNvGrpSpPr>
          <p:nvPr/>
        </p:nvGrpSpPr>
        <p:grpSpPr bwMode="auto">
          <a:xfrm>
            <a:off x="1836738" y="4419600"/>
            <a:ext cx="2366962" cy="2238375"/>
            <a:chOff x="1671" y="1653"/>
            <a:chExt cx="1491" cy="1410"/>
          </a:xfrm>
        </p:grpSpPr>
        <p:grpSp>
          <p:nvGrpSpPr>
            <p:cNvPr id="108548" name="Group 4"/>
            <p:cNvGrpSpPr>
              <a:grpSpLocks/>
            </p:cNvGrpSpPr>
            <p:nvPr/>
          </p:nvGrpSpPr>
          <p:grpSpPr bwMode="auto">
            <a:xfrm>
              <a:off x="1893" y="1791"/>
              <a:ext cx="1234" cy="1067"/>
              <a:chOff x="1311" y="722"/>
              <a:chExt cx="2847" cy="3052"/>
            </a:xfrm>
          </p:grpSpPr>
          <p:sp>
            <p:nvSpPr>
              <p:cNvPr id="108549" name="Freeform 5"/>
              <p:cNvSpPr>
                <a:spLocks/>
              </p:cNvSpPr>
              <p:nvPr/>
            </p:nvSpPr>
            <p:spPr bwMode="auto">
              <a:xfrm>
                <a:off x="1311" y="722"/>
                <a:ext cx="1423" cy="3052"/>
              </a:xfrm>
              <a:custGeom>
                <a:avLst/>
                <a:gdLst/>
                <a:ahLst/>
                <a:cxnLst>
                  <a:cxn ang="0">
                    <a:pos x="0" y="3052"/>
                  </a:cxn>
                  <a:cxn ang="0">
                    <a:pos x="0" y="1278"/>
                  </a:cxn>
                  <a:cxn ang="0">
                    <a:pos x="1423" y="0"/>
                  </a:cxn>
                  <a:cxn ang="0">
                    <a:pos x="1423" y="3052"/>
                  </a:cxn>
                  <a:cxn ang="0">
                    <a:pos x="0" y="3052"/>
                  </a:cxn>
                </a:cxnLst>
                <a:rect l="0" t="0" r="r" b="b"/>
                <a:pathLst>
                  <a:path w="1423" h="3052">
                    <a:moveTo>
                      <a:pt x="0" y="3052"/>
                    </a:moveTo>
                    <a:lnTo>
                      <a:pt x="0" y="1278"/>
                    </a:lnTo>
                    <a:lnTo>
                      <a:pt x="1423" y="0"/>
                    </a:lnTo>
                    <a:lnTo>
                      <a:pt x="1423" y="3052"/>
                    </a:lnTo>
                    <a:lnTo>
                      <a:pt x="0" y="305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080">
                      <a:gamma/>
                      <a:shade val="46275"/>
                      <a:invGamma/>
                    </a:srgbClr>
                  </a:gs>
                  <a:gs pos="100000">
                    <a:srgbClr val="008080"/>
                  </a:gs>
                </a:gsLst>
                <a:lin ang="0" scaled="1"/>
              </a:gradFill>
              <a:ln w="12700" cap="sq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8550" name="Freeform 6"/>
              <p:cNvSpPr>
                <a:spLocks/>
              </p:cNvSpPr>
              <p:nvPr/>
            </p:nvSpPr>
            <p:spPr bwMode="auto">
              <a:xfrm flipH="1">
                <a:off x="2735" y="722"/>
                <a:ext cx="1423" cy="3052"/>
              </a:xfrm>
              <a:custGeom>
                <a:avLst/>
                <a:gdLst/>
                <a:ahLst/>
                <a:cxnLst>
                  <a:cxn ang="0">
                    <a:pos x="0" y="3052"/>
                  </a:cxn>
                  <a:cxn ang="0">
                    <a:pos x="0" y="1278"/>
                  </a:cxn>
                  <a:cxn ang="0">
                    <a:pos x="1423" y="0"/>
                  </a:cxn>
                  <a:cxn ang="0">
                    <a:pos x="1423" y="3052"/>
                  </a:cxn>
                  <a:cxn ang="0">
                    <a:pos x="0" y="3052"/>
                  </a:cxn>
                </a:cxnLst>
                <a:rect l="0" t="0" r="r" b="b"/>
                <a:pathLst>
                  <a:path w="1423" h="3052">
                    <a:moveTo>
                      <a:pt x="0" y="3052"/>
                    </a:moveTo>
                    <a:lnTo>
                      <a:pt x="0" y="1278"/>
                    </a:lnTo>
                    <a:lnTo>
                      <a:pt x="1423" y="0"/>
                    </a:lnTo>
                    <a:lnTo>
                      <a:pt x="1423" y="3052"/>
                    </a:lnTo>
                    <a:lnTo>
                      <a:pt x="0" y="3052"/>
                    </a:lnTo>
                    <a:close/>
                  </a:path>
                </a:pathLst>
              </a:custGeom>
              <a:solidFill>
                <a:srgbClr val="99CCFF"/>
              </a:solidFill>
              <a:ln w="12700" cap="sq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8551" name="Line 7"/>
            <p:cNvSpPr>
              <a:spLocks noChangeShapeType="1"/>
            </p:cNvSpPr>
            <p:nvPr/>
          </p:nvSpPr>
          <p:spPr bwMode="auto">
            <a:xfrm flipV="1">
              <a:off x="2204" y="2016"/>
              <a:ext cx="0" cy="8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2" name="Line 8"/>
            <p:cNvSpPr>
              <a:spLocks noChangeShapeType="1"/>
            </p:cNvSpPr>
            <p:nvPr/>
          </p:nvSpPr>
          <p:spPr bwMode="auto">
            <a:xfrm flipV="1">
              <a:off x="2358" y="1902"/>
              <a:ext cx="0" cy="95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3" name="Line 9"/>
            <p:cNvSpPr>
              <a:spLocks noChangeShapeType="1"/>
            </p:cNvSpPr>
            <p:nvPr/>
          </p:nvSpPr>
          <p:spPr bwMode="auto">
            <a:xfrm>
              <a:off x="2494" y="2724"/>
              <a:ext cx="613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4" name="Line 10"/>
            <p:cNvSpPr>
              <a:spLocks noChangeShapeType="1"/>
            </p:cNvSpPr>
            <p:nvPr/>
          </p:nvSpPr>
          <p:spPr bwMode="auto">
            <a:xfrm>
              <a:off x="2494" y="2594"/>
              <a:ext cx="617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5" name="Line 11"/>
            <p:cNvSpPr>
              <a:spLocks noChangeShapeType="1"/>
            </p:cNvSpPr>
            <p:nvPr/>
          </p:nvSpPr>
          <p:spPr bwMode="auto">
            <a:xfrm>
              <a:off x="2494" y="2464"/>
              <a:ext cx="617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6" name="Line 12"/>
            <p:cNvSpPr>
              <a:spLocks noChangeShapeType="1"/>
            </p:cNvSpPr>
            <p:nvPr/>
          </p:nvSpPr>
          <p:spPr bwMode="auto">
            <a:xfrm>
              <a:off x="2494" y="2334"/>
              <a:ext cx="614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7" name="Line 13"/>
            <p:cNvSpPr>
              <a:spLocks noChangeShapeType="1"/>
            </p:cNvSpPr>
            <p:nvPr/>
          </p:nvSpPr>
          <p:spPr bwMode="auto">
            <a:xfrm>
              <a:off x="2494" y="2204"/>
              <a:ext cx="574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8" name="Freeform 14"/>
            <p:cNvSpPr>
              <a:spLocks/>
            </p:cNvSpPr>
            <p:nvPr/>
          </p:nvSpPr>
          <p:spPr bwMode="auto">
            <a:xfrm>
              <a:off x="1894" y="1653"/>
              <a:ext cx="1233" cy="585"/>
            </a:xfrm>
            <a:custGeom>
              <a:avLst/>
              <a:gdLst/>
              <a:ahLst/>
              <a:cxnLst>
                <a:cxn ang="0">
                  <a:pos x="0" y="1817"/>
                </a:cxn>
                <a:cxn ang="0">
                  <a:pos x="0" y="1363"/>
                </a:cxn>
                <a:cxn ang="0">
                  <a:pos x="1680" y="0"/>
                </a:cxn>
                <a:cxn ang="0">
                  <a:pos x="3377" y="1380"/>
                </a:cxn>
                <a:cxn ang="0">
                  <a:pos x="3377" y="1817"/>
                </a:cxn>
                <a:cxn ang="0">
                  <a:pos x="1688" y="437"/>
                </a:cxn>
                <a:cxn ang="0">
                  <a:pos x="0" y="1817"/>
                </a:cxn>
              </a:cxnLst>
              <a:rect l="0" t="0" r="r" b="b"/>
              <a:pathLst>
                <a:path w="3377" h="1817">
                  <a:moveTo>
                    <a:pt x="0" y="1817"/>
                  </a:moveTo>
                  <a:lnTo>
                    <a:pt x="0" y="1363"/>
                  </a:lnTo>
                  <a:lnTo>
                    <a:pt x="1680" y="0"/>
                  </a:lnTo>
                  <a:lnTo>
                    <a:pt x="3377" y="1380"/>
                  </a:lnTo>
                  <a:lnTo>
                    <a:pt x="3377" y="1817"/>
                  </a:lnTo>
                  <a:lnTo>
                    <a:pt x="1688" y="437"/>
                  </a:lnTo>
                  <a:lnTo>
                    <a:pt x="0" y="1817"/>
                  </a:lnTo>
                  <a:close/>
                </a:path>
              </a:pathLst>
            </a:custGeom>
            <a:solidFill>
              <a:srgbClr val="FFFF99"/>
            </a:solidFill>
            <a:ln w="12700" cap="sq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9" name="Text Box 15"/>
            <p:cNvSpPr txBox="1">
              <a:spLocks noChangeArrowheads="1"/>
            </p:cNvSpPr>
            <p:nvPr/>
          </p:nvSpPr>
          <p:spPr bwMode="auto">
            <a:xfrm rot="-2353507">
              <a:off x="2017" y="1868"/>
              <a:ext cx="360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solidFill>
                    <a:schemeClr val="bg2"/>
                  </a:solidFill>
                  <a:latin typeface="Arial" charset="0"/>
                </a:rPr>
                <a:t>Margin</a:t>
              </a:r>
            </a:p>
          </p:txBody>
        </p:sp>
        <p:sp>
          <p:nvSpPr>
            <p:cNvPr id="108560" name="Text Box 16"/>
            <p:cNvSpPr txBox="1">
              <a:spLocks noChangeArrowheads="1"/>
            </p:cNvSpPr>
            <p:nvPr/>
          </p:nvSpPr>
          <p:spPr bwMode="auto">
            <a:xfrm rot="2353321">
              <a:off x="2647" y="1866"/>
              <a:ext cx="360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solidFill>
                    <a:schemeClr val="bg2"/>
                  </a:solidFill>
                  <a:latin typeface="Arial" charset="0"/>
                </a:rPr>
                <a:t>Margin</a:t>
              </a:r>
            </a:p>
          </p:txBody>
        </p:sp>
        <p:sp>
          <p:nvSpPr>
            <p:cNvPr id="108561" name="Text Box 17"/>
            <p:cNvSpPr txBox="1">
              <a:spLocks noChangeArrowheads="1"/>
            </p:cNvSpPr>
            <p:nvPr/>
          </p:nvSpPr>
          <p:spPr bwMode="auto">
            <a:xfrm>
              <a:off x="2418" y="2909"/>
              <a:ext cx="729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latin typeface="Arial" charset="0"/>
                </a:rPr>
                <a:t>Primary Activities</a:t>
              </a:r>
            </a:p>
          </p:txBody>
        </p:sp>
        <p:sp>
          <p:nvSpPr>
            <p:cNvPr id="108562" name="Text Box 18"/>
            <p:cNvSpPr txBox="1">
              <a:spLocks noChangeArrowheads="1"/>
            </p:cNvSpPr>
            <p:nvPr/>
          </p:nvSpPr>
          <p:spPr bwMode="auto">
            <a:xfrm rot="-5400000">
              <a:off x="1382" y="2453"/>
              <a:ext cx="731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latin typeface="Arial" charset="0"/>
                </a:rPr>
                <a:t>Support Activities</a:t>
              </a:r>
            </a:p>
          </p:txBody>
        </p:sp>
        <p:sp>
          <p:nvSpPr>
            <p:cNvPr id="108563" name="AutoShape 19"/>
            <p:cNvSpPr>
              <a:spLocks/>
            </p:cNvSpPr>
            <p:nvPr/>
          </p:nvSpPr>
          <p:spPr bwMode="auto">
            <a:xfrm flipH="1">
              <a:off x="1816" y="2249"/>
              <a:ext cx="73" cy="590"/>
            </a:xfrm>
            <a:prstGeom prst="rightBrace">
              <a:avLst>
                <a:gd name="adj1" fmla="val 67352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64" name="AutoShape 20"/>
            <p:cNvSpPr>
              <a:spLocks/>
            </p:cNvSpPr>
            <p:nvPr/>
          </p:nvSpPr>
          <p:spPr bwMode="auto">
            <a:xfrm rot="16200000" flipH="1">
              <a:off x="2753" y="2595"/>
              <a:ext cx="73" cy="591"/>
            </a:xfrm>
            <a:prstGeom prst="rightBrace">
              <a:avLst>
                <a:gd name="adj1" fmla="val 67466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65" name="Line 21"/>
            <p:cNvSpPr>
              <a:spLocks noChangeShapeType="1"/>
            </p:cNvSpPr>
            <p:nvPr/>
          </p:nvSpPr>
          <p:spPr bwMode="auto">
            <a:xfrm flipV="1">
              <a:off x="2050" y="2134"/>
              <a:ext cx="0" cy="71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76" name="Text Box 32"/>
            <p:cNvSpPr txBox="1">
              <a:spLocks noChangeArrowheads="1"/>
            </p:cNvSpPr>
            <p:nvPr/>
          </p:nvSpPr>
          <p:spPr bwMode="auto">
            <a:xfrm>
              <a:off x="2494" y="2203"/>
              <a:ext cx="33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Service</a:t>
              </a:r>
            </a:p>
          </p:txBody>
        </p:sp>
        <p:sp>
          <p:nvSpPr>
            <p:cNvPr id="108577" name="Text Box 33"/>
            <p:cNvSpPr txBox="1">
              <a:spLocks noChangeArrowheads="1"/>
            </p:cNvSpPr>
            <p:nvPr/>
          </p:nvSpPr>
          <p:spPr bwMode="auto">
            <a:xfrm>
              <a:off x="2494" y="2331"/>
              <a:ext cx="63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Marketing &amp; Sales</a:t>
              </a:r>
            </a:p>
          </p:txBody>
        </p:sp>
        <p:sp>
          <p:nvSpPr>
            <p:cNvPr id="108578" name="Text Box 34"/>
            <p:cNvSpPr txBox="1">
              <a:spLocks noChangeArrowheads="1"/>
            </p:cNvSpPr>
            <p:nvPr/>
          </p:nvSpPr>
          <p:spPr bwMode="auto">
            <a:xfrm>
              <a:off x="2494" y="2465"/>
              <a:ext cx="66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Outbound Logistics</a:t>
              </a:r>
            </a:p>
          </p:txBody>
        </p:sp>
        <p:sp>
          <p:nvSpPr>
            <p:cNvPr id="108579" name="Text Box 35"/>
            <p:cNvSpPr txBox="1">
              <a:spLocks noChangeArrowheads="1"/>
            </p:cNvSpPr>
            <p:nvPr/>
          </p:nvSpPr>
          <p:spPr bwMode="auto">
            <a:xfrm>
              <a:off x="2494" y="2600"/>
              <a:ext cx="431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Operations</a:t>
              </a:r>
            </a:p>
          </p:txBody>
        </p:sp>
        <p:sp>
          <p:nvSpPr>
            <p:cNvPr id="108580" name="Text Box 36"/>
            <p:cNvSpPr txBox="1">
              <a:spLocks noChangeArrowheads="1"/>
            </p:cNvSpPr>
            <p:nvPr/>
          </p:nvSpPr>
          <p:spPr bwMode="auto">
            <a:xfrm>
              <a:off x="2494" y="2710"/>
              <a:ext cx="61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Inbound Logistics</a:t>
              </a:r>
            </a:p>
          </p:txBody>
        </p:sp>
        <p:sp>
          <p:nvSpPr>
            <p:cNvPr id="108581" name="Text Box 37"/>
            <p:cNvSpPr txBox="1">
              <a:spLocks noChangeArrowheads="1"/>
            </p:cNvSpPr>
            <p:nvPr/>
          </p:nvSpPr>
          <p:spPr bwMode="auto">
            <a:xfrm rot="-5400000">
              <a:off x="1642" y="2493"/>
              <a:ext cx="64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Firm Infrastructure</a:t>
              </a:r>
            </a:p>
          </p:txBody>
        </p:sp>
        <p:sp>
          <p:nvSpPr>
            <p:cNvPr id="108582" name="Text Box 38"/>
            <p:cNvSpPr txBox="1">
              <a:spLocks noChangeArrowheads="1"/>
            </p:cNvSpPr>
            <p:nvPr/>
          </p:nvSpPr>
          <p:spPr bwMode="auto">
            <a:xfrm rot="-5400000">
              <a:off x="1718" y="2407"/>
              <a:ext cx="812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Human Resource Mgmt.</a:t>
              </a:r>
            </a:p>
          </p:txBody>
        </p:sp>
        <p:sp>
          <p:nvSpPr>
            <p:cNvPr id="108583" name="Text Box 39"/>
            <p:cNvSpPr txBox="1">
              <a:spLocks noChangeArrowheads="1"/>
            </p:cNvSpPr>
            <p:nvPr/>
          </p:nvSpPr>
          <p:spPr bwMode="auto">
            <a:xfrm rot="-5400000">
              <a:off x="1818" y="2358"/>
              <a:ext cx="91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Technological Development</a:t>
              </a:r>
            </a:p>
          </p:txBody>
        </p:sp>
        <p:sp>
          <p:nvSpPr>
            <p:cNvPr id="108584" name="Text Box 40"/>
            <p:cNvSpPr txBox="1">
              <a:spLocks noChangeArrowheads="1"/>
            </p:cNvSpPr>
            <p:nvPr/>
          </p:nvSpPr>
          <p:spPr bwMode="auto">
            <a:xfrm rot="-5400000">
              <a:off x="2193" y="2571"/>
              <a:ext cx="484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Procurement</a:t>
              </a:r>
            </a:p>
          </p:txBody>
        </p:sp>
      </p:grpSp>
      <p:grpSp>
        <p:nvGrpSpPr>
          <p:cNvPr id="108586" name="Group 42"/>
          <p:cNvGrpSpPr>
            <a:grpSpLocks/>
          </p:cNvGrpSpPr>
          <p:nvPr/>
        </p:nvGrpSpPr>
        <p:grpSpPr bwMode="auto">
          <a:xfrm>
            <a:off x="1838325" y="1951038"/>
            <a:ext cx="2366963" cy="2238375"/>
            <a:chOff x="1671" y="1653"/>
            <a:chExt cx="1491" cy="1410"/>
          </a:xfrm>
        </p:grpSpPr>
        <p:grpSp>
          <p:nvGrpSpPr>
            <p:cNvPr id="108587" name="Group 43"/>
            <p:cNvGrpSpPr>
              <a:grpSpLocks/>
            </p:cNvGrpSpPr>
            <p:nvPr/>
          </p:nvGrpSpPr>
          <p:grpSpPr bwMode="auto">
            <a:xfrm>
              <a:off x="1893" y="1791"/>
              <a:ext cx="1234" cy="1067"/>
              <a:chOff x="1311" y="722"/>
              <a:chExt cx="2847" cy="3052"/>
            </a:xfrm>
          </p:grpSpPr>
          <p:sp>
            <p:nvSpPr>
              <p:cNvPr id="108588" name="Freeform 44"/>
              <p:cNvSpPr>
                <a:spLocks/>
              </p:cNvSpPr>
              <p:nvPr/>
            </p:nvSpPr>
            <p:spPr bwMode="auto">
              <a:xfrm>
                <a:off x="1311" y="722"/>
                <a:ext cx="1423" cy="3052"/>
              </a:xfrm>
              <a:custGeom>
                <a:avLst/>
                <a:gdLst/>
                <a:ahLst/>
                <a:cxnLst>
                  <a:cxn ang="0">
                    <a:pos x="0" y="3052"/>
                  </a:cxn>
                  <a:cxn ang="0">
                    <a:pos x="0" y="1278"/>
                  </a:cxn>
                  <a:cxn ang="0">
                    <a:pos x="1423" y="0"/>
                  </a:cxn>
                  <a:cxn ang="0">
                    <a:pos x="1423" y="3052"/>
                  </a:cxn>
                  <a:cxn ang="0">
                    <a:pos x="0" y="3052"/>
                  </a:cxn>
                </a:cxnLst>
                <a:rect l="0" t="0" r="r" b="b"/>
                <a:pathLst>
                  <a:path w="1423" h="3052">
                    <a:moveTo>
                      <a:pt x="0" y="3052"/>
                    </a:moveTo>
                    <a:lnTo>
                      <a:pt x="0" y="1278"/>
                    </a:lnTo>
                    <a:lnTo>
                      <a:pt x="1423" y="0"/>
                    </a:lnTo>
                    <a:lnTo>
                      <a:pt x="1423" y="3052"/>
                    </a:lnTo>
                    <a:lnTo>
                      <a:pt x="0" y="305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080">
                      <a:gamma/>
                      <a:shade val="46275"/>
                      <a:invGamma/>
                    </a:srgbClr>
                  </a:gs>
                  <a:gs pos="100000">
                    <a:srgbClr val="008080"/>
                  </a:gs>
                </a:gsLst>
                <a:lin ang="0" scaled="1"/>
              </a:gradFill>
              <a:ln w="12700" cap="sq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8589" name="Freeform 45"/>
              <p:cNvSpPr>
                <a:spLocks/>
              </p:cNvSpPr>
              <p:nvPr/>
            </p:nvSpPr>
            <p:spPr bwMode="auto">
              <a:xfrm flipH="1">
                <a:off x="2735" y="722"/>
                <a:ext cx="1423" cy="3052"/>
              </a:xfrm>
              <a:custGeom>
                <a:avLst/>
                <a:gdLst/>
                <a:ahLst/>
                <a:cxnLst>
                  <a:cxn ang="0">
                    <a:pos x="0" y="3052"/>
                  </a:cxn>
                  <a:cxn ang="0">
                    <a:pos x="0" y="1278"/>
                  </a:cxn>
                  <a:cxn ang="0">
                    <a:pos x="1423" y="0"/>
                  </a:cxn>
                  <a:cxn ang="0">
                    <a:pos x="1423" y="3052"/>
                  </a:cxn>
                  <a:cxn ang="0">
                    <a:pos x="0" y="3052"/>
                  </a:cxn>
                </a:cxnLst>
                <a:rect l="0" t="0" r="r" b="b"/>
                <a:pathLst>
                  <a:path w="1423" h="3052">
                    <a:moveTo>
                      <a:pt x="0" y="3052"/>
                    </a:moveTo>
                    <a:lnTo>
                      <a:pt x="0" y="1278"/>
                    </a:lnTo>
                    <a:lnTo>
                      <a:pt x="1423" y="0"/>
                    </a:lnTo>
                    <a:lnTo>
                      <a:pt x="1423" y="3052"/>
                    </a:lnTo>
                    <a:lnTo>
                      <a:pt x="0" y="3052"/>
                    </a:lnTo>
                    <a:close/>
                  </a:path>
                </a:pathLst>
              </a:custGeom>
              <a:solidFill>
                <a:srgbClr val="99CCFF"/>
              </a:solidFill>
              <a:ln w="12700" cap="sq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8590" name="Line 46"/>
            <p:cNvSpPr>
              <a:spLocks noChangeShapeType="1"/>
            </p:cNvSpPr>
            <p:nvPr/>
          </p:nvSpPr>
          <p:spPr bwMode="auto">
            <a:xfrm flipV="1">
              <a:off x="2204" y="2016"/>
              <a:ext cx="0" cy="8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91" name="Line 47"/>
            <p:cNvSpPr>
              <a:spLocks noChangeShapeType="1"/>
            </p:cNvSpPr>
            <p:nvPr/>
          </p:nvSpPr>
          <p:spPr bwMode="auto">
            <a:xfrm flipV="1">
              <a:off x="2358" y="1902"/>
              <a:ext cx="0" cy="95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92" name="Line 48"/>
            <p:cNvSpPr>
              <a:spLocks noChangeShapeType="1"/>
            </p:cNvSpPr>
            <p:nvPr/>
          </p:nvSpPr>
          <p:spPr bwMode="auto">
            <a:xfrm>
              <a:off x="2494" y="2724"/>
              <a:ext cx="613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93" name="Line 49"/>
            <p:cNvSpPr>
              <a:spLocks noChangeShapeType="1"/>
            </p:cNvSpPr>
            <p:nvPr/>
          </p:nvSpPr>
          <p:spPr bwMode="auto">
            <a:xfrm>
              <a:off x="2494" y="2594"/>
              <a:ext cx="617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94" name="Line 50"/>
            <p:cNvSpPr>
              <a:spLocks noChangeShapeType="1"/>
            </p:cNvSpPr>
            <p:nvPr/>
          </p:nvSpPr>
          <p:spPr bwMode="auto">
            <a:xfrm>
              <a:off x="2494" y="2464"/>
              <a:ext cx="617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95" name="Line 51"/>
            <p:cNvSpPr>
              <a:spLocks noChangeShapeType="1"/>
            </p:cNvSpPr>
            <p:nvPr/>
          </p:nvSpPr>
          <p:spPr bwMode="auto">
            <a:xfrm>
              <a:off x="2494" y="2334"/>
              <a:ext cx="614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96" name="Line 52"/>
            <p:cNvSpPr>
              <a:spLocks noChangeShapeType="1"/>
            </p:cNvSpPr>
            <p:nvPr/>
          </p:nvSpPr>
          <p:spPr bwMode="auto">
            <a:xfrm>
              <a:off x="2494" y="2204"/>
              <a:ext cx="574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97" name="Freeform 53"/>
            <p:cNvSpPr>
              <a:spLocks/>
            </p:cNvSpPr>
            <p:nvPr/>
          </p:nvSpPr>
          <p:spPr bwMode="auto">
            <a:xfrm>
              <a:off x="1894" y="1653"/>
              <a:ext cx="1233" cy="585"/>
            </a:xfrm>
            <a:custGeom>
              <a:avLst/>
              <a:gdLst/>
              <a:ahLst/>
              <a:cxnLst>
                <a:cxn ang="0">
                  <a:pos x="0" y="1817"/>
                </a:cxn>
                <a:cxn ang="0">
                  <a:pos x="0" y="1363"/>
                </a:cxn>
                <a:cxn ang="0">
                  <a:pos x="1680" y="0"/>
                </a:cxn>
                <a:cxn ang="0">
                  <a:pos x="3377" y="1380"/>
                </a:cxn>
                <a:cxn ang="0">
                  <a:pos x="3377" y="1817"/>
                </a:cxn>
                <a:cxn ang="0">
                  <a:pos x="1688" y="437"/>
                </a:cxn>
                <a:cxn ang="0">
                  <a:pos x="0" y="1817"/>
                </a:cxn>
              </a:cxnLst>
              <a:rect l="0" t="0" r="r" b="b"/>
              <a:pathLst>
                <a:path w="3377" h="1817">
                  <a:moveTo>
                    <a:pt x="0" y="1817"/>
                  </a:moveTo>
                  <a:lnTo>
                    <a:pt x="0" y="1363"/>
                  </a:lnTo>
                  <a:lnTo>
                    <a:pt x="1680" y="0"/>
                  </a:lnTo>
                  <a:lnTo>
                    <a:pt x="3377" y="1380"/>
                  </a:lnTo>
                  <a:lnTo>
                    <a:pt x="3377" y="1817"/>
                  </a:lnTo>
                  <a:lnTo>
                    <a:pt x="1688" y="437"/>
                  </a:lnTo>
                  <a:lnTo>
                    <a:pt x="0" y="1817"/>
                  </a:lnTo>
                  <a:close/>
                </a:path>
              </a:pathLst>
            </a:custGeom>
            <a:solidFill>
              <a:srgbClr val="FFFF99"/>
            </a:solidFill>
            <a:ln w="12700" cap="sq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98" name="Text Box 54"/>
            <p:cNvSpPr txBox="1">
              <a:spLocks noChangeArrowheads="1"/>
            </p:cNvSpPr>
            <p:nvPr/>
          </p:nvSpPr>
          <p:spPr bwMode="auto">
            <a:xfrm rot="-2353507">
              <a:off x="2017" y="1868"/>
              <a:ext cx="360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solidFill>
                    <a:schemeClr val="bg2"/>
                  </a:solidFill>
                  <a:latin typeface="Arial" charset="0"/>
                </a:rPr>
                <a:t>Margin</a:t>
              </a:r>
            </a:p>
          </p:txBody>
        </p:sp>
        <p:sp>
          <p:nvSpPr>
            <p:cNvPr id="108599" name="Text Box 55"/>
            <p:cNvSpPr txBox="1">
              <a:spLocks noChangeArrowheads="1"/>
            </p:cNvSpPr>
            <p:nvPr/>
          </p:nvSpPr>
          <p:spPr bwMode="auto">
            <a:xfrm rot="2353321">
              <a:off x="2647" y="1866"/>
              <a:ext cx="360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solidFill>
                    <a:schemeClr val="bg2"/>
                  </a:solidFill>
                  <a:latin typeface="Arial" charset="0"/>
                </a:rPr>
                <a:t>Margin</a:t>
              </a:r>
            </a:p>
          </p:txBody>
        </p:sp>
        <p:sp>
          <p:nvSpPr>
            <p:cNvPr id="108600" name="Text Box 56"/>
            <p:cNvSpPr txBox="1">
              <a:spLocks noChangeArrowheads="1"/>
            </p:cNvSpPr>
            <p:nvPr/>
          </p:nvSpPr>
          <p:spPr bwMode="auto">
            <a:xfrm>
              <a:off x="2418" y="2909"/>
              <a:ext cx="729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latin typeface="Arial" charset="0"/>
                </a:rPr>
                <a:t>Primary Activities</a:t>
              </a:r>
            </a:p>
          </p:txBody>
        </p:sp>
        <p:sp>
          <p:nvSpPr>
            <p:cNvPr id="108601" name="Text Box 57"/>
            <p:cNvSpPr txBox="1">
              <a:spLocks noChangeArrowheads="1"/>
            </p:cNvSpPr>
            <p:nvPr/>
          </p:nvSpPr>
          <p:spPr bwMode="auto">
            <a:xfrm rot="-5400000">
              <a:off x="1382" y="2453"/>
              <a:ext cx="731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latin typeface="Arial" charset="0"/>
                </a:rPr>
                <a:t>Support Activities</a:t>
              </a:r>
            </a:p>
          </p:txBody>
        </p:sp>
        <p:sp>
          <p:nvSpPr>
            <p:cNvPr id="108602" name="AutoShape 58"/>
            <p:cNvSpPr>
              <a:spLocks/>
            </p:cNvSpPr>
            <p:nvPr/>
          </p:nvSpPr>
          <p:spPr bwMode="auto">
            <a:xfrm flipH="1">
              <a:off x="1816" y="2249"/>
              <a:ext cx="73" cy="590"/>
            </a:xfrm>
            <a:prstGeom prst="rightBrace">
              <a:avLst>
                <a:gd name="adj1" fmla="val 67352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603" name="AutoShape 59"/>
            <p:cNvSpPr>
              <a:spLocks/>
            </p:cNvSpPr>
            <p:nvPr/>
          </p:nvSpPr>
          <p:spPr bwMode="auto">
            <a:xfrm rot="16200000" flipH="1">
              <a:off x="2753" y="2595"/>
              <a:ext cx="73" cy="591"/>
            </a:xfrm>
            <a:prstGeom prst="rightBrace">
              <a:avLst>
                <a:gd name="adj1" fmla="val 67466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604" name="Line 60"/>
            <p:cNvSpPr>
              <a:spLocks noChangeShapeType="1"/>
            </p:cNvSpPr>
            <p:nvPr/>
          </p:nvSpPr>
          <p:spPr bwMode="auto">
            <a:xfrm flipV="1">
              <a:off x="2050" y="2134"/>
              <a:ext cx="0" cy="71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605" name="Text Box 61"/>
            <p:cNvSpPr txBox="1">
              <a:spLocks noChangeArrowheads="1"/>
            </p:cNvSpPr>
            <p:nvPr/>
          </p:nvSpPr>
          <p:spPr bwMode="auto">
            <a:xfrm>
              <a:off x="2494" y="2203"/>
              <a:ext cx="33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Service</a:t>
              </a:r>
            </a:p>
          </p:txBody>
        </p:sp>
        <p:sp>
          <p:nvSpPr>
            <p:cNvPr id="108606" name="Text Box 62"/>
            <p:cNvSpPr txBox="1">
              <a:spLocks noChangeArrowheads="1"/>
            </p:cNvSpPr>
            <p:nvPr/>
          </p:nvSpPr>
          <p:spPr bwMode="auto">
            <a:xfrm>
              <a:off x="2494" y="2331"/>
              <a:ext cx="63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Marketing &amp; Sales</a:t>
              </a:r>
            </a:p>
          </p:txBody>
        </p:sp>
        <p:sp>
          <p:nvSpPr>
            <p:cNvPr id="108607" name="Text Box 63"/>
            <p:cNvSpPr txBox="1">
              <a:spLocks noChangeArrowheads="1"/>
            </p:cNvSpPr>
            <p:nvPr/>
          </p:nvSpPr>
          <p:spPr bwMode="auto">
            <a:xfrm>
              <a:off x="2494" y="2465"/>
              <a:ext cx="66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Outbound Logistics</a:t>
              </a:r>
            </a:p>
          </p:txBody>
        </p:sp>
        <p:sp>
          <p:nvSpPr>
            <p:cNvPr id="108608" name="Text Box 64"/>
            <p:cNvSpPr txBox="1">
              <a:spLocks noChangeArrowheads="1"/>
            </p:cNvSpPr>
            <p:nvPr/>
          </p:nvSpPr>
          <p:spPr bwMode="auto">
            <a:xfrm>
              <a:off x="2494" y="2600"/>
              <a:ext cx="431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Operations</a:t>
              </a:r>
            </a:p>
          </p:txBody>
        </p:sp>
        <p:sp>
          <p:nvSpPr>
            <p:cNvPr id="108609" name="Text Box 65"/>
            <p:cNvSpPr txBox="1">
              <a:spLocks noChangeArrowheads="1"/>
            </p:cNvSpPr>
            <p:nvPr/>
          </p:nvSpPr>
          <p:spPr bwMode="auto">
            <a:xfrm>
              <a:off x="2494" y="2710"/>
              <a:ext cx="61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Inbound Logistics</a:t>
              </a:r>
            </a:p>
          </p:txBody>
        </p:sp>
        <p:sp>
          <p:nvSpPr>
            <p:cNvPr id="108610" name="Text Box 66"/>
            <p:cNvSpPr txBox="1">
              <a:spLocks noChangeArrowheads="1"/>
            </p:cNvSpPr>
            <p:nvPr/>
          </p:nvSpPr>
          <p:spPr bwMode="auto">
            <a:xfrm rot="-5400000">
              <a:off x="1642" y="2493"/>
              <a:ext cx="64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Firm Infrastructure</a:t>
              </a:r>
            </a:p>
          </p:txBody>
        </p:sp>
        <p:sp>
          <p:nvSpPr>
            <p:cNvPr id="108611" name="Text Box 67"/>
            <p:cNvSpPr txBox="1">
              <a:spLocks noChangeArrowheads="1"/>
            </p:cNvSpPr>
            <p:nvPr/>
          </p:nvSpPr>
          <p:spPr bwMode="auto">
            <a:xfrm rot="-5400000">
              <a:off x="1718" y="2407"/>
              <a:ext cx="812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Human Resource Mgmt.</a:t>
              </a:r>
            </a:p>
          </p:txBody>
        </p:sp>
        <p:sp>
          <p:nvSpPr>
            <p:cNvPr id="108612" name="Text Box 68"/>
            <p:cNvSpPr txBox="1">
              <a:spLocks noChangeArrowheads="1"/>
            </p:cNvSpPr>
            <p:nvPr/>
          </p:nvSpPr>
          <p:spPr bwMode="auto">
            <a:xfrm rot="-5400000">
              <a:off x="1818" y="2358"/>
              <a:ext cx="91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Technological Development</a:t>
              </a:r>
            </a:p>
          </p:txBody>
        </p:sp>
        <p:sp>
          <p:nvSpPr>
            <p:cNvPr id="108613" name="Text Box 69"/>
            <p:cNvSpPr txBox="1">
              <a:spLocks noChangeArrowheads="1"/>
            </p:cNvSpPr>
            <p:nvPr/>
          </p:nvSpPr>
          <p:spPr bwMode="auto">
            <a:xfrm rot="-5400000">
              <a:off x="2193" y="2571"/>
              <a:ext cx="484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Procurement</a:t>
              </a:r>
            </a:p>
          </p:txBody>
        </p:sp>
      </p:grpSp>
      <p:sp>
        <p:nvSpPr>
          <p:cNvPr id="108642" name="AutoShape 98"/>
          <p:cNvSpPr>
            <a:spLocks/>
          </p:cNvSpPr>
          <p:nvPr/>
        </p:nvSpPr>
        <p:spPr bwMode="auto">
          <a:xfrm>
            <a:off x="1512888" y="3138488"/>
            <a:ext cx="260350" cy="2870200"/>
          </a:xfrm>
          <a:prstGeom prst="leftBracket">
            <a:avLst>
              <a:gd name="adj" fmla="val 91870"/>
            </a:avLst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643" name="Text Box 99"/>
          <p:cNvSpPr txBox="1">
            <a:spLocks noChangeArrowheads="1"/>
          </p:cNvSpPr>
          <p:nvPr/>
        </p:nvSpPr>
        <p:spPr bwMode="auto">
          <a:xfrm rot="-5400000">
            <a:off x="152400" y="4344988"/>
            <a:ext cx="22701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Vertical Alliance</a:t>
            </a:r>
          </a:p>
        </p:txBody>
      </p:sp>
      <p:sp>
        <p:nvSpPr>
          <p:cNvPr id="108645" name="Text Box 101"/>
          <p:cNvSpPr txBox="1">
            <a:spLocks noChangeArrowheads="1"/>
          </p:cNvSpPr>
          <p:nvPr/>
        </p:nvSpPr>
        <p:spPr bwMode="auto">
          <a:xfrm>
            <a:off x="2562225" y="4067175"/>
            <a:ext cx="12160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Supplier</a:t>
            </a:r>
          </a:p>
        </p:txBody>
      </p:sp>
      <p:sp>
        <p:nvSpPr>
          <p:cNvPr id="108649" name="Text Box 105"/>
          <p:cNvSpPr txBox="1">
            <a:spLocks noChangeArrowheads="1"/>
          </p:cNvSpPr>
          <p:nvPr/>
        </p:nvSpPr>
        <p:spPr bwMode="auto">
          <a:xfrm>
            <a:off x="4435475" y="2009775"/>
            <a:ext cx="4084638" cy="337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vertical complementary strategic alliance is formed between firms that agree to use their skills and capabilities in different stages of the value chain to create value for both firms</a:t>
            </a: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outsourcing is one example of this type of alliance</a:t>
            </a:r>
            <a:endParaRPr kumimoji="0" lang="en-US"/>
          </a:p>
        </p:txBody>
      </p:sp>
      <p:sp>
        <p:nvSpPr>
          <p:cNvPr id="108650" name="Text Box 106"/>
          <p:cNvSpPr txBox="1">
            <a:spLocks noChangeArrowheads="1"/>
          </p:cNvSpPr>
          <p:nvPr/>
        </p:nvSpPr>
        <p:spPr bwMode="auto">
          <a:xfrm>
            <a:off x="2706688" y="1535113"/>
            <a:ext cx="9286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Buyer</a:t>
            </a:r>
          </a:p>
        </p:txBody>
      </p:sp>
      <p:sp>
        <p:nvSpPr>
          <p:cNvPr id="108651" name="Text Box 107"/>
          <p:cNvSpPr txBox="1">
            <a:spLocks noChangeArrowheads="1"/>
          </p:cNvSpPr>
          <p:nvPr/>
        </p:nvSpPr>
        <p:spPr bwMode="auto">
          <a:xfrm>
            <a:off x="3184525" y="1095375"/>
            <a:ext cx="55054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Complementary Strategic Alliances</a:t>
            </a:r>
          </a:p>
        </p:txBody>
      </p:sp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092-950B-4620-AEDD-8D1DDE0C3E6A}" type="slidenum">
              <a:rPr lang="en-US"/>
              <a:pPr/>
              <a:t>12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Business-Level Cooperative Strategies:</a:t>
            </a:r>
            <a:endParaRPr lang="en-US" sz="3600">
              <a:solidFill>
                <a:srgbClr val="FFFF00"/>
              </a:solidFill>
            </a:endParaRPr>
          </a:p>
        </p:txBody>
      </p:sp>
      <p:grpSp>
        <p:nvGrpSpPr>
          <p:cNvPr id="109599" name="Group 31"/>
          <p:cNvGrpSpPr>
            <a:grpSpLocks/>
          </p:cNvGrpSpPr>
          <p:nvPr/>
        </p:nvGrpSpPr>
        <p:grpSpPr bwMode="auto">
          <a:xfrm>
            <a:off x="1838325" y="1951038"/>
            <a:ext cx="2366963" cy="2238375"/>
            <a:chOff x="1671" y="1653"/>
            <a:chExt cx="1491" cy="1410"/>
          </a:xfrm>
        </p:grpSpPr>
        <p:grpSp>
          <p:nvGrpSpPr>
            <p:cNvPr id="109600" name="Group 32"/>
            <p:cNvGrpSpPr>
              <a:grpSpLocks/>
            </p:cNvGrpSpPr>
            <p:nvPr/>
          </p:nvGrpSpPr>
          <p:grpSpPr bwMode="auto">
            <a:xfrm>
              <a:off x="1893" y="1791"/>
              <a:ext cx="1234" cy="1067"/>
              <a:chOff x="1311" y="722"/>
              <a:chExt cx="2847" cy="3052"/>
            </a:xfrm>
          </p:grpSpPr>
          <p:sp>
            <p:nvSpPr>
              <p:cNvPr id="109601" name="Freeform 33"/>
              <p:cNvSpPr>
                <a:spLocks/>
              </p:cNvSpPr>
              <p:nvPr/>
            </p:nvSpPr>
            <p:spPr bwMode="auto">
              <a:xfrm>
                <a:off x="1311" y="722"/>
                <a:ext cx="1423" cy="3052"/>
              </a:xfrm>
              <a:custGeom>
                <a:avLst/>
                <a:gdLst/>
                <a:ahLst/>
                <a:cxnLst>
                  <a:cxn ang="0">
                    <a:pos x="0" y="3052"/>
                  </a:cxn>
                  <a:cxn ang="0">
                    <a:pos x="0" y="1278"/>
                  </a:cxn>
                  <a:cxn ang="0">
                    <a:pos x="1423" y="0"/>
                  </a:cxn>
                  <a:cxn ang="0">
                    <a:pos x="1423" y="3052"/>
                  </a:cxn>
                  <a:cxn ang="0">
                    <a:pos x="0" y="3052"/>
                  </a:cxn>
                </a:cxnLst>
                <a:rect l="0" t="0" r="r" b="b"/>
                <a:pathLst>
                  <a:path w="1423" h="3052">
                    <a:moveTo>
                      <a:pt x="0" y="3052"/>
                    </a:moveTo>
                    <a:lnTo>
                      <a:pt x="0" y="1278"/>
                    </a:lnTo>
                    <a:lnTo>
                      <a:pt x="1423" y="0"/>
                    </a:lnTo>
                    <a:lnTo>
                      <a:pt x="1423" y="3052"/>
                    </a:lnTo>
                    <a:lnTo>
                      <a:pt x="0" y="305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080">
                      <a:gamma/>
                      <a:shade val="46275"/>
                      <a:invGamma/>
                    </a:srgbClr>
                  </a:gs>
                  <a:gs pos="100000">
                    <a:srgbClr val="008080"/>
                  </a:gs>
                </a:gsLst>
                <a:lin ang="0" scaled="1"/>
              </a:gradFill>
              <a:ln w="12700" cap="sq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9602" name="Freeform 34"/>
              <p:cNvSpPr>
                <a:spLocks/>
              </p:cNvSpPr>
              <p:nvPr/>
            </p:nvSpPr>
            <p:spPr bwMode="auto">
              <a:xfrm flipH="1">
                <a:off x="2735" y="722"/>
                <a:ext cx="1423" cy="3052"/>
              </a:xfrm>
              <a:custGeom>
                <a:avLst/>
                <a:gdLst/>
                <a:ahLst/>
                <a:cxnLst>
                  <a:cxn ang="0">
                    <a:pos x="0" y="3052"/>
                  </a:cxn>
                  <a:cxn ang="0">
                    <a:pos x="0" y="1278"/>
                  </a:cxn>
                  <a:cxn ang="0">
                    <a:pos x="1423" y="0"/>
                  </a:cxn>
                  <a:cxn ang="0">
                    <a:pos x="1423" y="3052"/>
                  </a:cxn>
                  <a:cxn ang="0">
                    <a:pos x="0" y="3052"/>
                  </a:cxn>
                </a:cxnLst>
                <a:rect l="0" t="0" r="r" b="b"/>
                <a:pathLst>
                  <a:path w="1423" h="3052">
                    <a:moveTo>
                      <a:pt x="0" y="3052"/>
                    </a:moveTo>
                    <a:lnTo>
                      <a:pt x="0" y="1278"/>
                    </a:lnTo>
                    <a:lnTo>
                      <a:pt x="1423" y="0"/>
                    </a:lnTo>
                    <a:lnTo>
                      <a:pt x="1423" y="3052"/>
                    </a:lnTo>
                    <a:lnTo>
                      <a:pt x="0" y="3052"/>
                    </a:lnTo>
                    <a:close/>
                  </a:path>
                </a:pathLst>
              </a:custGeom>
              <a:solidFill>
                <a:srgbClr val="99CCFF"/>
              </a:solidFill>
              <a:ln w="12700" cap="sq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9603" name="Line 35"/>
            <p:cNvSpPr>
              <a:spLocks noChangeShapeType="1"/>
            </p:cNvSpPr>
            <p:nvPr/>
          </p:nvSpPr>
          <p:spPr bwMode="auto">
            <a:xfrm flipV="1">
              <a:off x="2204" y="2016"/>
              <a:ext cx="0" cy="8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4" name="Line 36"/>
            <p:cNvSpPr>
              <a:spLocks noChangeShapeType="1"/>
            </p:cNvSpPr>
            <p:nvPr/>
          </p:nvSpPr>
          <p:spPr bwMode="auto">
            <a:xfrm flipV="1">
              <a:off x="2358" y="1902"/>
              <a:ext cx="0" cy="95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5" name="Line 37"/>
            <p:cNvSpPr>
              <a:spLocks noChangeShapeType="1"/>
            </p:cNvSpPr>
            <p:nvPr/>
          </p:nvSpPr>
          <p:spPr bwMode="auto">
            <a:xfrm>
              <a:off x="2494" y="2724"/>
              <a:ext cx="613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6" name="Line 38"/>
            <p:cNvSpPr>
              <a:spLocks noChangeShapeType="1"/>
            </p:cNvSpPr>
            <p:nvPr/>
          </p:nvSpPr>
          <p:spPr bwMode="auto">
            <a:xfrm>
              <a:off x="2494" y="2594"/>
              <a:ext cx="617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7" name="Line 39"/>
            <p:cNvSpPr>
              <a:spLocks noChangeShapeType="1"/>
            </p:cNvSpPr>
            <p:nvPr/>
          </p:nvSpPr>
          <p:spPr bwMode="auto">
            <a:xfrm>
              <a:off x="2494" y="2464"/>
              <a:ext cx="617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8" name="Line 40"/>
            <p:cNvSpPr>
              <a:spLocks noChangeShapeType="1"/>
            </p:cNvSpPr>
            <p:nvPr/>
          </p:nvSpPr>
          <p:spPr bwMode="auto">
            <a:xfrm>
              <a:off x="2494" y="2334"/>
              <a:ext cx="614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9" name="Line 41"/>
            <p:cNvSpPr>
              <a:spLocks noChangeShapeType="1"/>
            </p:cNvSpPr>
            <p:nvPr/>
          </p:nvSpPr>
          <p:spPr bwMode="auto">
            <a:xfrm>
              <a:off x="2494" y="2204"/>
              <a:ext cx="574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0" name="Freeform 42"/>
            <p:cNvSpPr>
              <a:spLocks/>
            </p:cNvSpPr>
            <p:nvPr/>
          </p:nvSpPr>
          <p:spPr bwMode="auto">
            <a:xfrm>
              <a:off x="1894" y="1653"/>
              <a:ext cx="1233" cy="585"/>
            </a:xfrm>
            <a:custGeom>
              <a:avLst/>
              <a:gdLst/>
              <a:ahLst/>
              <a:cxnLst>
                <a:cxn ang="0">
                  <a:pos x="0" y="1817"/>
                </a:cxn>
                <a:cxn ang="0">
                  <a:pos x="0" y="1363"/>
                </a:cxn>
                <a:cxn ang="0">
                  <a:pos x="1680" y="0"/>
                </a:cxn>
                <a:cxn ang="0">
                  <a:pos x="3377" y="1380"/>
                </a:cxn>
                <a:cxn ang="0">
                  <a:pos x="3377" y="1817"/>
                </a:cxn>
                <a:cxn ang="0">
                  <a:pos x="1688" y="437"/>
                </a:cxn>
                <a:cxn ang="0">
                  <a:pos x="0" y="1817"/>
                </a:cxn>
              </a:cxnLst>
              <a:rect l="0" t="0" r="r" b="b"/>
              <a:pathLst>
                <a:path w="3377" h="1817">
                  <a:moveTo>
                    <a:pt x="0" y="1817"/>
                  </a:moveTo>
                  <a:lnTo>
                    <a:pt x="0" y="1363"/>
                  </a:lnTo>
                  <a:lnTo>
                    <a:pt x="1680" y="0"/>
                  </a:lnTo>
                  <a:lnTo>
                    <a:pt x="3377" y="1380"/>
                  </a:lnTo>
                  <a:lnTo>
                    <a:pt x="3377" y="1817"/>
                  </a:lnTo>
                  <a:lnTo>
                    <a:pt x="1688" y="437"/>
                  </a:lnTo>
                  <a:lnTo>
                    <a:pt x="0" y="1817"/>
                  </a:lnTo>
                  <a:close/>
                </a:path>
              </a:pathLst>
            </a:custGeom>
            <a:solidFill>
              <a:srgbClr val="FFFF99"/>
            </a:solidFill>
            <a:ln w="12700" cap="sq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1" name="Text Box 43"/>
            <p:cNvSpPr txBox="1">
              <a:spLocks noChangeArrowheads="1"/>
            </p:cNvSpPr>
            <p:nvPr/>
          </p:nvSpPr>
          <p:spPr bwMode="auto">
            <a:xfrm rot="-2353507">
              <a:off x="2017" y="1868"/>
              <a:ext cx="360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solidFill>
                    <a:schemeClr val="bg2"/>
                  </a:solidFill>
                  <a:latin typeface="Arial" charset="0"/>
                </a:rPr>
                <a:t>Margin</a:t>
              </a:r>
            </a:p>
          </p:txBody>
        </p:sp>
        <p:sp>
          <p:nvSpPr>
            <p:cNvPr id="109612" name="Text Box 44"/>
            <p:cNvSpPr txBox="1">
              <a:spLocks noChangeArrowheads="1"/>
            </p:cNvSpPr>
            <p:nvPr/>
          </p:nvSpPr>
          <p:spPr bwMode="auto">
            <a:xfrm rot="2353321">
              <a:off x="2647" y="1866"/>
              <a:ext cx="360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solidFill>
                    <a:schemeClr val="bg2"/>
                  </a:solidFill>
                  <a:latin typeface="Arial" charset="0"/>
                </a:rPr>
                <a:t>Margin</a:t>
              </a:r>
            </a:p>
          </p:txBody>
        </p:sp>
        <p:sp>
          <p:nvSpPr>
            <p:cNvPr id="109613" name="Text Box 45"/>
            <p:cNvSpPr txBox="1">
              <a:spLocks noChangeArrowheads="1"/>
            </p:cNvSpPr>
            <p:nvPr/>
          </p:nvSpPr>
          <p:spPr bwMode="auto">
            <a:xfrm>
              <a:off x="2418" y="2909"/>
              <a:ext cx="729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latin typeface="Arial" charset="0"/>
                </a:rPr>
                <a:t>Primary Activities</a:t>
              </a:r>
            </a:p>
          </p:txBody>
        </p:sp>
        <p:sp>
          <p:nvSpPr>
            <p:cNvPr id="109614" name="Text Box 46"/>
            <p:cNvSpPr txBox="1">
              <a:spLocks noChangeArrowheads="1"/>
            </p:cNvSpPr>
            <p:nvPr/>
          </p:nvSpPr>
          <p:spPr bwMode="auto">
            <a:xfrm rot="-5400000">
              <a:off x="1382" y="2453"/>
              <a:ext cx="731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latin typeface="Arial" charset="0"/>
                </a:rPr>
                <a:t>Support Activities</a:t>
              </a:r>
            </a:p>
          </p:txBody>
        </p:sp>
        <p:sp>
          <p:nvSpPr>
            <p:cNvPr id="109615" name="AutoShape 47"/>
            <p:cNvSpPr>
              <a:spLocks/>
            </p:cNvSpPr>
            <p:nvPr/>
          </p:nvSpPr>
          <p:spPr bwMode="auto">
            <a:xfrm flipH="1">
              <a:off x="1816" y="2249"/>
              <a:ext cx="73" cy="590"/>
            </a:xfrm>
            <a:prstGeom prst="rightBrace">
              <a:avLst>
                <a:gd name="adj1" fmla="val 67352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6" name="AutoShape 48"/>
            <p:cNvSpPr>
              <a:spLocks/>
            </p:cNvSpPr>
            <p:nvPr/>
          </p:nvSpPr>
          <p:spPr bwMode="auto">
            <a:xfrm rot="16200000" flipH="1">
              <a:off x="2753" y="2595"/>
              <a:ext cx="73" cy="591"/>
            </a:xfrm>
            <a:prstGeom prst="rightBrace">
              <a:avLst>
                <a:gd name="adj1" fmla="val 67466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7" name="Line 49"/>
            <p:cNvSpPr>
              <a:spLocks noChangeShapeType="1"/>
            </p:cNvSpPr>
            <p:nvPr/>
          </p:nvSpPr>
          <p:spPr bwMode="auto">
            <a:xfrm flipV="1">
              <a:off x="2050" y="2134"/>
              <a:ext cx="0" cy="71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8" name="Text Box 50"/>
            <p:cNvSpPr txBox="1">
              <a:spLocks noChangeArrowheads="1"/>
            </p:cNvSpPr>
            <p:nvPr/>
          </p:nvSpPr>
          <p:spPr bwMode="auto">
            <a:xfrm>
              <a:off x="2494" y="2203"/>
              <a:ext cx="33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Service</a:t>
              </a:r>
            </a:p>
          </p:txBody>
        </p:sp>
        <p:sp>
          <p:nvSpPr>
            <p:cNvPr id="109619" name="Text Box 51"/>
            <p:cNvSpPr txBox="1">
              <a:spLocks noChangeArrowheads="1"/>
            </p:cNvSpPr>
            <p:nvPr/>
          </p:nvSpPr>
          <p:spPr bwMode="auto">
            <a:xfrm>
              <a:off x="2494" y="2331"/>
              <a:ext cx="63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Marketing &amp; Sales</a:t>
              </a:r>
            </a:p>
          </p:txBody>
        </p:sp>
        <p:sp>
          <p:nvSpPr>
            <p:cNvPr id="109620" name="Text Box 52"/>
            <p:cNvSpPr txBox="1">
              <a:spLocks noChangeArrowheads="1"/>
            </p:cNvSpPr>
            <p:nvPr/>
          </p:nvSpPr>
          <p:spPr bwMode="auto">
            <a:xfrm>
              <a:off x="2494" y="2465"/>
              <a:ext cx="66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Outbound Logistics</a:t>
              </a:r>
            </a:p>
          </p:txBody>
        </p:sp>
        <p:sp>
          <p:nvSpPr>
            <p:cNvPr id="109621" name="Text Box 53"/>
            <p:cNvSpPr txBox="1">
              <a:spLocks noChangeArrowheads="1"/>
            </p:cNvSpPr>
            <p:nvPr/>
          </p:nvSpPr>
          <p:spPr bwMode="auto">
            <a:xfrm>
              <a:off x="2494" y="2600"/>
              <a:ext cx="431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Operations</a:t>
              </a:r>
            </a:p>
          </p:txBody>
        </p:sp>
        <p:sp>
          <p:nvSpPr>
            <p:cNvPr id="109622" name="Text Box 54"/>
            <p:cNvSpPr txBox="1">
              <a:spLocks noChangeArrowheads="1"/>
            </p:cNvSpPr>
            <p:nvPr/>
          </p:nvSpPr>
          <p:spPr bwMode="auto">
            <a:xfrm>
              <a:off x="2494" y="2710"/>
              <a:ext cx="61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Inbound Logistics</a:t>
              </a:r>
            </a:p>
          </p:txBody>
        </p:sp>
        <p:sp>
          <p:nvSpPr>
            <p:cNvPr id="109623" name="Text Box 55"/>
            <p:cNvSpPr txBox="1">
              <a:spLocks noChangeArrowheads="1"/>
            </p:cNvSpPr>
            <p:nvPr/>
          </p:nvSpPr>
          <p:spPr bwMode="auto">
            <a:xfrm rot="-5400000">
              <a:off x="1642" y="2493"/>
              <a:ext cx="64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Firm Infrastructure</a:t>
              </a:r>
            </a:p>
          </p:txBody>
        </p:sp>
        <p:sp>
          <p:nvSpPr>
            <p:cNvPr id="109624" name="Text Box 56"/>
            <p:cNvSpPr txBox="1">
              <a:spLocks noChangeArrowheads="1"/>
            </p:cNvSpPr>
            <p:nvPr/>
          </p:nvSpPr>
          <p:spPr bwMode="auto">
            <a:xfrm rot="-5400000">
              <a:off x="1718" y="2407"/>
              <a:ext cx="812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Human Resource Mgmt.</a:t>
              </a:r>
            </a:p>
          </p:txBody>
        </p:sp>
        <p:sp>
          <p:nvSpPr>
            <p:cNvPr id="109625" name="Text Box 57"/>
            <p:cNvSpPr txBox="1">
              <a:spLocks noChangeArrowheads="1"/>
            </p:cNvSpPr>
            <p:nvPr/>
          </p:nvSpPr>
          <p:spPr bwMode="auto">
            <a:xfrm rot="-5400000">
              <a:off x="1818" y="2358"/>
              <a:ext cx="91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Technological Development</a:t>
              </a:r>
            </a:p>
          </p:txBody>
        </p:sp>
        <p:sp>
          <p:nvSpPr>
            <p:cNvPr id="109626" name="Text Box 58"/>
            <p:cNvSpPr txBox="1">
              <a:spLocks noChangeArrowheads="1"/>
            </p:cNvSpPr>
            <p:nvPr/>
          </p:nvSpPr>
          <p:spPr bwMode="auto">
            <a:xfrm rot="-5400000">
              <a:off x="2193" y="2571"/>
              <a:ext cx="484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Procurement</a:t>
              </a:r>
            </a:p>
          </p:txBody>
        </p:sp>
      </p:grpSp>
      <p:grpSp>
        <p:nvGrpSpPr>
          <p:cNvPr id="109627" name="Group 59"/>
          <p:cNvGrpSpPr>
            <a:grpSpLocks/>
          </p:cNvGrpSpPr>
          <p:nvPr/>
        </p:nvGrpSpPr>
        <p:grpSpPr bwMode="auto">
          <a:xfrm>
            <a:off x="5661025" y="1951038"/>
            <a:ext cx="2366963" cy="2238375"/>
            <a:chOff x="1671" y="1653"/>
            <a:chExt cx="1491" cy="1410"/>
          </a:xfrm>
        </p:grpSpPr>
        <p:grpSp>
          <p:nvGrpSpPr>
            <p:cNvPr id="109628" name="Group 60"/>
            <p:cNvGrpSpPr>
              <a:grpSpLocks/>
            </p:cNvGrpSpPr>
            <p:nvPr/>
          </p:nvGrpSpPr>
          <p:grpSpPr bwMode="auto">
            <a:xfrm>
              <a:off x="1893" y="1791"/>
              <a:ext cx="1234" cy="1067"/>
              <a:chOff x="1311" y="722"/>
              <a:chExt cx="2847" cy="3052"/>
            </a:xfrm>
          </p:grpSpPr>
          <p:sp>
            <p:nvSpPr>
              <p:cNvPr id="109629" name="Freeform 61"/>
              <p:cNvSpPr>
                <a:spLocks/>
              </p:cNvSpPr>
              <p:nvPr/>
            </p:nvSpPr>
            <p:spPr bwMode="auto">
              <a:xfrm>
                <a:off x="1311" y="722"/>
                <a:ext cx="1423" cy="3052"/>
              </a:xfrm>
              <a:custGeom>
                <a:avLst/>
                <a:gdLst/>
                <a:ahLst/>
                <a:cxnLst>
                  <a:cxn ang="0">
                    <a:pos x="0" y="3052"/>
                  </a:cxn>
                  <a:cxn ang="0">
                    <a:pos x="0" y="1278"/>
                  </a:cxn>
                  <a:cxn ang="0">
                    <a:pos x="1423" y="0"/>
                  </a:cxn>
                  <a:cxn ang="0">
                    <a:pos x="1423" y="3052"/>
                  </a:cxn>
                  <a:cxn ang="0">
                    <a:pos x="0" y="3052"/>
                  </a:cxn>
                </a:cxnLst>
                <a:rect l="0" t="0" r="r" b="b"/>
                <a:pathLst>
                  <a:path w="1423" h="3052">
                    <a:moveTo>
                      <a:pt x="0" y="3052"/>
                    </a:moveTo>
                    <a:lnTo>
                      <a:pt x="0" y="1278"/>
                    </a:lnTo>
                    <a:lnTo>
                      <a:pt x="1423" y="0"/>
                    </a:lnTo>
                    <a:lnTo>
                      <a:pt x="1423" y="3052"/>
                    </a:lnTo>
                    <a:lnTo>
                      <a:pt x="0" y="305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080">
                      <a:gamma/>
                      <a:shade val="46275"/>
                      <a:invGamma/>
                    </a:srgbClr>
                  </a:gs>
                  <a:gs pos="100000">
                    <a:srgbClr val="008080"/>
                  </a:gs>
                </a:gsLst>
                <a:lin ang="0" scaled="1"/>
              </a:gradFill>
              <a:ln w="12700" cap="sq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9630" name="Freeform 62"/>
              <p:cNvSpPr>
                <a:spLocks/>
              </p:cNvSpPr>
              <p:nvPr/>
            </p:nvSpPr>
            <p:spPr bwMode="auto">
              <a:xfrm flipH="1">
                <a:off x="2735" y="722"/>
                <a:ext cx="1423" cy="3052"/>
              </a:xfrm>
              <a:custGeom>
                <a:avLst/>
                <a:gdLst/>
                <a:ahLst/>
                <a:cxnLst>
                  <a:cxn ang="0">
                    <a:pos x="0" y="3052"/>
                  </a:cxn>
                  <a:cxn ang="0">
                    <a:pos x="0" y="1278"/>
                  </a:cxn>
                  <a:cxn ang="0">
                    <a:pos x="1423" y="0"/>
                  </a:cxn>
                  <a:cxn ang="0">
                    <a:pos x="1423" y="3052"/>
                  </a:cxn>
                  <a:cxn ang="0">
                    <a:pos x="0" y="3052"/>
                  </a:cxn>
                </a:cxnLst>
                <a:rect l="0" t="0" r="r" b="b"/>
                <a:pathLst>
                  <a:path w="1423" h="3052">
                    <a:moveTo>
                      <a:pt x="0" y="3052"/>
                    </a:moveTo>
                    <a:lnTo>
                      <a:pt x="0" y="1278"/>
                    </a:lnTo>
                    <a:lnTo>
                      <a:pt x="1423" y="0"/>
                    </a:lnTo>
                    <a:lnTo>
                      <a:pt x="1423" y="3052"/>
                    </a:lnTo>
                    <a:lnTo>
                      <a:pt x="0" y="3052"/>
                    </a:lnTo>
                    <a:close/>
                  </a:path>
                </a:pathLst>
              </a:custGeom>
              <a:solidFill>
                <a:srgbClr val="99CCFF"/>
              </a:solidFill>
              <a:ln w="12700" cap="sq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9631" name="Line 63"/>
            <p:cNvSpPr>
              <a:spLocks noChangeShapeType="1"/>
            </p:cNvSpPr>
            <p:nvPr/>
          </p:nvSpPr>
          <p:spPr bwMode="auto">
            <a:xfrm flipV="1">
              <a:off x="2204" y="2016"/>
              <a:ext cx="0" cy="8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32" name="Line 64"/>
            <p:cNvSpPr>
              <a:spLocks noChangeShapeType="1"/>
            </p:cNvSpPr>
            <p:nvPr/>
          </p:nvSpPr>
          <p:spPr bwMode="auto">
            <a:xfrm flipV="1">
              <a:off x="2358" y="1902"/>
              <a:ext cx="0" cy="95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33" name="Line 65"/>
            <p:cNvSpPr>
              <a:spLocks noChangeShapeType="1"/>
            </p:cNvSpPr>
            <p:nvPr/>
          </p:nvSpPr>
          <p:spPr bwMode="auto">
            <a:xfrm>
              <a:off x="2494" y="2724"/>
              <a:ext cx="613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34" name="Line 66"/>
            <p:cNvSpPr>
              <a:spLocks noChangeShapeType="1"/>
            </p:cNvSpPr>
            <p:nvPr/>
          </p:nvSpPr>
          <p:spPr bwMode="auto">
            <a:xfrm>
              <a:off x="2494" y="2594"/>
              <a:ext cx="617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35" name="Line 67"/>
            <p:cNvSpPr>
              <a:spLocks noChangeShapeType="1"/>
            </p:cNvSpPr>
            <p:nvPr/>
          </p:nvSpPr>
          <p:spPr bwMode="auto">
            <a:xfrm>
              <a:off x="2494" y="2464"/>
              <a:ext cx="617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36" name="Line 68"/>
            <p:cNvSpPr>
              <a:spLocks noChangeShapeType="1"/>
            </p:cNvSpPr>
            <p:nvPr/>
          </p:nvSpPr>
          <p:spPr bwMode="auto">
            <a:xfrm>
              <a:off x="2494" y="2334"/>
              <a:ext cx="614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37" name="Line 69"/>
            <p:cNvSpPr>
              <a:spLocks noChangeShapeType="1"/>
            </p:cNvSpPr>
            <p:nvPr/>
          </p:nvSpPr>
          <p:spPr bwMode="auto">
            <a:xfrm>
              <a:off x="2494" y="2204"/>
              <a:ext cx="574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38" name="Freeform 70"/>
            <p:cNvSpPr>
              <a:spLocks/>
            </p:cNvSpPr>
            <p:nvPr/>
          </p:nvSpPr>
          <p:spPr bwMode="auto">
            <a:xfrm>
              <a:off x="1894" y="1653"/>
              <a:ext cx="1233" cy="585"/>
            </a:xfrm>
            <a:custGeom>
              <a:avLst/>
              <a:gdLst/>
              <a:ahLst/>
              <a:cxnLst>
                <a:cxn ang="0">
                  <a:pos x="0" y="1817"/>
                </a:cxn>
                <a:cxn ang="0">
                  <a:pos x="0" y="1363"/>
                </a:cxn>
                <a:cxn ang="0">
                  <a:pos x="1680" y="0"/>
                </a:cxn>
                <a:cxn ang="0">
                  <a:pos x="3377" y="1380"/>
                </a:cxn>
                <a:cxn ang="0">
                  <a:pos x="3377" y="1817"/>
                </a:cxn>
                <a:cxn ang="0">
                  <a:pos x="1688" y="437"/>
                </a:cxn>
                <a:cxn ang="0">
                  <a:pos x="0" y="1817"/>
                </a:cxn>
              </a:cxnLst>
              <a:rect l="0" t="0" r="r" b="b"/>
              <a:pathLst>
                <a:path w="3377" h="1817">
                  <a:moveTo>
                    <a:pt x="0" y="1817"/>
                  </a:moveTo>
                  <a:lnTo>
                    <a:pt x="0" y="1363"/>
                  </a:lnTo>
                  <a:lnTo>
                    <a:pt x="1680" y="0"/>
                  </a:lnTo>
                  <a:lnTo>
                    <a:pt x="3377" y="1380"/>
                  </a:lnTo>
                  <a:lnTo>
                    <a:pt x="3377" y="1817"/>
                  </a:lnTo>
                  <a:lnTo>
                    <a:pt x="1688" y="437"/>
                  </a:lnTo>
                  <a:lnTo>
                    <a:pt x="0" y="1817"/>
                  </a:lnTo>
                  <a:close/>
                </a:path>
              </a:pathLst>
            </a:custGeom>
            <a:solidFill>
              <a:srgbClr val="FFFF99"/>
            </a:solidFill>
            <a:ln w="12700" cap="sq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39" name="Text Box 71"/>
            <p:cNvSpPr txBox="1">
              <a:spLocks noChangeArrowheads="1"/>
            </p:cNvSpPr>
            <p:nvPr/>
          </p:nvSpPr>
          <p:spPr bwMode="auto">
            <a:xfrm rot="-2353507">
              <a:off x="2017" y="1868"/>
              <a:ext cx="360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solidFill>
                    <a:schemeClr val="bg2"/>
                  </a:solidFill>
                  <a:latin typeface="Arial" charset="0"/>
                </a:rPr>
                <a:t>Margin</a:t>
              </a:r>
            </a:p>
          </p:txBody>
        </p:sp>
        <p:sp>
          <p:nvSpPr>
            <p:cNvPr id="109640" name="Text Box 72"/>
            <p:cNvSpPr txBox="1">
              <a:spLocks noChangeArrowheads="1"/>
            </p:cNvSpPr>
            <p:nvPr/>
          </p:nvSpPr>
          <p:spPr bwMode="auto">
            <a:xfrm rot="2353321">
              <a:off x="2647" y="1866"/>
              <a:ext cx="360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solidFill>
                    <a:schemeClr val="bg2"/>
                  </a:solidFill>
                  <a:latin typeface="Arial" charset="0"/>
                </a:rPr>
                <a:t>Margin</a:t>
              </a:r>
            </a:p>
          </p:txBody>
        </p:sp>
        <p:sp>
          <p:nvSpPr>
            <p:cNvPr id="109641" name="Text Box 73"/>
            <p:cNvSpPr txBox="1">
              <a:spLocks noChangeArrowheads="1"/>
            </p:cNvSpPr>
            <p:nvPr/>
          </p:nvSpPr>
          <p:spPr bwMode="auto">
            <a:xfrm>
              <a:off x="2418" y="2909"/>
              <a:ext cx="729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latin typeface="Arial" charset="0"/>
                </a:rPr>
                <a:t>Primary Activities</a:t>
              </a:r>
            </a:p>
          </p:txBody>
        </p:sp>
        <p:sp>
          <p:nvSpPr>
            <p:cNvPr id="109642" name="Text Box 74"/>
            <p:cNvSpPr txBox="1">
              <a:spLocks noChangeArrowheads="1"/>
            </p:cNvSpPr>
            <p:nvPr/>
          </p:nvSpPr>
          <p:spPr bwMode="auto">
            <a:xfrm rot="-5400000">
              <a:off x="1382" y="2453"/>
              <a:ext cx="731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1000">
                  <a:latin typeface="Arial" charset="0"/>
                </a:rPr>
                <a:t>Support Activities</a:t>
              </a:r>
            </a:p>
          </p:txBody>
        </p:sp>
        <p:sp>
          <p:nvSpPr>
            <p:cNvPr id="109643" name="AutoShape 75"/>
            <p:cNvSpPr>
              <a:spLocks/>
            </p:cNvSpPr>
            <p:nvPr/>
          </p:nvSpPr>
          <p:spPr bwMode="auto">
            <a:xfrm flipH="1">
              <a:off x="1816" y="2249"/>
              <a:ext cx="73" cy="590"/>
            </a:xfrm>
            <a:prstGeom prst="rightBrace">
              <a:avLst>
                <a:gd name="adj1" fmla="val 67352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44" name="AutoShape 76"/>
            <p:cNvSpPr>
              <a:spLocks/>
            </p:cNvSpPr>
            <p:nvPr/>
          </p:nvSpPr>
          <p:spPr bwMode="auto">
            <a:xfrm rot="16200000" flipH="1">
              <a:off x="2753" y="2595"/>
              <a:ext cx="73" cy="591"/>
            </a:xfrm>
            <a:prstGeom prst="rightBrace">
              <a:avLst>
                <a:gd name="adj1" fmla="val 67466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45" name="Line 77"/>
            <p:cNvSpPr>
              <a:spLocks noChangeShapeType="1"/>
            </p:cNvSpPr>
            <p:nvPr/>
          </p:nvSpPr>
          <p:spPr bwMode="auto">
            <a:xfrm flipV="1">
              <a:off x="2050" y="2134"/>
              <a:ext cx="0" cy="71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46" name="Text Box 78"/>
            <p:cNvSpPr txBox="1">
              <a:spLocks noChangeArrowheads="1"/>
            </p:cNvSpPr>
            <p:nvPr/>
          </p:nvSpPr>
          <p:spPr bwMode="auto">
            <a:xfrm>
              <a:off x="2494" y="2203"/>
              <a:ext cx="33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Service</a:t>
              </a:r>
            </a:p>
          </p:txBody>
        </p:sp>
        <p:sp>
          <p:nvSpPr>
            <p:cNvPr id="109647" name="Text Box 79"/>
            <p:cNvSpPr txBox="1">
              <a:spLocks noChangeArrowheads="1"/>
            </p:cNvSpPr>
            <p:nvPr/>
          </p:nvSpPr>
          <p:spPr bwMode="auto">
            <a:xfrm>
              <a:off x="2494" y="2331"/>
              <a:ext cx="63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Marketing &amp; Sales</a:t>
              </a:r>
            </a:p>
          </p:txBody>
        </p:sp>
        <p:sp>
          <p:nvSpPr>
            <p:cNvPr id="109648" name="Text Box 80"/>
            <p:cNvSpPr txBox="1">
              <a:spLocks noChangeArrowheads="1"/>
            </p:cNvSpPr>
            <p:nvPr/>
          </p:nvSpPr>
          <p:spPr bwMode="auto">
            <a:xfrm>
              <a:off x="2494" y="2465"/>
              <a:ext cx="66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Outbound Logistics</a:t>
              </a:r>
            </a:p>
          </p:txBody>
        </p:sp>
        <p:sp>
          <p:nvSpPr>
            <p:cNvPr id="109649" name="Text Box 81"/>
            <p:cNvSpPr txBox="1">
              <a:spLocks noChangeArrowheads="1"/>
            </p:cNvSpPr>
            <p:nvPr/>
          </p:nvSpPr>
          <p:spPr bwMode="auto">
            <a:xfrm>
              <a:off x="2494" y="2600"/>
              <a:ext cx="431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Operations</a:t>
              </a:r>
            </a:p>
          </p:txBody>
        </p:sp>
        <p:sp>
          <p:nvSpPr>
            <p:cNvPr id="109650" name="Text Box 82"/>
            <p:cNvSpPr txBox="1">
              <a:spLocks noChangeArrowheads="1"/>
            </p:cNvSpPr>
            <p:nvPr/>
          </p:nvSpPr>
          <p:spPr bwMode="auto">
            <a:xfrm>
              <a:off x="2494" y="2710"/>
              <a:ext cx="618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solidFill>
                    <a:schemeClr val="bg2"/>
                  </a:solidFill>
                  <a:latin typeface="Arial" charset="0"/>
                </a:rPr>
                <a:t>Inbound Logistics</a:t>
              </a:r>
            </a:p>
          </p:txBody>
        </p:sp>
        <p:sp>
          <p:nvSpPr>
            <p:cNvPr id="109651" name="Text Box 83"/>
            <p:cNvSpPr txBox="1">
              <a:spLocks noChangeArrowheads="1"/>
            </p:cNvSpPr>
            <p:nvPr/>
          </p:nvSpPr>
          <p:spPr bwMode="auto">
            <a:xfrm rot="-5400000">
              <a:off x="1642" y="2493"/>
              <a:ext cx="64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Firm Infrastructure</a:t>
              </a:r>
            </a:p>
          </p:txBody>
        </p:sp>
        <p:sp>
          <p:nvSpPr>
            <p:cNvPr id="109652" name="Text Box 84"/>
            <p:cNvSpPr txBox="1">
              <a:spLocks noChangeArrowheads="1"/>
            </p:cNvSpPr>
            <p:nvPr/>
          </p:nvSpPr>
          <p:spPr bwMode="auto">
            <a:xfrm rot="-5400000">
              <a:off x="1718" y="2407"/>
              <a:ext cx="812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Human Resource Mgmt.</a:t>
              </a:r>
            </a:p>
          </p:txBody>
        </p:sp>
        <p:sp>
          <p:nvSpPr>
            <p:cNvPr id="109653" name="Text Box 85"/>
            <p:cNvSpPr txBox="1">
              <a:spLocks noChangeArrowheads="1"/>
            </p:cNvSpPr>
            <p:nvPr/>
          </p:nvSpPr>
          <p:spPr bwMode="auto">
            <a:xfrm rot="-5400000">
              <a:off x="1818" y="2358"/>
              <a:ext cx="910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Technological Development</a:t>
              </a:r>
            </a:p>
          </p:txBody>
        </p:sp>
        <p:sp>
          <p:nvSpPr>
            <p:cNvPr id="109654" name="Text Box 86"/>
            <p:cNvSpPr txBox="1">
              <a:spLocks noChangeArrowheads="1"/>
            </p:cNvSpPr>
            <p:nvPr/>
          </p:nvSpPr>
          <p:spPr bwMode="auto">
            <a:xfrm rot="-5400000">
              <a:off x="2193" y="2571"/>
              <a:ext cx="484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800">
                  <a:latin typeface="Arial" charset="0"/>
                </a:rPr>
                <a:t>Procurement</a:t>
              </a:r>
            </a:p>
          </p:txBody>
        </p:sp>
      </p:grpSp>
      <p:sp>
        <p:nvSpPr>
          <p:cNvPr id="109655" name="AutoShape 87"/>
          <p:cNvSpPr>
            <a:spLocks/>
          </p:cNvSpPr>
          <p:nvPr/>
        </p:nvSpPr>
        <p:spPr bwMode="auto">
          <a:xfrm rot="5400000">
            <a:off x="4940300" y="715963"/>
            <a:ext cx="260350" cy="2870200"/>
          </a:xfrm>
          <a:prstGeom prst="leftBracket">
            <a:avLst>
              <a:gd name="adj" fmla="val 91870"/>
            </a:avLst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656" name="Text Box 88"/>
          <p:cNvSpPr txBox="1">
            <a:spLocks noChangeArrowheads="1"/>
          </p:cNvSpPr>
          <p:nvPr/>
        </p:nvSpPr>
        <p:spPr bwMode="auto">
          <a:xfrm>
            <a:off x="3775075" y="1638300"/>
            <a:ext cx="259238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Horizontal Alliance</a:t>
            </a:r>
          </a:p>
        </p:txBody>
      </p:sp>
      <p:sp>
        <p:nvSpPr>
          <p:cNvPr id="109657" name="Text Box 89"/>
          <p:cNvSpPr txBox="1">
            <a:spLocks noChangeArrowheads="1"/>
          </p:cNvSpPr>
          <p:nvPr/>
        </p:nvSpPr>
        <p:spPr bwMode="auto">
          <a:xfrm>
            <a:off x="2706688" y="1535113"/>
            <a:ext cx="9286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Buyer</a:t>
            </a:r>
          </a:p>
        </p:txBody>
      </p:sp>
      <p:sp>
        <p:nvSpPr>
          <p:cNvPr id="109659" name="Text Box 91"/>
          <p:cNvSpPr txBox="1">
            <a:spLocks noChangeArrowheads="1"/>
          </p:cNvSpPr>
          <p:nvPr/>
        </p:nvSpPr>
        <p:spPr bwMode="auto">
          <a:xfrm>
            <a:off x="3870325" y="1968500"/>
            <a:ext cx="24003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Potential Competitors</a:t>
            </a:r>
          </a:p>
        </p:txBody>
      </p:sp>
      <p:sp>
        <p:nvSpPr>
          <p:cNvPr id="109660" name="Text Box 92"/>
          <p:cNvSpPr txBox="1">
            <a:spLocks noChangeArrowheads="1"/>
          </p:cNvSpPr>
          <p:nvPr/>
        </p:nvSpPr>
        <p:spPr bwMode="auto">
          <a:xfrm>
            <a:off x="469900" y="4062413"/>
            <a:ext cx="8023225" cy="2647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horizontal complementary strategic alliance is formed between partners who agree to combine their resources and skills to create value in the same stage of the value chain</a:t>
            </a:r>
          </a:p>
          <a:p>
            <a:pPr marL="234950" indent="-234950">
              <a:buFontTx/>
              <a:buChar char="•"/>
            </a:pPr>
            <a:r>
              <a:rPr lang="en-US"/>
              <a:t>focus on long-term product development and distribution opportunities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partners may become competitors</a:t>
            </a: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requires a great deal of trust between the partners</a:t>
            </a:r>
          </a:p>
        </p:txBody>
      </p:sp>
      <p:sp>
        <p:nvSpPr>
          <p:cNvPr id="109661" name="Text Box 93"/>
          <p:cNvSpPr txBox="1">
            <a:spLocks noChangeArrowheads="1"/>
          </p:cNvSpPr>
          <p:nvPr/>
        </p:nvSpPr>
        <p:spPr bwMode="auto">
          <a:xfrm>
            <a:off x="6538913" y="1533525"/>
            <a:ext cx="9286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Buyer</a:t>
            </a:r>
          </a:p>
        </p:txBody>
      </p:sp>
      <p:sp>
        <p:nvSpPr>
          <p:cNvPr id="109662" name="Text Box 94"/>
          <p:cNvSpPr txBox="1">
            <a:spLocks noChangeArrowheads="1"/>
          </p:cNvSpPr>
          <p:nvPr/>
        </p:nvSpPr>
        <p:spPr bwMode="auto">
          <a:xfrm>
            <a:off x="3184525" y="1095375"/>
            <a:ext cx="54927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Complementary Strategic Alliances</a:t>
            </a:r>
          </a:p>
        </p:txBody>
      </p:sp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A84-1833-4D00-90A9-97E63BAC41B7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Business-Level Cooperative Strategies: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3732213" y="1787525"/>
            <a:ext cx="4878387" cy="3743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competition response strategic alliances occur when firms join forces to respond to a strategic action of another competitor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because they can be difficult to reverse and expensive to operate, competition response strategic alliances are primarily formed to respond to strategic rather than tactical actions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3197225" y="1095375"/>
            <a:ext cx="499586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Competition Response Alliances</a:t>
            </a:r>
          </a:p>
        </p:txBody>
      </p:sp>
      <p:grpSp>
        <p:nvGrpSpPr>
          <p:cNvPr id="106502" name="Group 6"/>
          <p:cNvGrpSpPr>
            <a:grpSpLocks/>
          </p:cNvGrpSpPr>
          <p:nvPr/>
        </p:nvGrpSpPr>
        <p:grpSpPr bwMode="auto">
          <a:xfrm>
            <a:off x="396875" y="2884488"/>
            <a:ext cx="3171825" cy="1030287"/>
            <a:chOff x="473" y="1993"/>
            <a:chExt cx="1932" cy="649"/>
          </a:xfrm>
        </p:grpSpPr>
        <p:sp>
          <p:nvSpPr>
            <p:cNvPr id="106503" name="Rectangle 7"/>
            <p:cNvSpPr>
              <a:spLocks noChangeArrowheads="1"/>
            </p:cNvSpPr>
            <p:nvPr/>
          </p:nvSpPr>
          <p:spPr bwMode="auto">
            <a:xfrm>
              <a:off x="473" y="1993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4" name="Rectangle 8"/>
            <p:cNvSpPr>
              <a:spLocks noChangeArrowheads="1"/>
            </p:cNvSpPr>
            <p:nvPr/>
          </p:nvSpPr>
          <p:spPr bwMode="auto">
            <a:xfrm>
              <a:off x="510" y="2030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Competition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Response Alliances</a:t>
              </a:r>
            </a:p>
          </p:txBody>
        </p:sp>
      </p:grpSp>
      <p:grpSp>
        <p:nvGrpSpPr>
          <p:cNvPr id="106508" name="Group 12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06509" name="Rectangle 13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0" name="Rectangle 14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Complementary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</p:spTree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D86B-9ED9-4838-96CF-E85D967EB5D2}" type="slidenum">
              <a:rPr lang="en-US"/>
              <a:pPr/>
              <a:t>14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Business-Level Cooperative Strategies: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3732213" y="1787525"/>
            <a:ext cx="4878387" cy="337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uncertainty reducing strategic alliances are used to hedge against risk and uncertainty</a:t>
            </a: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these alliances are most noticed in fast-cycle markets</a:t>
            </a: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alliance may be formed to reduce the uncertainty associated with developing new product or technology standards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3197225" y="1095375"/>
            <a:ext cx="499586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Uncertainty Reducing Alliances</a:t>
            </a:r>
          </a:p>
        </p:txBody>
      </p:sp>
      <p:grpSp>
        <p:nvGrpSpPr>
          <p:cNvPr id="107526" name="Group 6"/>
          <p:cNvGrpSpPr>
            <a:grpSpLocks/>
          </p:cNvGrpSpPr>
          <p:nvPr/>
        </p:nvGrpSpPr>
        <p:grpSpPr bwMode="auto">
          <a:xfrm>
            <a:off x="396875" y="2884488"/>
            <a:ext cx="3171825" cy="1030287"/>
            <a:chOff x="473" y="1993"/>
            <a:chExt cx="1932" cy="649"/>
          </a:xfrm>
        </p:grpSpPr>
        <p:sp>
          <p:nvSpPr>
            <p:cNvPr id="107527" name="Rectangle 7"/>
            <p:cNvSpPr>
              <a:spLocks noChangeArrowheads="1"/>
            </p:cNvSpPr>
            <p:nvPr/>
          </p:nvSpPr>
          <p:spPr bwMode="auto">
            <a:xfrm>
              <a:off x="473" y="1993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7528" name="Rectangle 8"/>
            <p:cNvSpPr>
              <a:spLocks noChangeArrowheads="1"/>
            </p:cNvSpPr>
            <p:nvPr/>
          </p:nvSpPr>
          <p:spPr bwMode="auto">
            <a:xfrm>
              <a:off x="510" y="2030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Competition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Response Alliances</a:t>
              </a:r>
            </a:p>
          </p:txBody>
        </p:sp>
      </p:grpSp>
      <p:grpSp>
        <p:nvGrpSpPr>
          <p:cNvPr id="107529" name="Group 9"/>
          <p:cNvGrpSpPr>
            <a:grpSpLocks/>
          </p:cNvGrpSpPr>
          <p:nvPr/>
        </p:nvGrpSpPr>
        <p:grpSpPr bwMode="auto">
          <a:xfrm>
            <a:off x="396875" y="3981450"/>
            <a:ext cx="3171825" cy="1030288"/>
            <a:chOff x="489" y="2675"/>
            <a:chExt cx="1932" cy="649"/>
          </a:xfrm>
        </p:grpSpPr>
        <p:sp>
          <p:nvSpPr>
            <p:cNvPr id="107530" name="Rectangle 10"/>
            <p:cNvSpPr>
              <a:spLocks noChangeArrowheads="1"/>
            </p:cNvSpPr>
            <p:nvPr/>
          </p:nvSpPr>
          <p:spPr bwMode="auto">
            <a:xfrm>
              <a:off x="489" y="2675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7531" name="Rectangle 11"/>
            <p:cNvSpPr>
              <a:spLocks noChangeArrowheads="1"/>
            </p:cNvSpPr>
            <p:nvPr/>
          </p:nvSpPr>
          <p:spPr bwMode="auto">
            <a:xfrm>
              <a:off x="526" y="2712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Uncertainty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Reducing Alliances</a:t>
              </a:r>
            </a:p>
          </p:txBody>
        </p:sp>
      </p:grpSp>
      <p:grpSp>
        <p:nvGrpSpPr>
          <p:cNvPr id="107532" name="Group 12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07533" name="Rectangle 13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7534" name="Rectangle 14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Complementary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F4B0-43CE-4CB2-A8D2-9519AD0FAF34}" type="slidenum">
              <a:rPr lang="en-US"/>
              <a:pPr/>
              <a:t>15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Business-Level Cooperative Strategies: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3732213" y="1787525"/>
            <a:ext cx="4878387" cy="4838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competition reducing strategic alliances may be created to avoid destructive or excessive competition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explicit collusion exists when firms directly negotiate production output and pricing agreements in order to reduce competition (illegal)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tacit collusion exists when several firms in an industry indirectly coordinate their production and pricing decisions by observing each other’s competitive actions and responses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3197225" y="1095375"/>
            <a:ext cx="499586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Competition Reducing Alliances</a:t>
            </a:r>
          </a:p>
        </p:txBody>
      </p:sp>
      <p:grpSp>
        <p:nvGrpSpPr>
          <p:cNvPr id="105493" name="Group 21"/>
          <p:cNvGrpSpPr>
            <a:grpSpLocks/>
          </p:cNvGrpSpPr>
          <p:nvPr/>
        </p:nvGrpSpPr>
        <p:grpSpPr bwMode="auto">
          <a:xfrm>
            <a:off x="395288" y="5078413"/>
            <a:ext cx="3171825" cy="1030287"/>
            <a:chOff x="249" y="3199"/>
            <a:chExt cx="1932" cy="649"/>
          </a:xfrm>
        </p:grpSpPr>
        <p:sp>
          <p:nvSpPr>
            <p:cNvPr id="105494" name="Rectangle 22"/>
            <p:cNvSpPr>
              <a:spLocks noChangeArrowheads="1"/>
            </p:cNvSpPr>
            <p:nvPr/>
          </p:nvSpPr>
          <p:spPr bwMode="auto">
            <a:xfrm>
              <a:off x="249" y="3199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495" name="Rectangle 23"/>
            <p:cNvSpPr>
              <a:spLocks noChangeArrowheads="1"/>
            </p:cNvSpPr>
            <p:nvPr/>
          </p:nvSpPr>
          <p:spPr bwMode="auto">
            <a:xfrm>
              <a:off x="286" y="3236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Competition Reducing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  <p:grpSp>
        <p:nvGrpSpPr>
          <p:cNvPr id="105496" name="Group 24"/>
          <p:cNvGrpSpPr>
            <a:grpSpLocks/>
          </p:cNvGrpSpPr>
          <p:nvPr/>
        </p:nvGrpSpPr>
        <p:grpSpPr bwMode="auto">
          <a:xfrm>
            <a:off x="396875" y="2884488"/>
            <a:ext cx="3171825" cy="1030287"/>
            <a:chOff x="473" y="1993"/>
            <a:chExt cx="1932" cy="649"/>
          </a:xfrm>
        </p:grpSpPr>
        <p:sp>
          <p:nvSpPr>
            <p:cNvPr id="105497" name="Rectangle 25"/>
            <p:cNvSpPr>
              <a:spLocks noChangeArrowheads="1"/>
            </p:cNvSpPr>
            <p:nvPr/>
          </p:nvSpPr>
          <p:spPr bwMode="auto">
            <a:xfrm>
              <a:off x="473" y="1993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498" name="Rectangle 26"/>
            <p:cNvSpPr>
              <a:spLocks noChangeArrowheads="1"/>
            </p:cNvSpPr>
            <p:nvPr/>
          </p:nvSpPr>
          <p:spPr bwMode="auto">
            <a:xfrm>
              <a:off x="510" y="2030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Competition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Response Alliances</a:t>
              </a:r>
            </a:p>
          </p:txBody>
        </p:sp>
      </p:grpSp>
      <p:grpSp>
        <p:nvGrpSpPr>
          <p:cNvPr id="105499" name="Group 27"/>
          <p:cNvGrpSpPr>
            <a:grpSpLocks/>
          </p:cNvGrpSpPr>
          <p:nvPr/>
        </p:nvGrpSpPr>
        <p:grpSpPr bwMode="auto">
          <a:xfrm>
            <a:off x="396875" y="3981450"/>
            <a:ext cx="3171825" cy="1030288"/>
            <a:chOff x="489" y="2675"/>
            <a:chExt cx="1932" cy="649"/>
          </a:xfrm>
        </p:grpSpPr>
        <p:sp>
          <p:nvSpPr>
            <p:cNvPr id="105500" name="Rectangle 28"/>
            <p:cNvSpPr>
              <a:spLocks noChangeArrowheads="1"/>
            </p:cNvSpPr>
            <p:nvPr/>
          </p:nvSpPr>
          <p:spPr bwMode="auto">
            <a:xfrm>
              <a:off x="489" y="2675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501" name="Rectangle 29"/>
            <p:cNvSpPr>
              <a:spLocks noChangeArrowheads="1"/>
            </p:cNvSpPr>
            <p:nvPr/>
          </p:nvSpPr>
          <p:spPr bwMode="auto">
            <a:xfrm>
              <a:off x="526" y="2712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Uncertainty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Reducing Alliances</a:t>
              </a:r>
            </a:p>
          </p:txBody>
        </p:sp>
      </p:grpSp>
      <p:grpSp>
        <p:nvGrpSpPr>
          <p:cNvPr id="105502" name="Group 30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05503" name="Rectangle 31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504" name="Rectangle 32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Complementary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</p:spTree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1C47-36D7-40C3-B01F-6C280FAC7968}" type="slidenum">
              <a:rPr lang="en-US"/>
              <a:pPr/>
              <a:t>16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Business-Level Cooperative Strategies: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732213" y="1787525"/>
            <a:ext cx="4878387" cy="337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mutual forbearance is a form of tacit collusion in which firms avoid competitive attacks against those rivals they meet in multiple markets</a:t>
            </a:r>
            <a:endParaRPr kumimoji="0"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competition reducing strategic alliances may require governments to find ways to permit collaboration among rivals without violating antitrust laws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3197225" y="1095375"/>
            <a:ext cx="499586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Competition Reducing Alliances</a:t>
            </a:r>
          </a:p>
        </p:txBody>
      </p:sp>
      <p:grpSp>
        <p:nvGrpSpPr>
          <p:cNvPr id="124933" name="Group 5"/>
          <p:cNvGrpSpPr>
            <a:grpSpLocks/>
          </p:cNvGrpSpPr>
          <p:nvPr/>
        </p:nvGrpSpPr>
        <p:grpSpPr bwMode="auto">
          <a:xfrm>
            <a:off x="395288" y="5078413"/>
            <a:ext cx="3171825" cy="1030287"/>
            <a:chOff x="249" y="3199"/>
            <a:chExt cx="1932" cy="649"/>
          </a:xfrm>
        </p:grpSpPr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249" y="3199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286" y="3236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Competition Reducing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  <p:grpSp>
        <p:nvGrpSpPr>
          <p:cNvPr id="124936" name="Group 8"/>
          <p:cNvGrpSpPr>
            <a:grpSpLocks/>
          </p:cNvGrpSpPr>
          <p:nvPr/>
        </p:nvGrpSpPr>
        <p:grpSpPr bwMode="auto">
          <a:xfrm>
            <a:off x="396875" y="2884488"/>
            <a:ext cx="3171825" cy="1030287"/>
            <a:chOff x="473" y="1993"/>
            <a:chExt cx="1932" cy="649"/>
          </a:xfrm>
        </p:grpSpPr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473" y="1993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510" y="2030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Competition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Response Alliances</a:t>
              </a:r>
            </a:p>
          </p:txBody>
        </p:sp>
      </p:grpSp>
      <p:grpSp>
        <p:nvGrpSpPr>
          <p:cNvPr id="124939" name="Group 11"/>
          <p:cNvGrpSpPr>
            <a:grpSpLocks/>
          </p:cNvGrpSpPr>
          <p:nvPr/>
        </p:nvGrpSpPr>
        <p:grpSpPr bwMode="auto">
          <a:xfrm>
            <a:off x="396875" y="3981450"/>
            <a:ext cx="3171825" cy="1030288"/>
            <a:chOff x="489" y="2675"/>
            <a:chExt cx="1932" cy="649"/>
          </a:xfrm>
        </p:grpSpPr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489" y="2675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>
              <a:off x="526" y="2712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Uncertainty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Reducing Alliances</a:t>
              </a:r>
            </a:p>
          </p:txBody>
        </p:sp>
      </p:grpSp>
      <p:grpSp>
        <p:nvGrpSpPr>
          <p:cNvPr id="124942" name="Group 14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24943" name="Rectangle 15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4" name="Rectangle 16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Complementary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2F23-AC2F-49A8-9365-C78194BCA1E5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Corporate-Level Cooperative Strategies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66750" y="1787525"/>
            <a:ext cx="7643813" cy="4418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Corporate-level cooperative strategies are designed to facilitate product and/or market diversification</a:t>
            </a:r>
          </a:p>
          <a:p>
            <a:pPr marL="692150" lvl="1" indent="-234950">
              <a:buFontTx/>
              <a:buChar char="-"/>
            </a:pPr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diversifying strategic alliance</a:t>
            </a:r>
          </a:p>
          <a:p>
            <a:pPr marL="692150" lvl="1" indent="-234950">
              <a:buFontTx/>
              <a:buChar char="-"/>
            </a:pPr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synergistic strategic alliance</a:t>
            </a:r>
          </a:p>
          <a:p>
            <a:pPr marL="692150" lvl="1" indent="-234950">
              <a:buFontTx/>
              <a:buChar char="-"/>
            </a:pPr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franchising</a:t>
            </a:r>
          </a:p>
          <a:p>
            <a:pPr marL="234950" indent="-234950">
              <a:buFontTx/>
              <a:buChar char="•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Diversifying alliances and synergistic alliances allow firms </a:t>
            </a:r>
          </a:p>
          <a:p>
            <a:pPr marL="692150" lvl="1" indent="-234950">
              <a:buFontTx/>
              <a:buChar char="-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grow and diversify their operations</a:t>
            </a:r>
          </a:p>
          <a:p>
            <a:pPr marL="692150" lvl="1" indent="-234950">
              <a:buFontTx/>
              <a:buChar char="-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through a means other than a merger or acquisition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BB-6889-48E0-9605-AE366BBADA2F}" type="slidenum">
              <a:rPr lang="en-US"/>
              <a:pPr/>
              <a:t>18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Corporate-Level Cooperative Strategies:</a:t>
            </a:r>
          </a:p>
        </p:txBody>
      </p:sp>
      <p:grpSp>
        <p:nvGrpSpPr>
          <p:cNvPr id="111619" name="Group 3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11620" name="Rectangle 4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21" name="Rectangle 5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Diversifying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3732213" y="1787525"/>
            <a:ext cx="4878387" cy="4473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diversifying strategic alliance allows a firm to expand into new product or market areas without completing a merger or an acquisition</a:t>
            </a: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provides some of the potential synergistic benefits of a merger or acquisition, but with less risk and greater levels of flexibility</a:t>
            </a: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permits a “test” of whether a future merger between the partners would benefit both parties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3194050" y="1095375"/>
            <a:ext cx="4775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Diversifying Alliances</a:t>
            </a:r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68991-5568-4037-80F1-B08EDD105E13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Corporate-Level Cooperative Strategies: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732213" y="1787525"/>
            <a:ext cx="4878387" cy="2282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synergistic strategic alliances create joint economies of scope between two or more firms</a:t>
            </a: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create synergy across multiple functions or multiple businesses between partner firms</a:t>
            </a:r>
            <a:endParaRPr kumimoji="0"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47" name="Group 7"/>
          <p:cNvGrpSpPr>
            <a:grpSpLocks/>
          </p:cNvGrpSpPr>
          <p:nvPr/>
        </p:nvGrpSpPr>
        <p:grpSpPr bwMode="auto">
          <a:xfrm>
            <a:off x="396875" y="2884488"/>
            <a:ext cx="3171825" cy="1030287"/>
            <a:chOff x="473" y="1993"/>
            <a:chExt cx="1932" cy="649"/>
          </a:xfrm>
        </p:grpSpPr>
        <p:sp>
          <p:nvSpPr>
            <p:cNvPr id="112648" name="Rectangle 8"/>
            <p:cNvSpPr>
              <a:spLocks noChangeArrowheads="1"/>
            </p:cNvSpPr>
            <p:nvPr/>
          </p:nvSpPr>
          <p:spPr bwMode="auto">
            <a:xfrm>
              <a:off x="473" y="1993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9" name="Rectangle 9"/>
            <p:cNvSpPr>
              <a:spLocks noChangeArrowheads="1"/>
            </p:cNvSpPr>
            <p:nvPr/>
          </p:nvSpPr>
          <p:spPr bwMode="auto">
            <a:xfrm>
              <a:off x="510" y="2030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Synergistic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3194050" y="1095375"/>
            <a:ext cx="4775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Synergistic Alliances</a:t>
            </a:r>
          </a:p>
        </p:txBody>
      </p:sp>
      <p:grpSp>
        <p:nvGrpSpPr>
          <p:cNvPr id="112643" name="Group 3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12644" name="Rectangle 4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Diversifying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D37-0EC9-4211-9231-8CD43A8075DF}" type="slidenum">
              <a:rPr lang="en-US"/>
              <a:pPr/>
              <a:t>2</a:t>
            </a:fld>
            <a:endParaRPr lang="en-US"/>
          </a:p>
        </p:txBody>
      </p:sp>
      <p:sp useBgFill="1">
        <p:nvSpPr>
          <p:cNvPr id="16419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0" lang="pt-B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643563" y="2586038"/>
            <a:ext cx="3203575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Implementation</a:t>
            </a:r>
          </a:p>
        </p:txBody>
      </p:sp>
      <p:sp>
        <p:nvSpPr>
          <p:cNvPr id="16422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30956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11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and 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Controls</a:t>
            </a:r>
          </a:p>
        </p:txBody>
      </p:sp>
      <p:sp>
        <p:nvSpPr>
          <p:cNvPr id="16423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5475" y="3095625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10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Governance</a:t>
            </a:r>
          </a:p>
        </p:txBody>
      </p:sp>
      <p:sp>
        <p:nvSpPr>
          <p:cNvPr id="1642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7063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Leadership</a:t>
            </a: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741363" y="2593975"/>
            <a:ext cx="4478337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Formulation</a:t>
            </a:r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5214938" y="4121150"/>
            <a:ext cx="4206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3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33913" y="5367338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Competitiveness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Above-Average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Returns</a:t>
            </a:r>
          </a:p>
        </p:txBody>
      </p:sp>
      <p:sp>
        <p:nvSpPr>
          <p:cNvPr id="1643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0" y="871538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Intent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Mission</a:t>
            </a:r>
          </a:p>
        </p:txBody>
      </p:sp>
      <p:sp>
        <p:nvSpPr>
          <p:cNvPr id="1643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6788" y="2762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External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6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5200" y="1466850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5156200" y="147638"/>
            <a:ext cx="3662363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Strategic Management Process</a:t>
            </a:r>
          </a:p>
        </p:txBody>
      </p:sp>
      <p:cxnSp>
        <p:nvCxnSpPr>
          <p:cNvPr id="16438" name="AutoShape 54"/>
          <p:cNvCxnSpPr>
            <a:cxnSpLocks noChangeShapeType="1"/>
          </p:cNvCxnSpPr>
          <p:nvPr/>
        </p:nvCxnSpPr>
        <p:spPr bwMode="auto">
          <a:xfrm>
            <a:off x="2424113" y="668338"/>
            <a:ext cx="623887" cy="595312"/>
          </a:xfrm>
          <a:prstGeom prst="bentConnector3">
            <a:avLst>
              <a:gd name="adj1" fmla="val 55218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39" name="AutoShape 55"/>
          <p:cNvCxnSpPr>
            <a:cxnSpLocks noChangeShapeType="1"/>
          </p:cNvCxnSpPr>
          <p:nvPr/>
        </p:nvCxnSpPr>
        <p:spPr bwMode="auto">
          <a:xfrm flipV="1">
            <a:off x="2422525" y="1517650"/>
            <a:ext cx="690563" cy="595313"/>
          </a:xfrm>
          <a:prstGeom prst="bentConnector3">
            <a:avLst>
              <a:gd name="adj1" fmla="val 49884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40" name="AutoShape 56"/>
          <p:cNvCxnSpPr>
            <a:cxnSpLocks noChangeShapeType="1"/>
            <a:stCxn id="16433" idx="0"/>
          </p:cNvCxnSpPr>
          <p:nvPr/>
        </p:nvCxnSpPr>
        <p:spPr bwMode="auto">
          <a:xfrm flipV="1">
            <a:off x="6156325" y="5230813"/>
            <a:ext cx="1096963" cy="655637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1" name="AutoShape 57"/>
          <p:cNvCxnSpPr>
            <a:cxnSpLocks noChangeShapeType="1"/>
            <a:stCxn id="16433" idx="2"/>
            <a:endCxn id="16425" idx="2"/>
          </p:cNvCxnSpPr>
          <p:nvPr/>
        </p:nvCxnSpPr>
        <p:spPr bwMode="auto">
          <a:xfrm rot="10800000">
            <a:off x="2981325" y="5229225"/>
            <a:ext cx="1652588" cy="657225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2" name="AutoShape 58"/>
          <p:cNvCxnSpPr>
            <a:cxnSpLocks noChangeShapeType="1"/>
            <a:stCxn id="16433" idx="1"/>
            <a:endCxn id="16436" idx="2"/>
          </p:cNvCxnSpPr>
          <p:nvPr/>
        </p:nvCxnSpPr>
        <p:spPr bwMode="auto">
          <a:xfrm rot="16200000" flipV="1">
            <a:off x="970757" y="1980406"/>
            <a:ext cx="4419600" cy="4430713"/>
          </a:xfrm>
          <a:prstGeom prst="bentConnector4">
            <a:avLst>
              <a:gd name="adj1" fmla="val -5171"/>
              <a:gd name="adj2" fmla="val 109028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43" name="AutoShape 59"/>
          <p:cNvCxnSpPr>
            <a:cxnSpLocks noChangeShapeType="1"/>
            <a:stCxn id="16433" idx="1"/>
            <a:endCxn id="16435" idx="2"/>
          </p:cNvCxnSpPr>
          <p:nvPr/>
        </p:nvCxnSpPr>
        <p:spPr bwMode="auto">
          <a:xfrm rot="16200000" flipV="1">
            <a:off x="376238" y="1385888"/>
            <a:ext cx="5610225" cy="4429125"/>
          </a:xfrm>
          <a:prstGeom prst="bentConnector4">
            <a:avLst>
              <a:gd name="adj1" fmla="val -4074"/>
              <a:gd name="adj2" fmla="val 109139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44" name="AutoShape 60"/>
          <p:cNvCxnSpPr>
            <a:cxnSpLocks noChangeShapeType="1"/>
            <a:stCxn id="16434" idx="1"/>
          </p:cNvCxnSpPr>
          <p:nvPr/>
        </p:nvCxnSpPr>
        <p:spPr bwMode="auto">
          <a:xfrm rot="16200000" flipH="1">
            <a:off x="5156994" y="497681"/>
            <a:ext cx="749300" cy="3443288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45" name="AutoShape 61"/>
          <p:cNvCxnSpPr>
            <a:cxnSpLocks noChangeShapeType="1"/>
            <a:stCxn id="16434" idx="1"/>
            <a:endCxn id="16425" idx="0"/>
          </p:cNvCxnSpPr>
          <p:nvPr/>
        </p:nvCxnSpPr>
        <p:spPr bwMode="auto">
          <a:xfrm rot="5400000">
            <a:off x="3021013" y="1804987"/>
            <a:ext cx="749300" cy="828675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2047875" y="6291263"/>
            <a:ext cx="1706563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Feedback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 rot="-5400000">
            <a:off x="-277812" y="1219200"/>
            <a:ext cx="1403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Inputs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 rot="-5400000">
            <a:off x="-317500" y="3943351"/>
            <a:ext cx="148272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Actions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 rot="-5400000">
            <a:off x="-411162" y="5713413"/>
            <a:ext cx="16700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Outcomes</a:t>
            </a:r>
          </a:p>
        </p:txBody>
      </p:sp>
      <p:sp>
        <p:nvSpPr>
          <p:cNvPr id="16456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Entrepreneurship</a:t>
            </a:r>
          </a:p>
        </p:txBody>
      </p:sp>
      <p:grpSp>
        <p:nvGrpSpPr>
          <p:cNvPr id="16450" name="Group 66"/>
          <p:cNvGrpSpPr>
            <a:grpSpLocks/>
          </p:cNvGrpSpPr>
          <p:nvPr/>
        </p:nvGrpSpPr>
        <p:grpSpPr bwMode="auto">
          <a:xfrm>
            <a:off x="244475" y="2557463"/>
            <a:ext cx="8628063" cy="4095750"/>
            <a:chOff x="154" y="1611"/>
            <a:chExt cx="5435" cy="2580"/>
          </a:xfrm>
        </p:grpSpPr>
        <p:sp>
          <p:nvSpPr>
            <p:cNvPr id="16451" name="Rectangle 67"/>
            <p:cNvSpPr>
              <a:spLocks noChangeArrowheads="1"/>
            </p:cNvSpPr>
            <p:nvPr/>
          </p:nvSpPr>
          <p:spPr bwMode="auto">
            <a:xfrm>
              <a:off x="3300" y="1611"/>
              <a:ext cx="2289" cy="168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2" name="Rectangle 68"/>
            <p:cNvSpPr>
              <a:spLocks noChangeArrowheads="1"/>
            </p:cNvSpPr>
            <p:nvPr/>
          </p:nvSpPr>
          <p:spPr bwMode="auto">
            <a:xfrm>
              <a:off x="326" y="3300"/>
              <a:ext cx="4277" cy="44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3" name="Rectangle 69"/>
            <p:cNvSpPr>
              <a:spLocks noChangeArrowheads="1"/>
            </p:cNvSpPr>
            <p:nvPr/>
          </p:nvSpPr>
          <p:spPr bwMode="auto">
            <a:xfrm>
              <a:off x="334" y="3746"/>
              <a:ext cx="3557" cy="3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4" name="Rectangle 70"/>
            <p:cNvSpPr>
              <a:spLocks noChangeArrowheads="1"/>
            </p:cNvSpPr>
            <p:nvPr/>
          </p:nvSpPr>
          <p:spPr bwMode="auto">
            <a:xfrm>
              <a:off x="317" y="4037"/>
              <a:ext cx="3094" cy="15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5" name="Rectangle 71"/>
            <p:cNvSpPr>
              <a:spLocks noChangeArrowheads="1"/>
            </p:cNvSpPr>
            <p:nvPr/>
          </p:nvSpPr>
          <p:spPr bwMode="auto">
            <a:xfrm>
              <a:off x="154" y="3180"/>
              <a:ext cx="223" cy="10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6457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24288" y="3094038"/>
            <a:ext cx="1339850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6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Corporate-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Strategy</a:t>
            </a:r>
          </a:p>
        </p:txBody>
      </p:sp>
      <p:sp>
        <p:nvSpPr>
          <p:cNvPr id="16458" name="AutoShape 7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24288" y="4162425"/>
            <a:ext cx="1339850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9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Cooperative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59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3094038"/>
            <a:ext cx="1693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5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Competitive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Dynamics 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60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4162425"/>
            <a:ext cx="1693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8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61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3092450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4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Business-Level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62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4160838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7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 and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Restructuring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Strategies</a:t>
            </a:r>
          </a:p>
        </p:txBody>
      </p:sp>
    </p:spTree>
  </p:cSld>
  <p:clrMapOvr>
    <a:masterClrMapping/>
  </p:clrMapOvr>
  <p:transition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636C-18C9-472B-A880-B0E7C4823A2D}" type="slidenum">
              <a:rPr lang="en-US"/>
              <a:pPr/>
              <a:t>20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Corporate-Level Cooperative Strategies: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732213" y="1787525"/>
            <a:ext cx="4878387" cy="3743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franchising spreads risks and uses resources, capabilities, and competencies without merging or acquiring another company</a:t>
            </a:r>
          </a:p>
          <a:p>
            <a:pPr marL="234950" indent="-234950">
              <a:buFontTx/>
              <a:buChar char="•"/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contractual  relationship concerning the franchise that is developed between two parties, the franchisee and the franchisor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an alternative to pursuing growth through mergers and acquisitions</a:t>
            </a: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13674" name="Group 10"/>
          <p:cNvGrpSpPr>
            <a:grpSpLocks/>
          </p:cNvGrpSpPr>
          <p:nvPr/>
        </p:nvGrpSpPr>
        <p:grpSpPr bwMode="auto">
          <a:xfrm>
            <a:off x="396875" y="3981450"/>
            <a:ext cx="3171825" cy="1030288"/>
            <a:chOff x="489" y="2675"/>
            <a:chExt cx="1932" cy="649"/>
          </a:xfrm>
        </p:grpSpPr>
        <p:sp>
          <p:nvSpPr>
            <p:cNvPr id="113675" name="Rectangle 11"/>
            <p:cNvSpPr>
              <a:spLocks noChangeArrowheads="1"/>
            </p:cNvSpPr>
            <p:nvPr/>
          </p:nvSpPr>
          <p:spPr bwMode="auto">
            <a:xfrm>
              <a:off x="489" y="2675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3676" name="Rectangle 12"/>
            <p:cNvSpPr>
              <a:spLocks noChangeArrowheads="1"/>
            </p:cNvSpPr>
            <p:nvPr/>
          </p:nvSpPr>
          <p:spPr bwMode="auto">
            <a:xfrm>
              <a:off x="526" y="2712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Franchising</a:t>
              </a:r>
            </a:p>
          </p:txBody>
        </p:sp>
      </p:grp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3194050" y="1095375"/>
            <a:ext cx="4775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Franchising</a:t>
            </a:r>
          </a:p>
        </p:txBody>
      </p:sp>
      <p:grpSp>
        <p:nvGrpSpPr>
          <p:cNvPr id="113667" name="Group 3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13668" name="Rectangle 4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3669" name="Rectangle 5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Diversifying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  <p:grpSp>
        <p:nvGrpSpPr>
          <p:cNvPr id="113671" name="Group 7"/>
          <p:cNvGrpSpPr>
            <a:grpSpLocks/>
          </p:cNvGrpSpPr>
          <p:nvPr/>
        </p:nvGrpSpPr>
        <p:grpSpPr bwMode="auto">
          <a:xfrm>
            <a:off x="396875" y="2884488"/>
            <a:ext cx="3171825" cy="1030287"/>
            <a:chOff x="473" y="1993"/>
            <a:chExt cx="1932" cy="649"/>
          </a:xfrm>
        </p:grpSpPr>
        <p:sp>
          <p:nvSpPr>
            <p:cNvPr id="113672" name="Rectangle 8"/>
            <p:cNvSpPr>
              <a:spLocks noChangeArrowheads="1"/>
            </p:cNvSpPr>
            <p:nvPr/>
          </p:nvSpPr>
          <p:spPr bwMode="auto">
            <a:xfrm>
              <a:off x="473" y="1993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3673" name="Rectangle 9"/>
            <p:cNvSpPr>
              <a:spLocks noChangeArrowheads="1"/>
            </p:cNvSpPr>
            <p:nvPr/>
          </p:nvSpPr>
          <p:spPr bwMode="auto">
            <a:xfrm>
              <a:off x="510" y="2030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Synergistic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Alliances</a:t>
              </a:r>
            </a:p>
          </p:txBody>
        </p:sp>
      </p:grpSp>
    </p:spTree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8CD0D-C8E8-4307-AF39-3D63531BFF83}" type="slidenum">
              <a:rPr lang="en-US"/>
              <a:pPr/>
              <a:t>21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International Cooperative Strategies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877175" cy="4770437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Cross-border strategic alliance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 international cooperative strategy in which firms with headquarters in different nations combine some of their resources and capabilities to create a competitive advantage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firm may form cross-border strategic alliances to leverage core competencies that are the foundation of its domestic success to expand into international markets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DF67-D359-4E0A-9156-E2271970CB8C}" type="slidenum">
              <a:rPr lang="en-US"/>
              <a:pPr/>
              <a:t>22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International Cooperative Strategies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877175" cy="4770437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Allows risk sharing by reducing financial investment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Host partner knows local market and customs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alliances can be difficult to manage due to differences in management styles, cultures or regulatory constraints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Must gauge partner’s strategic intent so they do not gain access to important technology and become a competitor</a:t>
            </a:r>
          </a:p>
        </p:txBody>
      </p:sp>
    </p:spTree>
  </p:cSld>
  <p:clrMapOvr>
    <a:masterClrMapping/>
  </p:clrMapOvr>
  <p:transition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EC27-6F75-4A35-8F49-B5285D551075}" type="slidenum">
              <a:rPr lang="en-US"/>
              <a:pPr/>
              <a:t>23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Cooperative Strategies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560887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 network strategy is a cooperative strategy wherein several firms agree to form multiple partnerships to achieve shared objectives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stable alliance network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dynamic alliance network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Effective social relationships and interactions among partners are keys to a successful network cooperative strategy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96-940C-4512-8A96-CEBB46A5D732}" type="slidenum">
              <a:rPr lang="en-US"/>
              <a:pPr/>
              <a:t>24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Network Cooperative Strategies:</a:t>
            </a:r>
            <a:br>
              <a:rPr lang="en-US"/>
            </a:br>
            <a:endParaRPr lang="en-US"/>
          </a:p>
        </p:txBody>
      </p:sp>
      <p:grpSp>
        <p:nvGrpSpPr>
          <p:cNvPr id="116739" name="Group 3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16740" name="Rectangle 4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6741" name="Rectangle 5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Stable Alliance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Network</a:t>
              </a:r>
            </a:p>
          </p:txBody>
        </p:sp>
      </p:grp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732213" y="1685925"/>
            <a:ext cx="4878387" cy="2647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long term relationships that often appear in mature industries where demand is relatively constant and predictable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stable networks are built for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exploitation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of the economies available between firms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690563" y="1109663"/>
            <a:ext cx="468312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Stable Alliance Network</a:t>
            </a:r>
          </a:p>
        </p:txBody>
      </p:sp>
    </p:spTree>
  </p:cSld>
  <p:clrMapOvr>
    <a:masterClrMapping/>
  </p:clrMapOvr>
  <p:transition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08E0-20D3-4D7B-AFB2-C095611A495B}" type="slidenum">
              <a:rPr lang="en-US"/>
              <a:pPr/>
              <a:t>25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Network Cooperative Strategies:</a:t>
            </a:r>
            <a:br>
              <a:rPr lang="en-US"/>
            </a:br>
            <a:endParaRPr lang="en-US"/>
          </a:p>
        </p:txBody>
      </p:sp>
      <p:grpSp>
        <p:nvGrpSpPr>
          <p:cNvPr id="117767" name="Group 7"/>
          <p:cNvGrpSpPr>
            <a:grpSpLocks/>
          </p:cNvGrpSpPr>
          <p:nvPr/>
        </p:nvGrpSpPr>
        <p:grpSpPr bwMode="auto">
          <a:xfrm>
            <a:off x="396875" y="2884488"/>
            <a:ext cx="3171825" cy="1030287"/>
            <a:chOff x="473" y="1993"/>
            <a:chExt cx="1932" cy="649"/>
          </a:xfrm>
        </p:grpSpPr>
        <p:sp>
          <p:nvSpPr>
            <p:cNvPr id="117768" name="Rectangle 8"/>
            <p:cNvSpPr>
              <a:spLocks noChangeArrowheads="1"/>
            </p:cNvSpPr>
            <p:nvPr/>
          </p:nvSpPr>
          <p:spPr bwMode="auto">
            <a:xfrm>
              <a:off x="473" y="1993"/>
              <a:ext cx="1932" cy="64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510" y="2030"/>
              <a:ext cx="1858" cy="57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Dynamic Alliance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Network</a:t>
              </a:r>
            </a:p>
          </p:txBody>
        </p:sp>
      </p:grp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3732213" y="1736725"/>
            <a:ext cx="4878387" cy="3743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arrangements that evolve in industries with rapid technological change leading to short product life cycles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primarily used to stimulate rapid, value-creating product innovations and subsequent successful market entries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purpose is often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exploration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of new ideas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690563" y="1109663"/>
            <a:ext cx="468312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 Alliance Network</a:t>
            </a:r>
          </a:p>
        </p:txBody>
      </p:sp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396875" y="1789113"/>
            <a:ext cx="3171825" cy="1030287"/>
            <a:chOff x="505" y="3333"/>
            <a:chExt cx="1932" cy="649"/>
          </a:xfrm>
        </p:grpSpPr>
        <p:sp>
          <p:nvSpPr>
            <p:cNvPr id="117764" name="Rectangle 4"/>
            <p:cNvSpPr>
              <a:spLocks noChangeArrowheads="1"/>
            </p:cNvSpPr>
            <p:nvPr/>
          </p:nvSpPr>
          <p:spPr bwMode="auto">
            <a:xfrm>
              <a:off x="505" y="3333"/>
              <a:ext cx="1932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7765" name="Rectangle 5"/>
            <p:cNvSpPr>
              <a:spLocks noChangeArrowheads="1"/>
            </p:cNvSpPr>
            <p:nvPr/>
          </p:nvSpPr>
          <p:spPr bwMode="auto">
            <a:xfrm>
              <a:off x="542" y="3370"/>
              <a:ext cx="1858" cy="57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Stable Alliance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Network</a:t>
              </a:r>
            </a:p>
          </p:txBody>
        </p:sp>
      </p:grpSp>
    </p:spTree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52C-C447-4594-BD0A-28BA4C6839A1}" type="slidenum">
              <a:rPr lang="en-US"/>
              <a:pPr/>
              <a:t>26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Competitive Risks with Cooperative Strategies</a:t>
            </a:r>
          </a:p>
        </p:txBody>
      </p:sp>
      <p:grpSp>
        <p:nvGrpSpPr>
          <p:cNvPr id="119822" name="Group 14"/>
          <p:cNvGrpSpPr>
            <a:grpSpLocks/>
          </p:cNvGrpSpPr>
          <p:nvPr/>
        </p:nvGrpSpPr>
        <p:grpSpPr bwMode="auto">
          <a:xfrm>
            <a:off x="368300" y="2073275"/>
            <a:ext cx="2308225" cy="1279525"/>
            <a:chOff x="470" y="1332"/>
            <a:chExt cx="1454" cy="806"/>
          </a:xfrm>
        </p:grpSpPr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470" y="1332"/>
              <a:ext cx="1454" cy="80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endParaRPr kumimoji="0" lang="pt-BR"/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511" y="1373"/>
              <a:ext cx="1372" cy="724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</a:t>
              </a:r>
            </a:p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Risks</a:t>
              </a:r>
            </a:p>
          </p:txBody>
        </p:sp>
      </p:grp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352425" y="3575050"/>
            <a:ext cx="7423150" cy="2867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Partner may act opportunistically </a:t>
            </a:r>
          </a:p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Misrepresentation of competencies brought to the partnership</a:t>
            </a:r>
          </a:p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Partner fails to make committed resources and capabilities available to its partners</a:t>
            </a:r>
          </a:p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Firm may make investments that are specific to the alliance while its partner does not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2133-BCF6-4744-8633-2AE2C8E6E313}" type="slidenum">
              <a:rPr lang="en-US"/>
              <a:pPr/>
              <a:t>27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Competitive Risks with Cooperative Strategies</a:t>
            </a:r>
          </a:p>
        </p:txBody>
      </p:sp>
      <p:grpSp>
        <p:nvGrpSpPr>
          <p:cNvPr id="120835" name="Group 3"/>
          <p:cNvGrpSpPr>
            <a:grpSpLocks/>
          </p:cNvGrpSpPr>
          <p:nvPr/>
        </p:nvGrpSpPr>
        <p:grpSpPr bwMode="auto">
          <a:xfrm>
            <a:off x="3406775" y="2073275"/>
            <a:ext cx="2308225" cy="1279525"/>
            <a:chOff x="2190" y="1335"/>
            <a:chExt cx="1454" cy="806"/>
          </a:xfrm>
        </p:grpSpPr>
        <p:sp>
          <p:nvSpPr>
            <p:cNvPr id="120836" name="Rectangle 4"/>
            <p:cNvSpPr>
              <a:spLocks noChangeArrowheads="1"/>
            </p:cNvSpPr>
            <p:nvPr/>
          </p:nvSpPr>
          <p:spPr bwMode="auto">
            <a:xfrm>
              <a:off x="2190" y="1335"/>
              <a:ext cx="1454" cy="806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endParaRPr kumimoji="0" lang="pt-BR"/>
            </a:p>
          </p:txBody>
        </p:sp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2231" y="1376"/>
              <a:ext cx="1372" cy="724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Risk and Asset </a:t>
              </a:r>
            </a:p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Management</a:t>
              </a:r>
            </a:p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Approaches</a:t>
              </a:r>
              <a:endParaRPr kumimoji="0" lang="en-US"/>
            </a:p>
          </p:txBody>
        </p:sp>
      </p:grpSp>
      <p:grpSp>
        <p:nvGrpSpPr>
          <p:cNvPr id="120838" name="Group 6"/>
          <p:cNvGrpSpPr>
            <a:grpSpLocks/>
          </p:cNvGrpSpPr>
          <p:nvPr/>
        </p:nvGrpSpPr>
        <p:grpSpPr bwMode="auto">
          <a:xfrm>
            <a:off x="368300" y="2073275"/>
            <a:ext cx="2308225" cy="1279525"/>
            <a:chOff x="470" y="1332"/>
            <a:chExt cx="1454" cy="806"/>
          </a:xfrm>
        </p:grpSpPr>
        <p:sp>
          <p:nvSpPr>
            <p:cNvPr id="120839" name="Rectangle 7"/>
            <p:cNvSpPr>
              <a:spLocks noChangeArrowheads="1"/>
            </p:cNvSpPr>
            <p:nvPr/>
          </p:nvSpPr>
          <p:spPr bwMode="auto">
            <a:xfrm>
              <a:off x="470" y="1332"/>
              <a:ext cx="1454" cy="80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endParaRPr kumimoji="0" lang="pt-BR"/>
            </a:p>
          </p:txBody>
        </p:sp>
        <p:sp>
          <p:nvSpPr>
            <p:cNvPr id="120840" name="Rectangle 8"/>
            <p:cNvSpPr>
              <a:spLocks noChangeArrowheads="1"/>
            </p:cNvSpPr>
            <p:nvPr/>
          </p:nvSpPr>
          <p:spPr bwMode="auto">
            <a:xfrm>
              <a:off x="511" y="1373"/>
              <a:ext cx="1372" cy="724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</a:t>
              </a:r>
            </a:p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Risks</a:t>
              </a:r>
            </a:p>
          </p:txBody>
        </p:sp>
      </p:grpSp>
      <p:cxnSp>
        <p:nvCxnSpPr>
          <p:cNvPr id="120844" name="AutoShape 12"/>
          <p:cNvCxnSpPr>
            <a:cxnSpLocks noChangeShapeType="1"/>
            <a:stCxn id="120839" idx="3"/>
            <a:endCxn id="120836" idx="1"/>
          </p:cNvCxnSpPr>
          <p:nvPr/>
        </p:nvCxnSpPr>
        <p:spPr bwMode="auto">
          <a:xfrm>
            <a:off x="2676525" y="2713038"/>
            <a:ext cx="730250" cy="0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395288" y="3435350"/>
            <a:ext cx="8335962" cy="3232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Manage the balance between learning from partners while protecting knowledge and sources of competitive advantages from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excessive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learning by partners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Assign managerial responsibility for a firm’s cooperative strategies to a high-level executive or team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Specify resources and capabilities that will be shared and those that will not be shared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(detailed contracts and monitoring)</a:t>
            </a:r>
          </a:p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Develop trusting relationships</a:t>
            </a:r>
          </a:p>
        </p:txBody>
      </p:sp>
    </p:spTree>
  </p:cSld>
  <p:clrMapOvr>
    <a:masterClrMapping/>
  </p:clrMapOvr>
  <p:transition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6616-3F04-47DA-856E-964C65B66699}" type="slidenum">
              <a:rPr lang="en-US"/>
              <a:pPr/>
              <a:t>28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Approaches for Managing Cooperative Strategies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810125"/>
          </a:xfrm>
        </p:spPr>
        <p:txBody>
          <a:bodyPr/>
          <a:lstStyle/>
          <a:p>
            <a:pPr>
              <a:lnSpc>
                <a:spcPct val="104000"/>
              </a:lnSpc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cost minimization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formal contracts specify how the cooperative strategy is to be monitored and how partner behavior is to be controlled</a:t>
            </a:r>
          </a:p>
          <a:p>
            <a:pPr>
              <a:lnSpc>
                <a:spcPct val="104000"/>
              </a:lnSpc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opportunity maximization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maximize partnership’s value-creation opportunities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partners take advantage of unexpected opportunities to learn from each other and to explore additional marketplace possibilities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fewer formal, limiting, contracts</a:t>
            </a:r>
          </a:p>
        </p:txBody>
      </p:sp>
    </p:spTree>
  </p:cSld>
  <p:clrMapOvr>
    <a:masterClrMapping/>
  </p:clrMapOvr>
  <p:transition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A075-93EB-4E04-A5DB-FA6D394C9074}" type="slidenum">
              <a:rPr lang="en-US"/>
              <a:pPr/>
              <a:t>29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Competitive Risks with Cooperative Strategies</a:t>
            </a:r>
          </a:p>
        </p:txBody>
      </p:sp>
      <p:grpSp>
        <p:nvGrpSpPr>
          <p:cNvPr id="121859" name="Group 3"/>
          <p:cNvGrpSpPr>
            <a:grpSpLocks/>
          </p:cNvGrpSpPr>
          <p:nvPr/>
        </p:nvGrpSpPr>
        <p:grpSpPr bwMode="auto">
          <a:xfrm>
            <a:off x="3406775" y="2073275"/>
            <a:ext cx="2308225" cy="1279525"/>
            <a:chOff x="2190" y="1335"/>
            <a:chExt cx="1454" cy="806"/>
          </a:xfrm>
        </p:grpSpPr>
        <p:sp>
          <p:nvSpPr>
            <p:cNvPr id="121860" name="Rectangle 4"/>
            <p:cNvSpPr>
              <a:spLocks noChangeArrowheads="1"/>
            </p:cNvSpPr>
            <p:nvPr/>
          </p:nvSpPr>
          <p:spPr bwMode="auto">
            <a:xfrm>
              <a:off x="2190" y="1335"/>
              <a:ext cx="1454" cy="806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endParaRPr kumimoji="0" lang="pt-BR"/>
            </a:p>
          </p:txBody>
        </p:sp>
        <p:sp>
          <p:nvSpPr>
            <p:cNvPr id="121861" name="Rectangle 5"/>
            <p:cNvSpPr>
              <a:spLocks noChangeArrowheads="1"/>
            </p:cNvSpPr>
            <p:nvPr/>
          </p:nvSpPr>
          <p:spPr bwMode="auto">
            <a:xfrm>
              <a:off x="2231" y="1376"/>
              <a:ext cx="1372" cy="724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Risk and Asset </a:t>
              </a:r>
            </a:p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Management</a:t>
              </a:r>
            </a:p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Approaches</a:t>
              </a:r>
              <a:endParaRPr kumimoji="0" lang="en-US"/>
            </a:p>
          </p:txBody>
        </p:sp>
      </p:grpSp>
      <p:grpSp>
        <p:nvGrpSpPr>
          <p:cNvPr id="121862" name="Group 6"/>
          <p:cNvGrpSpPr>
            <a:grpSpLocks/>
          </p:cNvGrpSpPr>
          <p:nvPr/>
        </p:nvGrpSpPr>
        <p:grpSpPr bwMode="auto">
          <a:xfrm>
            <a:off x="368300" y="2073275"/>
            <a:ext cx="2308225" cy="1279525"/>
            <a:chOff x="470" y="1332"/>
            <a:chExt cx="1454" cy="806"/>
          </a:xfrm>
        </p:grpSpPr>
        <p:sp>
          <p:nvSpPr>
            <p:cNvPr id="121863" name="Rectangle 7"/>
            <p:cNvSpPr>
              <a:spLocks noChangeArrowheads="1"/>
            </p:cNvSpPr>
            <p:nvPr/>
          </p:nvSpPr>
          <p:spPr bwMode="auto">
            <a:xfrm>
              <a:off x="470" y="1332"/>
              <a:ext cx="1454" cy="80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endParaRPr kumimoji="0" lang="pt-BR"/>
            </a:p>
          </p:txBody>
        </p:sp>
        <p:sp>
          <p:nvSpPr>
            <p:cNvPr id="121864" name="Rectangle 8"/>
            <p:cNvSpPr>
              <a:spLocks noChangeArrowheads="1"/>
            </p:cNvSpPr>
            <p:nvPr/>
          </p:nvSpPr>
          <p:spPr bwMode="auto">
            <a:xfrm>
              <a:off x="511" y="1373"/>
              <a:ext cx="1372" cy="724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</a:t>
              </a:r>
            </a:p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Risks</a:t>
              </a:r>
            </a:p>
          </p:txBody>
        </p:sp>
      </p:grpSp>
      <p:grpSp>
        <p:nvGrpSpPr>
          <p:cNvPr id="121865" name="Group 9"/>
          <p:cNvGrpSpPr>
            <a:grpSpLocks/>
          </p:cNvGrpSpPr>
          <p:nvPr/>
        </p:nvGrpSpPr>
        <p:grpSpPr bwMode="auto">
          <a:xfrm>
            <a:off x="6445250" y="2071688"/>
            <a:ext cx="2308225" cy="1279525"/>
            <a:chOff x="3888" y="1300"/>
            <a:chExt cx="1454" cy="806"/>
          </a:xfrm>
        </p:grpSpPr>
        <p:sp>
          <p:nvSpPr>
            <p:cNvPr id="121866" name="Rectangle 10"/>
            <p:cNvSpPr>
              <a:spLocks noChangeArrowheads="1"/>
            </p:cNvSpPr>
            <p:nvPr/>
          </p:nvSpPr>
          <p:spPr bwMode="auto">
            <a:xfrm>
              <a:off x="3888" y="1300"/>
              <a:ext cx="1454" cy="80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endParaRPr kumimoji="0" lang="pt-BR"/>
            </a:p>
          </p:txBody>
        </p:sp>
        <p:sp>
          <p:nvSpPr>
            <p:cNvPr id="121867" name="Rectangle 11"/>
            <p:cNvSpPr>
              <a:spLocks noChangeArrowheads="1"/>
            </p:cNvSpPr>
            <p:nvPr/>
          </p:nvSpPr>
          <p:spPr bwMode="auto">
            <a:xfrm>
              <a:off x="3929" y="1341"/>
              <a:ext cx="1372" cy="72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Desired</a:t>
              </a:r>
            </a:p>
            <a:p>
              <a:pPr marL="234950" indent="-234950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Outcome</a:t>
              </a:r>
            </a:p>
          </p:txBody>
        </p:sp>
      </p:grpSp>
      <p:cxnSp>
        <p:nvCxnSpPr>
          <p:cNvPr id="121868" name="AutoShape 12"/>
          <p:cNvCxnSpPr>
            <a:cxnSpLocks noChangeShapeType="1"/>
            <a:stCxn id="121863" idx="3"/>
            <a:endCxn id="121860" idx="1"/>
          </p:cNvCxnSpPr>
          <p:nvPr/>
        </p:nvCxnSpPr>
        <p:spPr bwMode="auto">
          <a:xfrm>
            <a:off x="2676525" y="2713038"/>
            <a:ext cx="730250" cy="0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cxnSp>
        <p:nvCxnSpPr>
          <p:cNvPr id="121869" name="AutoShape 13"/>
          <p:cNvCxnSpPr>
            <a:cxnSpLocks noChangeShapeType="1"/>
            <a:stCxn id="121860" idx="3"/>
            <a:endCxn id="121866" idx="1"/>
          </p:cNvCxnSpPr>
          <p:nvPr/>
        </p:nvCxnSpPr>
        <p:spPr bwMode="auto">
          <a:xfrm flipV="1">
            <a:off x="5715000" y="2711450"/>
            <a:ext cx="730250" cy="1588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6340475" y="3575050"/>
            <a:ext cx="2387600" cy="126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Creating value</a:t>
            </a:r>
          </a:p>
          <a:p>
            <a:pPr marL="234950" indent="-234950">
              <a:spcBef>
                <a:spcPct val="2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Above-average returns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2655-F303-4E59-A9C4-8DC286A25EF5}" type="slidenum">
              <a:rPr lang="en-US"/>
              <a:pPr/>
              <a:t>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Cooperative Strategy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835525"/>
          </a:xfrm>
        </p:spPr>
        <p:txBody>
          <a:bodyPr/>
          <a:lstStyle/>
          <a:p>
            <a:pPr marL="339725" indent="-339725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Cooperative strategy is a strategy in which firms</a:t>
            </a:r>
          </a:p>
          <a:p>
            <a:pPr marL="804863" lvl="1" indent="-350838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work together</a:t>
            </a:r>
          </a:p>
          <a:p>
            <a:pPr marL="804863" lvl="1" indent="-350838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achieve a shared objective</a:t>
            </a:r>
          </a:p>
          <a:p>
            <a:pPr marL="339725" indent="-339725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Cooperating with other firms is a strategy that</a:t>
            </a:r>
          </a:p>
          <a:p>
            <a:pPr marL="804863" lvl="1" indent="-350838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creates value for a customer</a:t>
            </a:r>
          </a:p>
          <a:p>
            <a:pPr marL="804863" lvl="1" indent="-350838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exceeds the cost of constructing customer value in other ways</a:t>
            </a:r>
          </a:p>
          <a:p>
            <a:pPr marL="804863" lvl="1" indent="-350838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establishes a favorable position relative to competition</a:t>
            </a:r>
            <a:endParaRPr lang="en-US"/>
          </a:p>
        </p:txBody>
      </p:sp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932-3D53-4978-A869-FA1B764533F4}" type="slidenum">
              <a:rPr lang="en-US"/>
              <a:pPr/>
              <a:t>4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Alliance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570412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 strategic alliance is a cooperative strategy in which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firms combine some of their resources and capabilities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create a competitive advantage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 strategic alliance involves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exchange and sharing of resources and capabilities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co-development or distribution of goods or services</a:t>
            </a:r>
            <a:endParaRPr lang="en-US" sz="2400"/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0C8CE-6BC3-4BE5-8CF9-F8D1FBB97690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100372" name="Group 20"/>
          <p:cNvGrpSpPr>
            <a:grpSpLocks/>
          </p:cNvGrpSpPr>
          <p:nvPr/>
        </p:nvGrpSpPr>
        <p:grpSpPr bwMode="auto">
          <a:xfrm>
            <a:off x="3021013" y="3279775"/>
            <a:ext cx="3105150" cy="1736725"/>
            <a:chOff x="1903" y="2530"/>
            <a:chExt cx="1956" cy="1094"/>
          </a:xfrm>
        </p:grpSpPr>
        <p:sp>
          <p:nvSpPr>
            <p:cNvPr id="100371" name="Rectangle 19"/>
            <p:cNvSpPr>
              <a:spLocks noChangeArrowheads="1"/>
            </p:cNvSpPr>
            <p:nvPr/>
          </p:nvSpPr>
          <p:spPr bwMode="auto">
            <a:xfrm>
              <a:off x="1903" y="2530"/>
              <a:ext cx="1956" cy="109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0370" name="Rectangle 18"/>
            <p:cNvSpPr>
              <a:spLocks noChangeArrowheads="1"/>
            </p:cNvSpPr>
            <p:nvPr/>
          </p:nvSpPr>
          <p:spPr bwMode="auto">
            <a:xfrm>
              <a:off x="1940" y="2571"/>
              <a:ext cx="1882" cy="1011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Combined</a:t>
              </a:r>
              <a:endPara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Capabilities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Core Competencies</a:t>
              </a:r>
            </a:p>
          </p:txBody>
        </p:sp>
      </p:grpSp>
      <p:grpSp>
        <p:nvGrpSpPr>
          <p:cNvPr id="100369" name="Group 17"/>
          <p:cNvGrpSpPr>
            <a:grpSpLocks/>
          </p:cNvGrpSpPr>
          <p:nvPr/>
        </p:nvGrpSpPr>
        <p:grpSpPr bwMode="auto">
          <a:xfrm>
            <a:off x="908050" y="2379663"/>
            <a:ext cx="2725738" cy="1330325"/>
            <a:chOff x="572" y="1571"/>
            <a:chExt cx="1717" cy="838"/>
          </a:xfrm>
        </p:grpSpPr>
        <p:sp>
          <p:nvSpPr>
            <p:cNvPr id="100363" name="Rectangle 11"/>
            <p:cNvSpPr>
              <a:spLocks noChangeArrowheads="1"/>
            </p:cNvSpPr>
            <p:nvPr/>
          </p:nvSpPr>
          <p:spPr bwMode="auto">
            <a:xfrm>
              <a:off x="572" y="1571"/>
              <a:ext cx="1717" cy="83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0362" name="Rectangle 10"/>
            <p:cNvSpPr>
              <a:spLocks noChangeArrowheads="1"/>
            </p:cNvSpPr>
            <p:nvPr/>
          </p:nvSpPr>
          <p:spPr bwMode="auto">
            <a:xfrm>
              <a:off x="609" y="1608"/>
              <a:ext cx="1643" cy="76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Capabilities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Core Competencies</a:t>
              </a:r>
            </a:p>
          </p:txBody>
        </p:sp>
      </p:grpSp>
      <p:grpSp>
        <p:nvGrpSpPr>
          <p:cNvPr id="100368" name="Group 16"/>
          <p:cNvGrpSpPr>
            <a:grpSpLocks/>
          </p:cNvGrpSpPr>
          <p:nvPr/>
        </p:nvGrpSpPr>
        <p:grpSpPr bwMode="auto">
          <a:xfrm>
            <a:off x="5662613" y="2378075"/>
            <a:ext cx="2725737" cy="1330325"/>
            <a:chOff x="3567" y="1570"/>
            <a:chExt cx="1717" cy="838"/>
          </a:xfrm>
        </p:grpSpPr>
        <p:sp>
          <p:nvSpPr>
            <p:cNvPr id="100364" name="Rectangle 12"/>
            <p:cNvSpPr>
              <a:spLocks noChangeArrowheads="1"/>
            </p:cNvSpPr>
            <p:nvPr/>
          </p:nvSpPr>
          <p:spPr bwMode="auto">
            <a:xfrm>
              <a:off x="3567" y="1570"/>
              <a:ext cx="1717" cy="838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auto">
            <a:xfrm>
              <a:off x="3604" y="1607"/>
              <a:ext cx="1643" cy="764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Capabilities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Core Competencies</a:t>
              </a:r>
            </a:p>
          </p:txBody>
        </p:sp>
      </p:grp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Alliance</a:t>
            </a:r>
          </a:p>
        </p:txBody>
      </p:sp>
      <p:grpSp>
        <p:nvGrpSpPr>
          <p:cNvPr id="100360" name="Group 8"/>
          <p:cNvGrpSpPr>
            <a:grpSpLocks/>
          </p:cNvGrpSpPr>
          <p:nvPr/>
        </p:nvGrpSpPr>
        <p:grpSpPr bwMode="auto">
          <a:xfrm>
            <a:off x="3140075" y="1589088"/>
            <a:ext cx="1409700" cy="1409700"/>
            <a:chOff x="1059" y="1700"/>
            <a:chExt cx="888" cy="888"/>
          </a:xfrm>
        </p:grpSpPr>
        <p:sp>
          <p:nvSpPr>
            <p:cNvPr id="100356" name="Oval 4"/>
            <p:cNvSpPr>
              <a:spLocks noChangeArrowheads="1"/>
            </p:cNvSpPr>
            <p:nvPr/>
          </p:nvSpPr>
          <p:spPr bwMode="auto">
            <a:xfrm>
              <a:off x="1059" y="1700"/>
              <a:ext cx="888" cy="88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0355" name="Oval 3"/>
            <p:cNvSpPr>
              <a:spLocks noChangeArrowheads="1"/>
            </p:cNvSpPr>
            <p:nvPr/>
          </p:nvSpPr>
          <p:spPr bwMode="auto">
            <a:xfrm>
              <a:off x="1096" y="1737"/>
              <a:ext cx="814" cy="81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Firm A</a:t>
              </a:r>
            </a:p>
          </p:txBody>
        </p:sp>
      </p:grpSp>
      <p:grpSp>
        <p:nvGrpSpPr>
          <p:cNvPr id="100359" name="Group 7"/>
          <p:cNvGrpSpPr>
            <a:grpSpLocks/>
          </p:cNvGrpSpPr>
          <p:nvPr/>
        </p:nvGrpSpPr>
        <p:grpSpPr bwMode="auto">
          <a:xfrm>
            <a:off x="4595813" y="1587500"/>
            <a:ext cx="1409700" cy="1409700"/>
            <a:chOff x="2544" y="1501"/>
            <a:chExt cx="888" cy="888"/>
          </a:xfrm>
        </p:grpSpPr>
        <p:sp>
          <p:nvSpPr>
            <p:cNvPr id="100357" name="Oval 5"/>
            <p:cNvSpPr>
              <a:spLocks noChangeArrowheads="1"/>
            </p:cNvSpPr>
            <p:nvPr/>
          </p:nvSpPr>
          <p:spPr bwMode="auto">
            <a:xfrm>
              <a:off x="2544" y="1501"/>
              <a:ext cx="888" cy="888"/>
            </a:xfrm>
            <a:prstGeom prst="ellipse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0358" name="Oval 6"/>
            <p:cNvSpPr>
              <a:spLocks noChangeArrowheads="1"/>
            </p:cNvSpPr>
            <p:nvPr/>
          </p:nvSpPr>
          <p:spPr bwMode="auto">
            <a:xfrm>
              <a:off x="2581" y="1538"/>
              <a:ext cx="814" cy="814"/>
            </a:xfrm>
            <a:prstGeom prst="ellipse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Firm B</a:t>
              </a:r>
            </a:p>
          </p:txBody>
        </p:sp>
      </p:grpSp>
      <p:cxnSp>
        <p:nvCxnSpPr>
          <p:cNvPr id="100373" name="AutoShape 21"/>
          <p:cNvCxnSpPr>
            <a:cxnSpLocks noChangeShapeType="1"/>
            <a:stCxn id="100364" idx="2"/>
            <a:endCxn id="100371" idx="3"/>
          </p:cNvCxnSpPr>
          <p:nvPr/>
        </p:nvCxnSpPr>
        <p:spPr bwMode="auto">
          <a:xfrm rot="5400000">
            <a:off x="6356350" y="3478213"/>
            <a:ext cx="439738" cy="900112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stealth" w="med" len="lg"/>
          </a:ln>
          <a:effectLst/>
        </p:spPr>
      </p:cxnSp>
      <p:cxnSp>
        <p:nvCxnSpPr>
          <p:cNvPr id="100374" name="AutoShape 22"/>
          <p:cNvCxnSpPr>
            <a:cxnSpLocks noChangeShapeType="1"/>
            <a:stCxn id="100363" idx="2"/>
            <a:endCxn id="100371" idx="1"/>
          </p:cNvCxnSpPr>
          <p:nvPr/>
        </p:nvCxnSpPr>
        <p:spPr bwMode="auto">
          <a:xfrm rot="16200000" flipH="1">
            <a:off x="2427288" y="3554413"/>
            <a:ext cx="438150" cy="749300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stealth" w="med" len="lg"/>
          </a:ln>
          <a:effectLst/>
        </p:spPr>
      </p:cxnSp>
      <p:grpSp>
        <p:nvGrpSpPr>
          <p:cNvPr id="100377" name="Group 25"/>
          <p:cNvGrpSpPr>
            <a:grpSpLocks/>
          </p:cNvGrpSpPr>
          <p:nvPr/>
        </p:nvGrpSpPr>
        <p:grpSpPr bwMode="auto">
          <a:xfrm>
            <a:off x="1312863" y="5413375"/>
            <a:ext cx="6521450" cy="965200"/>
            <a:chOff x="827" y="1858"/>
            <a:chExt cx="4108" cy="608"/>
          </a:xfrm>
        </p:grpSpPr>
        <p:sp>
          <p:nvSpPr>
            <p:cNvPr id="100376" name="Rectangle 24"/>
            <p:cNvSpPr>
              <a:spLocks noChangeArrowheads="1"/>
            </p:cNvSpPr>
            <p:nvPr/>
          </p:nvSpPr>
          <p:spPr bwMode="auto">
            <a:xfrm>
              <a:off x="827" y="1858"/>
              <a:ext cx="4108" cy="60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0375" name="Rectangle 23"/>
            <p:cNvSpPr>
              <a:spLocks noChangeArrowheads="1"/>
            </p:cNvSpPr>
            <p:nvPr/>
          </p:nvSpPr>
          <p:spPr bwMode="auto">
            <a:xfrm>
              <a:off x="859" y="1895"/>
              <a:ext cx="4043" cy="5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Mutual interests in designing, manufacturing,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or distributing goods or services</a:t>
              </a:r>
            </a:p>
          </p:txBody>
        </p:sp>
      </p:grpSp>
      <p:cxnSp>
        <p:nvCxnSpPr>
          <p:cNvPr id="100378" name="AutoShape 26"/>
          <p:cNvCxnSpPr>
            <a:cxnSpLocks noChangeShapeType="1"/>
            <a:stCxn id="100371" idx="2"/>
            <a:endCxn id="100376" idx="0"/>
          </p:cNvCxnSpPr>
          <p:nvPr/>
        </p:nvCxnSpPr>
        <p:spPr bwMode="auto">
          <a:xfrm>
            <a:off x="4573588" y="5016500"/>
            <a:ext cx="0" cy="396875"/>
          </a:xfrm>
          <a:prstGeom prst="straightConnector1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</p:cxnSp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4DBB-B192-4488-B2C4-0EAA39B7E8F0}" type="slidenum">
              <a:rPr lang="en-US"/>
              <a:pPr/>
              <a:t>6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Cooperative Strategies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Joint venture: two or more firms create an independent company by combining parts of their assets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Equity strategic alliance: partners who own different percentages of equity in a new venture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Nonequity strategic alliances: contractual agreements given to a company to supply, produce, or distribute a firm’s goods or services without equity sharing</a:t>
            </a:r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E9A2-EBC4-45A9-B18A-DE1A28002149}" type="slidenum">
              <a:rPr lang="en-US"/>
              <a:pPr/>
              <a:t>7</a:t>
            </a:fld>
            <a:endParaRPr 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71475" y="1687513"/>
            <a:ext cx="8375650" cy="49720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6078"/>
                  <a:invGamma/>
                </a:schemeClr>
              </a:gs>
            </a:gsLst>
            <a:path path="rect">
              <a:fillToRect l="100000" t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15925" y="1649413"/>
            <a:ext cx="289718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602038" y="1649413"/>
            <a:ext cx="4970462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Reason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387350" y="2314575"/>
            <a:ext cx="28051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Slow Cycle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3297238" y="2314575"/>
            <a:ext cx="5440362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Gain access to a restricted market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Establish a franchise in a new market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Maintain market stability (e.g., establishing standards)</a:t>
            </a:r>
          </a:p>
        </p:txBody>
      </p:sp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3187700" y="1630363"/>
            <a:ext cx="88900" cy="5108575"/>
            <a:chOff x="2005" y="1134"/>
            <a:chExt cx="58" cy="3025"/>
          </a:xfrm>
        </p:grpSpPr>
        <p:sp useBgFill="1">
          <p:nvSpPr>
            <p:cNvPr id="101391" name="Rectangle 15"/>
            <p:cNvSpPr>
              <a:spLocks noChangeArrowheads="1"/>
            </p:cNvSpPr>
            <p:nvPr/>
          </p:nvSpPr>
          <p:spPr bwMode="auto">
            <a:xfrm>
              <a:off x="2012" y="1134"/>
              <a:ext cx="47" cy="3025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392" name="Line 16"/>
            <p:cNvSpPr>
              <a:spLocks noChangeShapeType="1"/>
            </p:cNvSpPr>
            <p:nvPr/>
          </p:nvSpPr>
          <p:spPr bwMode="auto">
            <a:xfrm>
              <a:off x="2063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393" name="Line 17"/>
            <p:cNvSpPr>
              <a:spLocks noChangeShapeType="1"/>
            </p:cNvSpPr>
            <p:nvPr/>
          </p:nvSpPr>
          <p:spPr bwMode="auto">
            <a:xfrm>
              <a:off x="2005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1394" name="Group 18"/>
          <p:cNvGrpSpPr>
            <a:grpSpLocks/>
          </p:cNvGrpSpPr>
          <p:nvPr/>
        </p:nvGrpSpPr>
        <p:grpSpPr bwMode="auto">
          <a:xfrm>
            <a:off x="344488" y="2144713"/>
            <a:ext cx="8434387" cy="92075"/>
            <a:chOff x="214" y="1455"/>
            <a:chExt cx="5316" cy="58"/>
          </a:xfrm>
        </p:grpSpPr>
        <p:sp useBgFill="1">
          <p:nvSpPr>
            <p:cNvPr id="101395" name="Rectangle 19"/>
            <p:cNvSpPr>
              <a:spLocks noChangeArrowheads="1"/>
            </p:cNvSpPr>
            <p:nvPr/>
          </p:nvSpPr>
          <p:spPr bwMode="auto">
            <a:xfrm>
              <a:off x="214" y="1455"/>
              <a:ext cx="5316" cy="58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396" name="Line 20"/>
            <p:cNvSpPr>
              <a:spLocks noChangeShapeType="1"/>
            </p:cNvSpPr>
            <p:nvPr/>
          </p:nvSpPr>
          <p:spPr bwMode="auto">
            <a:xfrm>
              <a:off x="230" y="1455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397" name="Line 21"/>
            <p:cNvSpPr>
              <a:spLocks noChangeShapeType="1"/>
            </p:cNvSpPr>
            <p:nvPr/>
          </p:nvSpPr>
          <p:spPr bwMode="auto">
            <a:xfrm>
              <a:off x="2063" y="1455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398" name="Line 22"/>
            <p:cNvSpPr>
              <a:spLocks noChangeShapeType="1"/>
            </p:cNvSpPr>
            <p:nvPr/>
          </p:nvSpPr>
          <p:spPr bwMode="auto">
            <a:xfrm>
              <a:off x="230" y="1504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399" name="Line 23"/>
            <p:cNvSpPr>
              <a:spLocks noChangeShapeType="1"/>
            </p:cNvSpPr>
            <p:nvPr/>
          </p:nvSpPr>
          <p:spPr bwMode="auto">
            <a:xfrm>
              <a:off x="2063" y="1504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152400" y="15240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1403" name="Rectangle 27"/>
          <p:cNvSpPr>
            <a:spLocks noChangeArrowheads="1"/>
          </p:cNvSpPr>
          <p:nvPr/>
        </p:nvSpPr>
        <p:spPr bwMode="auto">
          <a:xfrm>
            <a:off x="685800" y="6665913"/>
            <a:ext cx="2787650" cy="1905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Reasons for Strategic Alliances by Market Type</a:t>
            </a:r>
          </a:p>
        </p:txBody>
      </p:sp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68167-6D44-4F69-BA40-4E5083F58B31}" type="slidenum">
              <a:rPr lang="en-US"/>
              <a:pPr/>
              <a:t>8</a:t>
            </a:fld>
            <a:endParaRPr lang="en-US"/>
          </a:p>
        </p:txBody>
      </p:sp>
      <p:sp>
        <p:nvSpPr>
          <p:cNvPr id="103449" name="Rectangle 25"/>
          <p:cNvSpPr>
            <a:spLocks noChangeArrowheads="1"/>
          </p:cNvSpPr>
          <p:nvPr/>
        </p:nvSpPr>
        <p:spPr bwMode="auto">
          <a:xfrm>
            <a:off x="371475" y="1687513"/>
            <a:ext cx="8375650" cy="49720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6078"/>
                  <a:invGamma/>
                </a:schemeClr>
              </a:gs>
            </a:gsLst>
            <a:path path="rect">
              <a:fillToRect l="100000" t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415925" y="1649413"/>
            <a:ext cx="289718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3451" name="Text Box 27"/>
          <p:cNvSpPr txBox="1">
            <a:spLocks noChangeArrowheads="1"/>
          </p:cNvSpPr>
          <p:nvPr/>
        </p:nvSpPr>
        <p:spPr bwMode="auto">
          <a:xfrm>
            <a:off x="3602038" y="1649413"/>
            <a:ext cx="4970462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Reason</a:t>
            </a:r>
          </a:p>
        </p:txBody>
      </p:sp>
      <p:grpSp>
        <p:nvGrpSpPr>
          <p:cNvPr id="103452" name="Group 28"/>
          <p:cNvGrpSpPr>
            <a:grpSpLocks/>
          </p:cNvGrpSpPr>
          <p:nvPr/>
        </p:nvGrpSpPr>
        <p:grpSpPr bwMode="auto">
          <a:xfrm>
            <a:off x="3187700" y="1630363"/>
            <a:ext cx="88900" cy="5108575"/>
            <a:chOff x="2005" y="1134"/>
            <a:chExt cx="58" cy="3025"/>
          </a:xfrm>
        </p:grpSpPr>
        <p:sp useBgFill="1">
          <p:nvSpPr>
            <p:cNvPr id="103453" name="Rectangle 29"/>
            <p:cNvSpPr>
              <a:spLocks noChangeArrowheads="1"/>
            </p:cNvSpPr>
            <p:nvPr/>
          </p:nvSpPr>
          <p:spPr bwMode="auto">
            <a:xfrm>
              <a:off x="2012" y="1134"/>
              <a:ext cx="47" cy="3025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54" name="Line 30"/>
            <p:cNvSpPr>
              <a:spLocks noChangeShapeType="1"/>
            </p:cNvSpPr>
            <p:nvPr/>
          </p:nvSpPr>
          <p:spPr bwMode="auto">
            <a:xfrm>
              <a:off x="2063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55" name="Line 31"/>
            <p:cNvSpPr>
              <a:spLocks noChangeShapeType="1"/>
            </p:cNvSpPr>
            <p:nvPr/>
          </p:nvSpPr>
          <p:spPr bwMode="auto">
            <a:xfrm>
              <a:off x="2005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3456" name="Group 32"/>
          <p:cNvGrpSpPr>
            <a:grpSpLocks/>
          </p:cNvGrpSpPr>
          <p:nvPr/>
        </p:nvGrpSpPr>
        <p:grpSpPr bwMode="auto">
          <a:xfrm>
            <a:off x="344488" y="2144713"/>
            <a:ext cx="8434387" cy="92075"/>
            <a:chOff x="214" y="1455"/>
            <a:chExt cx="5316" cy="58"/>
          </a:xfrm>
        </p:grpSpPr>
        <p:sp useBgFill="1">
          <p:nvSpPr>
            <p:cNvPr id="103457" name="Rectangle 33"/>
            <p:cNvSpPr>
              <a:spLocks noChangeArrowheads="1"/>
            </p:cNvSpPr>
            <p:nvPr/>
          </p:nvSpPr>
          <p:spPr bwMode="auto">
            <a:xfrm>
              <a:off x="214" y="1455"/>
              <a:ext cx="5316" cy="58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58" name="Line 34"/>
            <p:cNvSpPr>
              <a:spLocks noChangeShapeType="1"/>
            </p:cNvSpPr>
            <p:nvPr/>
          </p:nvSpPr>
          <p:spPr bwMode="auto">
            <a:xfrm>
              <a:off x="230" y="1455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59" name="Line 35"/>
            <p:cNvSpPr>
              <a:spLocks noChangeShapeType="1"/>
            </p:cNvSpPr>
            <p:nvPr/>
          </p:nvSpPr>
          <p:spPr bwMode="auto">
            <a:xfrm>
              <a:off x="2063" y="1455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60" name="Line 36"/>
            <p:cNvSpPr>
              <a:spLocks noChangeShapeType="1"/>
            </p:cNvSpPr>
            <p:nvPr/>
          </p:nvSpPr>
          <p:spPr bwMode="auto">
            <a:xfrm>
              <a:off x="230" y="1504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61" name="Line 37"/>
            <p:cNvSpPr>
              <a:spLocks noChangeShapeType="1"/>
            </p:cNvSpPr>
            <p:nvPr/>
          </p:nvSpPr>
          <p:spPr bwMode="auto">
            <a:xfrm>
              <a:off x="2063" y="1504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3462" name="Rectangle 38"/>
          <p:cNvSpPr>
            <a:spLocks noChangeArrowheads="1"/>
          </p:cNvSpPr>
          <p:nvPr/>
        </p:nvSpPr>
        <p:spPr bwMode="auto">
          <a:xfrm>
            <a:off x="152400" y="15240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463" name="Rectangle 39"/>
          <p:cNvSpPr>
            <a:spLocks noChangeArrowheads="1"/>
          </p:cNvSpPr>
          <p:nvPr/>
        </p:nvSpPr>
        <p:spPr bwMode="auto">
          <a:xfrm>
            <a:off x="685800" y="6665913"/>
            <a:ext cx="2787650" cy="1905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87350" y="2314575"/>
            <a:ext cx="28051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Fast Cycle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3297238" y="2314575"/>
            <a:ext cx="5440362" cy="2647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Speed up development of new goods or service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Speed up new market entry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Maintain market leadership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Form an industry technology standard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Share risky R&amp;D expenses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Overcome uncertainty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Reasons for Strategic Alliances by Market Type</a:t>
            </a:r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1C-3389-41DF-BC03-E5725F5961CB}" type="slidenum">
              <a:rPr lang="en-US"/>
              <a:pPr/>
              <a:t>9</a:t>
            </a:fld>
            <a:endParaRPr lang="en-US"/>
          </a:p>
        </p:txBody>
      </p:sp>
      <p:sp>
        <p:nvSpPr>
          <p:cNvPr id="102425" name="Rectangle 25"/>
          <p:cNvSpPr>
            <a:spLocks noChangeArrowheads="1"/>
          </p:cNvSpPr>
          <p:nvPr/>
        </p:nvSpPr>
        <p:spPr bwMode="auto">
          <a:xfrm>
            <a:off x="371475" y="1687513"/>
            <a:ext cx="8375650" cy="49720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6078"/>
                  <a:invGamma/>
                </a:schemeClr>
              </a:gs>
            </a:gsLst>
            <a:path path="rect">
              <a:fillToRect l="100000" t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415925" y="1649413"/>
            <a:ext cx="289718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3602038" y="1649413"/>
            <a:ext cx="4970462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Reason</a:t>
            </a:r>
          </a:p>
        </p:txBody>
      </p:sp>
      <p:grpSp>
        <p:nvGrpSpPr>
          <p:cNvPr id="102428" name="Group 28"/>
          <p:cNvGrpSpPr>
            <a:grpSpLocks/>
          </p:cNvGrpSpPr>
          <p:nvPr/>
        </p:nvGrpSpPr>
        <p:grpSpPr bwMode="auto">
          <a:xfrm>
            <a:off x="3187700" y="1630363"/>
            <a:ext cx="88900" cy="5108575"/>
            <a:chOff x="2005" y="1134"/>
            <a:chExt cx="58" cy="3025"/>
          </a:xfrm>
        </p:grpSpPr>
        <p:sp useBgFill="1">
          <p:nvSpPr>
            <p:cNvPr id="102429" name="Rectangle 29"/>
            <p:cNvSpPr>
              <a:spLocks noChangeArrowheads="1"/>
            </p:cNvSpPr>
            <p:nvPr/>
          </p:nvSpPr>
          <p:spPr bwMode="auto">
            <a:xfrm>
              <a:off x="2012" y="1134"/>
              <a:ext cx="47" cy="3025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30" name="Line 30"/>
            <p:cNvSpPr>
              <a:spLocks noChangeShapeType="1"/>
            </p:cNvSpPr>
            <p:nvPr/>
          </p:nvSpPr>
          <p:spPr bwMode="auto">
            <a:xfrm>
              <a:off x="2063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31" name="Line 31"/>
            <p:cNvSpPr>
              <a:spLocks noChangeShapeType="1"/>
            </p:cNvSpPr>
            <p:nvPr/>
          </p:nvSpPr>
          <p:spPr bwMode="auto">
            <a:xfrm>
              <a:off x="2005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2432" name="Group 32"/>
          <p:cNvGrpSpPr>
            <a:grpSpLocks/>
          </p:cNvGrpSpPr>
          <p:nvPr/>
        </p:nvGrpSpPr>
        <p:grpSpPr bwMode="auto">
          <a:xfrm>
            <a:off x="344488" y="2144713"/>
            <a:ext cx="8434387" cy="92075"/>
            <a:chOff x="214" y="1455"/>
            <a:chExt cx="5316" cy="58"/>
          </a:xfrm>
        </p:grpSpPr>
        <p:sp useBgFill="1">
          <p:nvSpPr>
            <p:cNvPr id="102433" name="Rectangle 33"/>
            <p:cNvSpPr>
              <a:spLocks noChangeArrowheads="1"/>
            </p:cNvSpPr>
            <p:nvPr/>
          </p:nvSpPr>
          <p:spPr bwMode="auto">
            <a:xfrm>
              <a:off x="214" y="1455"/>
              <a:ext cx="5316" cy="58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34" name="Line 34"/>
            <p:cNvSpPr>
              <a:spLocks noChangeShapeType="1"/>
            </p:cNvSpPr>
            <p:nvPr/>
          </p:nvSpPr>
          <p:spPr bwMode="auto">
            <a:xfrm>
              <a:off x="230" y="1455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35" name="Line 35"/>
            <p:cNvSpPr>
              <a:spLocks noChangeShapeType="1"/>
            </p:cNvSpPr>
            <p:nvPr/>
          </p:nvSpPr>
          <p:spPr bwMode="auto">
            <a:xfrm>
              <a:off x="2063" y="1455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36" name="Line 36"/>
            <p:cNvSpPr>
              <a:spLocks noChangeShapeType="1"/>
            </p:cNvSpPr>
            <p:nvPr/>
          </p:nvSpPr>
          <p:spPr bwMode="auto">
            <a:xfrm>
              <a:off x="230" y="1504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37" name="Line 37"/>
            <p:cNvSpPr>
              <a:spLocks noChangeShapeType="1"/>
            </p:cNvSpPr>
            <p:nvPr/>
          </p:nvSpPr>
          <p:spPr bwMode="auto">
            <a:xfrm>
              <a:off x="2063" y="1504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2438" name="Rectangle 38"/>
          <p:cNvSpPr>
            <a:spLocks noChangeArrowheads="1"/>
          </p:cNvSpPr>
          <p:nvPr/>
        </p:nvSpPr>
        <p:spPr bwMode="auto">
          <a:xfrm>
            <a:off x="152400" y="15240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439" name="Rectangle 39"/>
          <p:cNvSpPr>
            <a:spLocks noChangeArrowheads="1"/>
          </p:cNvSpPr>
          <p:nvPr/>
        </p:nvSpPr>
        <p:spPr bwMode="auto">
          <a:xfrm>
            <a:off x="685800" y="6665913"/>
            <a:ext cx="2787650" cy="1905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7350" y="2309813"/>
            <a:ext cx="28051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Cycle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3297238" y="2309813"/>
            <a:ext cx="5440362" cy="3743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Gain market power (reduce industry overcapacity)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Gain access to complementary resources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Establish economies of scale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Overcome trade barriers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Meet competitive challenges from other competitors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Pool resources for very large capital projects</a:t>
            </a:r>
          </a:p>
          <a:p>
            <a:pPr marL="234950" indent="-234950"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Learn new business techniques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Reasons for Strategic Alliances by Market Type</a:t>
            </a:r>
          </a:p>
        </p:txBody>
      </p: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MyStrategy">
  <a:themeElements>
    <a:clrScheme name="MyStrateg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MyStrateg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yStrateg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Strateg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Strateg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7124</TotalTime>
  <Words>1557</Words>
  <Application>Microsoft Office PowerPoint</Application>
  <PresentationFormat>Apresentação na tela (4:3)</PresentationFormat>
  <Paragraphs>364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Times New Roman</vt:lpstr>
      <vt:lpstr>Arial</vt:lpstr>
      <vt:lpstr>Wingdings</vt:lpstr>
      <vt:lpstr>MyStrategy</vt:lpstr>
      <vt:lpstr>Cooperative Strategy</vt:lpstr>
      <vt:lpstr>Slide 2</vt:lpstr>
      <vt:lpstr>Cooperative Strategy</vt:lpstr>
      <vt:lpstr>Strategic Alliance</vt:lpstr>
      <vt:lpstr>Strategic Alliance</vt:lpstr>
      <vt:lpstr>Types of Cooperative Strategies</vt:lpstr>
      <vt:lpstr>Reasons for Strategic Alliances by Market Type</vt:lpstr>
      <vt:lpstr>Reasons for Strategic Alliances by Market Type</vt:lpstr>
      <vt:lpstr>Reasons for Strategic Alliances by Market Type</vt:lpstr>
      <vt:lpstr>Business-Level Cooperative Strategies:</vt:lpstr>
      <vt:lpstr>Business-Level Cooperative Strategies:</vt:lpstr>
      <vt:lpstr>Business-Level Cooperative Strategies:</vt:lpstr>
      <vt:lpstr>Business-Level Cooperative Strategies:</vt:lpstr>
      <vt:lpstr>Business-Level Cooperative Strategies:</vt:lpstr>
      <vt:lpstr>Business-Level Cooperative Strategies:</vt:lpstr>
      <vt:lpstr>Business-Level Cooperative Strategies:</vt:lpstr>
      <vt:lpstr>Corporate-Level Cooperative Strategies</vt:lpstr>
      <vt:lpstr>Corporate-Level Cooperative Strategies:</vt:lpstr>
      <vt:lpstr>Corporate-Level Cooperative Strategies:</vt:lpstr>
      <vt:lpstr>Corporate-Level Cooperative Strategies:</vt:lpstr>
      <vt:lpstr>International Cooperative Strategies</vt:lpstr>
      <vt:lpstr>International Cooperative Strategies</vt:lpstr>
      <vt:lpstr>Network Cooperative Strategies</vt:lpstr>
      <vt:lpstr>Network Cooperative Strategies: </vt:lpstr>
      <vt:lpstr>Network Cooperative Strategies: </vt:lpstr>
      <vt:lpstr>Competitive Risks with Cooperative Strategies</vt:lpstr>
      <vt:lpstr>Competitive Risks with Cooperative Strategies</vt:lpstr>
      <vt:lpstr>Approaches for Managing Cooperative Strategies</vt:lpstr>
      <vt:lpstr>Competitive Risks with Cooperative Strategies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Management: Competitiveness and Globalization</dc:title>
  <dc:subject>Chapter 9</dc:subject>
  <dc:creator>R. Dennis Middlemist</dc:creator>
  <dc:description>Contact author at_x000d_
dennis@middlemist.com</dc:description>
  <cp:lastModifiedBy>EDGARD</cp:lastModifiedBy>
  <cp:revision>47</cp:revision>
  <dcterms:created xsi:type="dcterms:W3CDTF">2002-02-13T21:58:11Z</dcterms:created>
  <dcterms:modified xsi:type="dcterms:W3CDTF">2014-08-19T19:00:00Z</dcterms:modified>
</cp:coreProperties>
</file>