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9" r:id="rId2"/>
    <p:sldId id="257" r:id="rId3"/>
    <p:sldId id="274" r:id="rId4"/>
    <p:sldId id="275" r:id="rId5"/>
    <p:sldId id="277" r:id="rId6"/>
    <p:sldId id="286" r:id="rId7"/>
    <p:sldId id="287" r:id="rId8"/>
    <p:sldId id="292" r:id="rId9"/>
    <p:sldId id="289" r:id="rId10"/>
    <p:sldId id="290" r:id="rId11"/>
    <p:sldId id="291" r:id="rId12"/>
    <p:sldId id="276" r:id="rId13"/>
    <p:sldId id="279" r:id="rId14"/>
    <p:sldId id="293" r:id="rId15"/>
    <p:sldId id="294" r:id="rId16"/>
    <p:sldId id="295" r:id="rId17"/>
    <p:sldId id="296" r:id="rId18"/>
    <p:sldId id="297" r:id="rId19"/>
    <p:sldId id="298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808000"/>
    <a:srgbClr val="FFFF00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C19B5C6-52A1-4271-8D7B-6130E2A0034E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Southwestern Publishing Company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38D8172-5D04-4D51-998D-5575010E365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8FCC2-333E-42F7-A010-C587382508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F0E7D-26D8-48F3-9E1D-CF88267917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A1013-43FF-4E67-84B3-BF0AA17BC49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F62E7-7353-495E-A5B2-CEC7871D6A7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58180-9FA7-4802-902E-C299F65944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DF1D4-C0BE-4B56-92C5-015711FBC45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843C3-C3B6-46C4-A067-5A4D24E98F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B4AD9-3EC3-420F-B930-58B09565909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335E-D7A4-40EA-B603-604B957A503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12AF3-0395-4D80-A636-F132A525DD9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61004A-A110-4E5C-9F45-47F764A28D40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Southwestern Publishing Company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30630B2-1DD2-4D51-82E6-D0CFCDA92CEB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Acquisition and Restructuring Strategies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7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cover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0E79-0108-4073-9769-C279DB9B19C4}" type="slidenum">
              <a:rPr lang="en-US"/>
              <a:pPr/>
              <a:t>10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967663" cy="43005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may use acquisitions to reduce their dependence on one or more products or markets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Reducing a company’s dependence on specific markets alters the firm’s competitive scope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72707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Reshaping the Firms’ Competitive Scope</a:t>
            </a:r>
          </a:p>
        </p:txBody>
      </p:sp>
    </p:spTree>
  </p:cSld>
  <p:clrMapOvr>
    <a:masterClrMapping/>
  </p:clrMapOvr>
  <p:transition>
    <p:cover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666C-B680-4BD5-B7C8-3FC31D739D1A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967663" cy="43005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Acquisitions may gain capabilities that the firm does not possess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Acquisitions may be used to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acquire a special technological capability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broaden a firm’s knowledge base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reduce inertia</a:t>
            </a:r>
            <a:r>
              <a:rPr lang="en-US" b="0">
                <a:solidFill>
                  <a:srgbClr val="00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7634287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and Developing New Capabilities</a:t>
            </a:r>
          </a:p>
        </p:txBody>
      </p:sp>
    </p:spTree>
  </p:cSld>
  <p:clrMapOvr>
    <a:masterClrMapping/>
  </p:clrMapOvr>
  <p:transition>
    <p:cover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A0A72-C673-4777-96E7-FE0964DE4E5D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103427" name="Group 3"/>
          <p:cNvGrpSpPr>
            <a:grpSpLocks/>
          </p:cNvGrpSpPr>
          <p:nvPr/>
        </p:nvGrpSpPr>
        <p:grpSpPr bwMode="auto">
          <a:xfrm>
            <a:off x="3529013" y="2387600"/>
            <a:ext cx="2089150" cy="2089150"/>
            <a:chOff x="2464" y="2323"/>
            <a:chExt cx="1316" cy="1316"/>
          </a:xfrm>
        </p:grpSpPr>
        <p:sp>
          <p:nvSpPr>
            <p:cNvPr id="103428" name="Oval 4"/>
            <p:cNvSpPr>
              <a:spLocks noChangeArrowheads="1"/>
            </p:cNvSpPr>
            <p:nvPr/>
          </p:nvSpPr>
          <p:spPr bwMode="auto">
            <a:xfrm>
              <a:off x="2464" y="2323"/>
              <a:ext cx="1316" cy="1316"/>
            </a:xfrm>
            <a:prstGeom prst="ellipse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189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29" name="Oval 5"/>
            <p:cNvSpPr>
              <a:spLocks noChangeArrowheads="1"/>
            </p:cNvSpPr>
            <p:nvPr/>
          </p:nvSpPr>
          <p:spPr bwMode="auto">
            <a:xfrm>
              <a:off x="2513" y="2372"/>
              <a:ext cx="1217" cy="1217"/>
            </a:xfrm>
            <a:prstGeom prst="ellipse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189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Acquisitions</a:t>
              </a:r>
            </a:p>
          </p:txBody>
        </p:sp>
      </p:grp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Acquisitions</a:t>
            </a: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382588" y="1606550"/>
            <a:ext cx="2782887" cy="1158875"/>
            <a:chOff x="2222" y="2927"/>
            <a:chExt cx="1753" cy="730"/>
          </a:xfrm>
        </p:grpSpPr>
        <p:sp>
          <p:nvSpPr>
            <p:cNvPr id="103431" name="AutoShape 7"/>
            <p:cNvSpPr>
              <a:spLocks noChangeArrowheads="1"/>
            </p:cNvSpPr>
            <p:nvPr/>
          </p:nvSpPr>
          <p:spPr bwMode="auto">
            <a:xfrm>
              <a:off x="2222" y="2927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25882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2269" y="2968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>
                    <a:gamma/>
                    <a:shade val="25882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Integration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difficulties</a:t>
              </a:r>
            </a:p>
          </p:txBody>
        </p:sp>
      </p:grpSp>
      <p:grpSp>
        <p:nvGrpSpPr>
          <p:cNvPr id="103433" name="Group 9"/>
          <p:cNvGrpSpPr>
            <a:grpSpLocks/>
          </p:cNvGrpSpPr>
          <p:nvPr/>
        </p:nvGrpSpPr>
        <p:grpSpPr bwMode="auto">
          <a:xfrm>
            <a:off x="381000" y="2989263"/>
            <a:ext cx="2782888" cy="1158875"/>
            <a:chOff x="240" y="1883"/>
            <a:chExt cx="1753" cy="730"/>
          </a:xfrm>
        </p:grpSpPr>
        <p:sp>
          <p:nvSpPr>
            <p:cNvPr id="103434" name="AutoShape 10"/>
            <p:cNvSpPr>
              <a:spLocks noChangeArrowheads="1"/>
            </p:cNvSpPr>
            <p:nvPr/>
          </p:nvSpPr>
          <p:spPr bwMode="auto">
            <a:xfrm>
              <a:off x="240" y="188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35" name="AutoShape 11"/>
            <p:cNvSpPr>
              <a:spLocks noChangeArrowheads="1"/>
            </p:cNvSpPr>
            <p:nvPr/>
          </p:nvSpPr>
          <p:spPr bwMode="auto">
            <a:xfrm>
              <a:off x="287" y="192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Inadequate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evaluation of target</a:t>
              </a:r>
            </a:p>
          </p:txBody>
        </p:sp>
      </p:grpSp>
      <p:grpSp>
        <p:nvGrpSpPr>
          <p:cNvPr id="103436" name="Group 12"/>
          <p:cNvGrpSpPr>
            <a:grpSpLocks/>
          </p:cNvGrpSpPr>
          <p:nvPr/>
        </p:nvGrpSpPr>
        <p:grpSpPr bwMode="auto">
          <a:xfrm>
            <a:off x="382588" y="4371975"/>
            <a:ext cx="2782887" cy="1158875"/>
            <a:chOff x="241" y="2754"/>
            <a:chExt cx="1753" cy="730"/>
          </a:xfrm>
        </p:grpSpPr>
        <p:sp>
          <p:nvSpPr>
            <p:cNvPr id="103437" name="AutoShape 13"/>
            <p:cNvSpPr>
              <a:spLocks noChangeArrowheads="1"/>
            </p:cNvSpPr>
            <p:nvPr/>
          </p:nvSpPr>
          <p:spPr bwMode="auto">
            <a:xfrm>
              <a:off x="241" y="2754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38" name="AutoShape 14"/>
            <p:cNvSpPr>
              <a:spLocks noChangeArrowheads="1"/>
            </p:cNvSpPr>
            <p:nvPr/>
          </p:nvSpPr>
          <p:spPr bwMode="auto">
            <a:xfrm>
              <a:off x="288" y="2795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2">
                    <a:gamma/>
                    <a:shade val="2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Large or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extraordinary debt</a:t>
              </a:r>
            </a:p>
          </p:txBody>
        </p:sp>
      </p:grpSp>
      <p:grpSp>
        <p:nvGrpSpPr>
          <p:cNvPr id="103439" name="Group 15"/>
          <p:cNvGrpSpPr>
            <a:grpSpLocks/>
          </p:cNvGrpSpPr>
          <p:nvPr/>
        </p:nvGrpSpPr>
        <p:grpSpPr bwMode="auto">
          <a:xfrm>
            <a:off x="3197225" y="5311775"/>
            <a:ext cx="2782888" cy="1158875"/>
            <a:chOff x="2014" y="3346"/>
            <a:chExt cx="1753" cy="730"/>
          </a:xfrm>
        </p:grpSpPr>
        <p:sp>
          <p:nvSpPr>
            <p:cNvPr id="103440" name="AutoShape 16"/>
            <p:cNvSpPr>
              <a:spLocks noChangeArrowheads="1"/>
            </p:cNvSpPr>
            <p:nvPr/>
          </p:nvSpPr>
          <p:spPr bwMode="auto">
            <a:xfrm>
              <a:off x="2014" y="3346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41" name="AutoShape 17"/>
            <p:cNvSpPr>
              <a:spLocks noChangeArrowheads="1"/>
            </p:cNvSpPr>
            <p:nvPr/>
          </p:nvSpPr>
          <p:spPr bwMode="auto">
            <a:xfrm>
              <a:off x="2061" y="3387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hlink">
                    <a:gamma/>
                    <a:shade val="36078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Inability to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achieve synergy</a:t>
              </a:r>
            </a:p>
          </p:txBody>
        </p:sp>
      </p:grpSp>
      <p:grpSp>
        <p:nvGrpSpPr>
          <p:cNvPr id="103442" name="Group 18"/>
          <p:cNvGrpSpPr>
            <a:grpSpLocks/>
          </p:cNvGrpSpPr>
          <p:nvPr/>
        </p:nvGrpSpPr>
        <p:grpSpPr bwMode="auto">
          <a:xfrm>
            <a:off x="6045200" y="4371975"/>
            <a:ext cx="2782888" cy="1158875"/>
            <a:chOff x="3808" y="2754"/>
            <a:chExt cx="1753" cy="730"/>
          </a:xfrm>
        </p:grpSpPr>
        <p:sp>
          <p:nvSpPr>
            <p:cNvPr id="103443" name="AutoShape 19"/>
            <p:cNvSpPr>
              <a:spLocks noChangeArrowheads="1"/>
            </p:cNvSpPr>
            <p:nvPr/>
          </p:nvSpPr>
          <p:spPr bwMode="auto">
            <a:xfrm>
              <a:off x="3808" y="2754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44" name="AutoShape 20"/>
            <p:cNvSpPr>
              <a:spLocks noChangeArrowheads="1"/>
            </p:cNvSpPr>
            <p:nvPr/>
          </p:nvSpPr>
          <p:spPr bwMode="auto">
            <a:xfrm>
              <a:off x="3855" y="2795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Too much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diversification</a:t>
              </a:r>
            </a:p>
          </p:txBody>
        </p:sp>
      </p:grpSp>
      <p:grpSp>
        <p:nvGrpSpPr>
          <p:cNvPr id="103445" name="Group 21"/>
          <p:cNvGrpSpPr>
            <a:grpSpLocks/>
          </p:cNvGrpSpPr>
          <p:nvPr/>
        </p:nvGrpSpPr>
        <p:grpSpPr bwMode="auto">
          <a:xfrm>
            <a:off x="6045200" y="2989263"/>
            <a:ext cx="2782888" cy="1158875"/>
            <a:chOff x="3808" y="1883"/>
            <a:chExt cx="1753" cy="730"/>
          </a:xfrm>
        </p:grpSpPr>
        <p:sp>
          <p:nvSpPr>
            <p:cNvPr id="103446" name="AutoShape 22"/>
            <p:cNvSpPr>
              <a:spLocks noChangeArrowheads="1"/>
            </p:cNvSpPr>
            <p:nvPr/>
          </p:nvSpPr>
          <p:spPr bwMode="auto">
            <a:xfrm>
              <a:off x="3808" y="188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47" name="AutoShape 23"/>
            <p:cNvSpPr>
              <a:spLocks noChangeArrowheads="1"/>
            </p:cNvSpPr>
            <p:nvPr/>
          </p:nvSpPr>
          <p:spPr bwMode="auto">
            <a:xfrm>
              <a:off x="3855" y="192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Managers overly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focused on acquisitions</a:t>
              </a:r>
            </a:p>
          </p:txBody>
        </p:sp>
      </p:grpSp>
      <p:grpSp>
        <p:nvGrpSpPr>
          <p:cNvPr id="103448" name="Group 24"/>
          <p:cNvGrpSpPr>
            <a:grpSpLocks/>
          </p:cNvGrpSpPr>
          <p:nvPr/>
        </p:nvGrpSpPr>
        <p:grpSpPr bwMode="auto">
          <a:xfrm>
            <a:off x="6045200" y="1608138"/>
            <a:ext cx="2782888" cy="1158875"/>
            <a:chOff x="3808" y="1013"/>
            <a:chExt cx="1753" cy="730"/>
          </a:xfrm>
        </p:grpSpPr>
        <p:sp>
          <p:nvSpPr>
            <p:cNvPr id="103449" name="AutoShape 25"/>
            <p:cNvSpPr>
              <a:spLocks noChangeArrowheads="1"/>
            </p:cNvSpPr>
            <p:nvPr/>
          </p:nvSpPr>
          <p:spPr bwMode="auto">
            <a:xfrm>
              <a:off x="3808" y="101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3450" name="AutoShape 26"/>
            <p:cNvSpPr>
              <a:spLocks noChangeArrowheads="1"/>
            </p:cNvSpPr>
            <p:nvPr/>
          </p:nvSpPr>
          <p:spPr bwMode="auto">
            <a:xfrm>
              <a:off x="3855" y="105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Resulting firm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is too large</a:t>
              </a:r>
            </a:p>
          </p:txBody>
        </p:sp>
      </p:grpSp>
    </p:spTree>
  </p:cSld>
  <p:clrMapOvr>
    <a:masterClrMapping/>
  </p:clrMapOvr>
  <p:transition>
    <p:cover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C46C1-BF22-4E4A-B52C-64EA894124E6}" type="slidenum">
              <a:rPr lang="en-US"/>
              <a:pPr/>
              <a:t>13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Integration challenges include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melding two disparate corporate cultures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linking different financial and control systems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building effective working relationships (particularly when management styles differ)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resolving problems regarding the status of the newly acquired firm’s executives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loss of key personnel weakens the acquired firm’s capabilities and reduces its value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684213" y="1054100"/>
            <a:ext cx="414496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Integration Difficulties</a:t>
            </a:r>
          </a:p>
        </p:txBody>
      </p:sp>
    </p:spTree>
  </p:cSld>
  <p:clrMapOvr>
    <a:masterClrMapping/>
  </p:clrMapOvr>
  <p:transition>
    <p:cover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F9B0-BD18-4A43-9172-3B176F594AD2}" type="slidenum">
              <a:rPr lang="en-US"/>
              <a:pPr/>
              <a:t>14</a:t>
            </a:fld>
            <a:endParaRPr 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6563"/>
            <a:ext cx="7772400" cy="4300537"/>
          </a:xfrm>
        </p:spPr>
        <p:txBody>
          <a:bodyPr/>
          <a:lstStyle/>
          <a:p>
            <a:pPr>
              <a:lnSpc>
                <a:spcPct val="104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Evaluation requires that hundreds of issues be closely examined, including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financing for the intended transaction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differences in cultures between the acquiring and target firm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tax consequences of the transaction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actions that would be necessary to successfully meld the two workforces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Ineffective due-diligence process may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result in paying excessive premium for the target company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58610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Inadequate Evaluation of Target</a:t>
            </a:r>
          </a:p>
        </p:txBody>
      </p:sp>
    </p:spTree>
  </p:cSld>
  <p:clrMapOvr>
    <a:masterClrMapping/>
  </p:clrMapOvr>
  <p:transition>
    <p:cover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05889-710A-4907-9028-284E65F7170B}" type="slidenum">
              <a:rPr lang="en-US"/>
              <a:pPr/>
              <a:t>15</a:t>
            </a:fld>
            <a:endParaRPr 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may take on significant debt to acquire a company</a:t>
            </a:r>
            <a:endParaRPr lang="en-US" b="0">
              <a:latin typeface="Times New Roman" charset="0"/>
            </a:endParaRP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High debt can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increase the likelihood of bankruptcy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lead to a downgrade in the firm’s credit rating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preclude needed investment in activities that contribute to the firm’s long-term success</a:t>
            </a:r>
            <a:endParaRPr lang="en-US" b="0">
              <a:latin typeface="Times New Roman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527685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 or Extraordinary Debt</a:t>
            </a:r>
          </a:p>
        </p:txBody>
      </p:sp>
    </p:spTree>
  </p:cSld>
  <p:clrMapOvr>
    <a:masterClrMapping/>
  </p:clrMapOvr>
  <p:transition>
    <p:cover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56225-816E-490E-8930-9C05F5DFCC62}" type="slidenum">
              <a:rPr lang="en-US"/>
              <a:pPr/>
              <a:t>16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Synergy exists when assets are worth more when used in conjunction with each other than when they are used separately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experience transaction costs when they use acquisition strategies to create synergy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tend to underestimate indirect costs when evaluating a potential acquisition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511651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Inability to Achieve Synergy</a:t>
            </a:r>
          </a:p>
        </p:txBody>
      </p:sp>
    </p:spTree>
  </p:cSld>
  <p:clrMapOvr>
    <a:masterClrMapping/>
  </p:clrMapOvr>
  <p:transition>
    <p:cover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9A41-6EFE-4C7D-86CB-9177224AFDB6}" type="slidenum">
              <a:rPr lang="en-US"/>
              <a:pPr/>
              <a:t>17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Diversified firms must process more information of greater diversity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Scope created by diversification may cause managers to rely too much on financial rather than strategic controls to evaluate business units’ performances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Acquisitions may become substitutes for innovation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46323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Too Much Diversification</a:t>
            </a:r>
          </a:p>
        </p:txBody>
      </p:sp>
    </p:spTree>
  </p:cSld>
  <p:clrMapOvr>
    <a:masterClrMapping/>
  </p:clrMapOvr>
  <p:transition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177D0-1806-4125-A809-5B6C92421F52}" type="slidenum">
              <a:rPr lang="en-US"/>
              <a:pPr/>
              <a:t>18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Managers in target firms may operate in a state of virtual suspended animation during an acquisition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Executives may become hesitant to make decisions with long-term consequences until negotiations have been completed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process can create a short-term perspective and a greater aversion to risk among top-level executives in a target firm</a:t>
            </a: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752316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Managers Overly Focused on Acquisitions</a:t>
            </a:r>
          </a:p>
        </p:txBody>
      </p:sp>
    </p:spTree>
  </p:cSld>
  <p:clrMapOvr>
    <a:masterClrMapping/>
  </p:clrMapOvr>
  <p:transition>
    <p:cover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8C882-D6E8-4076-890F-61D64DCFFE6B}" type="slidenum">
              <a:rPr lang="en-US"/>
              <a:pPr/>
              <a:t>19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772400" cy="1143000"/>
          </a:xfrm>
        </p:spPr>
        <p:txBody>
          <a:bodyPr/>
          <a:lstStyle/>
          <a:p>
            <a:r>
              <a:rPr lang="en-US"/>
              <a:t>Problems With Acquisitions</a:t>
            </a:r>
            <a:br>
              <a:rPr lang="en-US"/>
            </a:b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Additional costs may exceed the benefits of the economies of scale and additional market power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Larger size may lead to more bureaucratic controls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Formalized controls often lead to relatively rigid and standardized managerial behavior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Firm may produce less innovation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20034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Too Large</a:t>
            </a:r>
          </a:p>
        </p:txBody>
      </p:sp>
    </p:spTree>
  </p:cSld>
  <p:clrMapOvr>
    <a:masterClrMapping/>
  </p:clrMapOvr>
  <p:transition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CA1E6-E1D6-42A0-ADFD-909D10235754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42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42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4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3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3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38" name="AutoShape 54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9" name="AutoShape 55"/>
          <p:cNvCxnSpPr>
            <a:cxnSpLocks noChangeShapeType="1"/>
          </p:cNvCxnSpPr>
          <p:nvPr/>
        </p:nvCxnSpPr>
        <p:spPr bwMode="auto">
          <a:xfrm flipV="1">
            <a:off x="2422525" y="1517650"/>
            <a:ext cx="690563" cy="595313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0" name="AutoShape 56"/>
          <p:cNvCxnSpPr>
            <a:cxnSpLocks noChangeShapeType="1"/>
            <a:stCxn id="16433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1" name="AutoShape 57"/>
          <p:cNvCxnSpPr>
            <a:cxnSpLocks noChangeShapeType="1"/>
            <a:stCxn id="16433" idx="2"/>
            <a:endCxn id="16425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2" name="AutoShape 58"/>
          <p:cNvCxnSpPr>
            <a:cxnSpLocks noChangeShapeType="1"/>
            <a:stCxn id="16433" idx="1"/>
            <a:endCxn id="16436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3" name="AutoShape 59"/>
          <p:cNvCxnSpPr>
            <a:cxnSpLocks noChangeShapeType="1"/>
            <a:stCxn id="16433" idx="1"/>
            <a:endCxn id="16435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4" name="AutoShape 60"/>
          <p:cNvCxnSpPr>
            <a:cxnSpLocks noChangeShapeType="1"/>
            <a:stCxn id="16434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5" name="AutoShape 61"/>
          <p:cNvCxnSpPr>
            <a:cxnSpLocks noChangeShapeType="1"/>
            <a:stCxn id="16434" idx="1"/>
            <a:endCxn id="16425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 rot="-5400000">
            <a:off x="-277812" y="1219200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 rot="-5400000">
            <a:off x="-317500" y="3943351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 rot="-5400000">
            <a:off x="-411162" y="5713413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sp>
        <p:nvSpPr>
          <p:cNvPr id="16456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grpSp>
        <p:nvGrpSpPr>
          <p:cNvPr id="16450" name="Group 66"/>
          <p:cNvGrpSpPr>
            <a:grpSpLocks/>
          </p:cNvGrpSpPr>
          <p:nvPr/>
        </p:nvGrpSpPr>
        <p:grpSpPr bwMode="auto">
          <a:xfrm>
            <a:off x="254000" y="2557463"/>
            <a:ext cx="8628063" cy="4095750"/>
            <a:chOff x="154" y="1611"/>
            <a:chExt cx="5435" cy="2580"/>
          </a:xfrm>
        </p:grpSpPr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3300" y="1611"/>
              <a:ext cx="2289" cy="168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326" y="3300"/>
              <a:ext cx="4277" cy="44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334" y="3746"/>
              <a:ext cx="3557" cy="3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>
              <a:off x="317" y="4037"/>
              <a:ext cx="3094" cy="15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>
              <a:off x="154" y="3180"/>
              <a:ext cx="223" cy="10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457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24288" y="3094038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Corporate-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Strategy</a:t>
            </a:r>
          </a:p>
        </p:txBody>
      </p:sp>
      <p:sp>
        <p:nvSpPr>
          <p:cNvPr id="16459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09403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61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092450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  <p:sp>
        <p:nvSpPr>
          <p:cNvPr id="16462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4160838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7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and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Strategies</a:t>
            </a:r>
          </a:p>
        </p:txBody>
      </p:sp>
    </p:spTree>
  </p:cSld>
  <p:clrMapOvr>
    <a:masterClrMapping/>
  </p:clrMapOvr>
  <p:transition>
    <p:cover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21280-8713-4057-A4CB-1D1275A51C56}" type="slidenum">
              <a:rPr lang="en-US"/>
              <a:pPr/>
              <a:t>20</a:t>
            </a:fld>
            <a:endParaRPr 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371475" y="1852613"/>
            <a:ext cx="8375650" cy="46593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6078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Attributes of Effective Acquisitions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415925" y="1814513"/>
            <a:ext cx="28971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Attributes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602038" y="1814513"/>
            <a:ext cx="49704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87350" y="2403475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Complementary Assets or Resources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297238" y="2403475"/>
            <a:ext cx="54403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Buying firms with assets that meet current needs to build competitiveness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87350" y="3235325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Friendly Acquisitions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3297238" y="3235325"/>
            <a:ext cx="54403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Friendly deals make integration go more smoothly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87350" y="4068763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Careful Selection Process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3297238" y="4068763"/>
            <a:ext cx="5440362" cy="1552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Deliberate evaluation and negotiations are more likely to lead to easy integration and building synergies</a:t>
            </a:r>
          </a:p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387350" y="5275263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Maintain Financial Slack</a:t>
            </a:r>
            <a:endParaRPr lang="en-U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3297238" y="5275263"/>
            <a:ext cx="5440362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Provide enough additional financial resources so that profitable projects would not be foregone</a:t>
            </a:r>
          </a:p>
        </p:txBody>
      </p:sp>
      <p:grpSp>
        <p:nvGrpSpPr>
          <p:cNvPr id="108566" name="Group 22"/>
          <p:cNvGrpSpPr>
            <a:grpSpLocks/>
          </p:cNvGrpSpPr>
          <p:nvPr/>
        </p:nvGrpSpPr>
        <p:grpSpPr bwMode="auto">
          <a:xfrm>
            <a:off x="3182938" y="1800225"/>
            <a:ext cx="92075" cy="4802188"/>
            <a:chOff x="2005" y="1134"/>
            <a:chExt cx="58" cy="3025"/>
          </a:xfrm>
        </p:grpSpPr>
        <p:sp useBgFill="1"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2012" y="1134"/>
              <a:ext cx="47" cy="302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5" name="Line 11"/>
            <p:cNvSpPr>
              <a:spLocks noChangeShapeType="1"/>
            </p:cNvSpPr>
            <p:nvPr/>
          </p:nvSpPr>
          <p:spPr bwMode="auto">
            <a:xfrm>
              <a:off x="2063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6" name="Line 12"/>
            <p:cNvSpPr>
              <a:spLocks noChangeShapeType="1"/>
            </p:cNvSpPr>
            <p:nvPr/>
          </p:nvSpPr>
          <p:spPr bwMode="auto">
            <a:xfrm>
              <a:off x="2005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8567" name="Group 23"/>
          <p:cNvGrpSpPr>
            <a:grpSpLocks/>
          </p:cNvGrpSpPr>
          <p:nvPr/>
        </p:nvGrpSpPr>
        <p:grpSpPr bwMode="auto">
          <a:xfrm>
            <a:off x="339725" y="2309813"/>
            <a:ext cx="8439150" cy="92075"/>
            <a:chOff x="214" y="1455"/>
            <a:chExt cx="5316" cy="58"/>
          </a:xfrm>
        </p:grpSpPr>
        <p:sp useBgFill="1"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214" y="1455"/>
              <a:ext cx="5316" cy="58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8" name="Line 14"/>
            <p:cNvSpPr>
              <a:spLocks noChangeShapeType="1"/>
            </p:cNvSpPr>
            <p:nvPr/>
          </p:nvSpPr>
          <p:spPr bwMode="auto">
            <a:xfrm>
              <a:off x="230" y="1455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59" name="Line 15"/>
            <p:cNvSpPr>
              <a:spLocks noChangeShapeType="1"/>
            </p:cNvSpPr>
            <p:nvPr/>
          </p:nvSpPr>
          <p:spPr bwMode="auto">
            <a:xfrm>
              <a:off x="2063" y="1455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60" name="Line 16"/>
            <p:cNvSpPr>
              <a:spLocks noChangeShapeType="1"/>
            </p:cNvSpPr>
            <p:nvPr/>
          </p:nvSpPr>
          <p:spPr bwMode="auto">
            <a:xfrm>
              <a:off x="230" y="1504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8561" name="Line 17"/>
            <p:cNvSpPr>
              <a:spLocks noChangeShapeType="1"/>
            </p:cNvSpPr>
            <p:nvPr/>
          </p:nvSpPr>
          <p:spPr bwMode="auto">
            <a:xfrm>
              <a:off x="2063" y="1504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cover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A19B8-28AE-4C4B-A23A-505194D91284}" type="slidenum">
              <a:rPr lang="en-US"/>
              <a:pPr/>
              <a:t>21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Attributes of Effective Acquisitions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71475" y="1852613"/>
            <a:ext cx="8375650" cy="465931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36078"/>
                  <a:invGamma/>
                </a:schemeClr>
              </a:gs>
            </a:gsLst>
            <a:path path="rect">
              <a:fillToRect l="100000" t="100000"/>
            </a:path>
          </a:gra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415925" y="1814513"/>
            <a:ext cx="28971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Attributes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602038" y="1814513"/>
            <a:ext cx="4970462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87350" y="2403475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Low-to-Moderate Debt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3297238" y="2403475"/>
            <a:ext cx="54403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Merged firm maintains financial flexibility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87350" y="4395788"/>
            <a:ext cx="2805113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Flexibility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3297238" y="4383088"/>
            <a:ext cx="54403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Has experience at managing change and is flexible and adaptable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387350" y="3398838"/>
            <a:ext cx="280511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Sustain Emphasis on Innovation 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3297238" y="3403600"/>
            <a:ext cx="5440362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Continue to invest in R&amp;D as part of the firm’s overall strategy</a:t>
            </a:r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3182938" y="1800225"/>
            <a:ext cx="92075" cy="4802188"/>
            <a:chOff x="2005" y="1134"/>
            <a:chExt cx="58" cy="3025"/>
          </a:xfrm>
        </p:grpSpPr>
        <p:sp useBgFill="1"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2012" y="1134"/>
              <a:ext cx="47" cy="3025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>
              <a:off x="2063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79" name="Line 11"/>
            <p:cNvSpPr>
              <a:spLocks noChangeShapeType="1"/>
            </p:cNvSpPr>
            <p:nvPr/>
          </p:nvSpPr>
          <p:spPr bwMode="auto">
            <a:xfrm>
              <a:off x="2005" y="1167"/>
              <a:ext cx="0" cy="293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09580" name="Group 12"/>
          <p:cNvGrpSpPr>
            <a:grpSpLocks/>
          </p:cNvGrpSpPr>
          <p:nvPr/>
        </p:nvGrpSpPr>
        <p:grpSpPr bwMode="auto">
          <a:xfrm>
            <a:off x="339725" y="2309813"/>
            <a:ext cx="8439150" cy="92075"/>
            <a:chOff x="214" y="1455"/>
            <a:chExt cx="5316" cy="58"/>
          </a:xfrm>
        </p:grpSpPr>
        <p:sp useBgFill="1">
          <p:nvSpPr>
            <p:cNvPr id="109581" name="Rectangle 13"/>
            <p:cNvSpPr>
              <a:spLocks noChangeArrowheads="1"/>
            </p:cNvSpPr>
            <p:nvPr/>
          </p:nvSpPr>
          <p:spPr bwMode="auto">
            <a:xfrm>
              <a:off x="214" y="1455"/>
              <a:ext cx="5316" cy="58"/>
            </a:xfrm>
            <a:prstGeom prst="rect">
              <a:avLst/>
            </a:prstGeom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2" name="Line 14"/>
            <p:cNvSpPr>
              <a:spLocks noChangeShapeType="1"/>
            </p:cNvSpPr>
            <p:nvPr/>
          </p:nvSpPr>
          <p:spPr bwMode="auto">
            <a:xfrm>
              <a:off x="230" y="1455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3" name="Line 15"/>
            <p:cNvSpPr>
              <a:spLocks noChangeShapeType="1"/>
            </p:cNvSpPr>
            <p:nvPr/>
          </p:nvSpPr>
          <p:spPr bwMode="auto">
            <a:xfrm>
              <a:off x="2063" y="1455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4" name="Line 16"/>
            <p:cNvSpPr>
              <a:spLocks noChangeShapeType="1"/>
            </p:cNvSpPr>
            <p:nvPr/>
          </p:nvSpPr>
          <p:spPr bwMode="auto">
            <a:xfrm>
              <a:off x="230" y="1504"/>
              <a:ext cx="17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9585" name="Line 17"/>
            <p:cNvSpPr>
              <a:spLocks noChangeShapeType="1"/>
            </p:cNvSpPr>
            <p:nvPr/>
          </p:nvSpPr>
          <p:spPr bwMode="auto">
            <a:xfrm>
              <a:off x="2063" y="1504"/>
              <a:ext cx="34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cover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FAE90-0995-4443-8E1C-F1CBE7D108CF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 Activities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Downsizing</a:t>
            </a:r>
            <a:endParaRPr lang="en-US" sz="36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Wholesale reduction of employees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Downscoping</a:t>
            </a:r>
            <a:endParaRPr lang="en-US" sz="36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Selectively divesting or closing non-core businesses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Reducing scope of operations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Leads to greater focus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Leveraged Buyout (LBO)</a:t>
            </a:r>
            <a:endParaRPr lang="en-US" sz="36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party buys a firm’s entire assets in order to take the firm private.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D804-341F-4073-B385-CAC017540481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111679" name="Group 63"/>
          <p:cNvGrpSpPr>
            <a:grpSpLocks/>
          </p:cNvGrpSpPr>
          <p:nvPr/>
        </p:nvGrpSpPr>
        <p:grpSpPr bwMode="auto">
          <a:xfrm>
            <a:off x="6688138" y="3286125"/>
            <a:ext cx="1997075" cy="912813"/>
            <a:chOff x="4213" y="1964"/>
            <a:chExt cx="1258" cy="575"/>
          </a:xfrm>
        </p:grpSpPr>
        <p:sp>
          <p:nvSpPr>
            <p:cNvPr id="111666" name="Rectangle 50"/>
            <p:cNvSpPr>
              <a:spLocks noChangeArrowheads="1"/>
            </p:cNvSpPr>
            <p:nvPr/>
          </p:nvSpPr>
          <p:spPr bwMode="auto">
            <a:xfrm>
              <a:off x="4213" y="1964"/>
              <a:ext cx="1258" cy="57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67" name="Rectangle 51"/>
            <p:cNvSpPr>
              <a:spLocks noChangeArrowheads="1"/>
            </p:cNvSpPr>
            <p:nvPr/>
          </p:nvSpPr>
          <p:spPr bwMode="auto">
            <a:xfrm>
              <a:off x="4250" y="1997"/>
              <a:ext cx="1184" cy="510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performance</a:t>
              </a:r>
            </a:p>
          </p:txBody>
        </p:sp>
      </p:grpSp>
      <p:grpSp>
        <p:nvGrpSpPr>
          <p:cNvPr id="111680" name="Group 64"/>
          <p:cNvGrpSpPr>
            <a:grpSpLocks/>
          </p:cNvGrpSpPr>
          <p:nvPr/>
        </p:nvGrpSpPr>
        <p:grpSpPr bwMode="auto">
          <a:xfrm>
            <a:off x="6688138" y="4454525"/>
            <a:ext cx="1997075" cy="912813"/>
            <a:chOff x="4213" y="2705"/>
            <a:chExt cx="1258" cy="575"/>
          </a:xfrm>
        </p:grpSpPr>
        <p:sp>
          <p:nvSpPr>
            <p:cNvPr id="111669" name="Rectangle 53"/>
            <p:cNvSpPr>
              <a:spLocks noChangeArrowheads="1"/>
            </p:cNvSpPr>
            <p:nvPr/>
          </p:nvSpPr>
          <p:spPr bwMode="auto">
            <a:xfrm>
              <a:off x="4213" y="2705"/>
              <a:ext cx="1258" cy="57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70" name="Rectangle 54"/>
            <p:cNvSpPr>
              <a:spLocks noChangeArrowheads="1"/>
            </p:cNvSpPr>
            <p:nvPr/>
          </p:nvSpPr>
          <p:spPr bwMode="auto">
            <a:xfrm>
              <a:off x="4250" y="2737"/>
              <a:ext cx="1184" cy="510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Higher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performance</a:t>
              </a:r>
            </a:p>
          </p:txBody>
        </p:sp>
      </p:grpSp>
      <p:grpSp>
        <p:nvGrpSpPr>
          <p:cNvPr id="111697" name="Group 81"/>
          <p:cNvGrpSpPr>
            <a:grpSpLocks/>
          </p:cNvGrpSpPr>
          <p:nvPr/>
        </p:nvGrpSpPr>
        <p:grpSpPr bwMode="auto">
          <a:xfrm>
            <a:off x="6688138" y="5624513"/>
            <a:ext cx="1997075" cy="912812"/>
            <a:chOff x="4213" y="3543"/>
            <a:chExt cx="1258" cy="575"/>
          </a:xfrm>
        </p:grpSpPr>
        <p:sp>
          <p:nvSpPr>
            <p:cNvPr id="111672" name="Rectangle 56"/>
            <p:cNvSpPr>
              <a:spLocks noChangeArrowheads="1"/>
            </p:cNvSpPr>
            <p:nvPr/>
          </p:nvSpPr>
          <p:spPr bwMode="auto">
            <a:xfrm>
              <a:off x="4213" y="3543"/>
              <a:ext cx="1258" cy="57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73" name="Rectangle 57"/>
            <p:cNvSpPr>
              <a:spLocks noChangeArrowheads="1"/>
            </p:cNvSpPr>
            <p:nvPr/>
          </p:nvSpPr>
          <p:spPr bwMode="auto">
            <a:xfrm>
              <a:off x="4250" y="3576"/>
              <a:ext cx="1184" cy="510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Higher risk</a:t>
              </a:r>
            </a:p>
          </p:txBody>
        </p:sp>
      </p:grpSp>
      <p:grpSp>
        <p:nvGrpSpPr>
          <p:cNvPr id="111678" name="Group 62"/>
          <p:cNvGrpSpPr>
            <a:grpSpLocks/>
          </p:cNvGrpSpPr>
          <p:nvPr/>
        </p:nvGrpSpPr>
        <p:grpSpPr bwMode="auto">
          <a:xfrm>
            <a:off x="6686550" y="2117725"/>
            <a:ext cx="1997075" cy="912813"/>
            <a:chOff x="4212" y="1109"/>
            <a:chExt cx="1258" cy="575"/>
          </a:xfrm>
        </p:grpSpPr>
        <p:sp>
          <p:nvSpPr>
            <p:cNvPr id="111675" name="Rectangle 59"/>
            <p:cNvSpPr>
              <a:spLocks noChangeArrowheads="1"/>
            </p:cNvSpPr>
            <p:nvPr/>
          </p:nvSpPr>
          <p:spPr bwMode="auto">
            <a:xfrm>
              <a:off x="4212" y="1109"/>
              <a:ext cx="1258" cy="57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76" name="Rectangle 60"/>
            <p:cNvSpPr>
              <a:spLocks noChangeArrowheads="1"/>
            </p:cNvSpPr>
            <p:nvPr/>
          </p:nvSpPr>
          <p:spPr bwMode="auto">
            <a:xfrm>
              <a:off x="4249" y="1142"/>
              <a:ext cx="1184" cy="510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Loss of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human capital</a:t>
              </a:r>
            </a:p>
          </p:txBody>
        </p:sp>
      </p:grpSp>
      <p:sp>
        <p:nvSpPr>
          <p:cNvPr id="111690" name="Line 74"/>
          <p:cNvSpPr>
            <a:spLocks noChangeShapeType="1"/>
          </p:cNvSpPr>
          <p:nvPr/>
        </p:nvSpPr>
        <p:spPr bwMode="auto">
          <a:xfrm>
            <a:off x="5637213" y="2395538"/>
            <a:ext cx="110807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91" name="Line 75"/>
          <p:cNvSpPr>
            <a:spLocks noChangeShapeType="1"/>
          </p:cNvSpPr>
          <p:nvPr/>
        </p:nvSpPr>
        <p:spPr bwMode="auto">
          <a:xfrm>
            <a:off x="5637213" y="2684463"/>
            <a:ext cx="1095375" cy="6635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1696" name="Group 80"/>
          <p:cNvGrpSpPr>
            <a:grpSpLocks/>
          </p:cNvGrpSpPr>
          <p:nvPr/>
        </p:nvGrpSpPr>
        <p:grpSpPr bwMode="auto">
          <a:xfrm>
            <a:off x="5621338" y="3792538"/>
            <a:ext cx="1111250" cy="1096962"/>
            <a:chOff x="3541" y="2389"/>
            <a:chExt cx="700" cy="691"/>
          </a:xfrm>
        </p:grpSpPr>
        <p:sp>
          <p:nvSpPr>
            <p:cNvPr id="111692" name="Line 76"/>
            <p:cNvSpPr>
              <a:spLocks noChangeShapeType="1"/>
            </p:cNvSpPr>
            <p:nvPr/>
          </p:nvSpPr>
          <p:spPr bwMode="auto">
            <a:xfrm>
              <a:off x="3541" y="2389"/>
              <a:ext cx="700" cy="43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1693" name="Line 77"/>
            <p:cNvSpPr>
              <a:spLocks noChangeShapeType="1"/>
            </p:cNvSpPr>
            <p:nvPr/>
          </p:nvSpPr>
          <p:spPr bwMode="auto">
            <a:xfrm>
              <a:off x="3542" y="3080"/>
              <a:ext cx="69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1694" name="Line 78"/>
          <p:cNvSpPr>
            <a:spLocks noChangeShapeType="1"/>
          </p:cNvSpPr>
          <p:nvPr/>
        </p:nvSpPr>
        <p:spPr bwMode="auto">
          <a:xfrm>
            <a:off x="5622925" y="6081713"/>
            <a:ext cx="110966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 and Outcomes</a:t>
            </a:r>
          </a:p>
        </p:txBody>
      </p:sp>
      <p:grpSp>
        <p:nvGrpSpPr>
          <p:cNvPr id="111643" name="Group 27"/>
          <p:cNvGrpSpPr>
            <a:grpSpLocks/>
          </p:cNvGrpSpPr>
          <p:nvPr/>
        </p:nvGrpSpPr>
        <p:grpSpPr bwMode="auto">
          <a:xfrm>
            <a:off x="3384550" y="4441825"/>
            <a:ext cx="2309813" cy="939800"/>
            <a:chOff x="2242" y="2694"/>
            <a:chExt cx="1455" cy="649"/>
          </a:xfrm>
        </p:grpSpPr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2242" y="2694"/>
              <a:ext cx="1455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33" name="Rectangle 17"/>
            <p:cNvSpPr>
              <a:spLocks noChangeArrowheads="1"/>
            </p:cNvSpPr>
            <p:nvPr/>
          </p:nvSpPr>
          <p:spPr bwMode="auto">
            <a:xfrm>
              <a:off x="2285" y="2736"/>
              <a:ext cx="1369" cy="56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Emphasis on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strategic controls</a:t>
              </a:r>
            </a:p>
          </p:txBody>
        </p:sp>
      </p:grpSp>
      <p:grpSp>
        <p:nvGrpSpPr>
          <p:cNvPr id="111644" name="Group 28"/>
          <p:cNvGrpSpPr>
            <a:grpSpLocks/>
          </p:cNvGrpSpPr>
          <p:nvPr/>
        </p:nvGrpSpPr>
        <p:grpSpPr bwMode="auto">
          <a:xfrm>
            <a:off x="3384550" y="5611813"/>
            <a:ext cx="2309813" cy="939800"/>
            <a:chOff x="2242" y="2694"/>
            <a:chExt cx="1455" cy="649"/>
          </a:xfrm>
        </p:grpSpPr>
        <p:sp>
          <p:nvSpPr>
            <p:cNvPr id="111645" name="Rectangle 29"/>
            <p:cNvSpPr>
              <a:spLocks noChangeArrowheads="1"/>
            </p:cNvSpPr>
            <p:nvPr/>
          </p:nvSpPr>
          <p:spPr bwMode="auto">
            <a:xfrm>
              <a:off x="2242" y="2694"/>
              <a:ext cx="1455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46" name="Rectangle 30"/>
            <p:cNvSpPr>
              <a:spLocks noChangeArrowheads="1"/>
            </p:cNvSpPr>
            <p:nvPr/>
          </p:nvSpPr>
          <p:spPr bwMode="auto">
            <a:xfrm>
              <a:off x="2285" y="2736"/>
              <a:ext cx="1369" cy="56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 debt costs</a:t>
              </a:r>
            </a:p>
          </p:txBody>
        </p:sp>
      </p:grpSp>
      <p:grpSp>
        <p:nvGrpSpPr>
          <p:cNvPr id="111647" name="Group 31"/>
          <p:cNvGrpSpPr>
            <a:grpSpLocks/>
          </p:cNvGrpSpPr>
          <p:nvPr/>
        </p:nvGrpSpPr>
        <p:grpSpPr bwMode="auto">
          <a:xfrm>
            <a:off x="3384550" y="3273425"/>
            <a:ext cx="2309813" cy="939800"/>
            <a:chOff x="2242" y="2694"/>
            <a:chExt cx="1455" cy="649"/>
          </a:xfrm>
        </p:grpSpPr>
        <p:sp>
          <p:nvSpPr>
            <p:cNvPr id="111648" name="Rectangle 32"/>
            <p:cNvSpPr>
              <a:spLocks noChangeArrowheads="1"/>
            </p:cNvSpPr>
            <p:nvPr/>
          </p:nvSpPr>
          <p:spPr bwMode="auto">
            <a:xfrm>
              <a:off x="2242" y="2694"/>
              <a:ext cx="1455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49" name="Rectangle 33"/>
            <p:cNvSpPr>
              <a:spLocks noChangeArrowheads="1"/>
            </p:cNvSpPr>
            <p:nvPr/>
          </p:nvSpPr>
          <p:spPr bwMode="auto">
            <a:xfrm>
              <a:off x="2285" y="2736"/>
              <a:ext cx="1369" cy="56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Reduced debt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costs</a:t>
              </a:r>
            </a:p>
          </p:txBody>
        </p:sp>
      </p:grpSp>
      <p:grpSp>
        <p:nvGrpSpPr>
          <p:cNvPr id="111650" name="Group 34"/>
          <p:cNvGrpSpPr>
            <a:grpSpLocks/>
          </p:cNvGrpSpPr>
          <p:nvPr/>
        </p:nvGrpSpPr>
        <p:grpSpPr bwMode="auto">
          <a:xfrm>
            <a:off x="3384550" y="2105025"/>
            <a:ext cx="2309813" cy="939800"/>
            <a:chOff x="2242" y="2694"/>
            <a:chExt cx="1455" cy="649"/>
          </a:xfrm>
        </p:grpSpPr>
        <p:sp>
          <p:nvSpPr>
            <p:cNvPr id="111651" name="Rectangle 35"/>
            <p:cNvSpPr>
              <a:spLocks noChangeArrowheads="1"/>
            </p:cNvSpPr>
            <p:nvPr/>
          </p:nvSpPr>
          <p:spPr bwMode="auto">
            <a:xfrm>
              <a:off x="2242" y="2694"/>
              <a:ext cx="1455" cy="649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52" name="Rectangle 36"/>
            <p:cNvSpPr>
              <a:spLocks noChangeArrowheads="1"/>
            </p:cNvSpPr>
            <p:nvPr/>
          </p:nvSpPr>
          <p:spPr bwMode="auto">
            <a:xfrm>
              <a:off x="2285" y="2736"/>
              <a:ext cx="1369" cy="56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Reduced labor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costs</a:t>
              </a:r>
            </a:p>
          </p:txBody>
        </p:sp>
      </p:grpSp>
      <p:sp>
        <p:nvSpPr>
          <p:cNvPr id="111685" name="Line 69"/>
          <p:cNvSpPr>
            <a:spLocks noChangeShapeType="1"/>
          </p:cNvSpPr>
          <p:nvPr/>
        </p:nvSpPr>
        <p:spPr bwMode="auto">
          <a:xfrm flipV="1">
            <a:off x="2335213" y="2530475"/>
            <a:ext cx="1122362" cy="3794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86" name="Line 70"/>
          <p:cNvSpPr>
            <a:spLocks noChangeShapeType="1"/>
          </p:cNvSpPr>
          <p:nvPr/>
        </p:nvSpPr>
        <p:spPr bwMode="auto">
          <a:xfrm flipV="1">
            <a:off x="2335213" y="3632200"/>
            <a:ext cx="1096962" cy="300038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87" name="Line 71"/>
          <p:cNvSpPr>
            <a:spLocks noChangeShapeType="1"/>
          </p:cNvSpPr>
          <p:nvPr/>
        </p:nvSpPr>
        <p:spPr bwMode="auto">
          <a:xfrm>
            <a:off x="2322513" y="4198938"/>
            <a:ext cx="1135062" cy="508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88" name="Line 72"/>
          <p:cNvSpPr>
            <a:spLocks noChangeShapeType="1"/>
          </p:cNvSpPr>
          <p:nvPr/>
        </p:nvSpPr>
        <p:spPr bwMode="auto">
          <a:xfrm>
            <a:off x="2322513" y="5427663"/>
            <a:ext cx="1122362" cy="65246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89" name="Line 73"/>
          <p:cNvSpPr>
            <a:spLocks noChangeShapeType="1"/>
          </p:cNvSpPr>
          <p:nvPr/>
        </p:nvSpPr>
        <p:spPr bwMode="auto">
          <a:xfrm flipV="1">
            <a:off x="2335213" y="4921250"/>
            <a:ext cx="1108075" cy="32385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11625" name="Group 9"/>
          <p:cNvGrpSpPr>
            <a:grpSpLocks/>
          </p:cNvGrpSpPr>
          <p:nvPr/>
        </p:nvGrpSpPr>
        <p:grpSpPr bwMode="auto">
          <a:xfrm>
            <a:off x="396875" y="2481263"/>
            <a:ext cx="1997075" cy="912812"/>
            <a:chOff x="745" y="1633"/>
            <a:chExt cx="1258" cy="575"/>
          </a:xfrm>
        </p:grpSpPr>
        <p:sp>
          <p:nvSpPr>
            <p:cNvPr id="111622" name="Rectangle 6"/>
            <p:cNvSpPr>
              <a:spLocks noChangeArrowheads="1"/>
            </p:cNvSpPr>
            <p:nvPr/>
          </p:nvSpPr>
          <p:spPr bwMode="auto">
            <a:xfrm>
              <a:off x="745" y="1633"/>
              <a:ext cx="1258" cy="575"/>
            </a:xfrm>
            <a:prstGeom prst="rect">
              <a:avLst/>
            </a:prstGeom>
            <a:gradFill rotWithShape="0">
              <a:gsLst>
                <a:gs pos="0">
                  <a:srgbClr val="808000"/>
                </a:gs>
                <a:gs pos="100000">
                  <a:srgbClr val="808000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19" name="Rectangle 3"/>
            <p:cNvSpPr>
              <a:spLocks noChangeArrowheads="1"/>
            </p:cNvSpPr>
            <p:nvPr/>
          </p:nvSpPr>
          <p:spPr bwMode="auto">
            <a:xfrm>
              <a:off x="782" y="1666"/>
              <a:ext cx="1184" cy="510"/>
            </a:xfrm>
            <a:prstGeom prst="rect">
              <a:avLst/>
            </a:prstGeom>
            <a:gradFill rotWithShape="0">
              <a:gsLst>
                <a:gs pos="0">
                  <a:srgbClr val="808000">
                    <a:gamma/>
                    <a:shade val="26275"/>
                    <a:invGamma/>
                  </a:srgbClr>
                </a:gs>
                <a:gs pos="100000">
                  <a:srgbClr val="8080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Downsizing</a:t>
              </a:r>
            </a:p>
          </p:txBody>
        </p:sp>
      </p:grpSp>
      <p:grpSp>
        <p:nvGrpSpPr>
          <p:cNvPr id="111626" name="Group 10"/>
          <p:cNvGrpSpPr>
            <a:grpSpLocks/>
          </p:cNvGrpSpPr>
          <p:nvPr/>
        </p:nvGrpSpPr>
        <p:grpSpPr bwMode="auto">
          <a:xfrm>
            <a:off x="396875" y="3657600"/>
            <a:ext cx="1997075" cy="912813"/>
            <a:chOff x="1983" y="2000"/>
            <a:chExt cx="1258" cy="575"/>
          </a:xfrm>
        </p:grpSpPr>
        <p:sp>
          <p:nvSpPr>
            <p:cNvPr id="111623" name="Rectangle 7"/>
            <p:cNvSpPr>
              <a:spLocks noChangeArrowheads="1"/>
            </p:cNvSpPr>
            <p:nvPr/>
          </p:nvSpPr>
          <p:spPr bwMode="auto">
            <a:xfrm>
              <a:off x="1983" y="2000"/>
              <a:ext cx="1258" cy="575"/>
            </a:xfrm>
            <a:prstGeom prst="rect">
              <a:avLst/>
            </a:prstGeom>
            <a:gradFill rotWithShape="0">
              <a:gsLst>
                <a:gs pos="0">
                  <a:srgbClr val="808000"/>
                </a:gs>
                <a:gs pos="100000">
                  <a:srgbClr val="808000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20" name="Rectangle 4"/>
            <p:cNvSpPr>
              <a:spLocks noChangeArrowheads="1"/>
            </p:cNvSpPr>
            <p:nvPr/>
          </p:nvSpPr>
          <p:spPr bwMode="auto">
            <a:xfrm>
              <a:off x="2020" y="2032"/>
              <a:ext cx="1184" cy="510"/>
            </a:xfrm>
            <a:prstGeom prst="rect">
              <a:avLst/>
            </a:prstGeom>
            <a:gradFill rotWithShape="0">
              <a:gsLst>
                <a:gs pos="0">
                  <a:srgbClr val="808000">
                    <a:gamma/>
                    <a:shade val="26275"/>
                    <a:invGamma/>
                  </a:srgbClr>
                </a:gs>
                <a:gs pos="100000">
                  <a:srgbClr val="8080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Downscoping</a:t>
              </a:r>
            </a:p>
          </p:txBody>
        </p:sp>
      </p:grpSp>
      <p:grpSp>
        <p:nvGrpSpPr>
          <p:cNvPr id="111627" name="Group 11"/>
          <p:cNvGrpSpPr>
            <a:grpSpLocks/>
          </p:cNvGrpSpPr>
          <p:nvPr/>
        </p:nvGrpSpPr>
        <p:grpSpPr bwMode="auto">
          <a:xfrm>
            <a:off x="395288" y="4833938"/>
            <a:ext cx="1997075" cy="912812"/>
            <a:chOff x="937" y="2671"/>
            <a:chExt cx="1258" cy="575"/>
          </a:xfrm>
        </p:grpSpPr>
        <p:sp>
          <p:nvSpPr>
            <p:cNvPr id="111624" name="Rectangle 8"/>
            <p:cNvSpPr>
              <a:spLocks noChangeArrowheads="1"/>
            </p:cNvSpPr>
            <p:nvPr/>
          </p:nvSpPr>
          <p:spPr bwMode="auto">
            <a:xfrm>
              <a:off x="937" y="2671"/>
              <a:ext cx="1258" cy="575"/>
            </a:xfrm>
            <a:prstGeom prst="rect">
              <a:avLst/>
            </a:prstGeom>
            <a:gradFill rotWithShape="0">
              <a:gsLst>
                <a:gs pos="0">
                  <a:srgbClr val="808000"/>
                </a:gs>
                <a:gs pos="100000">
                  <a:srgbClr val="808000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11621" name="Rectangle 5"/>
            <p:cNvSpPr>
              <a:spLocks noChangeArrowheads="1"/>
            </p:cNvSpPr>
            <p:nvPr/>
          </p:nvSpPr>
          <p:spPr bwMode="auto">
            <a:xfrm>
              <a:off x="974" y="2704"/>
              <a:ext cx="1184" cy="510"/>
            </a:xfrm>
            <a:prstGeom prst="rect">
              <a:avLst/>
            </a:prstGeom>
            <a:gradFill rotWithShape="0">
              <a:gsLst>
                <a:gs pos="0">
                  <a:srgbClr val="808000">
                    <a:gamma/>
                    <a:shade val="26275"/>
                    <a:invGamma/>
                  </a:srgbClr>
                </a:gs>
                <a:gs pos="100000">
                  <a:srgbClr val="808000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Leveraged</a:t>
              </a:r>
            </a:p>
            <a:p>
              <a:pPr algn="ctr"/>
              <a:r>
                <a:rPr kumimoji="0"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buyout</a:t>
              </a:r>
            </a:p>
          </p:txBody>
        </p:sp>
      </p:grpSp>
    </p:spTree>
  </p:cSld>
  <p:clrMapOvr>
    <a:masterClrMapping/>
  </p:clrMapOvr>
  <p:transition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0E4C-E7CA-41EA-961B-B1604BBF61BD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Mergers and Acquisitions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1463"/>
            <a:ext cx="7772400" cy="5138737"/>
          </a:xfrm>
        </p:spPr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Merger:</a:t>
            </a:r>
            <a:r>
              <a:rPr lang="en-US"/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strategy through which two firms agree to integrate their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operations on a relatively co-equal basis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Acquisition: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strategy through which one firm buys a controlling interest in another firm with the intent of making the acquired firm a subsidiary business within its own portfolio</a:t>
            </a:r>
            <a:endParaRPr lang="en-US" sz="2400" b="0">
              <a:solidFill>
                <a:srgbClr val="000000"/>
              </a:solidFill>
              <a:latin typeface="Times New Roman" charset="0"/>
            </a:endParaRP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Takeover: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special type of an acquisition strategy wherein the target firm did not solicit the acquiring firm’s bid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cover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89DE4-654A-445B-8926-8B4D324F4CB8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02405" name="Group 5"/>
          <p:cNvGrpSpPr>
            <a:grpSpLocks/>
          </p:cNvGrpSpPr>
          <p:nvPr/>
        </p:nvGrpSpPr>
        <p:grpSpPr bwMode="auto">
          <a:xfrm>
            <a:off x="3606800" y="3011488"/>
            <a:ext cx="1941513" cy="1968500"/>
            <a:chOff x="2464" y="2323"/>
            <a:chExt cx="1316" cy="1316"/>
          </a:xfrm>
        </p:grpSpPr>
        <p:sp>
          <p:nvSpPr>
            <p:cNvPr id="102404" name="Oval 4"/>
            <p:cNvSpPr>
              <a:spLocks noChangeArrowheads="1"/>
            </p:cNvSpPr>
            <p:nvPr/>
          </p:nvSpPr>
          <p:spPr bwMode="auto">
            <a:xfrm>
              <a:off x="2464" y="2323"/>
              <a:ext cx="1316" cy="1316"/>
            </a:xfrm>
            <a:prstGeom prst="ellipse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189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03" name="Oval 3"/>
            <p:cNvSpPr>
              <a:spLocks noChangeArrowheads="1"/>
            </p:cNvSpPr>
            <p:nvPr/>
          </p:nvSpPr>
          <p:spPr bwMode="auto">
            <a:xfrm>
              <a:off x="2513" y="2372"/>
              <a:ext cx="1217" cy="1217"/>
            </a:xfrm>
            <a:prstGeom prst="ellipse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1890000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Acquisitions</a:t>
              </a:r>
            </a:p>
          </p:txBody>
        </p:sp>
      </p:grp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Making Acquisitions</a:t>
            </a:r>
          </a:p>
        </p:txBody>
      </p: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458788" y="2144713"/>
            <a:ext cx="2587625" cy="1092200"/>
            <a:chOff x="2222" y="2927"/>
            <a:chExt cx="1753" cy="730"/>
          </a:xfrm>
        </p:grpSpPr>
        <p:sp>
          <p:nvSpPr>
            <p:cNvPr id="102422" name="AutoShape 22"/>
            <p:cNvSpPr>
              <a:spLocks noChangeArrowheads="1"/>
            </p:cNvSpPr>
            <p:nvPr/>
          </p:nvSpPr>
          <p:spPr bwMode="auto">
            <a:xfrm>
              <a:off x="2222" y="2927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25882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1" name="AutoShape 21"/>
            <p:cNvSpPr>
              <a:spLocks noChangeArrowheads="1"/>
            </p:cNvSpPr>
            <p:nvPr/>
          </p:nvSpPr>
          <p:spPr bwMode="auto">
            <a:xfrm>
              <a:off x="2269" y="2968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2">
                    <a:gamma/>
                    <a:shade val="25882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Increase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market power</a:t>
              </a:r>
            </a:p>
          </p:txBody>
        </p:sp>
      </p:grpSp>
      <p:grpSp>
        <p:nvGrpSpPr>
          <p:cNvPr id="102445" name="Group 45"/>
          <p:cNvGrpSpPr>
            <a:grpSpLocks/>
          </p:cNvGrpSpPr>
          <p:nvPr/>
        </p:nvGrpSpPr>
        <p:grpSpPr bwMode="auto">
          <a:xfrm>
            <a:off x="457200" y="3527425"/>
            <a:ext cx="2587625" cy="1092200"/>
            <a:chOff x="240" y="1883"/>
            <a:chExt cx="1753" cy="730"/>
          </a:xfrm>
        </p:grpSpPr>
        <p:sp>
          <p:nvSpPr>
            <p:cNvPr id="102425" name="AutoShape 25"/>
            <p:cNvSpPr>
              <a:spLocks noChangeArrowheads="1"/>
            </p:cNvSpPr>
            <p:nvPr/>
          </p:nvSpPr>
          <p:spPr bwMode="auto">
            <a:xfrm>
              <a:off x="240" y="188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6" name="AutoShape 26"/>
            <p:cNvSpPr>
              <a:spLocks noChangeArrowheads="1"/>
            </p:cNvSpPr>
            <p:nvPr/>
          </p:nvSpPr>
          <p:spPr bwMode="auto">
            <a:xfrm>
              <a:off x="287" y="192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Overcome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entry barriers</a:t>
              </a:r>
            </a:p>
          </p:txBody>
        </p:sp>
      </p:grpSp>
      <p:grpSp>
        <p:nvGrpSpPr>
          <p:cNvPr id="102444" name="Group 44"/>
          <p:cNvGrpSpPr>
            <a:grpSpLocks/>
          </p:cNvGrpSpPr>
          <p:nvPr/>
        </p:nvGrpSpPr>
        <p:grpSpPr bwMode="auto">
          <a:xfrm>
            <a:off x="458788" y="4910138"/>
            <a:ext cx="2587625" cy="1092200"/>
            <a:chOff x="241" y="2754"/>
            <a:chExt cx="1753" cy="730"/>
          </a:xfrm>
        </p:grpSpPr>
        <p:sp>
          <p:nvSpPr>
            <p:cNvPr id="102428" name="AutoShape 28"/>
            <p:cNvSpPr>
              <a:spLocks noChangeArrowheads="1"/>
            </p:cNvSpPr>
            <p:nvPr/>
          </p:nvSpPr>
          <p:spPr bwMode="auto">
            <a:xfrm>
              <a:off x="241" y="2754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9" name="AutoShape 29"/>
            <p:cNvSpPr>
              <a:spLocks noChangeArrowheads="1"/>
            </p:cNvSpPr>
            <p:nvPr/>
          </p:nvSpPr>
          <p:spPr bwMode="auto">
            <a:xfrm>
              <a:off x="288" y="2795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2">
                    <a:gamma/>
                    <a:shade val="2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Cost of new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product development</a:t>
              </a:r>
            </a:p>
          </p:txBody>
        </p:sp>
      </p:grpSp>
      <p:grpSp>
        <p:nvGrpSpPr>
          <p:cNvPr id="102447" name="Group 47"/>
          <p:cNvGrpSpPr>
            <a:grpSpLocks/>
          </p:cNvGrpSpPr>
          <p:nvPr/>
        </p:nvGrpSpPr>
        <p:grpSpPr bwMode="auto">
          <a:xfrm>
            <a:off x="3282950" y="5300663"/>
            <a:ext cx="2587625" cy="1092200"/>
            <a:chOff x="3808" y="2754"/>
            <a:chExt cx="1753" cy="730"/>
          </a:xfrm>
        </p:grpSpPr>
        <p:sp>
          <p:nvSpPr>
            <p:cNvPr id="102434" name="AutoShape 34"/>
            <p:cNvSpPr>
              <a:spLocks noChangeArrowheads="1"/>
            </p:cNvSpPr>
            <p:nvPr/>
          </p:nvSpPr>
          <p:spPr bwMode="auto">
            <a:xfrm>
              <a:off x="3808" y="2754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35" name="AutoShape 35"/>
            <p:cNvSpPr>
              <a:spLocks noChangeArrowheads="1"/>
            </p:cNvSpPr>
            <p:nvPr/>
          </p:nvSpPr>
          <p:spPr bwMode="auto">
            <a:xfrm>
              <a:off x="3855" y="2795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Increase speed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 market</a:t>
              </a:r>
            </a:p>
          </p:txBody>
        </p:sp>
      </p:grpSp>
      <p:grpSp>
        <p:nvGrpSpPr>
          <p:cNvPr id="102448" name="Group 48"/>
          <p:cNvGrpSpPr>
            <a:grpSpLocks/>
          </p:cNvGrpSpPr>
          <p:nvPr/>
        </p:nvGrpSpPr>
        <p:grpSpPr bwMode="auto">
          <a:xfrm>
            <a:off x="6161088" y="3527425"/>
            <a:ext cx="2587625" cy="1092200"/>
            <a:chOff x="3808" y="1883"/>
            <a:chExt cx="1753" cy="730"/>
          </a:xfrm>
        </p:grpSpPr>
        <p:sp>
          <p:nvSpPr>
            <p:cNvPr id="102437" name="AutoShape 37"/>
            <p:cNvSpPr>
              <a:spLocks noChangeArrowheads="1"/>
            </p:cNvSpPr>
            <p:nvPr/>
          </p:nvSpPr>
          <p:spPr bwMode="auto">
            <a:xfrm>
              <a:off x="3808" y="188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38" name="AutoShape 38"/>
            <p:cNvSpPr>
              <a:spLocks noChangeArrowheads="1"/>
            </p:cNvSpPr>
            <p:nvPr/>
          </p:nvSpPr>
          <p:spPr bwMode="auto">
            <a:xfrm>
              <a:off x="3855" y="192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Increase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diversification</a:t>
              </a:r>
            </a:p>
          </p:txBody>
        </p:sp>
      </p:grpSp>
      <p:grpSp>
        <p:nvGrpSpPr>
          <p:cNvPr id="102449" name="Group 49"/>
          <p:cNvGrpSpPr>
            <a:grpSpLocks/>
          </p:cNvGrpSpPr>
          <p:nvPr/>
        </p:nvGrpSpPr>
        <p:grpSpPr bwMode="auto">
          <a:xfrm>
            <a:off x="6161088" y="2146300"/>
            <a:ext cx="2587625" cy="1092200"/>
            <a:chOff x="3808" y="1013"/>
            <a:chExt cx="1753" cy="730"/>
          </a:xfrm>
        </p:grpSpPr>
        <p:sp>
          <p:nvSpPr>
            <p:cNvPr id="102440" name="AutoShape 40"/>
            <p:cNvSpPr>
              <a:spLocks noChangeArrowheads="1"/>
            </p:cNvSpPr>
            <p:nvPr/>
          </p:nvSpPr>
          <p:spPr bwMode="auto">
            <a:xfrm>
              <a:off x="3808" y="1013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41" name="AutoShape 41"/>
            <p:cNvSpPr>
              <a:spLocks noChangeArrowheads="1"/>
            </p:cNvSpPr>
            <p:nvPr/>
          </p:nvSpPr>
          <p:spPr bwMode="auto">
            <a:xfrm>
              <a:off x="3855" y="1054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Reshape firm’s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competitive scope</a:t>
              </a:r>
            </a:p>
          </p:txBody>
        </p:sp>
      </p:grpSp>
      <p:grpSp>
        <p:nvGrpSpPr>
          <p:cNvPr id="102450" name="Group 50"/>
          <p:cNvGrpSpPr>
            <a:grpSpLocks/>
          </p:cNvGrpSpPr>
          <p:nvPr/>
        </p:nvGrpSpPr>
        <p:grpSpPr bwMode="auto">
          <a:xfrm>
            <a:off x="6064250" y="4929188"/>
            <a:ext cx="2782888" cy="1158875"/>
            <a:chOff x="2014" y="3346"/>
            <a:chExt cx="1753" cy="730"/>
          </a:xfrm>
        </p:grpSpPr>
        <p:sp>
          <p:nvSpPr>
            <p:cNvPr id="102431" name="AutoShape 31"/>
            <p:cNvSpPr>
              <a:spLocks noChangeArrowheads="1"/>
            </p:cNvSpPr>
            <p:nvPr/>
          </p:nvSpPr>
          <p:spPr bwMode="auto">
            <a:xfrm>
              <a:off x="2014" y="3346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808000"/>
                </a:gs>
                <a:gs pos="100000">
                  <a:srgbClr val="808000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32" name="AutoShape 32"/>
            <p:cNvSpPr>
              <a:spLocks noChangeArrowheads="1"/>
            </p:cNvSpPr>
            <p:nvPr/>
          </p:nvSpPr>
          <p:spPr bwMode="auto">
            <a:xfrm>
              <a:off x="2061" y="3387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808000">
                    <a:gamma/>
                    <a:shade val="26275"/>
                    <a:invGamma/>
                  </a:srgbClr>
                </a:gs>
                <a:gs pos="100000">
                  <a:srgbClr val="808000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Lower risk compared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 developing new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products</a:t>
              </a:r>
            </a:p>
          </p:txBody>
        </p:sp>
      </p:grpSp>
      <p:grpSp>
        <p:nvGrpSpPr>
          <p:cNvPr id="102454" name="Group 54"/>
          <p:cNvGrpSpPr>
            <a:grpSpLocks/>
          </p:cNvGrpSpPr>
          <p:nvPr/>
        </p:nvGrpSpPr>
        <p:grpSpPr bwMode="auto">
          <a:xfrm>
            <a:off x="3284538" y="1600200"/>
            <a:ext cx="2587625" cy="1092200"/>
            <a:chOff x="2069" y="960"/>
            <a:chExt cx="1753" cy="730"/>
          </a:xfrm>
        </p:grpSpPr>
        <p:sp>
          <p:nvSpPr>
            <p:cNvPr id="102452" name="AutoShape 52"/>
            <p:cNvSpPr>
              <a:spLocks noChangeArrowheads="1"/>
            </p:cNvSpPr>
            <p:nvPr/>
          </p:nvSpPr>
          <p:spPr bwMode="auto">
            <a:xfrm>
              <a:off x="2069" y="960"/>
              <a:ext cx="1753" cy="7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53" name="AutoShape 53"/>
            <p:cNvSpPr>
              <a:spLocks noChangeArrowheads="1"/>
            </p:cNvSpPr>
            <p:nvPr/>
          </p:nvSpPr>
          <p:spPr bwMode="auto">
            <a:xfrm>
              <a:off x="2116" y="1001"/>
              <a:ext cx="1660" cy="64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Learn and develop</a:t>
              </a:r>
            </a:p>
            <a:p>
              <a:pPr algn="ctr"/>
              <a:r>
                <a:rPr kumimoji="0" lang="en-US" sz="20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new capabilities</a:t>
              </a:r>
            </a:p>
          </p:txBody>
        </p:sp>
      </p:grpSp>
    </p:spTree>
  </p:cSld>
  <p:clrMapOvr>
    <a:masterClrMapping/>
  </p:clrMapOvr>
  <p:transition>
    <p:cover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3893-E666-47B4-ADD1-5F9BC36810D5}" type="slidenum">
              <a:rPr lang="en-US"/>
              <a:pPr/>
              <a:t>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5300"/>
            <a:ext cx="7862888" cy="1143000"/>
          </a:xfrm>
        </p:spPr>
        <p:txBody>
          <a:bodyPr/>
          <a:lstStyle/>
          <a:p>
            <a:r>
              <a:rPr lang="en-US"/>
              <a:t>Reasons for Making Acquisitions:</a:t>
            </a:r>
            <a:br>
              <a:rPr lang="en-US"/>
            </a:b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Factors increasing market power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a firm is able to sell its goods or services above competitive levels or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costs of its primary or support activities are below those of its competitors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usually is derived from the size of the firm and its resources and capabilities to compete 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Market power is increased by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horizontal acquisitions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vertical acquisitions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related acquisitions</a:t>
            </a:r>
          </a:p>
        </p:txBody>
      </p:sp>
      <p:sp>
        <p:nvSpPr>
          <p:cNvPr id="104464" name="Text Box 16"/>
          <p:cNvSpPr txBox="1">
            <a:spLocks noChangeArrowheads="1"/>
          </p:cNvSpPr>
          <p:nvPr/>
        </p:nvSpPr>
        <p:spPr bwMode="auto">
          <a:xfrm>
            <a:off x="684213" y="1054100"/>
            <a:ext cx="44989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Increased Market Power</a:t>
            </a:r>
          </a:p>
        </p:txBody>
      </p:sp>
    </p:spTree>
  </p:cSld>
  <p:clrMapOvr>
    <a:masterClrMapping/>
  </p:clrMapOvr>
  <p:transition>
    <p:cover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D116-478E-4E6A-912F-D120A78AF7AD}" type="slidenum">
              <a:rPr lang="en-US"/>
              <a:pPr/>
              <a:t>6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967663" cy="4300537"/>
          </a:xfrm>
        </p:spPr>
        <p:txBody>
          <a:bodyPr/>
          <a:lstStyle/>
          <a:p>
            <a:pPr>
              <a:lnSpc>
                <a:spcPct val="104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Barriers to entry include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economies of scale in established competitors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differentiated products by competitors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enduring relationships with customers that create product loyalties with competitors</a:t>
            </a:r>
          </a:p>
          <a:p>
            <a:pPr>
              <a:lnSpc>
                <a:spcPct val="104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of an established company 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may be more effective than entering the market as a competitor offering an unfamiliar good or service that is unfamiliar to current buyers</a:t>
            </a:r>
          </a:p>
          <a:p>
            <a:pPr lvl="1">
              <a:lnSpc>
                <a:spcPct val="104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provides a new entrant with immediate market access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684213" y="1054100"/>
            <a:ext cx="509746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Overcome Barriers to Entry</a:t>
            </a:r>
          </a:p>
        </p:txBody>
      </p:sp>
    </p:spTree>
  </p:cSld>
  <p:clrMapOvr>
    <a:masterClrMapping/>
  </p:clrMapOvr>
  <p:transition>
    <p:cover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FFEFE-87AE-4933-BF79-5DA53E21735E}" type="slidenum">
              <a:rPr lang="en-US"/>
              <a:pPr/>
              <a:t>7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13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967663" cy="3816350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investments of a firm’s resources are required to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Develop new products internally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introduce new products into the marketplace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 of a competitor may result in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more predictable returns 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faster market entry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rapid access to new capabilities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684213" y="647700"/>
            <a:ext cx="74041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Cost of New Product Development and Speed to Market</a:t>
            </a:r>
          </a:p>
        </p:txBody>
      </p:sp>
    </p:spTree>
  </p:cSld>
  <p:clrMapOvr>
    <a:masterClrMapping/>
  </p:clrMapOvr>
  <p:transition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465B-FDE4-449F-AE98-98CA44DF2E50}" type="slidenum">
              <a:rPr lang="en-US"/>
              <a:pPr/>
              <a:t>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13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967663" cy="43005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 acquisition’s outcomes can be estimated more easily and accurately compared to the outcomes of an internal product development process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Therefore managers may view acquisitions as lowering risk</a:t>
            </a:r>
            <a:endParaRPr lang="en-US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84213" y="647700"/>
            <a:ext cx="740410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Lower Risk Compared to Developing New Products</a:t>
            </a:r>
          </a:p>
        </p:txBody>
      </p:sp>
    </p:spTree>
  </p:cSld>
  <p:clrMapOvr>
    <a:masterClrMapping/>
  </p:clrMapOvr>
  <p:transition>
    <p:cover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6DF49-A498-4BA4-82FB-F6816A416DBE}" type="slidenum">
              <a:rPr lang="en-US"/>
              <a:pPr/>
              <a:t>9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5100"/>
            <a:ext cx="7889875" cy="1143000"/>
          </a:xfrm>
        </p:spPr>
        <p:txBody>
          <a:bodyPr/>
          <a:lstStyle/>
          <a:p>
            <a:r>
              <a:rPr lang="en-US"/>
              <a:t>Reasons for Making Acquisitions: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8020050" cy="4300537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It may be easier to develop and introduce new products in markets currently served by the firm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It may be difficult to develop new products for markets in which a firm lacks experience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uncommon for a firm to develop new products internally to diversify its product lines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acquisitions are the quickest and easiest way to diversify a firm and change its portfolio of business</a:t>
            </a: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684213" y="1054100"/>
            <a:ext cx="4532312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Increased Diversification</a:t>
            </a:r>
          </a:p>
        </p:txBody>
      </p:sp>
    </p:spTree>
  </p:cSld>
  <p:clrMapOvr>
    <a:masterClrMapping/>
  </p:clrMapOvr>
  <p:transition>
    <p:cover dir="rd"/>
  </p:transition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9628</TotalTime>
  <Words>1173</Words>
  <Application>Microsoft Office PowerPoint</Application>
  <PresentationFormat>Apresentação na tela (4:3)</PresentationFormat>
  <Paragraphs>256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Times New Roman</vt:lpstr>
      <vt:lpstr>Arial</vt:lpstr>
      <vt:lpstr>Wingdings</vt:lpstr>
      <vt:lpstr>MyStrategy</vt:lpstr>
      <vt:lpstr>Acquisition and Restructuring Strategies</vt:lpstr>
      <vt:lpstr>Slide 2</vt:lpstr>
      <vt:lpstr>Mergers and Acquisitions</vt:lpstr>
      <vt:lpstr>Reasons for Making Acquisitions</vt:lpstr>
      <vt:lpstr>Reasons for Making Acquisitions: </vt:lpstr>
      <vt:lpstr>Reasons for Making Acquisitions:</vt:lpstr>
      <vt:lpstr>Reasons for Making Acquisitions:</vt:lpstr>
      <vt:lpstr>Reasons for Making Acquisitions:</vt:lpstr>
      <vt:lpstr>Reasons for Making Acquisitions:</vt:lpstr>
      <vt:lpstr>Reasons for Making Acquisitions:</vt:lpstr>
      <vt:lpstr>Reasons for Making Acquisitions:</vt:lpstr>
      <vt:lpstr>Problems With Acquisitions</vt:lpstr>
      <vt:lpstr>Problems With Acquisitions </vt:lpstr>
      <vt:lpstr>Problems With Acquisitions </vt:lpstr>
      <vt:lpstr>Problems With Acquisitions </vt:lpstr>
      <vt:lpstr>Problems With Acquisitions </vt:lpstr>
      <vt:lpstr>Problems With Acquisitions </vt:lpstr>
      <vt:lpstr>Problems With Acquisitions </vt:lpstr>
      <vt:lpstr>Problems With Acquisitions </vt:lpstr>
      <vt:lpstr>Attributes of Effective Acquisitions</vt:lpstr>
      <vt:lpstr>Attributes of Effective Acquisitions</vt:lpstr>
      <vt:lpstr>Restructuring Activities</vt:lpstr>
      <vt:lpstr>Restructuring and Outcomes</vt:lpstr>
    </vt:vector>
  </TitlesOfParts>
  <Company>Colorado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7</dc:subject>
  <dc:creator>R. Dennis Middlemist</dc:creator>
  <dc:description>Contact author at_x000d_
dennis@middlemist.com</dc:description>
  <cp:lastModifiedBy>EDGARD</cp:lastModifiedBy>
  <cp:revision>39</cp:revision>
  <dcterms:created xsi:type="dcterms:W3CDTF">2002-02-13T21:58:11Z</dcterms:created>
  <dcterms:modified xsi:type="dcterms:W3CDTF">2014-08-19T18:58:46Z</dcterms:modified>
</cp:coreProperties>
</file>