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sldIdLst>
    <p:sldId id="259" r:id="rId2"/>
    <p:sldId id="257" r:id="rId3"/>
    <p:sldId id="286" r:id="rId4"/>
    <p:sldId id="290" r:id="rId5"/>
    <p:sldId id="287" r:id="rId6"/>
    <p:sldId id="288" r:id="rId7"/>
    <p:sldId id="316" r:id="rId8"/>
    <p:sldId id="289" r:id="rId9"/>
    <p:sldId id="291" r:id="rId10"/>
    <p:sldId id="292" r:id="rId11"/>
    <p:sldId id="317" r:id="rId12"/>
    <p:sldId id="293" r:id="rId13"/>
    <p:sldId id="310" r:id="rId14"/>
    <p:sldId id="295" r:id="rId15"/>
    <p:sldId id="296" r:id="rId16"/>
    <p:sldId id="315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3" r:id="rId31"/>
    <p:sldId id="318" r:id="rId32"/>
    <p:sldId id="319" r:id="rId33"/>
    <p:sldId id="311" r:id="rId34"/>
    <p:sldId id="314" r:id="rId3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0000CC"/>
    <a:srgbClr val="3333FF"/>
    <a:srgbClr val="A50021"/>
    <a:srgbClr val="FFFF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C32FFBE-C3AF-4B19-8AC5-86CC3B7AF02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7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1379538"/>
            <a:ext cx="8456613" cy="2049462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82663" y="1444625"/>
            <a:ext cx="7612062" cy="19589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2674938" y="6311900"/>
            <a:ext cx="5084762" cy="457200"/>
          </a:xfrm>
        </p:spPr>
        <p:txBody>
          <a:bodyPr/>
          <a:lstStyle>
            <a:lvl1pPr>
              <a:defRPr sz="16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©2003 Southwestern Publishing Company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954963" y="6311900"/>
            <a:ext cx="11128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0FA6F1F6-EFD6-45F3-B52E-09085B814D32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365500"/>
            <a:ext cx="452755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984500" y="3365500"/>
            <a:ext cx="1600200" cy="1571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grpSp>
        <p:nvGrpSpPr>
          <p:cNvPr id="3087" name="Group 15"/>
          <p:cNvGrpSpPr>
            <a:grpSpLocks/>
          </p:cNvGrpSpPr>
          <p:nvPr/>
        </p:nvGrpSpPr>
        <p:grpSpPr bwMode="auto">
          <a:xfrm>
            <a:off x="219075" y="0"/>
            <a:ext cx="635000" cy="6858000"/>
            <a:chOff x="309" y="0"/>
            <a:chExt cx="400" cy="4320"/>
          </a:xfrm>
        </p:grpSpPr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364" y="0"/>
              <a:ext cx="136" cy="4320"/>
            </a:xfrm>
            <a:prstGeom prst="rect">
              <a:avLst/>
            </a:prstGeom>
            <a:solidFill>
              <a:srgbClr val="666699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438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500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555" y="0"/>
              <a:ext cx="0" cy="4320"/>
            </a:xfrm>
            <a:prstGeom prst="line">
              <a:avLst/>
            </a:prstGeom>
            <a:noFill/>
            <a:ln w="76200" cap="sq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600" y="0"/>
              <a:ext cx="0" cy="4320"/>
            </a:xfrm>
            <a:prstGeom prst="line">
              <a:avLst/>
            </a:prstGeom>
            <a:noFill/>
            <a:ln w="76200" cap="sq">
              <a:solidFill>
                <a:srgbClr val="000066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3" name="Rectangle 21"/>
            <p:cNvSpPr>
              <a:spLocks noChangeArrowheads="1"/>
            </p:cNvSpPr>
            <p:nvPr/>
          </p:nvSpPr>
          <p:spPr bwMode="auto">
            <a:xfrm>
              <a:off x="309" y="0"/>
              <a:ext cx="65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454" y="0"/>
              <a:ext cx="0" cy="4320"/>
            </a:xfrm>
            <a:prstGeom prst="line">
              <a:avLst/>
            </a:prstGeom>
            <a:noFill/>
            <a:ln w="19050" cap="sq">
              <a:solidFill>
                <a:schemeClr val="bg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5" name="Rectangle 23"/>
            <p:cNvSpPr>
              <a:spLocks noChangeArrowheads="1"/>
            </p:cNvSpPr>
            <p:nvPr/>
          </p:nvSpPr>
          <p:spPr bwMode="auto">
            <a:xfrm>
              <a:off x="618" y="0"/>
              <a:ext cx="91" cy="4320"/>
            </a:xfrm>
            <a:prstGeom prst="rect">
              <a:avLst/>
            </a:prstGeom>
            <a:solidFill>
              <a:srgbClr val="3366FF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654" y="0"/>
              <a:ext cx="0" cy="4320"/>
            </a:xfrm>
            <a:prstGeom prst="line">
              <a:avLst/>
            </a:prstGeom>
            <a:noFill/>
            <a:ln w="38100" cap="sq">
              <a:solidFill>
                <a:srgbClr val="B7DA48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315" y="0"/>
              <a:ext cx="0" cy="4320"/>
            </a:xfrm>
            <a:prstGeom prst="line">
              <a:avLst/>
            </a:prstGeom>
            <a:noFill/>
            <a:ln w="57150" cap="sq">
              <a:solidFill>
                <a:srgbClr val="FF66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  <p:transition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7C58C-9DB0-49F1-800B-8181A6C6BA0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0D2E5-B414-4029-BE0B-7F9805D18D1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4AC07-E4A6-491E-9C37-C113971716C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8208C0-959E-467E-BF8C-E9B11FC1D6B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95463"/>
            <a:ext cx="38100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CED28-B869-44A8-9720-6CF3E5082AB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01A83-C54B-4183-AF81-25E28A5ADF1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BC850-3EA0-48D4-A40D-DD0FD6825FE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08D6D-3638-444D-BF54-A0C265EBE2D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825F6-8C9E-4B1F-AE77-591A5E36DCA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10EB1-F98F-4636-9D28-73255960C0C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5240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53213"/>
            <a:ext cx="2787650" cy="203200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5463"/>
            <a:ext cx="7772400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CD698F-014C-4E1D-88F7-241491BE9758}" type="slidenum">
              <a:rPr lang="en-US"/>
              <a:pPr/>
              <a:t>‹nº›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ver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©2003 Southwestern Publishing Company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9BE9347-3B5E-474A-B329-747E5BEB949B}" type="slidenum">
              <a:rPr lang="en-US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9625" y="1444625"/>
            <a:ext cx="7994650" cy="1958975"/>
          </a:xfrm>
        </p:spPr>
        <p:txBody>
          <a:bodyPr/>
          <a:lstStyle/>
          <a:p>
            <a:r>
              <a:rPr lang="en-US"/>
              <a:t>Corporate-Level Strategy</a:t>
            </a:r>
            <a:endParaRPr lang="en-US" sz="36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Michael A. Hitt</a:t>
            </a:r>
          </a:p>
          <a:p>
            <a:r>
              <a:rPr lang="en-US"/>
              <a:t>R. Duane Ireland</a:t>
            </a:r>
          </a:p>
          <a:p>
            <a:r>
              <a:rPr lang="en-US"/>
              <a:t>Robert E. Hoskisson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381375" y="747713"/>
            <a:ext cx="306863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6</a:t>
            </a:r>
            <a:endParaRPr kumimoji="0"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FF634-AD37-4FF9-BD49-66291A80E4FD}" type="slidenum">
              <a:rPr lang="en-US"/>
              <a:pPr/>
              <a:t>10</a:t>
            </a:fld>
            <a:endParaRPr lang="en-US"/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3509963" y="2041525"/>
            <a:ext cx="4749800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Incentives with Neutral Effects on Strategic Competitiveness</a:t>
            </a:r>
            <a:endParaRPr lang="en-US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3836988" y="3425825"/>
            <a:ext cx="4300537" cy="2209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Anti-trust regulation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Tax laws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Low performance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Uncertain future cash flows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Firm risk reduction</a:t>
            </a:r>
          </a:p>
        </p:txBody>
      </p:sp>
      <p:grpSp>
        <p:nvGrpSpPr>
          <p:cNvPr id="78876" name="Group 28"/>
          <p:cNvGrpSpPr>
            <a:grpSpLocks/>
          </p:cNvGrpSpPr>
          <p:nvPr/>
        </p:nvGrpSpPr>
        <p:grpSpPr bwMode="auto">
          <a:xfrm>
            <a:off x="555625" y="2047875"/>
            <a:ext cx="2746375" cy="1035050"/>
            <a:chOff x="1253" y="1530"/>
            <a:chExt cx="1730" cy="652"/>
          </a:xfrm>
        </p:grpSpPr>
        <p:sp>
          <p:nvSpPr>
            <p:cNvPr id="78877" name="Rectangle 29"/>
            <p:cNvSpPr>
              <a:spLocks noChangeArrowheads="1"/>
            </p:cNvSpPr>
            <p:nvPr/>
          </p:nvSpPr>
          <p:spPr bwMode="auto">
            <a:xfrm>
              <a:off x="1253" y="1530"/>
              <a:ext cx="1730" cy="65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8878" name="Rectangle 30"/>
            <p:cNvSpPr>
              <a:spLocks noChangeArrowheads="1"/>
            </p:cNvSpPr>
            <p:nvPr/>
          </p:nvSpPr>
          <p:spPr bwMode="auto">
            <a:xfrm>
              <a:off x="1295" y="1581"/>
              <a:ext cx="1645" cy="549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Incentives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78885" name="Group 37"/>
          <p:cNvGrpSpPr>
            <a:grpSpLocks/>
          </p:cNvGrpSpPr>
          <p:nvPr/>
        </p:nvGrpSpPr>
        <p:grpSpPr bwMode="auto">
          <a:xfrm>
            <a:off x="555625" y="3463925"/>
            <a:ext cx="2746375" cy="1035050"/>
            <a:chOff x="350" y="1962"/>
            <a:chExt cx="1730" cy="652"/>
          </a:xfrm>
        </p:grpSpPr>
        <p:sp>
          <p:nvSpPr>
            <p:cNvPr id="78886" name="Rectangle 38"/>
            <p:cNvSpPr>
              <a:spLocks noChangeArrowheads="1"/>
            </p:cNvSpPr>
            <p:nvPr/>
          </p:nvSpPr>
          <p:spPr bwMode="auto">
            <a:xfrm>
              <a:off x="350" y="1962"/>
              <a:ext cx="1730" cy="65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8887" name="Rectangle 39"/>
            <p:cNvSpPr>
              <a:spLocks noChangeArrowheads="1"/>
            </p:cNvSpPr>
            <p:nvPr/>
          </p:nvSpPr>
          <p:spPr bwMode="auto">
            <a:xfrm>
              <a:off x="392" y="2013"/>
              <a:ext cx="1645" cy="549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2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78888" name="Group 40"/>
          <p:cNvGrpSpPr>
            <a:grpSpLocks/>
          </p:cNvGrpSpPr>
          <p:nvPr/>
        </p:nvGrpSpPr>
        <p:grpSpPr bwMode="auto">
          <a:xfrm>
            <a:off x="555625" y="4868863"/>
            <a:ext cx="2746375" cy="1035050"/>
            <a:chOff x="350" y="2635"/>
            <a:chExt cx="1730" cy="652"/>
          </a:xfrm>
        </p:grpSpPr>
        <p:sp>
          <p:nvSpPr>
            <p:cNvPr id="78889" name="Rectangle 41"/>
            <p:cNvSpPr>
              <a:spLocks noChangeArrowheads="1"/>
            </p:cNvSpPr>
            <p:nvPr/>
          </p:nvSpPr>
          <p:spPr bwMode="auto">
            <a:xfrm>
              <a:off x="350" y="2635"/>
              <a:ext cx="1730" cy="652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8890" name="Rectangle 42"/>
            <p:cNvSpPr>
              <a:spLocks noChangeArrowheads="1"/>
            </p:cNvSpPr>
            <p:nvPr/>
          </p:nvSpPr>
          <p:spPr bwMode="auto">
            <a:xfrm>
              <a:off x="392" y="2686"/>
              <a:ext cx="1645" cy="549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Managerial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Motives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78891" name="Rectangle 43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8193088" cy="1143000"/>
          </a:xfrm>
          <a:noFill/>
          <a:ln/>
        </p:spPr>
        <p:txBody>
          <a:bodyPr/>
          <a:lstStyle/>
          <a:p>
            <a:r>
              <a:rPr lang="en-US"/>
              <a:t>Reasons for Diversification</a:t>
            </a:r>
            <a:endParaRPr lang="en-US" sz="6600" b="1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13A4-E1B1-4FA7-B899-3E948722FFF3}" type="slidenum">
              <a:rPr lang="en-US"/>
              <a:pPr/>
              <a:t>11</a:t>
            </a:fld>
            <a:endParaRPr lang="en-US"/>
          </a:p>
        </p:txBody>
      </p:sp>
      <p:sp>
        <p:nvSpPr>
          <p:cNvPr id="105474" name="Text Box 2"/>
          <p:cNvSpPr txBox="1">
            <a:spLocks noChangeArrowheads="1"/>
          </p:cNvSpPr>
          <p:nvPr/>
        </p:nvSpPr>
        <p:spPr bwMode="auto">
          <a:xfrm>
            <a:off x="3509963" y="2041525"/>
            <a:ext cx="4749800" cy="13731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Resources with varying effects on value creation and strategic competitiveness</a:t>
            </a:r>
            <a:endParaRPr lang="en-US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836988" y="3432175"/>
            <a:ext cx="4300537" cy="30861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Tangible resources</a:t>
            </a:r>
          </a:p>
          <a:p>
            <a:pPr marL="574675" lvl="1" indent="-228600">
              <a:spcBef>
                <a:spcPct val="20000"/>
              </a:spcBef>
              <a:buFont typeface="Symbol" pitchFamily="18" charset="2"/>
              <a:buChar char="-"/>
            </a:pPr>
            <a:r>
              <a:rPr kumimoji="0" lang="en-US"/>
              <a:t>financial resources</a:t>
            </a:r>
          </a:p>
          <a:p>
            <a:pPr marL="574675" lvl="1" indent="-228600">
              <a:spcBef>
                <a:spcPct val="20000"/>
              </a:spcBef>
              <a:buFont typeface="Symbol" pitchFamily="18" charset="2"/>
              <a:buChar char="-"/>
            </a:pPr>
            <a:r>
              <a:rPr kumimoji="0" lang="en-US"/>
              <a:t>physical assets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Intangible resources</a:t>
            </a:r>
          </a:p>
          <a:p>
            <a:pPr marL="574675" lvl="1" indent="-228600">
              <a:spcBef>
                <a:spcPct val="20000"/>
              </a:spcBef>
              <a:buFont typeface="Symbol" pitchFamily="18" charset="2"/>
              <a:buChar char="-"/>
            </a:pPr>
            <a:r>
              <a:rPr kumimoji="0" lang="en-US"/>
              <a:t>tacit knowledge</a:t>
            </a:r>
          </a:p>
          <a:p>
            <a:pPr marL="574675" lvl="1" indent="-228600">
              <a:spcBef>
                <a:spcPct val="20000"/>
              </a:spcBef>
              <a:buFont typeface="Symbol" pitchFamily="18" charset="2"/>
              <a:buChar char="-"/>
            </a:pPr>
            <a:r>
              <a:rPr kumimoji="0" lang="en-US"/>
              <a:t>customer relations</a:t>
            </a:r>
          </a:p>
          <a:p>
            <a:pPr marL="574675" lvl="1" indent="-228600">
              <a:spcBef>
                <a:spcPct val="20000"/>
              </a:spcBef>
              <a:buFont typeface="Symbol" pitchFamily="18" charset="2"/>
              <a:buChar char="-"/>
            </a:pPr>
            <a:r>
              <a:rPr kumimoji="0" lang="en-US"/>
              <a:t>image and reputation</a:t>
            </a:r>
          </a:p>
        </p:txBody>
      </p:sp>
      <p:grpSp>
        <p:nvGrpSpPr>
          <p:cNvPr id="105476" name="Group 4"/>
          <p:cNvGrpSpPr>
            <a:grpSpLocks/>
          </p:cNvGrpSpPr>
          <p:nvPr/>
        </p:nvGrpSpPr>
        <p:grpSpPr bwMode="auto">
          <a:xfrm>
            <a:off x="555625" y="2047875"/>
            <a:ext cx="2746375" cy="1035050"/>
            <a:chOff x="1253" y="1530"/>
            <a:chExt cx="1730" cy="652"/>
          </a:xfrm>
        </p:grpSpPr>
        <p:sp>
          <p:nvSpPr>
            <p:cNvPr id="105477" name="Rectangle 5"/>
            <p:cNvSpPr>
              <a:spLocks noChangeArrowheads="1"/>
            </p:cNvSpPr>
            <p:nvPr/>
          </p:nvSpPr>
          <p:spPr bwMode="auto">
            <a:xfrm>
              <a:off x="1253" y="1530"/>
              <a:ext cx="1730" cy="65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478" name="Rectangle 6"/>
            <p:cNvSpPr>
              <a:spLocks noChangeArrowheads="1"/>
            </p:cNvSpPr>
            <p:nvPr/>
          </p:nvSpPr>
          <p:spPr bwMode="auto">
            <a:xfrm>
              <a:off x="1295" y="1581"/>
              <a:ext cx="1645" cy="549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Incentives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5479" name="Group 7"/>
          <p:cNvGrpSpPr>
            <a:grpSpLocks/>
          </p:cNvGrpSpPr>
          <p:nvPr/>
        </p:nvGrpSpPr>
        <p:grpSpPr bwMode="auto">
          <a:xfrm>
            <a:off x="555625" y="3463925"/>
            <a:ext cx="2746375" cy="1035050"/>
            <a:chOff x="350" y="1962"/>
            <a:chExt cx="1730" cy="652"/>
          </a:xfrm>
        </p:grpSpPr>
        <p:sp>
          <p:nvSpPr>
            <p:cNvPr id="105480" name="Rectangle 8"/>
            <p:cNvSpPr>
              <a:spLocks noChangeArrowheads="1"/>
            </p:cNvSpPr>
            <p:nvPr/>
          </p:nvSpPr>
          <p:spPr bwMode="auto">
            <a:xfrm>
              <a:off x="350" y="1962"/>
              <a:ext cx="1730" cy="65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481" name="Rectangle 9"/>
            <p:cNvSpPr>
              <a:spLocks noChangeArrowheads="1"/>
            </p:cNvSpPr>
            <p:nvPr/>
          </p:nvSpPr>
          <p:spPr bwMode="auto">
            <a:xfrm>
              <a:off x="392" y="2013"/>
              <a:ext cx="1645" cy="549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2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5482" name="Group 10"/>
          <p:cNvGrpSpPr>
            <a:grpSpLocks/>
          </p:cNvGrpSpPr>
          <p:nvPr/>
        </p:nvGrpSpPr>
        <p:grpSpPr bwMode="auto">
          <a:xfrm>
            <a:off x="555625" y="4868863"/>
            <a:ext cx="2746375" cy="1035050"/>
            <a:chOff x="350" y="2635"/>
            <a:chExt cx="1730" cy="652"/>
          </a:xfrm>
        </p:grpSpPr>
        <p:sp>
          <p:nvSpPr>
            <p:cNvPr id="105483" name="Rectangle 11"/>
            <p:cNvSpPr>
              <a:spLocks noChangeArrowheads="1"/>
            </p:cNvSpPr>
            <p:nvPr/>
          </p:nvSpPr>
          <p:spPr bwMode="auto">
            <a:xfrm>
              <a:off x="350" y="2635"/>
              <a:ext cx="1730" cy="652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5484" name="Rectangle 12"/>
            <p:cNvSpPr>
              <a:spLocks noChangeArrowheads="1"/>
            </p:cNvSpPr>
            <p:nvPr/>
          </p:nvSpPr>
          <p:spPr bwMode="auto">
            <a:xfrm>
              <a:off x="392" y="2686"/>
              <a:ext cx="1645" cy="549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Managerial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Motives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105485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8193088" cy="1143000"/>
          </a:xfrm>
          <a:noFill/>
          <a:ln/>
        </p:spPr>
        <p:txBody>
          <a:bodyPr/>
          <a:lstStyle/>
          <a:p>
            <a:r>
              <a:rPr lang="en-US"/>
              <a:t>Reasons for Diversification</a:t>
            </a:r>
            <a:endParaRPr lang="en-US" sz="6600" b="1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D996A-A31B-416A-BFD1-2F77F5D8AC1F}" type="slidenum">
              <a:rPr lang="en-US"/>
              <a:pPr/>
              <a:t>12</a:t>
            </a:fld>
            <a:endParaRPr 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509963" y="2041525"/>
            <a:ext cx="47498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Managerial Motives (Value Reduction)</a:t>
            </a:r>
            <a:endParaRPr lang="en-US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3836988" y="3054350"/>
            <a:ext cx="4300537" cy="1662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30000"/>
              </a:spcBef>
              <a:buFontTx/>
              <a:buChar char="•"/>
            </a:pPr>
            <a:r>
              <a:rPr kumimoji="0" lang="en-US"/>
              <a:t>Diversifying managerial employment risk</a:t>
            </a:r>
          </a:p>
          <a:p>
            <a:pPr marL="231775" indent="-231775">
              <a:spcBef>
                <a:spcPct val="30000"/>
              </a:spcBef>
              <a:buFontTx/>
              <a:buChar char="•"/>
            </a:pPr>
            <a:r>
              <a:rPr kumimoji="0" lang="en-US"/>
              <a:t>Increasing managerial compensation</a:t>
            </a:r>
          </a:p>
        </p:txBody>
      </p:sp>
      <p:grpSp>
        <p:nvGrpSpPr>
          <p:cNvPr id="79903" name="Group 31"/>
          <p:cNvGrpSpPr>
            <a:grpSpLocks/>
          </p:cNvGrpSpPr>
          <p:nvPr/>
        </p:nvGrpSpPr>
        <p:grpSpPr bwMode="auto">
          <a:xfrm>
            <a:off x="555625" y="2047875"/>
            <a:ext cx="2746375" cy="1035050"/>
            <a:chOff x="1253" y="1530"/>
            <a:chExt cx="1730" cy="652"/>
          </a:xfrm>
        </p:grpSpPr>
        <p:sp>
          <p:nvSpPr>
            <p:cNvPr id="79904" name="Rectangle 32"/>
            <p:cNvSpPr>
              <a:spLocks noChangeArrowheads="1"/>
            </p:cNvSpPr>
            <p:nvPr/>
          </p:nvSpPr>
          <p:spPr bwMode="auto">
            <a:xfrm>
              <a:off x="1253" y="1530"/>
              <a:ext cx="1730" cy="65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5" name="Rectangle 33"/>
            <p:cNvSpPr>
              <a:spLocks noChangeArrowheads="1"/>
            </p:cNvSpPr>
            <p:nvPr/>
          </p:nvSpPr>
          <p:spPr bwMode="auto">
            <a:xfrm>
              <a:off x="1295" y="1581"/>
              <a:ext cx="1645" cy="549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Incentives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79906" name="Group 34"/>
          <p:cNvGrpSpPr>
            <a:grpSpLocks/>
          </p:cNvGrpSpPr>
          <p:nvPr/>
        </p:nvGrpSpPr>
        <p:grpSpPr bwMode="auto">
          <a:xfrm>
            <a:off x="555625" y="3463925"/>
            <a:ext cx="2746375" cy="1035050"/>
            <a:chOff x="350" y="1962"/>
            <a:chExt cx="1730" cy="652"/>
          </a:xfrm>
        </p:grpSpPr>
        <p:sp>
          <p:nvSpPr>
            <p:cNvPr id="79907" name="Rectangle 35"/>
            <p:cNvSpPr>
              <a:spLocks noChangeArrowheads="1"/>
            </p:cNvSpPr>
            <p:nvPr/>
          </p:nvSpPr>
          <p:spPr bwMode="auto">
            <a:xfrm>
              <a:off x="350" y="1962"/>
              <a:ext cx="1730" cy="65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08" name="Rectangle 36"/>
            <p:cNvSpPr>
              <a:spLocks noChangeArrowheads="1"/>
            </p:cNvSpPr>
            <p:nvPr/>
          </p:nvSpPr>
          <p:spPr bwMode="auto">
            <a:xfrm>
              <a:off x="392" y="2013"/>
              <a:ext cx="1645" cy="549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2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79909" name="Group 37"/>
          <p:cNvGrpSpPr>
            <a:grpSpLocks/>
          </p:cNvGrpSpPr>
          <p:nvPr/>
        </p:nvGrpSpPr>
        <p:grpSpPr bwMode="auto">
          <a:xfrm>
            <a:off x="555625" y="4868863"/>
            <a:ext cx="2746375" cy="1035050"/>
            <a:chOff x="350" y="2635"/>
            <a:chExt cx="1730" cy="652"/>
          </a:xfrm>
        </p:grpSpPr>
        <p:sp>
          <p:nvSpPr>
            <p:cNvPr id="79910" name="Rectangle 38"/>
            <p:cNvSpPr>
              <a:spLocks noChangeArrowheads="1"/>
            </p:cNvSpPr>
            <p:nvPr/>
          </p:nvSpPr>
          <p:spPr bwMode="auto">
            <a:xfrm>
              <a:off x="350" y="2635"/>
              <a:ext cx="1730" cy="652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9911" name="Rectangle 39"/>
            <p:cNvSpPr>
              <a:spLocks noChangeArrowheads="1"/>
            </p:cNvSpPr>
            <p:nvPr/>
          </p:nvSpPr>
          <p:spPr bwMode="auto">
            <a:xfrm>
              <a:off x="392" y="2686"/>
              <a:ext cx="1645" cy="549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Managerial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Motives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79912" name="Rectangle 40"/>
          <p:cNvSpPr>
            <a:spLocks noChangeArrowheads="1"/>
          </p:cNvSpPr>
          <p:nvPr/>
        </p:nvSpPr>
        <p:spPr bwMode="auto">
          <a:xfrm>
            <a:off x="685800" y="546100"/>
            <a:ext cx="81930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Reasons for Diversification</a:t>
            </a:r>
            <a:endParaRPr lang="en-US" sz="6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06F70-6DFB-44AD-9AE7-178A7C816271}" type="slidenum">
              <a:rPr lang="en-US"/>
              <a:pPr/>
              <a:t>13</a:t>
            </a:fld>
            <a:endParaRPr lang="en-US"/>
          </a:p>
        </p:txBody>
      </p:sp>
      <p:sp useBgFill="1">
        <p:nvSpPr>
          <p:cNvPr id="98334" name="Rectangle 30"/>
          <p:cNvSpPr>
            <a:spLocks noChangeArrowheads="1"/>
          </p:cNvSpPr>
          <p:nvPr/>
        </p:nvSpPr>
        <p:spPr bwMode="auto">
          <a:xfrm>
            <a:off x="7718425" y="6223000"/>
            <a:ext cx="482600" cy="365125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381000"/>
            <a:ext cx="8458200" cy="1143000"/>
          </a:xfrm>
        </p:spPr>
        <p:txBody>
          <a:bodyPr/>
          <a:lstStyle/>
          <a:p>
            <a:r>
              <a:rPr lang="en-US" sz="3600"/>
              <a:t>Value-creating Strategies of Diversification:</a:t>
            </a:r>
            <a:r>
              <a:rPr lang="en-US"/>
              <a:t> </a:t>
            </a:r>
            <a:r>
              <a:rPr lang="en-US" sz="2800">
                <a:solidFill>
                  <a:srgbClr val="FFFF00"/>
                </a:solidFill>
              </a:rPr>
              <a:t>Operational and Corporate Readiness</a:t>
            </a:r>
            <a:endParaRPr lang="en-US"/>
          </a:p>
        </p:txBody>
      </p:sp>
      <p:grpSp>
        <p:nvGrpSpPr>
          <p:cNvPr id="98313" name="Group 9"/>
          <p:cNvGrpSpPr>
            <a:grpSpLocks/>
          </p:cNvGrpSpPr>
          <p:nvPr/>
        </p:nvGrpSpPr>
        <p:grpSpPr bwMode="auto">
          <a:xfrm>
            <a:off x="2470150" y="1525588"/>
            <a:ext cx="2882900" cy="2249487"/>
            <a:chOff x="873" y="2498"/>
            <a:chExt cx="1906" cy="1487"/>
          </a:xfrm>
        </p:grpSpPr>
        <p:sp>
          <p:nvSpPr>
            <p:cNvPr id="98311" name="Rectangle 7"/>
            <p:cNvSpPr>
              <a:spLocks noChangeArrowheads="1"/>
            </p:cNvSpPr>
            <p:nvPr/>
          </p:nvSpPr>
          <p:spPr bwMode="auto">
            <a:xfrm>
              <a:off x="873" y="2498"/>
              <a:ext cx="1906" cy="1487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</a:endParaRPr>
            </a:p>
          </p:txBody>
        </p:sp>
        <p:sp>
          <p:nvSpPr>
            <p:cNvPr id="98312" name="Rectangle 8"/>
            <p:cNvSpPr>
              <a:spLocks noChangeArrowheads="1"/>
            </p:cNvSpPr>
            <p:nvPr/>
          </p:nvSpPr>
          <p:spPr bwMode="auto">
            <a:xfrm>
              <a:off x="927" y="2544"/>
              <a:ext cx="1799" cy="1397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2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Related Constrained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Diversification</a:t>
              </a:r>
            </a:p>
            <a:p>
              <a:pPr algn="ctr"/>
              <a:endParaRPr kumimoji="0" lang="en-US" sz="2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Vertical Integration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(Market Power)</a:t>
              </a:r>
              <a:endParaRPr kumimoji="0"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98318" name="Group 14"/>
          <p:cNvGrpSpPr>
            <a:grpSpLocks/>
          </p:cNvGrpSpPr>
          <p:nvPr/>
        </p:nvGrpSpPr>
        <p:grpSpPr bwMode="auto">
          <a:xfrm>
            <a:off x="2465388" y="3813175"/>
            <a:ext cx="2890837" cy="2255838"/>
            <a:chOff x="3577" y="2529"/>
            <a:chExt cx="1802" cy="1406"/>
          </a:xfrm>
        </p:grpSpPr>
        <p:sp>
          <p:nvSpPr>
            <p:cNvPr id="98316" name="Rectangle 12"/>
            <p:cNvSpPr>
              <a:spLocks noChangeArrowheads="1"/>
            </p:cNvSpPr>
            <p:nvPr/>
          </p:nvSpPr>
          <p:spPr bwMode="auto">
            <a:xfrm>
              <a:off x="3577" y="2529"/>
              <a:ext cx="1802" cy="1406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</a:endParaRPr>
            </a:p>
          </p:txBody>
        </p:sp>
        <p:sp>
          <p:nvSpPr>
            <p:cNvPr id="98317" name="Rectangle 13"/>
            <p:cNvSpPr>
              <a:spLocks noChangeArrowheads="1"/>
            </p:cNvSpPr>
            <p:nvPr/>
          </p:nvSpPr>
          <p:spPr bwMode="auto">
            <a:xfrm>
              <a:off x="3628" y="2572"/>
              <a:ext cx="1701" cy="1321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Unrelated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Diversification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(Financial Economies)</a:t>
              </a:r>
              <a:endParaRPr kumimoji="0" lang="en-US">
                <a:solidFill>
                  <a:srgbClr val="FFFF00"/>
                </a:solidFill>
              </a:endParaRPr>
            </a:p>
          </p:txBody>
        </p:sp>
      </p:grpSp>
      <p:grpSp>
        <p:nvGrpSpPr>
          <p:cNvPr id="98322" name="Group 18"/>
          <p:cNvGrpSpPr>
            <a:grpSpLocks/>
          </p:cNvGrpSpPr>
          <p:nvPr/>
        </p:nvGrpSpPr>
        <p:grpSpPr bwMode="auto">
          <a:xfrm>
            <a:off x="5405438" y="1525588"/>
            <a:ext cx="2882900" cy="2249487"/>
            <a:chOff x="3585" y="1095"/>
            <a:chExt cx="1816" cy="1417"/>
          </a:xfrm>
        </p:grpSpPr>
        <p:sp>
          <p:nvSpPr>
            <p:cNvPr id="98320" name="Rectangle 16"/>
            <p:cNvSpPr>
              <a:spLocks noChangeArrowheads="1"/>
            </p:cNvSpPr>
            <p:nvPr/>
          </p:nvSpPr>
          <p:spPr bwMode="auto">
            <a:xfrm>
              <a:off x="3585" y="1095"/>
              <a:ext cx="1816" cy="1417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</a:endParaRPr>
            </a:p>
          </p:txBody>
        </p:sp>
        <p:sp>
          <p:nvSpPr>
            <p:cNvPr id="98321" name="Rectangle 17"/>
            <p:cNvSpPr>
              <a:spLocks noChangeArrowheads="1"/>
            </p:cNvSpPr>
            <p:nvPr/>
          </p:nvSpPr>
          <p:spPr bwMode="auto">
            <a:xfrm>
              <a:off x="3636" y="1139"/>
              <a:ext cx="1715" cy="1331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Both Operational and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Corporate Relatedness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(Rare Capability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and can Create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Diseconomies of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Scope)</a:t>
              </a:r>
            </a:p>
          </p:txBody>
        </p:sp>
      </p:grpSp>
      <p:grpSp>
        <p:nvGrpSpPr>
          <p:cNvPr id="98323" name="Group 19"/>
          <p:cNvGrpSpPr>
            <a:grpSpLocks/>
          </p:cNvGrpSpPr>
          <p:nvPr/>
        </p:nvGrpSpPr>
        <p:grpSpPr bwMode="auto">
          <a:xfrm>
            <a:off x="5403850" y="3816350"/>
            <a:ext cx="2882900" cy="2249488"/>
            <a:chOff x="873" y="2498"/>
            <a:chExt cx="1906" cy="1487"/>
          </a:xfrm>
        </p:grpSpPr>
        <p:sp>
          <p:nvSpPr>
            <p:cNvPr id="98324" name="Rectangle 20"/>
            <p:cNvSpPr>
              <a:spLocks noChangeArrowheads="1"/>
            </p:cNvSpPr>
            <p:nvPr/>
          </p:nvSpPr>
          <p:spPr bwMode="auto">
            <a:xfrm>
              <a:off x="873" y="2498"/>
              <a:ext cx="1906" cy="1487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</a:endParaRPr>
            </a:p>
          </p:txBody>
        </p:sp>
        <p:sp>
          <p:nvSpPr>
            <p:cNvPr id="98325" name="Rectangle 21"/>
            <p:cNvSpPr>
              <a:spLocks noChangeArrowheads="1"/>
            </p:cNvSpPr>
            <p:nvPr/>
          </p:nvSpPr>
          <p:spPr bwMode="auto">
            <a:xfrm>
              <a:off x="927" y="2544"/>
              <a:ext cx="1799" cy="1397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2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Related Linked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Diversification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(Economies of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Scope)</a:t>
              </a:r>
            </a:p>
          </p:txBody>
        </p:sp>
      </p:grp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2073275" y="6022975"/>
            <a:ext cx="6510338" cy="7493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"/>
              </a:spcBef>
            </a:pPr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Corporate Readiness: Transferring Skills into Businesses Through Corporate Headquarters</a:t>
            </a:r>
          </a:p>
        </p:txBody>
      </p:sp>
      <p:grpSp>
        <p:nvGrpSpPr>
          <p:cNvPr id="98335" name="Group 31"/>
          <p:cNvGrpSpPr>
            <a:grpSpLocks/>
          </p:cNvGrpSpPr>
          <p:nvPr/>
        </p:nvGrpSpPr>
        <p:grpSpPr bwMode="auto">
          <a:xfrm>
            <a:off x="3581400" y="5648325"/>
            <a:ext cx="3735388" cy="457200"/>
            <a:chOff x="2440" y="3558"/>
            <a:chExt cx="2353" cy="288"/>
          </a:xfrm>
        </p:grpSpPr>
        <p:sp>
          <p:nvSpPr>
            <p:cNvPr id="98327" name="Text Box 23"/>
            <p:cNvSpPr txBox="1">
              <a:spLocks noChangeArrowheads="1"/>
            </p:cNvSpPr>
            <p:nvPr/>
          </p:nvSpPr>
          <p:spPr bwMode="auto">
            <a:xfrm>
              <a:off x="2440" y="3558"/>
              <a:ext cx="479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98328" name="Text Box 24"/>
            <p:cNvSpPr txBox="1">
              <a:spLocks noChangeArrowheads="1"/>
            </p:cNvSpPr>
            <p:nvPr/>
          </p:nvSpPr>
          <p:spPr bwMode="auto">
            <a:xfrm>
              <a:off x="4272" y="3558"/>
              <a:ext cx="521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kumimoji="0"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</p:grpSp>
      <p:sp>
        <p:nvSpPr>
          <p:cNvPr id="98329" name="Text Box 25"/>
          <p:cNvSpPr txBox="1">
            <a:spLocks noChangeArrowheads="1"/>
          </p:cNvSpPr>
          <p:nvPr/>
        </p:nvSpPr>
        <p:spPr bwMode="auto">
          <a:xfrm rot="-5400000">
            <a:off x="-864394" y="3328194"/>
            <a:ext cx="4449763" cy="8223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Sharing: Operational Relatedness Between Businesses</a:t>
            </a:r>
          </a:p>
        </p:txBody>
      </p:sp>
      <p:grpSp>
        <p:nvGrpSpPr>
          <p:cNvPr id="98336" name="Group 32"/>
          <p:cNvGrpSpPr>
            <a:grpSpLocks/>
          </p:cNvGrpSpPr>
          <p:nvPr/>
        </p:nvGrpSpPr>
        <p:grpSpPr bwMode="auto">
          <a:xfrm>
            <a:off x="1670050" y="2403475"/>
            <a:ext cx="827088" cy="2746375"/>
            <a:chOff x="1236" y="1514"/>
            <a:chExt cx="521" cy="1730"/>
          </a:xfrm>
        </p:grpSpPr>
        <p:sp>
          <p:nvSpPr>
            <p:cNvPr id="98331" name="Text Box 27"/>
            <p:cNvSpPr txBox="1">
              <a:spLocks noChangeArrowheads="1"/>
            </p:cNvSpPr>
            <p:nvPr/>
          </p:nvSpPr>
          <p:spPr bwMode="auto">
            <a:xfrm>
              <a:off x="1278" y="2956"/>
              <a:ext cx="479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kumimoji="0"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Low</a:t>
              </a:r>
            </a:p>
          </p:txBody>
        </p:sp>
        <p:sp>
          <p:nvSpPr>
            <p:cNvPr id="98332" name="Text Box 28"/>
            <p:cNvSpPr txBox="1">
              <a:spLocks noChangeArrowheads="1"/>
            </p:cNvSpPr>
            <p:nvPr/>
          </p:nvSpPr>
          <p:spPr bwMode="auto">
            <a:xfrm>
              <a:off x="1236" y="1514"/>
              <a:ext cx="521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r"/>
              <a:r>
                <a:rPr kumimoji="0" lang="en-US" b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High</a:t>
              </a: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C3795-63AB-455D-94F8-50BB16057CBE}" type="slidenum">
              <a:rPr lang="en-US"/>
              <a:pPr/>
              <a:t>14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881938" cy="1143000"/>
          </a:xfrm>
        </p:spPr>
        <p:txBody>
          <a:bodyPr/>
          <a:lstStyle/>
          <a:p>
            <a:r>
              <a:rPr lang="en-US"/>
              <a:t>Adding Value by Diversification</a:t>
            </a:r>
            <a:endParaRPr lang="en-US" sz="6600" b="1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Diversification most effectively adds value by either of two mechanisms:</a:t>
            </a:r>
          </a:p>
          <a:p>
            <a:pPr marL="400050" lvl="1"/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Economies of scope: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cost savings attributed to transferring the capabilities and competencies developed in one business to a new business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00050" lvl="1"/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 power: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when a firm is able to sell its products above the existing competitive level or reduce the costs of its primary and support activities below the competitive level, or both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9B5A4-C1D7-45A3-9CF0-C27CA2CF2B30}" type="slidenum">
              <a:rPr lang="en-US"/>
              <a:pPr/>
              <a:t>15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Alternative Diversification Strategies</a:t>
            </a:r>
            <a:endParaRPr lang="en-US" sz="6600" b="1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8193088" cy="43005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Related Diversification Strategies</a:t>
            </a:r>
            <a:endParaRPr lang="en-US" sz="28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sharing activities</a:t>
            </a:r>
          </a:p>
          <a:p>
            <a:pPr lvl="1">
              <a:lnSpc>
                <a:spcPct val="15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transferring core competencies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Unrelated Diversification Strategies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15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efficient internal capital market allocation</a:t>
            </a:r>
          </a:p>
          <a:p>
            <a:pPr lvl="1">
              <a:lnSpc>
                <a:spcPct val="15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restructuring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BC722-2C99-4E8D-BF0B-6F2C74E63532}" type="slidenum">
              <a:rPr lang="en-US"/>
              <a:pPr/>
              <a:t>16</a:t>
            </a:fld>
            <a:endParaRPr lang="en-US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Alternative Diversification Strategies</a:t>
            </a:r>
            <a:endParaRPr lang="en-US" sz="6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685800" y="1795463"/>
            <a:ext cx="819308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Related Diversification Strategies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sharing activities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499DA-6624-43AC-9102-A67652C8EC25}" type="slidenum">
              <a:rPr lang="en-US"/>
              <a:pPr/>
              <a:t>17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Activities: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6875"/>
            <a:ext cx="7772400" cy="4300538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Sharing activities often lowers costs or raises differentiation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Sharing activities can lower costs if it: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achieves economies of scale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boosts efficiency of utilization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helps move more rapidly down the Learning Curve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Sharing activities can enhance potential for or reduce the cost of differentiation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Must involve activities that are crucial to competitive advantage</a:t>
            </a: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982" name="Text Box 14"/>
          <p:cNvSpPr txBox="1">
            <a:spLocks noChangeArrowheads="1"/>
          </p:cNvSpPr>
          <p:nvPr/>
        </p:nvSpPr>
        <p:spPr bwMode="auto">
          <a:xfrm>
            <a:off x="5040313" y="949325"/>
            <a:ext cx="33813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Key Characteristics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1D293-0B89-4D24-AAA5-A22955A431D8}" type="slidenum">
              <a:rPr lang="en-US"/>
              <a:pPr/>
              <a:t>18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Sharing Activities:</a:t>
            </a:r>
            <a:endParaRPr lang="en-US" sz="320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6875"/>
            <a:ext cx="7772400" cy="4300538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Strong sense of corporate identity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Clear corporate mission that emphasizes the importance of integrating business units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Incentive system that rewards more than just business unit performance</a:t>
            </a:r>
            <a:endParaRPr lang="en-US" sz="2800"/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040313" y="949325"/>
            <a:ext cx="23082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Assumptions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0407F-449D-47F5-8DD6-5DA2BAF6C973}" type="slidenum">
              <a:rPr lang="en-US"/>
              <a:pPr/>
              <a:t>19</a:t>
            </a:fld>
            <a:endParaRPr lang="en-US"/>
          </a:p>
        </p:txBody>
      </p:sp>
      <p:sp>
        <p:nvSpPr>
          <p:cNvPr id="86021" name="Rectangle 5"/>
          <p:cNvSpPr>
            <a:spLocks noChangeArrowheads="1"/>
          </p:cNvSpPr>
          <p:nvPr/>
        </p:nvSpPr>
        <p:spPr bwMode="auto">
          <a:xfrm>
            <a:off x="685800" y="1795463"/>
            <a:ext cx="8193088" cy="137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Related Diversification Strategies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sharing activities</a:t>
            </a:r>
            <a:endParaRPr lang="en-US" sz="32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95625"/>
            <a:ext cx="8207375" cy="1062038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transferring core competencies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Alternative Diversification Strategies</a:t>
            </a:r>
            <a:endParaRPr lang="en-US" b="1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7E798-8164-47C8-81FC-B422C12B91B8}" type="slidenum">
              <a:rPr lang="en-US"/>
              <a:pPr/>
              <a:t>2</a:t>
            </a:fld>
            <a:endParaRPr lang="en-US"/>
          </a:p>
        </p:txBody>
      </p:sp>
      <p:sp useBgFill="1">
        <p:nvSpPr>
          <p:cNvPr id="16419" name="Rectangle 3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0" lang="pt-B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5643563" y="2586038"/>
            <a:ext cx="3203575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Implementation</a:t>
            </a:r>
          </a:p>
        </p:txBody>
      </p:sp>
      <p:sp>
        <p:nvSpPr>
          <p:cNvPr id="16422" name="AutoShape 3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30956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11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Organizational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 and 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Controls</a:t>
            </a:r>
          </a:p>
        </p:txBody>
      </p:sp>
      <p:sp>
        <p:nvSpPr>
          <p:cNvPr id="16423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5475" y="3095625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10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Governance</a:t>
            </a:r>
          </a:p>
        </p:txBody>
      </p:sp>
      <p:sp>
        <p:nvSpPr>
          <p:cNvPr id="16424" name="AutoShape 4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07063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Leadership</a:t>
            </a:r>
          </a:p>
        </p:txBody>
      </p:sp>
      <p:sp>
        <p:nvSpPr>
          <p:cNvPr id="16425" name="Rectangle 41"/>
          <p:cNvSpPr>
            <a:spLocks noChangeArrowheads="1"/>
          </p:cNvSpPr>
          <p:nvPr/>
        </p:nvSpPr>
        <p:spPr bwMode="auto">
          <a:xfrm>
            <a:off x="741363" y="2593975"/>
            <a:ext cx="4478337" cy="26352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33333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ctr"/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Strategy Formulation</a:t>
            </a:r>
          </a:p>
        </p:txBody>
      </p:sp>
      <p:sp>
        <p:nvSpPr>
          <p:cNvPr id="16432" name="Line 48"/>
          <p:cNvSpPr>
            <a:spLocks noChangeShapeType="1"/>
          </p:cNvSpPr>
          <p:nvPr/>
        </p:nvSpPr>
        <p:spPr bwMode="auto">
          <a:xfrm>
            <a:off x="5214938" y="4121150"/>
            <a:ext cx="42068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433" name="AutoShape 4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33913" y="5367338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Competitiveness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Above-Average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Returns</a:t>
            </a:r>
          </a:p>
        </p:txBody>
      </p:sp>
      <p:sp>
        <p:nvSpPr>
          <p:cNvPr id="16434" name="AutoShape 5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0" y="871538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Intent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Mission</a:t>
            </a:r>
          </a:p>
        </p:txBody>
      </p:sp>
      <p:sp>
        <p:nvSpPr>
          <p:cNvPr id="16435" name="AutoShape 5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6788" y="276225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2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External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6" name="AutoShape 5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65200" y="1466850"/>
            <a:ext cx="1522413" cy="1038225"/>
          </a:xfrm>
          <a:prstGeom prst="actionButtonBlank">
            <a:avLst/>
          </a:prstGeom>
          <a:gradFill rotWithShape="0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Internal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Environment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5156200" y="147638"/>
            <a:ext cx="3662363" cy="21018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Strategic Management Process</a:t>
            </a:r>
          </a:p>
        </p:txBody>
      </p:sp>
      <p:cxnSp>
        <p:nvCxnSpPr>
          <p:cNvPr id="16438" name="AutoShape 54"/>
          <p:cNvCxnSpPr>
            <a:cxnSpLocks noChangeShapeType="1"/>
          </p:cNvCxnSpPr>
          <p:nvPr/>
        </p:nvCxnSpPr>
        <p:spPr bwMode="auto">
          <a:xfrm>
            <a:off x="2424113" y="668338"/>
            <a:ext cx="623887" cy="595312"/>
          </a:xfrm>
          <a:prstGeom prst="bentConnector3">
            <a:avLst>
              <a:gd name="adj1" fmla="val 55218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39" name="AutoShape 55"/>
          <p:cNvCxnSpPr>
            <a:cxnSpLocks noChangeShapeType="1"/>
          </p:cNvCxnSpPr>
          <p:nvPr/>
        </p:nvCxnSpPr>
        <p:spPr bwMode="auto">
          <a:xfrm flipV="1">
            <a:off x="2422525" y="1517650"/>
            <a:ext cx="690563" cy="595313"/>
          </a:xfrm>
          <a:prstGeom prst="bentConnector3">
            <a:avLst>
              <a:gd name="adj1" fmla="val 49884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40" name="AutoShape 56"/>
          <p:cNvCxnSpPr>
            <a:cxnSpLocks noChangeShapeType="1"/>
            <a:stCxn id="16433" idx="0"/>
          </p:cNvCxnSpPr>
          <p:nvPr/>
        </p:nvCxnSpPr>
        <p:spPr bwMode="auto">
          <a:xfrm flipV="1">
            <a:off x="6156325" y="5230813"/>
            <a:ext cx="1096963" cy="655637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1" name="AutoShape 57"/>
          <p:cNvCxnSpPr>
            <a:cxnSpLocks noChangeShapeType="1"/>
            <a:stCxn id="16433" idx="2"/>
            <a:endCxn id="16425" idx="2"/>
          </p:cNvCxnSpPr>
          <p:nvPr/>
        </p:nvCxnSpPr>
        <p:spPr bwMode="auto">
          <a:xfrm rot="10800000">
            <a:off x="2981325" y="5229225"/>
            <a:ext cx="1652588" cy="657225"/>
          </a:xfrm>
          <a:prstGeom prst="bentConnector2">
            <a:avLst/>
          </a:prstGeom>
          <a:noFill/>
          <a:ln w="28575" cap="sq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</p:spPr>
      </p:cxnSp>
      <p:cxnSp>
        <p:nvCxnSpPr>
          <p:cNvPr id="16442" name="AutoShape 58"/>
          <p:cNvCxnSpPr>
            <a:cxnSpLocks noChangeShapeType="1"/>
            <a:stCxn id="16433" idx="1"/>
            <a:endCxn id="16436" idx="2"/>
          </p:cNvCxnSpPr>
          <p:nvPr/>
        </p:nvCxnSpPr>
        <p:spPr bwMode="auto">
          <a:xfrm rot="16200000" flipV="1">
            <a:off x="970757" y="1980406"/>
            <a:ext cx="4419600" cy="4430713"/>
          </a:xfrm>
          <a:prstGeom prst="bentConnector4">
            <a:avLst>
              <a:gd name="adj1" fmla="val -5171"/>
              <a:gd name="adj2" fmla="val 109028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43" name="AutoShape 59"/>
          <p:cNvCxnSpPr>
            <a:cxnSpLocks noChangeShapeType="1"/>
            <a:stCxn id="16433" idx="1"/>
            <a:endCxn id="16435" idx="2"/>
          </p:cNvCxnSpPr>
          <p:nvPr/>
        </p:nvCxnSpPr>
        <p:spPr bwMode="auto">
          <a:xfrm rot="16200000" flipV="1">
            <a:off x="376238" y="1385888"/>
            <a:ext cx="5610225" cy="4429125"/>
          </a:xfrm>
          <a:prstGeom prst="bentConnector4">
            <a:avLst>
              <a:gd name="adj1" fmla="val -4074"/>
              <a:gd name="adj2" fmla="val 109139"/>
            </a:avLst>
          </a:prstGeom>
          <a:noFill/>
          <a:ln w="28575" cap="sq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6444" name="AutoShape 60"/>
          <p:cNvCxnSpPr>
            <a:cxnSpLocks noChangeShapeType="1"/>
            <a:stCxn id="16434" idx="1"/>
          </p:cNvCxnSpPr>
          <p:nvPr/>
        </p:nvCxnSpPr>
        <p:spPr bwMode="auto">
          <a:xfrm rot="16200000" flipH="1">
            <a:off x="5156994" y="497681"/>
            <a:ext cx="749300" cy="3443288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16445" name="AutoShape 61"/>
          <p:cNvCxnSpPr>
            <a:cxnSpLocks noChangeShapeType="1"/>
            <a:stCxn id="16434" idx="1"/>
            <a:endCxn id="16425" idx="0"/>
          </p:cNvCxnSpPr>
          <p:nvPr/>
        </p:nvCxnSpPr>
        <p:spPr bwMode="auto">
          <a:xfrm rot="5400000">
            <a:off x="3021013" y="1804987"/>
            <a:ext cx="749300" cy="828675"/>
          </a:xfrm>
          <a:prstGeom prst="bentConnector3">
            <a:avLst>
              <a:gd name="adj1" fmla="val 54236"/>
            </a:avLst>
          </a:prstGeom>
          <a:noFill/>
          <a:ln w="28575" cap="sq">
            <a:solidFill>
              <a:schemeClr val="tx1"/>
            </a:solidFill>
            <a:miter lim="800000"/>
            <a:headEnd type="none" w="sm" len="sm"/>
            <a:tailEnd type="triangle" w="med" len="med"/>
          </a:ln>
          <a:effectLst/>
        </p:spPr>
      </p:cxnSp>
      <p:sp>
        <p:nvSpPr>
          <p:cNvPr id="16457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7938" y="3098800"/>
            <a:ext cx="1339850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6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Corporate-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Strategy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2047875" y="6291263"/>
            <a:ext cx="1706563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0" lang="en-US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Feedback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 rot="-5400000">
            <a:off x="-277812" y="1219200"/>
            <a:ext cx="14033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Inputs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 rot="-5400000">
            <a:off x="-317500" y="3943351"/>
            <a:ext cx="148272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Actions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 rot="-5400000">
            <a:off x="-411162" y="5713413"/>
            <a:ext cx="167005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 Outcomes</a:t>
            </a:r>
          </a:p>
        </p:txBody>
      </p:sp>
      <p:sp>
        <p:nvSpPr>
          <p:cNvPr id="16456" name="AutoShape 7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285038" y="4164013"/>
            <a:ext cx="1522412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13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Strategic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Entrepreneurship</a:t>
            </a:r>
          </a:p>
        </p:txBody>
      </p:sp>
      <p:grpSp>
        <p:nvGrpSpPr>
          <p:cNvPr id="16450" name="Group 66"/>
          <p:cNvGrpSpPr>
            <a:grpSpLocks/>
          </p:cNvGrpSpPr>
          <p:nvPr/>
        </p:nvGrpSpPr>
        <p:grpSpPr bwMode="auto">
          <a:xfrm>
            <a:off x="254000" y="2557463"/>
            <a:ext cx="8628063" cy="4095750"/>
            <a:chOff x="154" y="1611"/>
            <a:chExt cx="5435" cy="2580"/>
          </a:xfrm>
        </p:grpSpPr>
        <p:sp>
          <p:nvSpPr>
            <p:cNvPr id="16451" name="Rectangle 67"/>
            <p:cNvSpPr>
              <a:spLocks noChangeArrowheads="1"/>
            </p:cNvSpPr>
            <p:nvPr/>
          </p:nvSpPr>
          <p:spPr bwMode="auto">
            <a:xfrm>
              <a:off x="3300" y="1611"/>
              <a:ext cx="2289" cy="168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2" name="Rectangle 68"/>
            <p:cNvSpPr>
              <a:spLocks noChangeArrowheads="1"/>
            </p:cNvSpPr>
            <p:nvPr/>
          </p:nvSpPr>
          <p:spPr bwMode="auto">
            <a:xfrm>
              <a:off x="326" y="3300"/>
              <a:ext cx="4277" cy="446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3" name="Rectangle 69"/>
            <p:cNvSpPr>
              <a:spLocks noChangeArrowheads="1"/>
            </p:cNvSpPr>
            <p:nvPr/>
          </p:nvSpPr>
          <p:spPr bwMode="auto">
            <a:xfrm>
              <a:off x="334" y="3746"/>
              <a:ext cx="3557" cy="30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4" name="Rectangle 70"/>
            <p:cNvSpPr>
              <a:spLocks noChangeArrowheads="1"/>
            </p:cNvSpPr>
            <p:nvPr/>
          </p:nvSpPr>
          <p:spPr bwMode="auto">
            <a:xfrm>
              <a:off x="317" y="4037"/>
              <a:ext cx="3094" cy="154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455" name="Rectangle 71"/>
            <p:cNvSpPr>
              <a:spLocks noChangeArrowheads="1"/>
            </p:cNvSpPr>
            <p:nvPr/>
          </p:nvSpPr>
          <p:spPr bwMode="auto">
            <a:xfrm>
              <a:off x="154" y="3180"/>
              <a:ext cx="223" cy="1011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6459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01850" y="3100388"/>
            <a:ext cx="1693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5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Competitive Rivalry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and Competitive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Dynamics </a:t>
            </a:r>
            <a:endParaRPr lang="en-US" sz="14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461" name="AutoShape 7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7400" y="3100388"/>
            <a:ext cx="1312863" cy="1038225"/>
          </a:xfrm>
          <a:prstGeom prst="actionButtonBlank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4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Business-Level</a:t>
            </a:r>
          </a:p>
          <a:p>
            <a:pPr algn="ctr"/>
            <a:r>
              <a:rPr kumimoji="0" lang="en-US" sz="1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Strategy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B428-FBB9-41BA-8A89-AA3A36FBA9E6}" type="slidenum">
              <a:rPr lang="en-US"/>
              <a:pPr/>
              <a:t>20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8150"/>
            <a:ext cx="7772400" cy="1143000"/>
          </a:xfrm>
        </p:spPr>
        <p:txBody>
          <a:bodyPr/>
          <a:lstStyle/>
          <a:p>
            <a:r>
              <a:rPr lang="en-US"/>
              <a:t>Transferring Core Competencies:</a:t>
            </a:r>
            <a:br>
              <a:rPr lang="en-US"/>
            </a:b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Exploits interrelationships among divisions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Start with value chain analysis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identify ability to transfer skills or expertise among similar value chains</a:t>
            </a:r>
          </a:p>
          <a:p>
            <a:pPr lvl="1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exploit ability to transfer activities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693738" y="1065213"/>
            <a:ext cx="3381375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Key Characteristics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E88B-6917-4F36-88F0-18DE2BDACB68}" type="slidenum">
              <a:rPr lang="en-US"/>
              <a:pPr/>
              <a:t>21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38150"/>
            <a:ext cx="7772400" cy="1143000"/>
          </a:xfrm>
        </p:spPr>
        <p:txBody>
          <a:bodyPr/>
          <a:lstStyle/>
          <a:p>
            <a:r>
              <a:rPr lang="en-US"/>
              <a:t>Transferring Core Competencies: </a:t>
            </a:r>
            <a:r>
              <a:rPr lang="en-US" sz="3200">
                <a:solidFill>
                  <a:srgbClr val="FFFF00"/>
                </a:solidFill>
              </a:rPr>
              <a:t/>
            </a:r>
            <a:br>
              <a:rPr lang="en-US" sz="3200">
                <a:solidFill>
                  <a:srgbClr val="FFFF00"/>
                </a:solidFill>
              </a:rPr>
            </a:b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Transferring core competencies leads to competitive advantage only if the similarities among business units meet the following conditions: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activities involved in the businesses are similar enough that sharing expertise is meaningful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transfer of skills involves activities which are important to competitive advantage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skills transferred represent significant sources of competitive advantage for the receiving unit</a:t>
            </a: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695325" y="1066800"/>
            <a:ext cx="23082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Assumptions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6D8A3-D762-4766-8112-BD3012C89654}" type="slidenum">
              <a:rPr lang="en-US"/>
              <a:pPr/>
              <a:t>22</a:t>
            </a:fld>
            <a:endParaRPr lang="en-US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685800" y="1795463"/>
            <a:ext cx="8193088" cy="430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Related Diversification Strategies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sharing activities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transferring core competencies</a:t>
            </a:r>
            <a:endParaRPr lang="en-US" sz="3200" b="1">
              <a:latin typeface="Arial" charset="0"/>
            </a:endParaRP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Alternative Diversification Strategies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8575"/>
            <a:ext cx="8194675" cy="1801813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Unrelated Diversification Strategies</a:t>
            </a:r>
            <a:endParaRPr lang="en-US" sz="2800"/>
          </a:p>
          <a:p>
            <a:pPr lvl="1">
              <a:lnSpc>
                <a:spcPct val="150000"/>
              </a:lnSpc>
            </a:pPr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efficient internal capital market allocation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cover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CEDFA-BCE8-4FF9-978D-FC3B39C71982}" type="slidenum">
              <a:rPr lang="en-US"/>
              <a:pPr/>
              <a:t>23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8180388" cy="1143000"/>
          </a:xfrm>
        </p:spPr>
        <p:txBody>
          <a:bodyPr/>
          <a:lstStyle/>
          <a:p>
            <a:r>
              <a:rPr lang="en-US"/>
              <a:t>Efficient Internal Capital Market Allocation:</a:t>
            </a: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Firms pursuing this strategy frequently diversify by acquisition: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acquire sound, attractive companies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acquired units are autonomous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acquiring corporation supplies needed capital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portfolio managers transfer resources from units that generate cash to those with high growth potential and substantial cash needs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add professional management &amp; control to sub-units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sub-unit managers compensation based on unit results</a:t>
            </a:r>
            <a:r>
              <a:rPr lang="en-US" sz="2400"/>
              <a:t> </a:t>
            </a:r>
            <a:endParaRPr lang="en-US" sz="2000"/>
          </a:p>
        </p:txBody>
      </p:sp>
      <p:sp>
        <p:nvSpPr>
          <p:cNvPr id="90118" name="Text Box 6"/>
          <p:cNvSpPr txBox="1">
            <a:spLocks noChangeArrowheads="1"/>
          </p:cNvSpPr>
          <p:nvPr/>
        </p:nvSpPr>
        <p:spPr bwMode="auto">
          <a:xfrm>
            <a:off x="3338513" y="1050925"/>
            <a:ext cx="33813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Key Characteristics</a:t>
            </a:r>
          </a:p>
        </p:txBody>
      </p:sp>
    </p:spTree>
  </p:cSld>
  <p:clrMapOvr>
    <a:masterClrMapping/>
  </p:clrMapOvr>
  <p:transition>
    <p:cove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CEBFC-E638-4313-8F30-E412C2009E03}" type="slidenum">
              <a:rPr lang="en-US"/>
              <a:pPr/>
              <a:t>24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35913" cy="1143000"/>
          </a:xfrm>
        </p:spPr>
        <p:txBody>
          <a:bodyPr/>
          <a:lstStyle/>
          <a:p>
            <a:r>
              <a:rPr lang="en-US"/>
              <a:t>Efficient Internal Capital Market Allocation:</a:t>
            </a: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Managers have more detailed knowledge of firm relative to outside investors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 need not risk competitive edge by disclosing sensitive competitive information to investors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Firm can reduce risk by allocating resources among diversified businesses, although shareholders can generally diversify more economically on their own</a:t>
            </a:r>
            <a:endParaRPr lang="en-US" sz="2800"/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338513" y="1050925"/>
            <a:ext cx="23082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Assumptions</a:t>
            </a:r>
          </a:p>
        </p:txBody>
      </p:sp>
    </p:spTree>
  </p:cSld>
  <p:clrMapOvr>
    <a:masterClrMapping/>
  </p:clrMapOvr>
  <p:transition>
    <p:cover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CF0A7-D05D-4684-AF00-6F5AAFD28C49}" type="slidenum">
              <a:rPr lang="en-US"/>
              <a:pPr/>
              <a:t>25</a:t>
            </a:fld>
            <a:endParaRPr lang="en-US"/>
          </a:p>
        </p:txBody>
      </p:sp>
      <p:sp>
        <p:nvSpPr>
          <p:cNvPr id="92165" name="Rectangle 5"/>
          <p:cNvSpPr>
            <a:spLocks noChangeArrowheads="1"/>
          </p:cNvSpPr>
          <p:nvPr/>
        </p:nvSpPr>
        <p:spPr bwMode="auto">
          <a:xfrm>
            <a:off x="685800" y="1795463"/>
            <a:ext cx="8193088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Related Diversification Strategies</a:t>
            </a:r>
            <a:endParaRPr lang="en-US" sz="2800" b="1" u="sng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sharing activities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transferring core competencies</a:t>
            </a:r>
            <a:endParaRPr lang="en-US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Unrelated Diversification Strategies</a:t>
            </a:r>
            <a:endParaRPr lang="en-US" sz="28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Tx/>
              <a:buChar char="–"/>
            </a:pPr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efficient internal capital market allocation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Alternative Diversification Strategies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553075"/>
            <a:ext cx="7772400" cy="612775"/>
          </a:xfrm>
        </p:spPr>
        <p:txBody>
          <a:bodyPr/>
          <a:lstStyle/>
          <a:p>
            <a:pPr lvl="1"/>
            <a:r>
              <a:rPr lang="en-US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restructuring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140C3-6C15-484F-BB98-BC630A923153}" type="slidenum">
              <a:rPr lang="en-US"/>
              <a:pPr/>
              <a:t>26</a:t>
            </a:fld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Restructuring:</a:t>
            </a: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768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Seek out undeveloped, sick or threatened organizations or industries</a:t>
            </a:r>
          </a:p>
          <a:p>
            <a:pPr>
              <a:lnSpc>
                <a:spcPct val="90000"/>
              </a:lnSpc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Parent company (acquirer) intervenes and frequently: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changes sub-unit management team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shifts strategy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infuses firm with new technology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enhances discipline by changing control systems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divests part of firm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makes additional acquisitions to achieve critical mass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4024313" y="949325"/>
            <a:ext cx="33813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Key Characteristics</a:t>
            </a:r>
          </a:p>
        </p:txBody>
      </p:sp>
    </p:spTree>
  </p:cSld>
  <p:clrMapOvr>
    <a:masterClrMapping/>
  </p:clrMapOvr>
  <p:transition>
    <p:cover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3B815-E116-491C-9B8B-55E3CB30970A}" type="slidenum">
              <a:rPr lang="en-US"/>
              <a:pPr/>
              <a:t>27</a:t>
            </a:fld>
            <a:endParaRPr lang="en-US"/>
          </a:p>
        </p:txBody>
      </p:sp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Restructuring:</a:t>
            </a: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Frequently sell unit after making one-time changes since parent no longer adds value to ongoing operations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4024313" y="949325"/>
            <a:ext cx="33813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Key Characteristics</a:t>
            </a:r>
          </a:p>
        </p:txBody>
      </p:sp>
    </p:spTree>
  </p:cSld>
  <p:clrMapOvr>
    <a:masterClrMapping/>
  </p:clrMapOvr>
  <p:transition>
    <p:cove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54A39-85F2-4957-BC70-6CACE22E5951}" type="slidenum">
              <a:rPr lang="en-US"/>
              <a:pPr/>
              <a:t>28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Restructuring:</a:t>
            </a:r>
            <a:endParaRPr lang="en-US" sz="3200">
              <a:solidFill>
                <a:srgbClr val="FFFF00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3060700"/>
          </a:xfrm>
        </p:spPr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Requires keen management insight in selecting firms with depressed values or unforeseen potential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Must do more than restructure companies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Need to initiate restructuring of industries to create a more attractive environment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4024313" y="949325"/>
            <a:ext cx="230822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Assumptions</a:t>
            </a:r>
          </a:p>
        </p:txBody>
      </p:sp>
    </p:spTree>
  </p:cSld>
  <p:clrMapOvr>
    <a:masterClrMapping/>
  </p:clrMapOvr>
  <p:transition>
    <p:cover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48FE-292B-402D-ACC1-B7FE9B3E0441}" type="slidenum">
              <a:rPr lang="en-US"/>
              <a:pPr/>
              <a:t>29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Incentives to Diversify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95463"/>
            <a:ext cx="7772400" cy="46402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External Incentives: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Relaxation of anti-trust regulation allows more related acquisitions than in the past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Before 1986, higher taxes on dividends favored spending retained earnings on acquisitions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After 1986, firms made fewer acquisitions with retained earnings, shifting to the use of debt to take advantage of tax deductible interest payments</a:t>
            </a:r>
            <a:endParaRPr lang="en-US" sz="36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4A994-C81C-4709-9312-75C7694D493A}" type="slidenum">
              <a:rPr lang="en-US"/>
              <a:pPr/>
              <a:t>3</a:t>
            </a:fld>
            <a:endParaRPr 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Levels of Strategy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27038" y="1619250"/>
            <a:ext cx="78105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diversified company has two levels of strategy</a:t>
            </a:r>
          </a:p>
        </p:txBody>
      </p:sp>
      <p:sp>
        <p:nvSpPr>
          <p:cNvPr id="72708" name="AutoShape 4"/>
          <p:cNvSpPr>
            <a:spLocks noChangeArrowheads="1"/>
          </p:cNvSpPr>
          <p:nvPr/>
        </p:nvSpPr>
        <p:spPr bwMode="auto">
          <a:xfrm>
            <a:off x="5973763" y="3036888"/>
            <a:ext cx="2871787" cy="3008312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9999FF"/>
              </a:gs>
              <a:gs pos="100000">
                <a:srgbClr val="9999FF">
                  <a:gamma/>
                  <a:shade val="26275"/>
                  <a:invGamma/>
                </a:srgb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6619875" y="3036888"/>
            <a:ext cx="1579563" cy="160655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26275"/>
                  <a:invGamma/>
                </a:schemeClr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2730" name="Text Box 26"/>
          <p:cNvSpPr txBox="1">
            <a:spLocks noChangeArrowheads="1"/>
          </p:cNvSpPr>
          <p:nvPr/>
        </p:nvSpPr>
        <p:spPr bwMode="auto">
          <a:xfrm>
            <a:off x="427038" y="2027238"/>
            <a:ext cx="8097837" cy="2894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tabLst>
                <a:tab pos="3027363" algn="l"/>
              </a:tabLst>
            </a:pPr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1. Business-Level Strategy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(Competitive Strategy)</a:t>
            </a:r>
          </a:p>
          <a:p>
            <a:pPr lvl="1">
              <a:tabLst>
                <a:tab pos="3027363" algn="l"/>
              </a:tabLst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How to create competitive advantage in each business in which the company competes</a:t>
            </a:r>
          </a:p>
          <a:p>
            <a:pPr marL="628650" lvl="2">
              <a:tabLst>
                <a:tab pos="3027363" algn="l"/>
              </a:tabLst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low cost	 - differentiation</a:t>
            </a:r>
          </a:p>
          <a:p>
            <a:pPr marL="628650" lvl="2">
              <a:tabLst>
                <a:tab pos="3027363" algn="l"/>
              </a:tabLst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- focused low cost	 - focused differentiation</a:t>
            </a:r>
          </a:p>
          <a:p>
            <a:pPr marL="628650" lvl="2">
              <a:tabLst>
                <a:tab pos="3027363" algn="l"/>
              </a:tabLst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 - integrated low cost/</a:t>
            </a:r>
          </a:p>
          <a:p>
            <a:pPr marL="628650" lvl="2">
              <a:tabLst>
                <a:tab pos="3027363" algn="l"/>
              </a:tabLst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	   differentiation</a:t>
            </a:r>
          </a:p>
        </p:txBody>
      </p:sp>
      <p:sp>
        <p:nvSpPr>
          <p:cNvPr id="72731" name="Text Box 27"/>
          <p:cNvSpPr txBox="1">
            <a:spLocks noChangeArrowheads="1"/>
          </p:cNvSpPr>
          <p:nvPr/>
        </p:nvSpPr>
        <p:spPr bwMode="auto">
          <a:xfrm>
            <a:off x="427038" y="5064125"/>
            <a:ext cx="8107362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2. Corporate-Level Strategy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</a:rPr>
              <a:t>(Company-wide Strategy)</a:t>
            </a:r>
          </a:p>
          <a:p>
            <a:pPr lvl="1"/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How to create value for the corporation as a whole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FC096-5394-43CB-9985-65E3FE29953A}" type="slidenum">
              <a:rPr lang="en-US"/>
              <a:pPr/>
              <a:t>30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Incentives to Diversify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30363"/>
            <a:ext cx="7772400" cy="46402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Internal Incentives: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Poor performance may lead some firms to diversify to attempt to achieve better returns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Firms may diversify to balance uncertain future cash flows</a:t>
            </a:r>
          </a:p>
          <a:p>
            <a:pPr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Firms may diversify into different businesses in order to reduce risk</a:t>
            </a:r>
          </a:p>
        </p:txBody>
      </p:sp>
    </p:spTree>
  </p:cSld>
  <p:clrMapOvr>
    <a:masterClrMapping/>
  </p:clrMapOvr>
  <p:transition>
    <p:cover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AF1E-8235-4A08-9080-EECBE084DF1C}" type="slidenum">
              <a:rPr lang="en-US"/>
              <a:pPr/>
              <a:t>31</a:t>
            </a:fld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and Diversification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Besides strong incentives, firms are more likely to diversify if they have the resources to do so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Value creation is determined more by appropriate use of resources than incentives to diversify</a:t>
            </a:r>
            <a:endParaRPr lang="en-US"/>
          </a:p>
        </p:txBody>
      </p:sp>
    </p:spTree>
  </p:cSld>
  <p:clrMapOvr>
    <a:masterClrMapping/>
  </p:clrMapOvr>
  <p:transition>
    <p:cover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D6393-26E3-4D09-9B92-DF3A60E826B4}" type="slidenum">
              <a:rPr lang="en-US"/>
              <a:pPr/>
              <a:t>32</a:t>
            </a:fld>
            <a:endParaRPr lang="en-US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Managerial Motives to Diversify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Managers have motives to diversify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diversification increases size; size is associated with executive compensation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diversification reduces employment risk</a:t>
            </a:r>
          </a:p>
          <a:p>
            <a:pPr lvl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effective governance mechanisms may restrict such motives</a:t>
            </a:r>
          </a:p>
        </p:txBody>
      </p:sp>
    </p:spTree>
  </p:cSld>
  <p:clrMapOvr>
    <a:masterClrMapping/>
  </p:clrMapOvr>
  <p:transition>
    <p:cover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EA680-A860-4D4B-8C4B-3C5142B77C88}" type="slidenum">
              <a:rPr lang="en-US"/>
              <a:pPr/>
              <a:t>33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Relationship Between Diversification and Performance</a:t>
            </a:r>
          </a:p>
        </p:txBody>
      </p:sp>
      <p:sp>
        <p:nvSpPr>
          <p:cNvPr id="99331" name="Rectangle 3"/>
          <p:cNvSpPr>
            <a:spLocks noChangeArrowheads="1"/>
          </p:cNvSpPr>
          <p:nvPr/>
        </p:nvSpPr>
        <p:spPr bwMode="auto">
          <a:xfrm>
            <a:off x="3889375" y="1787525"/>
            <a:ext cx="2209800" cy="4179888"/>
          </a:xfrm>
          <a:prstGeom prst="rect">
            <a:avLst/>
          </a:prstGeom>
          <a:solidFill>
            <a:srgbClr val="3366FF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6132513" y="1787525"/>
            <a:ext cx="2209800" cy="4179888"/>
          </a:xfrm>
          <a:prstGeom prst="rect">
            <a:avLst/>
          </a:prstGeom>
          <a:solidFill>
            <a:srgbClr val="3366FF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1660525" y="1787525"/>
            <a:ext cx="2209800" cy="4179888"/>
          </a:xfrm>
          <a:prstGeom prst="rect">
            <a:avLst/>
          </a:prstGeom>
          <a:solidFill>
            <a:srgbClr val="3366FF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3794125" y="1706563"/>
            <a:ext cx="2209800" cy="4179887"/>
          </a:xfrm>
          <a:prstGeom prst="rect">
            <a:avLst/>
          </a:prstGeom>
          <a:solidFill>
            <a:srgbClr val="99CCFF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6029325" y="1706563"/>
            <a:ext cx="2209800" cy="4179887"/>
          </a:xfrm>
          <a:prstGeom prst="rect">
            <a:avLst/>
          </a:prstGeom>
          <a:solidFill>
            <a:srgbClr val="99CCFF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36" name="Rectangle 8"/>
          <p:cNvSpPr>
            <a:spLocks noChangeArrowheads="1"/>
          </p:cNvSpPr>
          <p:nvPr/>
        </p:nvSpPr>
        <p:spPr bwMode="auto">
          <a:xfrm>
            <a:off x="1557338" y="1706563"/>
            <a:ext cx="2209800" cy="4179887"/>
          </a:xfrm>
          <a:prstGeom prst="rect">
            <a:avLst/>
          </a:prstGeom>
          <a:solidFill>
            <a:srgbClr val="99CCFF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47" name="AutoShape 19"/>
          <p:cNvSpPr>
            <a:spLocks noChangeArrowheads="1"/>
          </p:cNvSpPr>
          <p:nvPr/>
        </p:nvSpPr>
        <p:spPr bwMode="auto">
          <a:xfrm flipV="1">
            <a:off x="984250" y="1795463"/>
            <a:ext cx="503238" cy="40259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9999FF">
                  <a:gamma/>
                  <a:shade val="26275"/>
                  <a:invGamma/>
                </a:srgbClr>
              </a:gs>
              <a:gs pos="100000">
                <a:srgbClr val="9999FF"/>
              </a:gs>
            </a:gsLst>
            <a:lin ang="5400000" scaled="1"/>
          </a:gra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99354" name="Arc 26"/>
          <p:cNvSpPr>
            <a:spLocks/>
          </p:cNvSpPr>
          <p:nvPr/>
        </p:nvSpPr>
        <p:spPr bwMode="auto">
          <a:xfrm>
            <a:off x="1798638" y="2698750"/>
            <a:ext cx="5994400" cy="2006600"/>
          </a:xfrm>
          <a:custGeom>
            <a:avLst/>
            <a:gdLst>
              <a:gd name="G0" fmla="+- 18891 0 0"/>
              <a:gd name="G1" fmla="+- 21600 0 0"/>
              <a:gd name="G2" fmla="+- 21600 0 0"/>
              <a:gd name="T0" fmla="*/ 0 w 37589"/>
              <a:gd name="T1" fmla="*/ 11126 h 21600"/>
              <a:gd name="T2" fmla="*/ 37589 w 37589"/>
              <a:gd name="T3" fmla="*/ 10786 h 21600"/>
              <a:gd name="T4" fmla="*/ 18891 w 3758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589" h="21600" fill="none" extrusionOk="0">
                <a:moveTo>
                  <a:pt x="0" y="11126"/>
                </a:moveTo>
                <a:cubicBezTo>
                  <a:pt x="3807" y="4259"/>
                  <a:pt x="11040" y="-1"/>
                  <a:pt x="18891" y="0"/>
                </a:cubicBezTo>
                <a:cubicBezTo>
                  <a:pt x="26602" y="0"/>
                  <a:pt x="33728" y="4110"/>
                  <a:pt x="37589" y="10785"/>
                </a:cubicBezTo>
              </a:path>
              <a:path w="37589" h="21600" stroke="0" extrusionOk="0">
                <a:moveTo>
                  <a:pt x="0" y="11126"/>
                </a:moveTo>
                <a:cubicBezTo>
                  <a:pt x="3807" y="4259"/>
                  <a:pt x="11040" y="-1"/>
                  <a:pt x="18891" y="0"/>
                </a:cubicBezTo>
                <a:cubicBezTo>
                  <a:pt x="26602" y="0"/>
                  <a:pt x="33728" y="4110"/>
                  <a:pt x="37589" y="10785"/>
                </a:cubicBezTo>
                <a:lnTo>
                  <a:pt x="18891" y="21600"/>
                </a:lnTo>
                <a:close/>
              </a:path>
            </a:pathLst>
          </a:custGeom>
          <a:noFill/>
          <a:ln w="50800" cap="rnd">
            <a:solidFill>
              <a:srgbClr val="FF0000"/>
            </a:solidFill>
            <a:round/>
            <a:headEnd/>
            <a:tailEnd/>
          </a:ln>
          <a:effectLst>
            <a:outerShdw dist="40161" dir="4293903" algn="ctr" rotWithShape="0">
              <a:schemeClr val="accent2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9355" name="Rectangle 27"/>
          <p:cNvSpPr>
            <a:spLocks noChangeArrowheads="1"/>
          </p:cNvSpPr>
          <p:nvPr/>
        </p:nvSpPr>
        <p:spPr bwMode="auto">
          <a:xfrm rot="16200000">
            <a:off x="91281" y="3540919"/>
            <a:ext cx="18716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Performance</a:t>
            </a:r>
          </a:p>
        </p:txBody>
      </p: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3284538" y="5995988"/>
            <a:ext cx="32083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Level of Diversification</a:t>
            </a:r>
          </a:p>
        </p:txBody>
      </p:sp>
      <p:sp>
        <p:nvSpPr>
          <p:cNvPr id="99358" name="Rectangle 30"/>
          <p:cNvSpPr>
            <a:spLocks noChangeArrowheads="1"/>
          </p:cNvSpPr>
          <p:nvPr/>
        </p:nvSpPr>
        <p:spPr bwMode="auto">
          <a:xfrm>
            <a:off x="2028825" y="5157788"/>
            <a:ext cx="12668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solidFill>
                  <a:schemeClr val="bg2"/>
                </a:solidFill>
              </a:rPr>
              <a:t>Dominant</a:t>
            </a:r>
          </a:p>
          <a:p>
            <a:pPr algn="ctr"/>
            <a:r>
              <a:rPr lang="en-US" sz="2000" b="1">
                <a:solidFill>
                  <a:schemeClr val="bg2"/>
                </a:solidFill>
              </a:rPr>
              <a:t>Business</a:t>
            </a:r>
          </a:p>
        </p:txBody>
      </p:sp>
      <p:sp>
        <p:nvSpPr>
          <p:cNvPr id="99361" name="Rectangle 33"/>
          <p:cNvSpPr>
            <a:spLocks noChangeArrowheads="1"/>
          </p:cNvSpPr>
          <p:nvPr/>
        </p:nvSpPr>
        <p:spPr bwMode="auto">
          <a:xfrm>
            <a:off x="6497638" y="5157788"/>
            <a:ext cx="12668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solidFill>
                  <a:schemeClr val="bg2"/>
                </a:solidFill>
              </a:rPr>
              <a:t>Unrelated</a:t>
            </a:r>
          </a:p>
          <a:p>
            <a:pPr algn="ctr"/>
            <a:r>
              <a:rPr lang="en-US" sz="2000" b="1">
                <a:solidFill>
                  <a:schemeClr val="bg2"/>
                </a:solidFill>
              </a:rPr>
              <a:t>Business</a:t>
            </a:r>
          </a:p>
        </p:txBody>
      </p:sp>
      <p:sp>
        <p:nvSpPr>
          <p:cNvPr id="99365" name="Rectangle 37"/>
          <p:cNvSpPr>
            <a:spLocks noChangeArrowheads="1"/>
          </p:cNvSpPr>
          <p:nvPr/>
        </p:nvSpPr>
        <p:spPr bwMode="auto">
          <a:xfrm>
            <a:off x="4137025" y="5157788"/>
            <a:ext cx="1520825" cy="69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solidFill>
                  <a:schemeClr val="bg2"/>
                </a:solidFill>
              </a:rPr>
              <a:t>Related</a:t>
            </a:r>
          </a:p>
          <a:p>
            <a:pPr algn="ctr"/>
            <a:r>
              <a:rPr lang="en-US" sz="2000" b="1">
                <a:solidFill>
                  <a:schemeClr val="bg2"/>
                </a:solidFill>
              </a:rPr>
              <a:t>Constrained</a:t>
            </a:r>
          </a:p>
        </p:txBody>
      </p:sp>
    </p:spTree>
  </p:cSld>
  <p:clrMapOvr>
    <a:masterClrMapping/>
  </p:clrMapOvr>
  <p:transition>
    <p:cover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D983-20A2-4BA6-BF91-1CDFAA85A6C4}" type="slidenum">
              <a:rPr lang="en-US"/>
              <a:pPr/>
              <a:t>34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93700"/>
            <a:ext cx="7772400" cy="1143000"/>
          </a:xfrm>
        </p:spPr>
        <p:txBody>
          <a:bodyPr/>
          <a:lstStyle/>
          <a:p>
            <a:r>
              <a:rPr lang="en-US"/>
              <a:t>Relationship Between Firm Performance and Diversification</a:t>
            </a:r>
          </a:p>
        </p:txBody>
      </p:sp>
      <p:grpSp>
        <p:nvGrpSpPr>
          <p:cNvPr id="102452" name="Group 52"/>
          <p:cNvGrpSpPr>
            <a:grpSpLocks/>
          </p:cNvGrpSpPr>
          <p:nvPr/>
        </p:nvGrpSpPr>
        <p:grpSpPr bwMode="auto">
          <a:xfrm>
            <a:off x="4806950" y="3157538"/>
            <a:ext cx="1384300" cy="1143000"/>
            <a:chOff x="3028" y="1989"/>
            <a:chExt cx="872" cy="720"/>
          </a:xfrm>
        </p:grpSpPr>
        <p:sp>
          <p:nvSpPr>
            <p:cNvPr id="102451" name="Line 51"/>
            <p:cNvSpPr>
              <a:spLocks noChangeShapeType="1"/>
            </p:cNvSpPr>
            <p:nvPr/>
          </p:nvSpPr>
          <p:spPr bwMode="auto">
            <a:xfrm flipV="1">
              <a:off x="3028" y="1989"/>
              <a:ext cx="0" cy="222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102450" name="Group 50"/>
            <p:cNvGrpSpPr>
              <a:grpSpLocks/>
            </p:cNvGrpSpPr>
            <p:nvPr/>
          </p:nvGrpSpPr>
          <p:grpSpPr bwMode="auto">
            <a:xfrm>
              <a:off x="3028" y="2208"/>
              <a:ext cx="872" cy="501"/>
              <a:chOff x="2963" y="2208"/>
              <a:chExt cx="937" cy="501"/>
            </a:xfrm>
          </p:grpSpPr>
          <p:sp>
            <p:nvSpPr>
              <p:cNvPr id="102436" name="Line 36"/>
              <p:cNvSpPr>
                <a:spLocks noChangeShapeType="1"/>
              </p:cNvSpPr>
              <p:nvPr/>
            </p:nvSpPr>
            <p:spPr bwMode="auto">
              <a:xfrm>
                <a:off x="2963" y="2208"/>
                <a:ext cx="929" cy="0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102437" name="Line 37"/>
              <p:cNvSpPr>
                <a:spLocks noChangeShapeType="1"/>
              </p:cNvSpPr>
              <p:nvPr/>
            </p:nvSpPr>
            <p:spPr bwMode="auto">
              <a:xfrm>
                <a:off x="3900" y="2208"/>
                <a:ext cx="0" cy="501"/>
              </a:xfrm>
              <a:prstGeom prst="line">
                <a:avLst/>
              </a:prstGeom>
              <a:noFill/>
              <a:ln w="25400" cap="sq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grpSp>
        <p:nvGrpSpPr>
          <p:cNvPr id="102449" name="Group 49"/>
          <p:cNvGrpSpPr>
            <a:grpSpLocks/>
          </p:cNvGrpSpPr>
          <p:nvPr/>
        </p:nvGrpSpPr>
        <p:grpSpPr bwMode="auto">
          <a:xfrm>
            <a:off x="3248025" y="3022600"/>
            <a:ext cx="1301750" cy="1290638"/>
            <a:chOff x="2046" y="1904"/>
            <a:chExt cx="927" cy="813"/>
          </a:xfrm>
        </p:grpSpPr>
        <p:sp>
          <p:nvSpPr>
            <p:cNvPr id="102435" name="Line 35"/>
            <p:cNvSpPr>
              <a:spLocks noChangeShapeType="1"/>
            </p:cNvSpPr>
            <p:nvPr/>
          </p:nvSpPr>
          <p:spPr bwMode="auto">
            <a:xfrm>
              <a:off x="2973" y="1904"/>
              <a:ext cx="0" cy="304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38" name="Line 38"/>
            <p:cNvSpPr>
              <a:spLocks noChangeShapeType="1"/>
            </p:cNvSpPr>
            <p:nvPr/>
          </p:nvSpPr>
          <p:spPr bwMode="auto">
            <a:xfrm flipH="1">
              <a:off x="2046" y="2208"/>
              <a:ext cx="913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39" name="Line 39"/>
            <p:cNvSpPr>
              <a:spLocks noChangeShapeType="1"/>
            </p:cNvSpPr>
            <p:nvPr/>
          </p:nvSpPr>
          <p:spPr bwMode="auto">
            <a:xfrm>
              <a:off x="2046" y="2208"/>
              <a:ext cx="0" cy="509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2441" name="Line 41"/>
          <p:cNvSpPr>
            <a:spLocks noChangeShapeType="1"/>
          </p:cNvSpPr>
          <p:nvPr/>
        </p:nvSpPr>
        <p:spPr bwMode="auto">
          <a:xfrm>
            <a:off x="5662613" y="4322763"/>
            <a:ext cx="965200" cy="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2448" name="Group 48"/>
          <p:cNvGrpSpPr>
            <a:grpSpLocks/>
          </p:cNvGrpSpPr>
          <p:nvPr/>
        </p:nvGrpSpPr>
        <p:grpSpPr bwMode="auto">
          <a:xfrm>
            <a:off x="2270125" y="3167063"/>
            <a:ext cx="1422400" cy="2309812"/>
            <a:chOff x="1430" y="1995"/>
            <a:chExt cx="896" cy="1455"/>
          </a:xfrm>
        </p:grpSpPr>
        <p:sp>
          <p:nvSpPr>
            <p:cNvPr id="102440" name="Line 40"/>
            <p:cNvSpPr>
              <a:spLocks noChangeShapeType="1"/>
            </p:cNvSpPr>
            <p:nvPr/>
          </p:nvSpPr>
          <p:spPr bwMode="auto">
            <a:xfrm>
              <a:off x="1430" y="2723"/>
              <a:ext cx="896" cy="0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42" name="Line 42"/>
            <p:cNvSpPr>
              <a:spLocks noChangeShapeType="1"/>
            </p:cNvSpPr>
            <p:nvPr/>
          </p:nvSpPr>
          <p:spPr bwMode="auto">
            <a:xfrm>
              <a:off x="1438" y="1995"/>
              <a:ext cx="419" cy="727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2443" name="Line 43"/>
            <p:cNvSpPr>
              <a:spLocks noChangeShapeType="1"/>
            </p:cNvSpPr>
            <p:nvPr/>
          </p:nvSpPr>
          <p:spPr bwMode="auto">
            <a:xfrm flipV="1">
              <a:off x="1438" y="2723"/>
              <a:ext cx="419" cy="727"/>
            </a:xfrm>
            <a:prstGeom prst="line">
              <a:avLst/>
            </a:prstGeom>
            <a:noFill/>
            <a:ln w="25400" cap="sq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2444" name="Line 44"/>
          <p:cNvSpPr>
            <a:spLocks noChangeShapeType="1"/>
          </p:cNvSpPr>
          <p:nvPr/>
        </p:nvSpPr>
        <p:spPr bwMode="auto">
          <a:xfrm>
            <a:off x="3248025" y="4316413"/>
            <a:ext cx="0" cy="1252537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2445" name="Line 45"/>
          <p:cNvSpPr>
            <a:spLocks noChangeShapeType="1"/>
          </p:cNvSpPr>
          <p:nvPr/>
        </p:nvSpPr>
        <p:spPr bwMode="auto">
          <a:xfrm>
            <a:off x="6192838" y="4316413"/>
            <a:ext cx="0" cy="1252537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stealth" w="med" len="lg"/>
            <a:tailEnd type="none" w="med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2405" name="Group 5"/>
          <p:cNvGrpSpPr>
            <a:grpSpLocks/>
          </p:cNvGrpSpPr>
          <p:nvPr/>
        </p:nvGrpSpPr>
        <p:grpSpPr bwMode="auto">
          <a:xfrm>
            <a:off x="414338" y="2622550"/>
            <a:ext cx="1928812" cy="977900"/>
            <a:chOff x="518" y="1748"/>
            <a:chExt cx="1215" cy="616"/>
          </a:xfrm>
        </p:grpSpPr>
        <p:sp>
          <p:nvSpPr>
            <p:cNvPr id="102403" name="Rectangle 3"/>
            <p:cNvSpPr>
              <a:spLocks noChangeArrowheads="1"/>
            </p:cNvSpPr>
            <p:nvPr/>
          </p:nvSpPr>
          <p:spPr bwMode="auto">
            <a:xfrm>
              <a:off x="518" y="1748"/>
              <a:ext cx="1215" cy="61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2404" name="Rectangle 4"/>
            <p:cNvSpPr>
              <a:spLocks noChangeArrowheads="1"/>
            </p:cNvSpPr>
            <p:nvPr/>
          </p:nvSpPr>
          <p:spPr bwMode="auto">
            <a:xfrm>
              <a:off x="562" y="1794"/>
              <a:ext cx="1126" cy="52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Incentives</a:t>
              </a:r>
              <a:endPara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02409" name="Group 9"/>
          <p:cNvGrpSpPr>
            <a:grpSpLocks/>
          </p:cNvGrpSpPr>
          <p:nvPr/>
        </p:nvGrpSpPr>
        <p:grpSpPr bwMode="auto">
          <a:xfrm>
            <a:off x="414338" y="5013325"/>
            <a:ext cx="1928812" cy="977900"/>
            <a:chOff x="518" y="1748"/>
            <a:chExt cx="1215" cy="616"/>
          </a:xfrm>
        </p:grpSpPr>
        <p:sp>
          <p:nvSpPr>
            <p:cNvPr id="102410" name="Rectangle 10"/>
            <p:cNvSpPr>
              <a:spLocks noChangeArrowheads="1"/>
            </p:cNvSpPr>
            <p:nvPr/>
          </p:nvSpPr>
          <p:spPr bwMode="auto">
            <a:xfrm>
              <a:off x="518" y="1748"/>
              <a:ext cx="1215" cy="61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2411" name="Rectangle 11"/>
            <p:cNvSpPr>
              <a:spLocks noChangeArrowheads="1"/>
            </p:cNvSpPr>
            <p:nvPr/>
          </p:nvSpPr>
          <p:spPr bwMode="auto">
            <a:xfrm>
              <a:off x="562" y="1794"/>
              <a:ext cx="1126" cy="52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Managerial</a:t>
              </a:r>
            </a:p>
            <a:p>
              <a:pPr algn="ctr"/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Motives</a:t>
              </a:r>
              <a:endPara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02406" name="Group 6"/>
          <p:cNvGrpSpPr>
            <a:grpSpLocks/>
          </p:cNvGrpSpPr>
          <p:nvPr/>
        </p:nvGrpSpPr>
        <p:grpSpPr bwMode="auto">
          <a:xfrm>
            <a:off x="414338" y="3816350"/>
            <a:ext cx="1928812" cy="977900"/>
            <a:chOff x="518" y="1748"/>
            <a:chExt cx="1215" cy="616"/>
          </a:xfrm>
        </p:grpSpPr>
        <p:sp>
          <p:nvSpPr>
            <p:cNvPr id="102407" name="Rectangle 7"/>
            <p:cNvSpPr>
              <a:spLocks noChangeArrowheads="1"/>
            </p:cNvSpPr>
            <p:nvPr/>
          </p:nvSpPr>
          <p:spPr bwMode="auto">
            <a:xfrm>
              <a:off x="518" y="1748"/>
              <a:ext cx="1215" cy="616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kumimoji="0" lang="pt-BR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  <p:sp>
          <p:nvSpPr>
            <p:cNvPr id="102408" name="Rectangle 8"/>
            <p:cNvSpPr>
              <a:spLocks noChangeArrowheads="1"/>
            </p:cNvSpPr>
            <p:nvPr/>
          </p:nvSpPr>
          <p:spPr bwMode="auto">
            <a:xfrm>
              <a:off x="562" y="1794"/>
              <a:ext cx="1126" cy="525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16078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Resources</a:t>
              </a:r>
              <a:endParaRPr kumimoji="0" lang="en-US" sz="2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endParaRPr>
            </a:p>
          </p:txBody>
        </p:sp>
      </p:grpSp>
      <p:grpSp>
        <p:nvGrpSpPr>
          <p:cNvPr id="102431" name="Group 31"/>
          <p:cNvGrpSpPr>
            <a:grpSpLocks/>
          </p:cNvGrpSpPr>
          <p:nvPr/>
        </p:nvGrpSpPr>
        <p:grpSpPr bwMode="auto">
          <a:xfrm>
            <a:off x="3722688" y="3817938"/>
            <a:ext cx="2046287" cy="977900"/>
            <a:chOff x="2121" y="2340"/>
            <a:chExt cx="1289" cy="616"/>
          </a:xfrm>
        </p:grpSpPr>
        <p:sp>
          <p:nvSpPr>
            <p:cNvPr id="102413" name="Rectangle 13"/>
            <p:cNvSpPr>
              <a:spLocks noChangeArrowheads="1"/>
            </p:cNvSpPr>
            <p:nvPr/>
          </p:nvSpPr>
          <p:spPr bwMode="auto">
            <a:xfrm>
              <a:off x="2121" y="2340"/>
              <a:ext cx="1289" cy="61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14" name="Rectangle 14"/>
            <p:cNvSpPr>
              <a:spLocks noChangeArrowheads="1"/>
            </p:cNvSpPr>
            <p:nvPr/>
          </p:nvSpPr>
          <p:spPr bwMode="auto">
            <a:xfrm>
              <a:off x="2168" y="2386"/>
              <a:ext cx="1194" cy="525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2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Diversification</a:t>
              </a:r>
            </a:p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Strategy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2428" name="Group 28"/>
          <p:cNvGrpSpPr>
            <a:grpSpLocks/>
          </p:cNvGrpSpPr>
          <p:nvPr/>
        </p:nvGrpSpPr>
        <p:grpSpPr bwMode="auto">
          <a:xfrm>
            <a:off x="6638925" y="3816350"/>
            <a:ext cx="2046288" cy="977900"/>
            <a:chOff x="3822" y="2274"/>
            <a:chExt cx="1289" cy="616"/>
          </a:xfrm>
        </p:grpSpPr>
        <p:sp>
          <p:nvSpPr>
            <p:cNvPr id="102416" name="Rectangle 16"/>
            <p:cNvSpPr>
              <a:spLocks noChangeArrowheads="1"/>
            </p:cNvSpPr>
            <p:nvPr/>
          </p:nvSpPr>
          <p:spPr bwMode="auto">
            <a:xfrm>
              <a:off x="3822" y="2274"/>
              <a:ext cx="1289" cy="61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16078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17" name="Rectangle 17"/>
            <p:cNvSpPr>
              <a:spLocks noChangeArrowheads="1"/>
            </p:cNvSpPr>
            <p:nvPr/>
          </p:nvSpPr>
          <p:spPr bwMode="auto">
            <a:xfrm>
              <a:off x="3869" y="2320"/>
              <a:ext cx="1194" cy="525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16078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Firm</a:t>
              </a:r>
            </a:p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Performance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2430" name="Group 30"/>
          <p:cNvGrpSpPr>
            <a:grpSpLocks/>
          </p:cNvGrpSpPr>
          <p:nvPr/>
        </p:nvGrpSpPr>
        <p:grpSpPr bwMode="auto">
          <a:xfrm>
            <a:off x="2725738" y="5343525"/>
            <a:ext cx="2085975" cy="977900"/>
            <a:chOff x="1805" y="3298"/>
            <a:chExt cx="1314" cy="616"/>
          </a:xfrm>
        </p:grpSpPr>
        <p:sp>
          <p:nvSpPr>
            <p:cNvPr id="102419" name="Rectangle 19"/>
            <p:cNvSpPr>
              <a:spLocks noChangeArrowheads="1"/>
            </p:cNvSpPr>
            <p:nvPr/>
          </p:nvSpPr>
          <p:spPr bwMode="auto">
            <a:xfrm>
              <a:off x="1805" y="3298"/>
              <a:ext cx="1314" cy="616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9933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20" name="Rectangle 20"/>
            <p:cNvSpPr>
              <a:spLocks noChangeArrowheads="1"/>
            </p:cNvSpPr>
            <p:nvPr/>
          </p:nvSpPr>
          <p:spPr bwMode="auto">
            <a:xfrm>
              <a:off x="1853" y="3344"/>
              <a:ext cx="1217" cy="525"/>
            </a:xfrm>
            <a:prstGeom prst="rect">
              <a:avLst/>
            </a:prstGeom>
            <a:gradFill rotWithShape="0">
              <a:gsLst>
                <a:gs pos="0">
                  <a:srgbClr val="FF9933">
                    <a:gamma/>
                    <a:shade val="26275"/>
                    <a:invGamma/>
                  </a:srgbClr>
                </a:gs>
                <a:gs pos="100000">
                  <a:srgbClr val="FF9933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Internal</a:t>
              </a:r>
            </a:p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Governance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2429" name="Group 29"/>
          <p:cNvGrpSpPr>
            <a:grpSpLocks/>
          </p:cNvGrpSpPr>
          <p:nvPr/>
        </p:nvGrpSpPr>
        <p:grpSpPr bwMode="auto">
          <a:xfrm>
            <a:off x="5608638" y="5343525"/>
            <a:ext cx="2176462" cy="977900"/>
            <a:chOff x="3253" y="3290"/>
            <a:chExt cx="1330" cy="616"/>
          </a:xfrm>
        </p:grpSpPr>
        <p:sp>
          <p:nvSpPr>
            <p:cNvPr id="102422" name="Rectangle 22"/>
            <p:cNvSpPr>
              <a:spLocks noChangeArrowheads="1"/>
            </p:cNvSpPr>
            <p:nvPr/>
          </p:nvSpPr>
          <p:spPr bwMode="auto">
            <a:xfrm>
              <a:off x="3253" y="3290"/>
              <a:ext cx="1330" cy="616"/>
            </a:xfrm>
            <a:prstGeom prst="rect">
              <a:avLst/>
            </a:prstGeom>
            <a:gradFill rotWithShape="0">
              <a:gsLst>
                <a:gs pos="0">
                  <a:srgbClr val="3333FF"/>
                </a:gs>
                <a:gs pos="100000">
                  <a:srgbClr val="3333FF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23" name="Rectangle 23"/>
            <p:cNvSpPr>
              <a:spLocks noChangeArrowheads="1"/>
            </p:cNvSpPr>
            <p:nvPr/>
          </p:nvSpPr>
          <p:spPr bwMode="auto">
            <a:xfrm>
              <a:off x="3301" y="3336"/>
              <a:ext cx="1233" cy="525"/>
            </a:xfrm>
            <a:prstGeom prst="rect">
              <a:avLst/>
            </a:prstGeom>
            <a:gradFill rotWithShape="0">
              <a:gsLst>
                <a:gs pos="0">
                  <a:srgbClr val="3333FF">
                    <a:gamma/>
                    <a:shade val="36078"/>
                    <a:invGamma/>
                  </a:srgbClr>
                </a:gs>
                <a:gs pos="100000">
                  <a:srgbClr val="3333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Strategy</a:t>
              </a:r>
            </a:p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Implementation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102427" name="Group 27"/>
          <p:cNvGrpSpPr>
            <a:grpSpLocks/>
          </p:cNvGrpSpPr>
          <p:nvPr/>
        </p:nvGrpSpPr>
        <p:grpSpPr bwMode="auto">
          <a:xfrm>
            <a:off x="3311525" y="1763713"/>
            <a:ext cx="2803525" cy="1435100"/>
            <a:chOff x="2030" y="951"/>
            <a:chExt cx="1766" cy="904"/>
          </a:xfrm>
        </p:grpSpPr>
        <p:sp>
          <p:nvSpPr>
            <p:cNvPr id="102425" name="Rectangle 25"/>
            <p:cNvSpPr>
              <a:spLocks noChangeArrowheads="1"/>
            </p:cNvSpPr>
            <p:nvPr/>
          </p:nvSpPr>
          <p:spPr bwMode="auto">
            <a:xfrm>
              <a:off x="2030" y="951"/>
              <a:ext cx="1766" cy="904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16078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02426" name="Rectangle 26"/>
            <p:cNvSpPr>
              <a:spLocks noChangeArrowheads="1"/>
            </p:cNvSpPr>
            <p:nvPr/>
          </p:nvSpPr>
          <p:spPr bwMode="auto">
            <a:xfrm>
              <a:off x="2080" y="1000"/>
              <a:ext cx="1666" cy="805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16078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Capital Market</a:t>
              </a:r>
            </a:p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Intervention and the</a:t>
              </a:r>
            </a:p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Market for</a:t>
              </a:r>
            </a:p>
            <a:p>
              <a:r>
                <a:rPr kumimoji="0" lang="en-US" sz="20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Managerial Talent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cover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57081-1870-41AA-B5B1-3CDB10FAA95F}" type="slidenum">
              <a:rPr lang="en-US"/>
              <a:pPr/>
              <a:t>4</a:t>
            </a:fld>
            <a:endParaRPr 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66713"/>
            <a:ext cx="6267450" cy="1143000"/>
          </a:xfrm>
        </p:spPr>
        <p:txBody>
          <a:bodyPr/>
          <a:lstStyle/>
          <a:p>
            <a:r>
              <a:rPr lang="en-US"/>
              <a:t>Key Questions in Corporate Strategy</a:t>
            </a:r>
          </a:p>
        </p:txBody>
      </p:sp>
      <p:grpSp>
        <p:nvGrpSpPr>
          <p:cNvPr id="76864" name="Group 64"/>
          <p:cNvGrpSpPr>
            <a:grpSpLocks/>
          </p:cNvGrpSpPr>
          <p:nvPr/>
        </p:nvGrpSpPr>
        <p:grpSpPr bwMode="auto">
          <a:xfrm>
            <a:off x="5156200" y="4348163"/>
            <a:ext cx="3035300" cy="1638300"/>
            <a:chOff x="1613" y="2403"/>
            <a:chExt cx="1912" cy="1032"/>
          </a:xfrm>
        </p:grpSpPr>
        <p:grpSp>
          <p:nvGrpSpPr>
            <p:cNvPr id="76804" name="Group 4"/>
            <p:cNvGrpSpPr>
              <a:grpSpLocks/>
            </p:cNvGrpSpPr>
            <p:nvPr/>
          </p:nvGrpSpPr>
          <p:grpSpPr bwMode="auto">
            <a:xfrm>
              <a:off x="2150" y="2403"/>
              <a:ext cx="838" cy="609"/>
              <a:chOff x="1836" y="1529"/>
              <a:chExt cx="1944" cy="1380"/>
            </a:xfrm>
          </p:grpSpPr>
          <p:sp>
            <p:nvSpPr>
              <p:cNvPr id="76805" name="Rectangle 5"/>
              <p:cNvSpPr>
                <a:spLocks noChangeArrowheads="1"/>
              </p:cNvSpPr>
              <p:nvPr/>
            </p:nvSpPr>
            <p:spPr bwMode="auto">
              <a:xfrm>
                <a:off x="2624" y="1529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06" name="Rectangle 6"/>
              <p:cNvSpPr>
                <a:spLocks noChangeArrowheads="1"/>
              </p:cNvSpPr>
              <p:nvPr/>
            </p:nvSpPr>
            <p:spPr bwMode="auto">
              <a:xfrm>
                <a:off x="2321" y="1936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07" name="Rectangle 7"/>
              <p:cNvSpPr>
                <a:spLocks noChangeArrowheads="1"/>
              </p:cNvSpPr>
              <p:nvPr/>
            </p:nvSpPr>
            <p:spPr bwMode="auto">
              <a:xfrm>
                <a:off x="2926" y="1936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08" name="Rectangle 8"/>
              <p:cNvSpPr>
                <a:spLocks noChangeArrowheads="1"/>
              </p:cNvSpPr>
              <p:nvPr/>
            </p:nvSpPr>
            <p:spPr bwMode="auto">
              <a:xfrm>
                <a:off x="1836" y="2344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09" name="Rectangle 9"/>
              <p:cNvSpPr>
                <a:spLocks noChangeArrowheads="1"/>
              </p:cNvSpPr>
              <p:nvPr/>
            </p:nvSpPr>
            <p:spPr bwMode="auto">
              <a:xfrm>
                <a:off x="2361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10" name="Rectangle 10"/>
              <p:cNvSpPr>
                <a:spLocks noChangeArrowheads="1"/>
              </p:cNvSpPr>
              <p:nvPr/>
            </p:nvSpPr>
            <p:spPr bwMode="auto">
              <a:xfrm>
                <a:off x="3412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11" name="Rectangle 11"/>
              <p:cNvSpPr>
                <a:spLocks noChangeArrowheads="1"/>
              </p:cNvSpPr>
              <p:nvPr/>
            </p:nvSpPr>
            <p:spPr bwMode="auto">
              <a:xfrm>
                <a:off x="2886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6812" name="AutoShape 12"/>
              <p:cNvCxnSpPr>
                <a:cxnSpLocks noChangeShapeType="1"/>
                <a:stCxn id="76805" idx="2"/>
                <a:endCxn id="76806" idx="0"/>
              </p:cNvCxnSpPr>
              <p:nvPr/>
            </p:nvCxnSpPr>
            <p:spPr bwMode="auto">
              <a:xfrm rot="5400000">
                <a:off x="2563" y="1691"/>
                <a:ext cx="187" cy="303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13" name="AutoShape 13"/>
              <p:cNvCxnSpPr>
                <a:cxnSpLocks noChangeShapeType="1"/>
                <a:stCxn id="76805" idx="2"/>
                <a:endCxn id="76807" idx="0"/>
              </p:cNvCxnSpPr>
              <p:nvPr/>
            </p:nvCxnSpPr>
            <p:spPr bwMode="auto">
              <a:xfrm rot="16200000" flipH="1">
                <a:off x="2865" y="1692"/>
                <a:ext cx="187" cy="302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14" name="AutoShape 14"/>
              <p:cNvCxnSpPr>
                <a:cxnSpLocks noChangeShapeType="1"/>
                <a:stCxn id="76806" idx="2"/>
                <a:endCxn id="76808" idx="0"/>
              </p:cNvCxnSpPr>
              <p:nvPr/>
            </p:nvCxnSpPr>
            <p:spPr bwMode="auto">
              <a:xfrm rot="5400000">
                <a:off x="2169" y="2007"/>
                <a:ext cx="188" cy="485"/>
              </a:xfrm>
              <a:prstGeom prst="bentConnector3">
                <a:avLst>
                  <a:gd name="adj1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15" name="AutoShape 15"/>
              <p:cNvCxnSpPr>
                <a:cxnSpLocks noChangeShapeType="1"/>
                <a:stCxn id="76806" idx="2"/>
                <a:endCxn id="76809" idx="0"/>
              </p:cNvCxnSpPr>
              <p:nvPr/>
            </p:nvCxnSpPr>
            <p:spPr bwMode="auto">
              <a:xfrm rot="16200000" flipH="1">
                <a:off x="2431" y="2230"/>
                <a:ext cx="187" cy="40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16" name="AutoShape 16"/>
              <p:cNvCxnSpPr>
                <a:cxnSpLocks noChangeShapeType="1"/>
                <a:stCxn id="76807" idx="2"/>
                <a:endCxn id="76811" idx="0"/>
              </p:cNvCxnSpPr>
              <p:nvPr/>
            </p:nvCxnSpPr>
            <p:spPr bwMode="auto">
              <a:xfrm rot="5400000">
                <a:off x="2996" y="2230"/>
                <a:ext cx="187" cy="40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17" name="AutoShape 17"/>
              <p:cNvCxnSpPr>
                <a:cxnSpLocks noChangeShapeType="1"/>
                <a:stCxn id="76807" idx="2"/>
                <a:endCxn id="76810" idx="0"/>
              </p:cNvCxnSpPr>
              <p:nvPr/>
            </p:nvCxnSpPr>
            <p:spPr bwMode="auto">
              <a:xfrm rot="16200000" flipH="1">
                <a:off x="3259" y="2007"/>
                <a:ext cx="187" cy="486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sp>
            <p:nvSpPr>
              <p:cNvPr id="76818" name="WordArt 1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75" y="2573"/>
                <a:ext cx="1614" cy="336"/>
              </a:xfrm>
              <a:prstGeom prst="rect">
                <a:avLst/>
              </a:prstGeom>
            </p:spPr>
            <p:txBody>
              <a:bodyPr wrap="none" fromWordArt="1">
                <a:prstTxWarp prst="textCanDown">
                  <a:avLst>
                    <a:gd name="adj" fmla="val 33333"/>
                  </a:avLst>
                </a:prstTxWarp>
              </a:bodyPr>
              <a:lstStyle/>
              <a:p>
                <a:pPr algn="ctr"/>
                <a:r>
                  <a:rPr lang="pt-BR" sz="3200" kern="10">
                    <a:ln w="9525" cap="sq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26275"/>
                            <a:invGamma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Times New Roman"/>
                    <a:cs typeface="Times New Roman"/>
                  </a:rPr>
                  <a:t>Business Unit</a:t>
                </a:r>
              </a:p>
            </p:txBody>
          </p:sp>
        </p:grpSp>
        <p:grpSp>
          <p:nvGrpSpPr>
            <p:cNvPr id="76819" name="Group 19"/>
            <p:cNvGrpSpPr>
              <a:grpSpLocks/>
            </p:cNvGrpSpPr>
            <p:nvPr/>
          </p:nvGrpSpPr>
          <p:grpSpPr bwMode="auto">
            <a:xfrm>
              <a:off x="1613" y="2826"/>
              <a:ext cx="838" cy="609"/>
              <a:chOff x="1836" y="1529"/>
              <a:chExt cx="1944" cy="1380"/>
            </a:xfrm>
          </p:grpSpPr>
          <p:sp>
            <p:nvSpPr>
              <p:cNvPr id="76820" name="Rectangle 20"/>
              <p:cNvSpPr>
                <a:spLocks noChangeArrowheads="1"/>
              </p:cNvSpPr>
              <p:nvPr/>
            </p:nvSpPr>
            <p:spPr bwMode="auto">
              <a:xfrm>
                <a:off x="2624" y="1529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21" name="Rectangle 21"/>
              <p:cNvSpPr>
                <a:spLocks noChangeArrowheads="1"/>
              </p:cNvSpPr>
              <p:nvPr/>
            </p:nvSpPr>
            <p:spPr bwMode="auto">
              <a:xfrm>
                <a:off x="2321" y="1936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22" name="Rectangle 22"/>
              <p:cNvSpPr>
                <a:spLocks noChangeArrowheads="1"/>
              </p:cNvSpPr>
              <p:nvPr/>
            </p:nvSpPr>
            <p:spPr bwMode="auto">
              <a:xfrm>
                <a:off x="2926" y="1936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23" name="Rectangle 23"/>
              <p:cNvSpPr>
                <a:spLocks noChangeArrowheads="1"/>
              </p:cNvSpPr>
              <p:nvPr/>
            </p:nvSpPr>
            <p:spPr bwMode="auto">
              <a:xfrm>
                <a:off x="1836" y="2344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24" name="Rectangle 24"/>
              <p:cNvSpPr>
                <a:spLocks noChangeArrowheads="1"/>
              </p:cNvSpPr>
              <p:nvPr/>
            </p:nvSpPr>
            <p:spPr bwMode="auto">
              <a:xfrm>
                <a:off x="2361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25" name="Rectangle 25"/>
              <p:cNvSpPr>
                <a:spLocks noChangeArrowheads="1"/>
              </p:cNvSpPr>
              <p:nvPr/>
            </p:nvSpPr>
            <p:spPr bwMode="auto">
              <a:xfrm>
                <a:off x="3412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26" name="Rectangle 26"/>
              <p:cNvSpPr>
                <a:spLocks noChangeArrowheads="1"/>
              </p:cNvSpPr>
              <p:nvPr/>
            </p:nvSpPr>
            <p:spPr bwMode="auto">
              <a:xfrm>
                <a:off x="2886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6827" name="AutoShape 27"/>
              <p:cNvCxnSpPr>
                <a:cxnSpLocks noChangeShapeType="1"/>
                <a:stCxn id="76820" idx="2"/>
                <a:endCxn id="76821" idx="0"/>
              </p:cNvCxnSpPr>
              <p:nvPr/>
            </p:nvCxnSpPr>
            <p:spPr bwMode="auto">
              <a:xfrm rot="5400000">
                <a:off x="2563" y="1691"/>
                <a:ext cx="187" cy="303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28" name="AutoShape 28"/>
              <p:cNvCxnSpPr>
                <a:cxnSpLocks noChangeShapeType="1"/>
                <a:stCxn id="76820" idx="2"/>
                <a:endCxn id="76822" idx="0"/>
              </p:cNvCxnSpPr>
              <p:nvPr/>
            </p:nvCxnSpPr>
            <p:spPr bwMode="auto">
              <a:xfrm rot="16200000" flipH="1">
                <a:off x="2865" y="1692"/>
                <a:ext cx="187" cy="302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29" name="AutoShape 29"/>
              <p:cNvCxnSpPr>
                <a:cxnSpLocks noChangeShapeType="1"/>
                <a:stCxn id="76821" idx="2"/>
                <a:endCxn id="76823" idx="0"/>
              </p:cNvCxnSpPr>
              <p:nvPr/>
            </p:nvCxnSpPr>
            <p:spPr bwMode="auto">
              <a:xfrm rot="5400000">
                <a:off x="2169" y="2007"/>
                <a:ext cx="188" cy="485"/>
              </a:xfrm>
              <a:prstGeom prst="bentConnector3">
                <a:avLst>
                  <a:gd name="adj1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30" name="AutoShape 30"/>
              <p:cNvCxnSpPr>
                <a:cxnSpLocks noChangeShapeType="1"/>
                <a:stCxn id="76821" idx="2"/>
                <a:endCxn id="76824" idx="0"/>
              </p:cNvCxnSpPr>
              <p:nvPr/>
            </p:nvCxnSpPr>
            <p:spPr bwMode="auto">
              <a:xfrm rot="16200000" flipH="1">
                <a:off x="2431" y="2230"/>
                <a:ext cx="187" cy="40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31" name="AutoShape 31"/>
              <p:cNvCxnSpPr>
                <a:cxnSpLocks noChangeShapeType="1"/>
                <a:stCxn id="76822" idx="2"/>
                <a:endCxn id="76826" idx="0"/>
              </p:cNvCxnSpPr>
              <p:nvPr/>
            </p:nvCxnSpPr>
            <p:spPr bwMode="auto">
              <a:xfrm rot="5400000">
                <a:off x="2996" y="2230"/>
                <a:ext cx="187" cy="40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32" name="AutoShape 32"/>
              <p:cNvCxnSpPr>
                <a:cxnSpLocks noChangeShapeType="1"/>
                <a:stCxn id="76822" idx="2"/>
                <a:endCxn id="76825" idx="0"/>
              </p:cNvCxnSpPr>
              <p:nvPr/>
            </p:nvCxnSpPr>
            <p:spPr bwMode="auto">
              <a:xfrm rot="16200000" flipH="1">
                <a:off x="3259" y="2007"/>
                <a:ext cx="187" cy="486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sp>
            <p:nvSpPr>
              <p:cNvPr id="76833" name="WordArt 3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75" y="2573"/>
                <a:ext cx="1614" cy="336"/>
              </a:xfrm>
              <a:prstGeom prst="rect">
                <a:avLst/>
              </a:prstGeom>
            </p:spPr>
            <p:txBody>
              <a:bodyPr wrap="none" fromWordArt="1">
                <a:prstTxWarp prst="textCanDown">
                  <a:avLst>
                    <a:gd name="adj" fmla="val 33333"/>
                  </a:avLst>
                </a:prstTxWarp>
              </a:bodyPr>
              <a:lstStyle/>
              <a:p>
                <a:pPr algn="ctr"/>
                <a:r>
                  <a:rPr lang="pt-BR" sz="3200" kern="10">
                    <a:ln w="9525" cap="sq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26275"/>
                            <a:invGamma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Times New Roman"/>
                    <a:cs typeface="Times New Roman"/>
                  </a:rPr>
                  <a:t>Business Unit</a:t>
                </a:r>
              </a:p>
            </p:txBody>
          </p:sp>
        </p:grpSp>
        <p:grpSp>
          <p:nvGrpSpPr>
            <p:cNvPr id="76834" name="Group 34"/>
            <p:cNvGrpSpPr>
              <a:grpSpLocks/>
            </p:cNvGrpSpPr>
            <p:nvPr/>
          </p:nvGrpSpPr>
          <p:grpSpPr bwMode="auto">
            <a:xfrm>
              <a:off x="2687" y="2826"/>
              <a:ext cx="838" cy="609"/>
              <a:chOff x="1836" y="1529"/>
              <a:chExt cx="1944" cy="1380"/>
            </a:xfrm>
          </p:grpSpPr>
          <p:sp>
            <p:nvSpPr>
              <p:cNvPr id="76835" name="Rectangle 35"/>
              <p:cNvSpPr>
                <a:spLocks noChangeArrowheads="1"/>
              </p:cNvSpPr>
              <p:nvPr/>
            </p:nvSpPr>
            <p:spPr bwMode="auto">
              <a:xfrm>
                <a:off x="2624" y="1529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36" name="Rectangle 36"/>
              <p:cNvSpPr>
                <a:spLocks noChangeArrowheads="1"/>
              </p:cNvSpPr>
              <p:nvPr/>
            </p:nvSpPr>
            <p:spPr bwMode="auto">
              <a:xfrm>
                <a:off x="2321" y="1936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37" name="Rectangle 37"/>
              <p:cNvSpPr>
                <a:spLocks noChangeArrowheads="1"/>
              </p:cNvSpPr>
              <p:nvPr/>
            </p:nvSpPr>
            <p:spPr bwMode="auto">
              <a:xfrm>
                <a:off x="2926" y="1936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38" name="Rectangle 38"/>
              <p:cNvSpPr>
                <a:spLocks noChangeArrowheads="1"/>
              </p:cNvSpPr>
              <p:nvPr/>
            </p:nvSpPr>
            <p:spPr bwMode="auto">
              <a:xfrm>
                <a:off x="1836" y="2344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39" name="Rectangle 39"/>
              <p:cNvSpPr>
                <a:spLocks noChangeArrowheads="1"/>
              </p:cNvSpPr>
              <p:nvPr/>
            </p:nvSpPr>
            <p:spPr bwMode="auto">
              <a:xfrm>
                <a:off x="2361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40" name="Rectangle 40"/>
              <p:cNvSpPr>
                <a:spLocks noChangeArrowheads="1"/>
              </p:cNvSpPr>
              <p:nvPr/>
            </p:nvSpPr>
            <p:spPr bwMode="auto">
              <a:xfrm>
                <a:off x="3412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41" name="Rectangle 41"/>
              <p:cNvSpPr>
                <a:spLocks noChangeArrowheads="1"/>
              </p:cNvSpPr>
              <p:nvPr/>
            </p:nvSpPr>
            <p:spPr bwMode="auto">
              <a:xfrm>
                <a:off x="2886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6842" name="AutoShape 42"/>
              <p:cNvCxnSpPr>
                <a:cxnSpLocks noChangeShapeType="1"/>
                <a:stCxn id="76835" idx="2"/>
                <a:endCxn id="76836" idx="0"/>
              </p:cNvCxnSpPr>
              <p:nvPr/>
            </p:nvCxnSpPr>
            <p:spPr bwMode="auto">
              <a:xfrm rot="5400000">
                <a:off x="2563" y="1691"/>
                <a:ext cx="187" cy="303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43" name="AutoShape 43"/>
              <p:cNvCxnSpPr>
                <a:cxnSpLocks noChangeShapeType="1"/>
                <a:stCxn id="76835" idx="2"/>
                <a:endCxn id="76837" idx="0"/>
              </p:cNvCxnSpPr>
              <p:nvPr/>
            </p:nvCxnSpPr>
            <p:spPr bwMode="auto">
              <a:xfrm rot="16200000" flipH="1">
                <a:off x="2865" y="1692"/>
                <a:ext cx="187" cy="302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44" name="AutoShape 44"/>
              <p:cNvCxnSpPr>
                <a:cxnSpLocks noChangeShapeType="1"/>
                <a:stCxn id="76836" idx="2"/>
                <a:endCxn id="76838" idx="0"/>
              </p:cNvCxnSpPr>
              <p:nvPr/>
            </p:nvCxnSpPr>
            <p:spPr bwMode="auto">
              <a:xfrm rot="5400000">
                <a:off x="2169" y="2007"/>
                <a:ext cx="188" cy="485"/>
              </a:xfrm>
              <a:prstGeom prst="bentConnector3">
                <a:avLst>
                  <a:gd name="adj1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45" name="AutoShape 45"/>
              <p:cNvCxnSpPr>
                <a:cxnSpLocks noChangeShapeType="1"/>
                <a:stCxn id="76836" idx="2"/>
                <a:endCxn id="76839" idx="0"/>
              </p:cNvCxnSpPr>
              <p:nvPr/>
            </p:nvCxnSpPr>
            <p:spPr bwMode="auto">
              <a:xfrm rot="16200000" flipH="1">
                <a:off x="2431" y="2230"/>
                <a:ext cx="187" cy="40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46" name="AutoShape 46"/>
              <p:cNvCxnSpPr>
                <a:cxnSpLocks noChangeShapeType="1"/>
                <a:stCxn id="76837" idx="2"/>
                <a:endCxn id="76841" idx="0"/>
              </p:cNvCxnSpPr>
              <p:nvPr/>
            </p:nvCxnSpPr>
            <p:spPr bwMode="auto">
              <a:xfrm rot="5400000">
                <a:off x="2996" y="2230"/>
                <a:ext cx="187" cy="40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47" name="AutoShape 47"/>
              <p:cNvCxnSpPr>
                <a:cxnSpLocks noChangeShapeType="1"/>
                <a:stCxn id="76837" idx="2"/>
                <a:endCxn id="76840" idx="0"/>
              </p:cNvCxnSpPr>
              <p:nvPr/>
            </p:nvCxnSpPr>
            <p:spPr bwMode="auto">
              <a:xfrm rot="16200000" flipH="1">
                <a:off x="3259" y="2007"/>
                <a:ext cx="187" cy="486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sp>
            <p:nvSpPr>
              <p:cNvPr id="76848" name="WordArt 48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75" y="2573"/>
                <a:ext cx="1614" cy="336"/>
              </a:xfrm>
              <a:prstGeom prst="rect">
                <a:avLst/>
              </a:prstGeom>
            </p:spPr>
            <p:txBody>
              <a:bodyPr wrap="none" fromWordArt="1">
                <a:prstTxWarp prst="textCanDown">
                  <a:avLst>
                    <a:gd name="adj" fmla="val 33333"/>
                  </a:avLst>
                </a:prstTxWarp>
              </a:bodyPr>
              <a:lstStyle/>
              <a:p>
                <a:pPr algn="ctr"/>
                <a:r>
                  <a:rPr lang="pt-BR" sz="3200" kern="10">
                    <a:ln w="9525" cap="sq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26275"/>
                            <a:invGamma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Times New Roman"/>
                    <a:cs typeface="Times New Roman"/>
                  </a:rPr>
                  <a:t>Business Unit</a:t>
                </a:r>
              </a:p>
            </p:txBody>
          </p:sp>
        </p:grpSp>
      </p:grpSp>
      <p:grpSp>
        <p:nvGrpSpPr>
          <p:cNvPr id="76870" name="Group 70"/>
          <p:cNvGrpSpPr>
            <a:grpSpLocks/>
          </p:cNvGrpSpPr>
          <p:nvPr/>
        </p:nvGrpSpPr>
        <p:grpSpPr bwMode="auto">
          <a:xfrm>
            <a:off x="4775200" y="3757613"/>
            <a:ext cx="3784600" cy="2817812"/>
            <a:chOff x="3008" y="2367"/>
            <a:chExt cx="2384" cy="1775"/>
          </a:xfrm>
        </p:grpSpPr>
        <p:sp useBgFill="1">
          <p:nvSpPr>
            <p:cNvPr id="76869" name="Freeform 69"/>
            <p:cNvSpPr>
              <a:spLocks/>
            </p:cNvSpPr>
            <p:nvPr/>
          </p:nvSpPr>
          <p:spPr bwMode="auto">
            <a:xfrm>
              <a:off x="3008" y="2367"/>
              <a:ext cx="2384" cy="1775"/>
            </a:xfrm>
            <a:custGeom>
              <a:avLst/>
              <a:gdLst/>
              <a:ahLst/>
              <a:cxnLst>
                <a:cxn ang="0">
                  <a:pos x="945" y="0"/>
                </a:cxn>
                <a:cxn ang="0">
                  <a:pos x="1430" y="0"/>
                </a:cxn>
                <a:cxn ang="0">
                  <a:pos x="2384" y="1027"/>
                </a:cxn>
                <a:cxn ang="0">
                  <a:pos x="2384" y="1323"/>
                </a:cxn>
                <a:cxn ang="0">
                  <a:pos x="2219" y="1627"/>
                </a:cxn>
                <a:cxn ang="0">
                  <a:pos x="1964" y="1709"/>
                </a:cxn>
                <a:cxn ang="0">
                  <a:pos x="1726" y="1734"/>
                </a:cxn>
                <a:cxn ang="0">
                  <a:pos x="1504" y="1750"/>
                </a:cxn>
                <a:cxn ang="0">
                  <a:pos x="1315" y="1767"/>
                </a:cxn>
                <a:cxn ang="0">
                  <a:pos x="1060" y="1775"/>
                </a:cxn>
                <a:cxn ang="0">
                  <a:pos x="806" y="1767"/>
                </a:cxn>
                <a:cxn ang="0">
                  <a:pos x="493" y="1734"/>
                </a:cxn>
                <a:cxn ang="0">
                  <a:pos x="263" y="1685"/>
                </a:cxn>
                <a:cxn ang="0">
                  <a:pos x="132" y="1635"/>
                </a:cxn>
                <a:cxn ang="0">
                  <a:pos x="0" y="1331"/>
                </a:cxn>
                <a:cxn ang="0">
                  <a:pos x="0" y="1044"/>
                </a:cxn>
                <a:cxn ang="0">
                  <a:pos x="945" y="0"/>
                </a:cxn>
              </a:cxnLst>
              <a:rect l="0" t="0" r="r" b="b"/>
              <a:pathLst>
                <a:path w="2384" h="1775">
                  <a:moveTo>
                    <a:pt x="945" y="0"/>
                  </a:moveTo>
                  <a:lnTo>
                    <a:pt x="1430" y="0"/>
                  </a:lnTo>
                  <a:lnTo>
                    <a:pt x="2384" y="1027"/>
                  </a:lnTo>
                  <a:lnTo>
                    <a:pt x="2384" y="1323"/>
                  </a:lnTo>
                  <a:lnTo>
                    <a:pt x="2219" y="1627"/>
                  </a:lnTo>
                  <a:lnTo>
                    <a:pt x="1964" y="1709"/>
                  </a:lnTo>
                  <a:lnTo>
                    <a:pt x="1726" y="1734"/>
                  </a:lnTo>
                  <a:lnTo>
                    <a:pt x="1504" y="1750"/>
                  </a:lnTo>
                  <a:lnTo>
                    <a:pt x="1315" y="1767"/>
                  </a:lnTo>
                  <a:lnTo>
                    <a:pt x="1060" y="1775"/>
                  </a:lnTo>
                  <a:lnTo>
                    <a:pt x="806" y="1767"/>
                  </a:lnTo>
                  <a:lnTo>
                    <a:pt x="493" y="1734"/>
                  </a:lnTo>
                  <a:lnTo>
                    <a:pt x="263" y="1685"/>
                  </a:lnTo>
                  <a:lnTo>
                    <a:pt x="132" y="1635"/>
                  </a:lnTo>
                  <a:lnTo>
                    <a:pt x="0" y="1331"/>
                  </a:lnTo>
                  <a:lnTo>
                    <a:pt x="0" y="1044"/>
                  </a:lnTo>
                  <a:lnTo>
                    <a:pt x="945" y="0"/>
                  </a:lnTo>
                  <a:close/>
                </a:path>
              </a:pathLst>
            </a:custGeom>
            <a:ln w="12700" cap="sq" cmpd="sng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76849" name="Group 49"/>
            <p:cNvGrpSpPr>
              <a:grpSpLocks/>
            </p:cNvGrpSpPr>
            <p:nvPr/>
          </p:nvGrpSpPr>
          <p:grpSpPr bwMode="auto">
            <a:xfrm>
              <a:off x="3024" y="2398"/>
              <a:ext cx="2359" cy="1714"/>
              <a:chOff x="1836" y="1529"/>
              <a:chExt cx="1944" cy="1380"/>
            </a:xfrm>
          </p:grpSpPr>
          <p:sp>
            <p:nvSpPr>
              <p:cNvPr id="76850" name="Rectangle 50"/>
              <p:cNvSpPr>
                <a:spLocks noChangeArrowheads="1"/>
              </p:cNvSpPr>
              <p:nvPr/>
            </p:nvSpPr>
            <p:spPr bwMode="auto">
              <a:xfrm>
                <a:off x="2624" y="1529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51" name="Rectangle 51"/>
              <p:cNvSpPr>
                <a:spLocks noChangeArrowheads="1"/>
              </p:cNvSpPr>
              <p:nvPr/>
            </p:nvSpPr>
            <p:spPr bwMode="auto">
              <a:xfrm>
                <a:off x="2321" y="1936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52" name="Rectangle 52"/>
              <p:cNvSpPr>
                <a:spLocks noChangeArrowheads="1"/>
              </p:cNvSpPr>
              <p:nvPr/>
            </p:nvSpPr>
            <p:spPr bwMode="auto">
              <a:xfrm>
                <a:off x="2926" y="1936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53" name="Rectangle 53"/>
              <p:cNvSpPr>
                <a:spLocks noChangeArrowheads="1"/>
              </p:cNvSpPr>
              <p:nvPr/>
            </p:nvSpPr>
            <p:spPr bwMode="auto">
              <a:xfrm>
                <a:off x="1836" y="2344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54" name="Rectangle 54"/>
              <p:cNvSpPr>
                <a:spLocks noChangeArrowheads="1"/>
              </p:cNvSpPr>
              <p:nvPr/>
            </p:nvSpPr>
            <p:spPr bwMode="auto">
              <a:xfrm>
                <a:off x="2361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55" name="Rectangle 55"/>
              <p:cNvSpPr>
                <a:spLocks noChangeArrowheads="1"/>
              </p:cNvSpPr>
              <p:nvPr/>
            </p:nvSpPr>
            <p:spPr bwMode="auto">
              <a:xfrm>
                <a:off x="3412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76856" name="Rectangle 56"/>
              <p:cNvSpPr>
                <a:spLocks noChangeArrowheads="1"/>
              </p:cNvSpPr>
              <p:nvPr/>
            </p:nvSpPr>
            <p:spPr bwMode="auto">
              <a:xfrm>
                <a:off x="2886" y="2343"/>
                <a:ext cx="368" cy="220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2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cxnSp>
            <p:nvCxnSpPr>
              <p:cNvPr id="76857" name="AutoShape 57"/>
              <p:cNvCxnSpPr>
                <a:cxnSpLocks noChangeShapeType="1"/>
                <a:stCxn id="76850" idx="2"/>
                <a:endCxn id="76851" idx="0"/>
              </p:cNvCxnSpPr>
              <p:nvPr/>
            </p:nvCxnSpPr>
            <p:spPr bwMode="auto">
              <a:xfrm rot="5400000">
                <a:off x="2563" y="1691"/>
                <a:ext cx="187" cy="303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58" name="AutoShape 58"/>
              <p:cNvCxnSpPr>
                <a:cxnSpLocks noChangeShapeType="1"/>
                <a:stCxn id="76850" idx="2"/>
                <a:endCxn id="76852" idx="0"/>
              </p:cNvCxnSpPr>
              <p:nvPr/>
            </p:nvCxnSpPr>
            <p:spPr bwMode="auto">
              <a:xfrm rot="16200000" flipH="1">
                <a:off x="2865" y="1692"/>
                <a:ext cx="187" cy="302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59" name="AutoShape 59"/>
              <p:cNvCxnSpPr>
                <a:cxnSpLocks noChangeShapeType="1"/>
                <a:stCxn id="76851" idx="2"/>
                <a:endCxn id="76853" idx="0"/>
              </p:cNvCxnSpPr>
              <p:nvPr/>
            </p:nvCxnSpPr>
            <p:spPr bwMode="auto">
              <a:xfrm rot="5400000">
                <a:off x="2169" y="2007"/>
                <a:ext cx="188" cy="485"/>
              </a:xfrm>
              <a:prstGeom prst="bentConnector3">
                <a:avLst>
                  <a:gd name="adj1" fmla="val 50000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60" name="AutoShape 60"/>
              <p:cNvCxnSpPr>
                <a:cxnSpLocks noChangeShapeType="1"/>
                <a:stCxn id="76851" idx="2"/>
                <a:endCxn id="76854" idx="0"/>
              </p:cNvCxnSpPr>
              <p:nvPr/>
            </p:nvCxnSpPr>
            <p:spPr bwMode="auto">
              <a:xfrm rot="16200000" flipH="1">
                <a:off x="2431" y="2230"/>
                <a:ext cx="187" cy="40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61" name="AutoShape 61"/>
              <p:cNvCxnSpPr>
                <a:cxnSpLocks noChangeShapeType="1"/>
                <a:stCxn id="76852" idx="2"/>
                <a:endCxn id="76856" idx="0"/>
              </p:cNvCxnSpPr>
              <p:nvPr/>
            </p:nvCxnSpPr>
            <p:spPr bwMode="auto">
              <a:xfrm rot="5400000">
                <a:off x="2996" y="2230"/>
                <a:ext cx="187" cy="40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862" name="AutoShape 62"/>
              <p:cNvCxnSpPr>
                <a:cxnSpLocks noChangeShapeType="1"/>
                <a:stCxn id="76852" idx="2"/>
                <a:endCxn id="76855" idx="0"/>
              </p:cNvCxnSpPr>
              <p:nvPr/>
            </p:nvCxnSpPr>
            <p:spPr bwMode="auto">
              <a:xfrm rot="16200000" flipH="1">
                <a:off x="3259" y="2007"/>
                <a:ext cx="187" cy="486"/>
              </a:xfrm>
              <a:prstGeom prst="bentConnector3">
                <a:avLst>
                  <a:gd name="adj1" fmla="val 49731"/>
                </a:avLst>
              </a:prstGeom>
              <a:noFill/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  <a:effectLst/>
            </p:spPr>
          </p:cxnSp>
          <p:sp>
            <p:nvSpPr>
              <p:cNvPr id="76863" name="WordArt 63"/>
              <p:cNvSpPr>
                <a:spLocks noChangeArrowheads="1" noChangeShapeType="1" noTextEdit="1"/>
              </p:cNvSpPr>
              <p:nvPr/>
            </p:nvSpPr>
            <p:spPr bwMode="auto">
              <a:xfrm>
                <a:off x="1975" y="2573"/>
                <a:ext cx="1614" cy="336"/>
              </a:xfrm>
              <a:prstGeom prst="rect">
                <a:avLst/>
              </a:prstGeom>
            </p:spPr>
            <p:txBody>
              <a:bodyPr wrap="none" fromWordArt="1">
                <a:prstTxWarp prst="textCanDown">
                  <a:avLst>
                    <a:gd name="adj" fmla="val 33333"/>
                  </a:avLst>
                </a:prstTxWarp>
              </a:bodyPr>
              <a:lstStyle/>
              <a:p>
                <a:pPr algn="ctr"/>
                <a:r>
                  <a:rPr lang="pt-BR" sz="3200" kern="10">
                    <a:ln w="9525" cap="sq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:ln>
                    <a:gradFill rotWithShape="0">
                      <a:gsLst>
                        <a:gs pos="0">
                          <a:schemeClr val="accent1"/>
                        </a:gs>
                        <a:gs pos="100000">
                          <a:schemeClr val="accent1">
                            <a:gamma/>
                            <a:shade val="26275"/>
                            <a:invGamma/>
                          </a:schemeClr>
                        </a:gs>
                      </a:gsLst>
                      <a:path path="rect">
                        <a:fillToRect l="50000" t="50000" r="50000" b="50000"/>
                      </a:path>
                    </a:gradFill>
                    <a:latin typeface="Times New Roman"/>
                    <a:cs typeface="Times New Roman"/>
                  </a:rPr>
                  <a:t>Business Unit</a:t>
                </a:r>
              </a:p>
            </p:txBody>
          </p:sp>
        </p:grpSp>
      </p:grp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1795463"/>
            <a:ext cx="7772400" cy="1958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1. What businesses should the corporation be in?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2. How should the corporate office manage the array of business units?</a:t>
            </a:r>
          </a:p>
        </p:txBody>
      </p:sp>
      <p:sp>
        <p:nvSpPr>
          <p:cNvPr id="76867" name="Text Box 67"/>
          <p:cNvSpPr txBox="1">
            <a:spLocks noChangeArrowheads="1"/>
          </p:cNvSpPr>
          <p:nvPr/>
        </p:nvSpPr>
        <p:spPr bwMode="auto">
          <a:xfrm>
            <a:off x="655638" y="3749675"/>
            <a:ext cx="4270375" cy="2227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Corporate Strategy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is what makes the corporate whole add up to more than the sum of its business unit parts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E977A-C58B-4925-A1B8-0F0323014F58}" type="slidenum">
              <a:rPr lang="en-US"/>
              <a:pPr/>
              <a:t>5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/>
              <a:t>Levels and Types of Diversification</a:t>
            </a:r>
          </a:p>
        </p:txBody>
      </p:sp>
      <p:grpSp>
        <p:nvGrpSpPr>
          <p:cNvPr id="73746" name="Group 18"/>
          <p:cNvGrpSpPr>
            <a:grpSpLocks/>
          </p:cNvGrpSpPr>
          <p:nvPr/>
        </p:nvGrpSpPr>
        <p:grpSpPr bwMode="auto">
          <a:xfrm>
            <a:off x="5986463" y="2181225"/>
            <a:ext cx="1330325" cy="966788"/>
            <a:chOff x="1836" y="1529"/>
            <a:chExt cx="1944" cy="1380"/>
          </a:xfrm>
        </p:grpSpPr>
        <p:sp>
          <p:nvSpPr>
            <p:cNvPr id="73732" name="Rectangle 4"/>
            <p:cNvSpPr>
              <a:spLocks noChangeArrowheads="1"/>
            </p:cNvSpPr>
            <p:nvPr/>
          </p:nvSpPr>
          <p:spPr bwMode="auto">
            <a:xfrm>
              <a:off x="2624" y="1529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33" name="Rectangle 5"/>
            <p:cNvSpPr>
              <a:spLocks noChangeArrowheads="1"/>
            </p:cNvSpPr>
            <p:nvPr/>
          </p:nvSpPr>
          <p:spPr bwMode="auto">
            <a:xfrm>
              <a:off x="2321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34" name="Rectangle 6"/>
            <p:cNvSpPr>
              <a:spLocks noChangeArrowheads="1"/>
            </p:cNvSpPr>
            <p:nvPr/>
          </p:nvSpPr>
          <p:spPr bwMode="auto">
            <a:xfrm>
              <a:off x="2926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35" name="Rectangle 7"/>
            <p:cNvSpPr>
              <a:spLocks noChangeArrowheads="1"/>
            </p:cNvSpPr>
            <p:nvPr/>
          </p:nvSpPr>
          <p:spPr bwMode="auto">
            <a:xfrm>
              <a:off x="1836" y="2344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36" name="Rectangle 8"/>
            <p:cNvSpPr>
              <a:spLocks noChangeArrowheads="1"/>
            </p:cNvSpPr>
            <p:nvPr/>
          </p:nvSpPr>
          <p:spPr bwMode="auto">
            <a:xfrm>
              <a:off x="2361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37" name="Rectangle 9"/>
            <p:cNvSpPr>
              <a:spLocks noChangeArrowheads="1"/>
            </p:cNvSpPr>
            <p:nvPr/>
          </p:nvSpPr>
          <p:spPr bwMode="auto">
            <a:xfrm>
              <a:off x="3412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38" name="Rectangle 10"/>
            <p:cNvSpPr>
              <a:spLocks noChangeArrowheads="1"/>
            </p:cNvSpPr>
            <p:nvPr/>
          </p:nvSpPr>
          <p:spPr bwMode="auto">
            <a:xfrm>
              <a:off x="2886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73739" name="AutoShape 11"/>
            <p:cNvCxnSpPr>
              <a:cxnSpLocks noChangeShapeType="1"/>
              <a:stCxn id="73732" idx="2"/>
              <a:endCxn id="73733" idx="0"/>
            </p:cNvCxnSpPr>
            <p:nvPr/>
          </p:nvCxnSpPr>
          <p:spPr bwMode="auto">
            <a:xfrm rot="5400000">
              <a:off x="2563" y="1691"/>
              <a:ext cx="187" cy="303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40" name="AutoShape 12"/>
            <p:cNvCxnSpPr>
              <a:cxnSpLocks noChangeShapeType="1"/>
              <a:stCxn id="73732" idx="2"/>
              <a:endCxn id="73734" idx="0"/>
            </p:cNvCxnSpPr>
            <p:nvPr/>
          </p:nvCxnSpPr>
          <p:spPr bwMode="auto">
            <a:xfrm rot="16200000" flipH="1">
              <a:off x="2865" y="1692"/>
              <a:ext cx="187" cy="302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41" name="AutoShape 13"/>
            <p:cNvCxnSpPr>
              <a:cxnSpLocks noChangeShapeType="1"/>
              <a:stCxn id="73733" idx="2"/>
              <a:endCxn id="73735" idx="0"/>
            </p:cNvCxnSpPr>
            <p:nvPr/>
          </p:nvCxnSpPr>
          <p:spPr bwMode="auto">
            <a:xfrm rot="5400000">
              <a:off x="2169" y="2007"/>
              <a:ext cx="188" cy="48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42" name="AutoShape 14"/>
            <p:cNvCxnSpPr>
              <a:cxnSpLocks noChangeShapeType="1"/>
              <a:stCxn id="73733" idx="2"/>
              <a:endCxn id="73736" idx="0"/>
            </p:cNvCxnSpPr>
            <p:nvPr/>
          </p:nvCxnSpPr>
          <p:spPr bwMode="auto">
            <a:xfrm rot="16200000" flipH="1">
              <a:off x="2431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43" name="AutoShape 15"/>
            <p:cNvCxnSpPr>
              <a:cxnSpLocks noChangeShapeType="1"/>
              <a:stCxn id="73734" idx="2"/>
              <a:endCxn id="73738" idx="0"/>
            </p:cNvCxnSpPr>
            <p:nvPr/>
          </p:nvCxnSpPr>
          <p:spPr bwMode="auto">
            <a:xfrm rot="5400000">
              <a:off x="2996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44" name="AutoShape 16"/>
            <p:cNvCxnSpPr>
              <a:cxnSpLocks noChangeShapeType="1"/>
              <a:stCxn id="73734" idx="2"/>
              <a:endCxn id="73737" idx="0"/>
            </p:cNvCxnSpPr>
            <p:nvPr/>
          </p:nvCxnSpPr>
          <p:spPr bwMode="auto">
            <a:xfrm rot="16200000" flipH="1">
              <a:off x="3259" y="2007"/>
              <a:ext cx="187" cy="48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73745" name="WordArt 17"/>
            <p:cNvSpPr>
              <a:spLocks noChangeArrowheads="1" noChangeShapeType="1" noTextEdit="1"/>
            </p:cNvSpPr>
            <p:nvPr/>
          </p:nvSpPr>
          <p:spPr bwMode="auto">
            <a:xfrm>
              <a:off x="1975" y="2573"/>
              <a:ext cx="1614" cy="33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2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  <p:sp>
        <p:nvSpPr>
          <p:cNvPr id="73747" name="Text Box 19"/>
          <p:cNvSpPr txBox="1">
            <a:spLocks noChangeArrowheads="1"/>
          </p:cNvSpPr>
          <p:nvPr/>
        </p:nvSpPr>
        <p:spPr bwMode="auto">
          <a:xfrm>
            <a:off x="600075" y="1782763"/>
            <a:ext cx="7754938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Low Levels of Diversification</a:t>
            </a:r>
          </a:p>
        </p:txBody>
      </p:sp>
      <p:sp>
        <p:nvSpPr>
          <p:cNvPr id="73748" name="Text Box 20"/>
          <p:cNvSpPr txBox="1">
            <a:spLocks noChangeArrowheads="1"/>
          </p:cNvSpPr>
          <p:nvPr/>
        </p:nvSpPr>
        <p:spPr bwMode="auto">
          <a:xfrm>
            <a:off x="966788" y="2320925"/>
            <a:ext cx="4532312" cy="1285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Single Business</a:t>
            </a:r>
            <a:endParaRPr kumimoji="0"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10000"/>
              </a:spcBef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&gt; 95% of business from a single business unit</a:t>
            </a:r>
            <a:endParaRPr kumimoji="0"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65" name="Text Box 37"/>
          <p:cNvSpPr txBox="1">
            <a:spLocks noChangeArrowheads="1"/>
          </p:cNvSpPr>
          <p:nvPr/>
        </p:nvSpPr>
        <p:spPr bwMode="auto">
          <a:xfrm>
            <a:off x="966788" y="4287838"/>
            <a:ext cx="4532312" cy="12858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Dominant Business</a:t>
            </a:r>
            <a:endParaRPr kumimoji="0"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10000"/>
              </a:spcBef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Between 70 and 95% of business from a single business unit</a:t>
            </a:r>
            <a:endParaRPr kumimoji="0"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764" name="Line 36"/>
          <p:cNvSpPr>
            <a:spLocks noChangeShapeType="1"/>
          </p:cNvSpPr>
          <p:nvPr/>
        </p:nvSpPr>
        <p:spPr bwMode="auto">
          <a:xfrm flipV="1">
            <a:off x="5430838" y="2600325"/>
            <a:ext cx="1196975" cy="13874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73796" name="Group 68"/>
          <p:cNvGrpSpPr>
            <a:grpSpLocks/>
          </p:cNvGrpSpPr>
          <p:nvPr/>
        </p:nvGrpSpPr>
        <p:grpSpPr bwMode="auto">
          <a:xfrm>
            <a:off x="4386263" y="3335338"/>
            <a:ext cx="2132012" cy="1512887"/>
            <a:chOff x="2763" y="2101"/>
            <a:chExt cx="1343" cy="953"/>
          </a:xfrm>
        </p:grpSpPr>
        <p:sp>
          <p:nvSpPr>
            <p:cNvPr id="73767" name="Rectangle 39"/>
            <p:cNvSpPr>
              <a:spLocks noChangeArrowheads="1"/>
            </p:cNvSpPr>
            <p:nvPr/>
          </p:nvSpPr>
          <p:spPr bwMode="auto">
            <a:xfrm>
              <a:off x="3307" y="2101"/>
              <a:ext cx="255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68" name="Rectangle 40"/>
            <p:cNvSpPr>
              <a:spLocks noChangeArrowheads="1"/>
            </p:cNvSpPr>
            <p:nvPr/>
          </p:nvSpPr>
          <p:spPr bwMode="auto">
            <a:xfrm>
              <a:off x="3098" y="2382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69" name="Rectangle 41"/>
            <p:cNvSpPr>
              <a:spLocks noChangeArrowheads="1"/>
            </p:cNvSpPr>
            <p:nvPr/>
          </p:nvSpPr>
          <p:spPr bwMode="auto">
            <a:xfrm>
              <a:off x="3516" y="2382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70" name="Rectangle 42"/>
            <p:cNvSpPr>
              <a:spLocks noChangeArrowheads="1"/>
            </p:cNvSpPr>
            <p:nvPr/>
          </p:nvSpPr>
          <p:spPr bwMode="auto">
            <a:xfrm>
              <a:off x="2763" y="2664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71" name="Rectangle 43"/>
            <p:cNvSpPr>
              <a:spLocks noChangeArrowheads="1"/>
            </p:cNvSpPr>
            <p:nvPr/>
          </p:nvSpPr>
          <p:spPr bwMode="auto">
            <a:xfrm>
              <a:off x="3126" y="2663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72" name="Rectangle 44"/>
            <p:cNvSpPr>
              <a:spLocks noChangeArrowheads="1"/>
            </p:cNvSpPr>
            <p:nvPr/>
          </p:nvSpPr>
          <p:spPr bwMode="auto">
            <a:xfrm>
              <a:off x="3852" y="2663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3773" name="Rectangle 45"/>
            <p:cNvSpPr>
              <a:spLocks noChangeArrowheads="1"/>
            </p:cNvSpPr>
            <p:nvPr/>
          </p:nvSpPr>
          <p:spPr bwMode="auto">
            <a:xfrm>
              <a:off x="3488" y="2663"/>
              <a:ext cx="255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73774" name="AutoShape 46"/>
            <p:cNvCxnSpPr>
              <a:cxnSpLocks noChangeShapeType="1"/>
              <a:stCxn id="73767" idx="2"/>
              <a:endCxn id="73768" idx="0"/>
            </p:cNvCxnSpPr>
            <p:nvPr/>
          </p:nvCxnSpPr>
          <p:spPr bwMode="auto">
            <a:xfrm rot="5400000">
              <a:off x="3265" y="2213"/>
              <a:ext cx="129" cy="21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75" name="AutoShape 47"/>
            <p:cNvCxnSpPr>
              <a:cxnSpLocks noChangeShapeType="1"/>
              <a:stCxn id="73767" idx="2"/>
              <a:endCxn id="73769" idx="0"/>
            </p:cNvCxnSpPr>
            <p:nvPr/>
          </p:nvCxnSpPr>
          <p:spPr bwMode="auto">
            <a:xfrm rot="16200000" flipH="1">
              <a:off x="3474" y="2214"/>
              <a:ext cx="129" cy="208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76" name="AutoShape 48"/>
            <p:cNvCxnSpPr>
              <a:cxnSpLocks noChangeShapeType="1"/>
              <a:stCxn id="73768" idx="2"/>
              <a:endCxn id="73770" idx="0"/>
            </p:cNvCxnSpPr>
            <p:nvPr/>
          </p:nvCxnSpPr>
          <p:spPr bwMode="auto">
            <a:xfrm rot="5400000">
              <a:off x="2993" y="2431"/>
              <a:ext cx="130" cy="33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77" name="AutoShape 49"/>
            <p:cNvCxnSpPr>
              <a:cxnSpLocks noChangeShapeType="1"/>
              <a:stCxn id="73768" idx="2"/>
              <a:endCxn id="73771" idx="0"/>
            </p:cNvCxnSpPr>
            <p:nvPr/>
          </p:nvCxnSpPr>
          <p:spPr bwMode="auto">
            <a:xfrm rot="16200000" flipH="1">
              <a:off x="3174" y="2585"/>
              <a:ext cx="129" cy="28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78" name="AutoShape 50"/>
            <p:cNvCxnSpPr>
              <a:cxnSpLocks noChangeShapeType="1"/>
              <a:stCxn id="73769" idx="2"/>
              <a:endCxn id="73773" idx="0"/>
            </p:cNvCxnSpPr>
            <p:nvPr/>
          </p:nvCxnSpPr>
          <p:spPr bwMode="auto">
            <a:xfrm rot="5400000">
              <a:off x="3565" y="2585"/>
              <a:ext cx="129" cy="27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3779" name="AutoShape 51"/>
            <p:cNvCxnSpPr>
              <a:cxnSpLocks noChangeShapeType="1"/>
              <a:stCxn id="73769" idx="2"/>
              <a:endCxn id="73772" idx="0"/>
            </p:cNvCxnSpPr>
            <p:nvPr/>
          </p:nvCxnSpPr>
          <p:spPr bwMode="auto">
            <a:xfrm rot="16200000" flipH="1">
              <a:off x="3746" y="2431"/>
              <a:ext cx="129" cy="33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7378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2859" y="2822"/>
              <a:ext cx="1115" cy="232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97CE0-E989-4AE4-BE2C-FA46B438CA54}" type="slidenum">
              <a:rPr lang="en-US"/>
              <a:pPr/>
              <a:t>6</a:t>
            </a:fld>
            <a:endParaRPr lang="en-US"/>
          </a:p>
        </p:txBody>
      </p:sp>
      <p:sp>
        <p:nvSpPr>
          <p:cNvPr id="74804" name="Text Box 52"/>
          <p:cNvSpPr txBox="1">
            <a:spLocks noChangeArrowheads="1"/>
          </p:cNvSpPr>
          <p:nvPr/>
        </p:nvSpPr>
        <p:spPr bwMode="auto">
          <a:xfrm>
            <a:off x="966788" y="2322513"/>
            <a:ext cx="4532312" cy="2016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Related Constrained</a:t>
            </a:r>
            <a:endParaRPr kumimoji="0" lang="en-US" sz="2800"/>
          </a:p>
          <a:p>
            <a:pPr>
              <a:spcBef>
                <a:spcPct val="10000"/>
              </a:spcBef>
            </a:pPr>
            <a:r>
              <a:rPr kumimoji="0"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&lt;70% of revenues from dominant business; all businesses share product, technological and distribution linkages</a:t>
            </a:r>
          </a:p>
        </p:txBody>
      </p:sp>
      <p:sp>
        <p:nvSpPr>
          <p:cNvPr id="74839" name="Line 87"/>
          <p:cNvSpPr>
            <a:spLocks noChangeShapeType="1"/>
          </p:cNvSpPr>
          <p:nvPr/>
        </p:nvSpPr>
        <p:spPr bwMode="auto">
          <a:xfrm flipH="1" flipV="1">
            <a:off x="6626225" y="2598738"/>
            <a:ext cx="1238250" cy="13731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/>
              <a:t>Levels and Types of Diversification</a:t>
            </a:r>
          </a:p>
        </p:txBody>
      </p:sp>
      <p:grpSp>
        <p:nvGrpSpPr>
          <p:cNvPr id="74772" name="Group 20"/>
          <p:cNvGrpSpPr>
            <a:grpSpLocks/>
          </p:cNvGrpSpPr>
          <p:nvPr/>
        </p:nvGrpSpPr>
        <p:grpSpPr bwMode="auto">
          <a:xfrm>
            <a:off x="6784975" y="3333750"/>
            <a:ext cx="2132013" cy="1512888"/>
            <a:chOff x="1836" y="1529"/>
            <a:chExt cx="1944" cy="1380"/>
          </a:xfrm>
        </p:grpSpPr>
        <p:sp>
          <p:nvSpPr>
            <p:cNvPr id="74773" name="Rectangle 21"/>
            <p:cNvSpPr>
              <a:spLocks noChangeArrowheads="1"/>
            </p:cNvSpPr>
            <p:nvPr/>
          </p:nvSpPr>
          <p:spPr bwMode="auto">
            <a:xfrm>
              <a:off x="2624" y="1529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auto">
            <a:xfrm>
              <a:off x="2321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75" name="Rectangle 23"/>
            <p:cNvSpPr>
              <a:spLocks noChangeArrowheads="1"/>
            </p:cNvSpPr>
            <p:nvPr/>
          </p:nvSpPr>
          <p:spPr bwMode="auto">
            <a:xfrm>
              <a:off x="2926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76" name="Rectangle 24"/>
            <p:cNvSpPr>
              <a:spLocks noChangeArrowheads="1"/>
            </p:cNvSpPr>
            <p:nvPr/>
          </p:nvSpPr>
          <p:spPr bwMode="auto">
            <a:xfrm>
              <a:off x="1836" y="2344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77" name="Rectangle 25"/>
            <p:cNvSpPr>
              <a:spLocks noChangeArrowheads="1"/>
            </p:cNvSpPr>
            <p:nvPr/>
          </p:nvSpPr>
          <p:spPr bwMode="auto">
            <a:xfrm>
              <a:off x="2361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78" name="Rectangle 26"/>
            <p:cNvSpPr>
              <a:spLocks noChangeArrowheads="1"/>
            </p:cNvSpPr>
            <p:nvPr/>
          </p:nvSpPr>
          <p:spPr bwMode="auto">
            <a:xfrm>
              <a:off x="3412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79" name="Rectangle 27"/>
            <p:cNvSpPr>
              <a:spLocks noChangeArrowheads="1"/>
            </p:cNvSpPr>
            <p:nvPr/>
          </p:nvSpPr>
          <p:spPr bwMode="auto">
            <a:xfrm>
              <a:off x="2886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74780" name="AutoShape 28"/>
            <p:cNvCxnSpPr>
              <a:cxnSpLocks noChangeShapeType="1"/>
              <a:stCxn id="74773" idx="2"/>
              <a:endCxn id="74774" idx="0"/>
            </p:cNvCxnSpPr>
            <p:nvPr/>
          </p:nvCxnSpPr>
          <p:spPr bwMode="auto">
            <a:xfrm rot="5400000">
              <a:off x="2563" y="1691"/>
              <a:ext cx="187" cy="303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781" name="AutoShape 29"/>
            <p:cNvCxnSpPr>
              <a:cxnSpLocks noChangeShapeType="1"/>
              <a:stCxn id="74773" idx="2"/>
              <a:endCxn id="74775" idx="0"/>
            </p:cNvCxnSpPr>
            <p:nvPr/>
          </p:nvCxnSpPr>
          <p:spPr bwMode="auto">
            <a:xfrm rot="16200000" flipH="1">
              <a:off x="2865" y="1692"/>
              <a:ext cx="187" cy="302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782" name="AutoShape 30"/>
            <p:cNvCxnSpPr>
              <a:cxnSpLocks noChangeShapeType="1"/>
              <a:stCxn id="74774" idx="2"/>
              <a:endCxn id="74776" idx="0"/>
            </p:cNvCxnSpPr>
            <p:nvPr/>
          </p:nvCxnSpPr>
          <p:spPr bwMode="auto">
            <a:xfrm rot="5400000">
              <a:off x="2169" y="2007"/>
              <a:ext cx="188" cy="48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783" name="AutoShape 31"/>
            <p:cNvCxnSpPr>
              <a:cxnSpLocks noChangeShapeType="1"/>
              <a:stCxn id="74774" idx="2"/>
              <a:endCxn id="74777" idx="0"/>
            </p:cNvCxnSpPr>
            <p:nvPr/>
          </p:nvCxnSpPr>
          <p:spPr bwMode="auto">
            <a:xfrm rot="16200000" flipH="1">
              <a:off x="2431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784" name="AutoShape 32"/>
            <p:cNvCxnSpPr>
              <a:cxnSpLocks noChangeShapeType="1"/>
              <a:stCxn id="74775" idx="2"/>
              <a:endCxn id="74779" idx="0"/>
            </p:cNvCxnSpPr>
            <p:nvPr/>
          </p:nvCxnSpPr>
          <p:spPr bwMode="auto">
            <a:xfrm rot="5400000">
              <a:off x="2996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785" name="AutoShape 33"/>
            <p:cNvCxnSpPr>
              <a:cxnSpLocks noChangeShapeType="1"/>
              <a:stCxn id="74775" idx="2"/>
              <a:endCxn id="74778" idx="0"/>
            </p:cNvCxnSpPr>
            <p:nvPr/>
          </p:nvCxnSpPr>
          <p:spPr bwMode="auto">
            <a:xfrm rot="16200000" flipH="1">
              <a:off x="3259" y="2007"/>
              <a:ext cx="187" cy="48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74786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975" y="2573"/>
              <a:ext cx="1614" cy="33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2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  <p:grpSp>
        <p:nvGrpSpPr>
          <p:cNvPr id="74787" name="Group 35"/>
          <p:cNvGrpSpPr>
            <a:grpSpLocks/>
          </p:cNvGrpSpPr>
          <p:nvPr/>
        </p:nvGrpSpPr>
        <p:grpSpPr bwMode="auto">
          <a:xfrm>
            <a:off x="5986463" y="2181225"/>
            <a:ext cx="1330325" cy="966788"/>
            <a:chOff x="1836" y="1529"/>
            <a:chExt cx="1944" cy="1380"/>
          </a:xfrm>
        </p:grpSpPr>
        <p:sp>
          <p:nvSpPr>
            <p:cNvPr id="74788" name="Rectangle 36"/>
            <p:cNvSpPr>
              <a:spLocks noChangeArrowheads="1"/>
            </p:cNvSpPr>
            <p:nvPr/>
          </p:nvSpPr>
          <p:spPr bwMode="auto">
            <a:xfrm>
              <a:off x="2624" y="1529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89" name="Rectangle 37"/>
            <p:cNvSpPr>
              <a:spLocks noChangeArrowheads="1"/>
            </p:cNvSpPr>
            <p:nvPr/>
          </p:nvSpPr>
          <p:spPr bwMode="auto">
            <a:xfrm>
              <a:off x="2321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90" name="Rectangle 38"/>
            <p:cNvSpPr>
              <a:spLocks noChangeArrowheads="1"/>
            </p:cNvSpPr>
            <p:nvPr/>
          </p:nvSpPr>
          <p:spPr bwMode="auto">
            <a:xfrm>
              <a:off x="2926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91" name="Rectangle 39"/>
            <p:cNvSpPr>
              <a:spLocks noChangeArrowheads="1"/>
            </p:cNvSpPr>
            <p:nvPr/>
          </p:nvSpPr>
          <p:spPr bwMode="auto">
            <a:xfrm>
              <a:off x="1836" y="2344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92" name="Rectangle 40"/>
            <p:cNvSpPr>
              <a:spLocks noChangeArrowheads="1"/>
            </p:cNvSpPr>
            <p:nvPr/>
          </p:nvSpPr>
          <p:spPr bwMode="auto">
            <a:xfrm>
              <a:off x="2361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93" name="Rectangle 41"/>
            <p:cNvSpPr>
              <a:spLocks noChangeArrowheads="1"/>
            </p:cNvSpPr>
            <p:nvPr/>
          </p:nvSpPr>
          <p:spPr bwMode="auto">
            <a:xfrm>
              <a:off x="3412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794" name="Rectangle 42"/>
            <p:cNvSpPr>
              <a:spLocks noChangeArrowheads="1"/>
            </p:cNvSpPr>
            <p:nvPr/>
          </p:nvSpPr>
          <p:spPr bwMode="auto">
            <a:xfrm>
              <a:off x="2886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74795" name="AutoShape 43"/>
            <p:cNvCxnSpPr>
              <a:cxnSpLocks noChangeShapeType="1"/>
              <a:stCxn id="74788" idx="2"/>
              <a:endCxn id="74789" idx="0"/>
            </p:cNvCxnSpPr>
            <p:nvPr/>
          </p:nvCxnSpPr>
          <p:spPr bwMode="auto">
            <a:xfrm rot="5400000">
              <a:off x="2563" y="1691"/>
              <a:ext cx="187" cy="303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796" name="AutoShape 44"/>
            <p:cNvCxnSpPr>
              <a:cxnSpLocks noChangeShapeType="1"/>
              <a:stCxn id="74788" idx="2"/>
              <a:endCxn id="74790" idx="0"/>
            </p:cNvCxnSpPr>
            <p:nvPr/>
          </p:nvCxnSpPr>
          <p:spPr bwMode="auto">
            <a:xfrm rot="16200000" flipH="1">
              <a:off x="2865" y="1692"/>
              <a:ext cx="187" cy="302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797" name="AutoShape 45"/>
            <p:cNvCxnSpPr>
              <a:cxnSpLocks noChangeShapeType="1"/>
              <a:stCxn id="74789" idx="2"/>
              <a:endCxn id="74791" idx="0"/>
            </p:cNvCxnSpPr>
            <p:nvPr/>
          </p:nvCxnSpPr>
          <p:spPr bwMode="auto">
            <a:xfrm rot="5400000">
              <a:off x="2169" y="2007"/>
              <a:ext cx="188" cy="48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798" name="AutoShape 46"/>
            <p:cNvCxnSpPr>
              <a:cxnSpLocks noChangeShapeType="1"/>
              <a:stCxn id="74789" idx="2"/>
              <a:endCxn id="74792" idx="0"/>
            </p:cNvCxnSpPr>
            <p:nvPr/>
          </p:nvCxnSpPr>
          <p:spPr bwMode="auto">
            <a:xfrm rot="16200000" flipH="1">
              <a:off x="2431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799" name="AutoShape 47"/>
            <p:cNvCxnSpPr>
              <a:cxnSpLocks noChangeShapeType="1"/>
              <a:stCxn id="74790" idx="2"/>
              <a:endCxn id="74794" idx="0"/>
            </p:cNvCxnSpPr>
            <p:nvPr/>
          </p:nvCxnSpPr>
          <p:spPr bwMode="auto">
            <a:xfrm rot="5400000">
              <a:off x="2996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800" name="AutoShape 48"/>
            <p:cNvCxnSpPr>
              <a:cxnSpLocks noChangeShapeType="1"/>
              <a:stCxn id="74790" idx="2"/>
              <a:endCxn id="74793" idx="0"/>
            </p:cNvCxnSpPr>
            <p:nvPr/>
          </p:nvCxnSpPr>
          <p:spPr bwMode="auto">
            <a:xfrm rot="16200000" flipH="1">
              <a:off x="3259" y="2007"/>
              <a:ext cx="187" cy="48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74801" name="WordArt 49"/>
            <p:cNvSpPr>
              <a:spLocks noChangeArrowheads="1" noChangeShapeType="1" noTextEdit="1"/>
            </p:cNvSpPr>
            <p:nvPr/>
          </p:nvSpPr>
          <p:spPr bwMode="auto">
            <a:xfrm>
              <a:off x="1975" y="2573"/>
              <a:ext cx="1614" cy="33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2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600075" y="1782763"/>
            <a:ext cx="7754938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Moderate to High Levels of Diversification</a:t>
            </a:r>
          </a:p>
        </p:txBody>
      </p:sp>
      <p:sp>
        <p:nvSpPr>
          <p:cNvPr id="74820" name="Line 68"/>
          <p:cNvSpPr>
            <a:spLocks noChangeShapeType="1"/>
          </p:cNvSpPr>
          <p:nvPr/>
        </p:nvSpPr>
        <p:spPr bwMode="auto">
          <a:xfrm flipV="1">
            <a:off x="5430838" y="2600325"/>
            <a:ext cx="1196975" cy="13874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74823" name="Group 71"/>
          <p:cNvGrpSpPr>
            <a:grpSpLocks/>
          </p:cNvGrpSpPr>
          <p:nvPr/>
        </p:nvGrpSpPr>
        <p:grpSpPr bwMode="auto">
          <a:xfrm>
            <a:off x="4386263" y="3335338"/>
            <a:ext cx="2132012" cy="1512887"/>
            <a:chOff x="2763" y="2101"/>
            <a:chExt cx="1343" cy="953"/>
          </a:xfrm>
        </p:grpSpPr>
        <p:sp>
          <p:nvSpPr>
            <p:cNvPr id="74824" name="Rectangle 72"/>
            <p:cNvSpPr>
              <a:spLocks noChangeArrowheads="1"/>
            </p:cNvSpPr>
            <p:nvPr/>
          </p:nvSpPr>
          <p:spPr bwMode="auto">
            <a:xfrm>
              <a:off x="3307" y="2101"/>
              <a:ext cx="255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825" name="Rectangle 73"/>
            <p:cNvSpPr>
              <a:spLocks noChangeArrowheads="1"/>
            </p:cNvSpPr>
            <p:nvPr/>
          </p:nvSpPr>
          <p:spPr bwMode="auto">
            <a:xfrm>
              <a:off x="3098" y="2382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826" name="Rectangle 74"/>
            <p:cNvSpPr>
              <a:spLocks noChangeArrowheads="1"/>
            </p:cNvSpPr>
            <p:nvPr/>
          </p:nvSpPr>
          <p:spPr bwMode="auto">
            <a:xfrm>
              <a:off x="3516" y="2382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827" name="Rectangle 75"/>
            <p:cNvSpPr>
              <a:spLocks noChangeArrowheads="1"/>
            </p:cNvSpPr>
            <p:nvPr/>
          </p:nvSpPr>
          <p:spPr bwMode="auto">
            <a:xfrm>
              <a:off x="2763" y="2664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828" name="Rectangle 76"/>
            <p:cNvSpPr>
              <a:spLocks noChangeArrowheads="1"/>
            </p:cNvSpPr>
            <p:nvPr/>
          </p:nvSpPr>
          <p:spPr bwMode="auto">
            <a:xfrm>
              <a:off x="3126" y="2663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829" name="Rectangle 77"/>
            <p:cNvSpPr>
              <a:spLocks noChangeArrowheads="1"/>
            </p:cNvSpPr>
            <p:nvPr/>
          </p:nvSpPr>
          <p:spPr bwMode="auto">
            <a:xfrm>
              <a:off x="3852" y="2663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4830" name="Rectangle 78"/>
            <p:cNvSpPr>
              <a:spLocks noChangeArrowheads="1"/>
            </p:cNvSpPr>
            <p:nvPr/>
          </p:nvSpPr>
          <p:spPr bwMode="auto">
            <a:xfrm>
              <a:off x="3488" y="2663"/>
              <a:ext cx="255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74831" name="AutoShape 79"/>
            <p:cNvCxnSpPr>
              <a:cxnSpLocks noChangeShapeType="1"/>
              <a:stCxn id="74824" idx="2"/>
              <a:endCxn id="74825" idx="0"/>
            </p:cNvCxnSpPr>
            <p:nvPr/>
          </p:nvCxnSpPr>
          <p:spPr bwMode="auto">
            <a:xfrm rot="5400000">
              <a:off x="3265" y="2213"/>
              <a:ext cx="129" cy="21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832" name="AutoShape 80"/>
            <p:cNvCxnSpPr>
              <a:cxnSpLocks noChangeShapeType="1"/>
              <a:stCxn id="74824" idx="2"/>
              <a:endCxn id="74826" idx="0"/>
            </p:cNvCxnSpPr>
            <p:nvPr/>
          </p:nvCxnSpPr>
          <p:spPr bwMode="auto">
            <a:xfrm rot="16200000" flipH="1">
              <a:off x="3474" y="2214"/>
              <a:ext cx="129" cy="208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833" name="AutoShape 81"/>
            <p:cNvCxnSpPr>
              <a:cxnSpLocks noChangeShapeType="1"/>
              <a:stCxn id="74825" idx="2"/>
              <a:endCxn id="74827" idx="0"/>
            </p:cNvCxnSpPr>
            <p:nvPr/>
          </p:nvCxnSpPr>
          <p:spPr bwMode="auto">
            <a:xfrm rot="5400000">
              <a:off x="2993" y="2431"/>
              <a:ext cx="130" cy="33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834" name="AutoShape 82"/>
            <p:cNvCxnSpPr>
              <a:cxnSpLocks noChangeShapeType="1"/>
              <a:stCxn id="74825" idx="2"/>
              <a:endCxn id="74828" idx="0"/>
            </p:cNvCxnSpPr>
            <p:nvPr/>
          </p:nvCxnSpPr>
          <p:spPr bwMode="auto">
            <a:xfrm rot="16200000" flipH="1">
              <a:off x="3174" y="2585"/>
              <a:ext cx="129" cy="28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835" name="AutoShape 83"/>
            <p:cNvCxnSpPr>
              <a:cxnSpLocks noChangeShapeType="1"/>
              <a:stCxn id="74826" idx="2"/>
              <a:endCxn id="74830" idx="0"/>
            </p:cNvCxnSpPr>
            <p:nvPr/>
          </p:nvCxnSpPr>
          <p:spPr bwMode="auto">
            <a:xfrm rot="5400000">
              <a:off x="3565" y="2585"/>
              <a:ext cx="129" cy="27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4836" name="AutoShape 84"/>
            <p:cNvCxnSpPr>
              <a:cxnSpLocks noChangeShapeType="1"/>
              <a:stCxn id="74826" idx="2"/>
              <a:endCxn id="74829" idx="0"/>
            </p:cNvCxnSpPr>
            <p:nvPr/>
          </p:nvCxnSpPr>
          <p:spPr bwMode="auto">
            <a:xfrm rot="16200000" flipH="1">
              <a:off x="3746" y="2431"/>
              <a:ext cx="129" cy="33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74837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2859" y="2822"/>
              <a:ext cx="1115" cy="232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  <p:sp>
        <p:nvSpPr>
          <p:cNvPr id="74838" name="Line 86"/>
          <p:cNvSpPr>
            <a:spLocks noChangeShapeType="1"/>
          </p:cNvSpPr>
          <p:nvPr/>
        </p:nvSpPr>
        <p:spPr bwMode="auto">
          <a:xfrm>
            <a:off x="5429250" y="3986213"/>
            <a:ext cx="243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C0C6E-C75D-4AAD-92CA-07D2DAD26607}" type="slidenum">
              <a:rPr lang="en-US"/>
              <a:pPr/>
              <a:t>7</a:t>
            </a:fld>
            <a:endParaRPr lang="en-US"/>
          </a:p>
        </p:txBody>
      </p:sp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966788" y="2322513"/>
            <a:ext cx="4532312" cy="165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Related Linked (Mixed)</a:t>
            </a:r>
            <a:endParaRPr kumimoji="0" lang="en-US" sz="2800"/>
          </a:p>
          <a:p>
            <a:pPr>
              <a:spcBef>
                <a:spcPct val="1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&lt; 70% of revenues from dominant business, and only limited links exist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4451" name="Line 3"/>
          <p:cNvSpPr>
            <a:spLocks noChangeShapeType="1"/>
          </p:cNvSpPr>
          <p:nvPr/>
        </p:nvSpPr>
        <p:spPr bwMode="auto">
          <a:xfrm flipH="1" flipV="1">
            <a:off x="6626225" y="2598738"/>
            <a:ext cx="1238250" cy="13731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/>
              <a:t>Levels and Types of Diversification</a:t>
            </a:r>
          </a:p>
        </p:txBody>
      </p:sp>
      <p:sp useBgFill="1">
        <p:nvSpPr>
          <p:cNvPr id="104502" name="Rectangle 54"/>
          <p:cNvSpPr>
            <a:spLocks noChangeArrowheads="1"/>
          </p:cNvSpPr>
          <p:nvPr/>
        </p:nvSpPr>
        <p:spPr bwMode="auto">
          <a:xfrm rot="-2439018">
            <a:off x="7135813" y="2447925"/>
            <a:ext cx="233362" cy="1643063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4453" name="Group 5"/>
          <p:cNvGrpSpPr>
            <a:grpSpLocks/>
          </p:cNvGrpSpPr>
          <p:nvPr/>
        </p:nvGrpSpPr>
        <p:grpSpPr bwMode="auto">
          <a:xfrm>
            <a:off x="6784975" y="3333750"/>
            <a:ext cx="2132013" cy="1512888"/>
            <a:chOff x="1836" y="1529"/>
            <a:chExt cx="1944" cy="1380"/>
          </a:xfrm>
        </p:grpSpPr>
        <p:sp>
          <p:nvSpPr>
            <p:cNvPr id="104454" name="Rectangle 6"/>
            <p:cNvSpPr>
              <a:spLocks noChangeArrowheads="1"/>
            </p:cNvSpPr>
            <p:nvPr/>
          </p:nvSpPr>
          <p:spPr bwMode="auto">
            <a:xfrm>
              <a:off x="2624" y="1529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55" name="Rectangle 7"/>
            <p:cNvSpPr>
              <a:spLocks noChangeArrowheads="1"/>
            </p:cNvSpPr>
            <p:nvPr/>
          </p:nvSpPr>
          <p:spPr bwMode="auto">
            <a:xfrm>
              <a:off x="2321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56" name="Rectangle 8"/>
            <p:cNvSpPr>
              <a:spLocks noChangeArrowheads="1"/>
            </p:cNvSpPr>
            <p:nvPr/>
          </p:nvSpPr>
          <p:spPr bwMode="auto">
            <a:xfrm>
              <a:off x="2926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57" name="Rectangle 9"/>
            <p:cNvSpPr>
              <a:spLocks noChangeArrowheads="1"/>
            </p:cNvSpPr>
            <p:nvPr/>
          </p:nvSpPr>
          <p:spPr bwMode="auto">
            <a:xfrm>
              <a:off x="1836" y="2344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58" name="Rectangle 10"/>
            <p:cNvSpPr>
              <a:spLocks noChangeArrowheads="1"/>
            </p:cNvSpPr>
            <p:nvPr/>
          </p:nvSpPr>
          <p:spPr bwMode="auto">
            <a:xfrm>
              <a:off x="2361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59" name="Rectangle 11"/>
            <p:cNvSpPr>
              <a:spLocks noChangeArrowheads="1"/>
            </p:cNvSpPr>
            <p:nvPr/>
          </p:nvSpPr>
          <p:spPr bwMode="auto">
            <a:xfrm>
              <a:off x="3412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60" name="Rectangle 12"/>
            <p:cNvSpPr>
              <a:spLocks noChangeArrowheads="1"/>
            </p:cNvSpPr>
            <p:nvPr/>
          </p:nvSpPr>
          <p:spPr bwMode="auto">
            <a:xfrm>
              <a:off x="2886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104461" name="AutoShape 13"/>
            <p:cNvCxnSpPr>
              <a:cxnSpLocks noChangeShapeType="1"/>
              <a:stCxn id="104454" idx="2"/>
              <a:endCxn id="104455" idx="0"/>
            </p:cNvCxnSpPr>
            <p:nvPr/>
          </p:nvCxnSpPr>
          <p:spPr bwMode="auto">
            <a:xfrm rot="5400000">
              <a:off x="2563" y="1691"/>
              <a:ext cx="187" cy="303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62" name="AutoShape 14"/>
            <p:cNvCxnSpPr>
              <a:cxnSpLocks noChangeShapeType="1"/>
              <a:stCxn id="104454" idx="2"/>
              <a:endCxn id="104456" idx="0"/>
            </p:cNvCxnSpPr>
            <p:nvPr/>
          </p:nvCxnSpPr>
          <p:spPr bwMode="auto">
            <a:xfrm rot="16200000" flipH="1">
              <a:off x="2865" y="1692"/>
              <a:ext cx="187" cy="302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63" name="AutoShape 15"/>
            <p:cNvCxnSpPr>
              <a:cxnSpLocks noChangeShapeType="1"/>
              <a:stCxn id="104455" idx="2"/>
              <a:endCxn id="104457" idx="0"/>
            </p:cNvCxnSpPr>
            <p:nvPr/>
          </p:nvCxnSpPr>
          <p:spPr bwMode="auto">
            <a:xfrm rot="5400000">
              <a:off x="2169" y="2007"/>
              <a:ext cx="188" cy="48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64" name="AutoShape 16"/>
            <p:cNvCxnSpPr>
              <a:cxnSpLocks noChangeShapeType="1"/>
              <a:stCxn id="104455" idx="2"/>
              <a:endCxn id="104458" idx="0"/>
            </p:cNvCxnSpPr>
            <p:nvPr/>
          </p:nvCxnSpPr>
          <p:spPr bwMode="auto">
            <a:xfrm rot="16200000" flipH="1">
              <a:off x="2431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65" name="AutoShape 17"/>
            <p:cNvCxnSpPr>
              <a:cxnSpLocks noChangeShapeType="1"/>
              <a:stCxn id="104456" idx="2"/>
              <a:endCxn id="104460" idx="0"/>
            </p:cNvCxnSpPr>
            <p:nvPr/>
          </p:nvCxnSpPr>
          <p:spPr bwMode="auto">
            <a:xfrm rot="5400000">
              <a:off x="2996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66" name="AutoShape 18"/>
            <p:cNvCxnSpPr>
              <a:cxnSpLocks noChangeShapeType="1"/>
              <a:stCxn id="104456" idx="2"/>
              <a:endCxn id="104459" idx="0"/>
            </p:cNvCxnSpPr>
            <p:nvPr/>
          </p:nvCxnSpPr>
          <p:spPr bwMode="auto">
            <a:xfrm rot="16200000" flipH="1">
              <a:off x="3259" y="2007"/>
              <a:ext cx="187" cy="48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104467" name="WordArt 19"/>
            <p:cNvSpPr>
              <a:spLocks noChangeArrowheads="1" noChangeShapeType="1" noTextEdit="1"/>
            </p:cNvSpPr>
            <p:nvPr/>
          </p:nvSpPr>
          <p:spPr bwMode="auto">
            <a:xfrm>
              <a:off x="1975" y="2573"/>
              <a:ext cx="1614" cy="33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2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  <p:grpSp>
        <p:nvGrpSpPr>
          <p:cNvPr id="104468" name="Group 20"/>
          <p:cNvGrpSpPr>
            <a:grpSpLocks/>
          </p:cNvGrpSpPr>
          <p:nvPr/>
        </p:nvGrpSpPr>
        <p:grpSpPr bwMode="auto">
          <a:xfrm>
            <a:off x="5986463" y="2181225"/>
            <a:ext cx="1330325" cy="966788"/>
            <a:chOff x="1836" y="1529"/>
            <a:chExt cx="1944" cy="1380"/>
          </a:xfrm>
        </p:grpSpPr>
        <p:sp>
          <p:nvSpPr>
            <p:cNvPr id="104469" name="Rectangle 21"/>
            <p:cNvSpPr>
              <a:spLocks noChangeArrowheads="1"/>
            </p:cNvSpPr>
            <p:nvPr/>
          </p:nvSpPr>
          <p:spPr bwMode="auto">
            <a:xfrm>
              <a:off x="2624" y="1529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70" name="Rectangle 22"/>
            <p:cNvSpPr>
              <a:spLocks noChangeArrowheads="1"/>
            </p:cNvSpPr>
            <p:nvPr/>
          </p:nvSpPr>
          <p:spPr bwMode="auto">
            <a:xfrm>
              <a:off x="2321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71" name="Rectangle 23"/>
            <p:cNvSpPr>
              <a:spLocks noChangeArrowheads="1"/>
            </p:cNvSpPr>
            <p:nvPr/>
          </p:nvSpPr>
          <p:spPr bwMode="auto">
            <a:xfrm>
              <a:off x="2926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72" name="Rectangle 24"/>
            <p:cNvSpPr>
              <a:spLocks noChangeArrowheads="1"/>
            </p:cNvSpPr>
            <p:nvPr/>
          </p:nvSpPr>
          <p:spPr bwMode="auto">
            <a:xfrm>
              <a:off x="1836" y="2344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73" name="Rectangle 25"/>
            <p:cNvSpPr>
              <a:spLocks noChangeArrowheads="1"/>
            </p:cNvSpPr>
            <p:nvPr/>
          </p:nvSpPr>
          <p:spPr bwMode="auto">
            <a:xfrm>
              <a:off x="2361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74" name="Rectangle 26"/>
            <p:cNvSpPr>
              <a:spLocks noChangeArrowheads="1"/>
            </p:cNvSpPr>
            <p:nvPr/>
          </p:nvSpPr>
          <p:spPr bwMode="auto">
            <a:xfrm>
              <a:off x="3412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75" name="Rectangle 27"/>
            <p:cNvSpPr>
              <a:spLocks noChangeArrowheads="1"/>
            </p:cNvSpPr>
            <p:nvPr/>
          </p:nvSpPr>
          <p:spPr bwMode="auto">
            <a:xfrm>
              <a:off x="2886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104476" name="AutoShape 28"/>
            <p:cNvCxnSpPr>
              <a:cxnSpLocks noChangeShapeType="1"/>
              <a:stCxn id="104469" idx="2"/>
              <a:endCxn id="104470" idx="0"/>
            </p:cNvCxnSpPr>
            <p:nvPr/>
          </p:nvCxnSpPr>
          <p:spPr bwMode="auto">
            <a:xfrm rot="5400000">
              <a:off x="2563" y="1691"/>
              <a:ext cx="187" cy="303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77" name="AutoShape 29"/>
            <p:cNvCxnSpPr>
              <a:cxnSpLocks noChangeShapeType="1"/>
              <a:stCxn id="104469" idx="2"/>
              <a:endCxn id="104471" idx="0"/>
            </p:cNvCxnSpPr>
            <p:nvPr/>
          </p:nvCxnSpPr>
          <p:spPr bwMode="auto">
            <a:xfrm rot="16200000" flipH="1">
              <a:off x="2865" y="1692"/>
              <a:ext cx="187" cy="302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78" name="AutoShape 30"/>
            <p:cNvCxnSpPr>
              <a:cxnSpLocks noChangeShapeType="1"/>
              <a:stCxn id="104470" idx="2"/>
              <a:endCxn id="104472" idx="0"/>
            </p:cNvCxnSpPr>
            <p:nvPr/>
          </p:nvCxnSpPr>
          <p:spPr bwMode="auto">
            <a:xfrm rot="5400000">
              <a:off x="2169" y="2007"/>
              <a:ext cx="188" cy="48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79" name="AutoShape 31"/>
            <p:cNvCxnSpPr>
              <a:cxnSpLocks noChangeShapeType="1"/>
              <a:stCxn id="104470" idx="2"/>
              <a:endCxn id="104473" idx="0"/>
            </p:cNvCxnSpPr>
            <p:nvPr/>
          </p:nvCxnSpPr>
          <p:spPr bwMode="auto">
            <a:xfrm rot="16200000" flipH="1">
              <a:off x="2431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80" name="AutoShape 32"/>
            <p:cNvCxnSpPr>
              <a:cxnSpLocks noChangeShapeType="1"/>
              <a:stCxn id="104471" idx="2"/>
              <a:endCxn id="104475" idx="0"/>
            </p:cNvCxnSpPr>
            <p:nvPr/>
          </p:nvCxnSpPr>
          <p:spPr bwMode="auto">
            <a:xfrm rot="5400000">
              <a:off x="2996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81" name="AutoShape 33"/>
            <p:cNvCxnSpPr>
              <a:cxnSpLocks noChangeShapeType="1"/>
              <a:stCxn id="104471" idx="2"/>
              <a:endCxn id="104474" idx="0"/>
            </p:cNvCxnSpPr>
            <p:nvPr/>
          </p:nvCxnSpPr>
          <p:spPr bwMode="auto">
            <a:xfrm rot="16200000" flipH="1">
              <a:off x="3259" y="2007"/>
              <a:ext cx="187" cy="48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104482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1975" y="2573"/>
              <a:ext cx="1614" cy="33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2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  <p:sp>
        <p:nvSpPr>
          <p:cNvPr id="104483" name="Text Box 35"/>
          <p:cNvSpPr txBox="1">
            <a:spLocks noChangeArrowheads="1"/>
          </p:cNvSpPr>
          <p:nvPr/>
        </p:nvSpPr>
        <p:spPr bwMode="auto">
          <a:xfrm>
            <a:off x="600075" y="1782763"/>
            <a:ext cx="7754938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Moderate to High Levels of Diversification</a:t>
            </a:r>
          </a:p>
        </p:txBody>
      </p:sp>
      <p:sp>
        <p:nvSpPr>
          <p:cNvPr id="104485" name="Line 37"/>
          <p:cNvSpPr>
            <a:spLocks noChangeShapeType="1"/>
          </p:cNvSpPr>
          <p:nvPr/>
        </p:nvSpPr>
        <p:spPr bwMode="auto">
          <a:xfrm flipV="1">
            <a:off x="5430838" y="2600325"/>
            <a:ext cx="1196975" cy="13874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04486" name="Group 38"/>
          <p:cNvGrpSpPr>
            <a:grpSpLocks/>
          </p:cNvGrpSpPr>
          <p:nvPr/>
        </p:nvGrpSpPr>
        <p:grpSpPr bwMode="auto">
          <a:xfrm>
            <a:off x="4386263" y="3335338"/>
            <a:ext cx="2132012" cy="1512887"/>
            <a:chOff x="2763" y="2101"/>
            <a:chExt cx="1343" cy="953"/>
          </a:xfrm>
        </p:grpSpPr>
        <p:sp>
          <p:nvSpPr>
            <p:cNvPr id="104487" name="Rectangle 39"/>
            <p:cNvSpPr>
              <a:spLocks noChangeArrowheads="1"/>
            </p:cNvSpPr>
            <p:nvPr/>
          </p:nvSpPr>
          <p:spPr bwMode="auto">
            <a:xfrm>
              <a:off x="3307" y="2101"/>
              <a:ext cx="255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88" name="Rectangle 40"/>
            <p:cNvSpPr>
              <a:spLocks noChangeArrowheads="1"/>
            </p:cNvSpPr>
            <p:nvPr/>
          </p:nvSpPr>
          <p:spPr bwMode="auto">
            <a:xfrm>
              <a:off x="3098" y="2382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89" name="Rectangle 41"/>
            <p:cNvSpPr>
              <a:spLocks noChangeArrowheads="1"/>
            </p:cNvSpPr>
            <p:nvPr/>
          </p:nvSpPr>
          <p:spPr bwMode="auto">
            <a:xfrm>
              <a:off x="3516" y="2382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90" name="Rectangle 42"/>
            <p:cNvSpPr>
              <a:spLocks noChangeArrowheads="1"/>
            </p:cNvSpPr>
            <p:nvPr/>
          </p:nvSpPr>
          <p:spPr bwMode="auto">
            <a:xfrm>
              <a:off x="2763" y="2664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91" name="Rectangle 43"/>
            <p:cNvSpPr>
              <a:spLocks noChangeArrowheads="1"/>
            </p:cNvSpPr>
            <p:nvPr/>
          </p:nvSpPr>
          <p:spPr bwMode="auto">
            <a:xfrm>
              <a:off x="3126" y="2663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92" name="Rectangle 44"/>
            <p:cNvSpPr>
              <a:spLocks noChangeArrowheads="1"/>
            </p:cNvSpPr>
            <p:nvPr/>
          </p:nvSpPr>
          <p:spPr bwMode="auto">
            <a:xfrm>
              <a:off x="3852" y="2663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4493" name="Rectangle 45"/>
            <p:cNvSpPr>
              <a:spLocks noChangeArrowheads="1"/>
            </p:cNvSpPr>
            <p:nvPr/>
          </p:nvSpPr>
          <p:spPr bwMode="auto">
            <a:xfrm>
              <a:off x="3488" y="2663"/>
              <a:ext cx="255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104494" name="AutoShape 46"/>
            <p:cNvCxnSpPr>
              <a:cxnSpLocks noChangeShapeType="1"/>
              <a:stCxn id="104487" idx="2"/>
              <a:endCxn id="104488" idx="0"/>
            </p:cNvCxnSpPr>
            <p:nvPr/>
          </p:nvCxnSpPr>
          <p:spPr bwMode="auto">
            <a:xfrm rot="5400000">
              <a:off x="3265" y="2213"/>
              <a:ext cx="129" cy="21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95" name="AutoShape 47"/>
            <p:cNvCxnSpPr>
              <a:cxnSpLocks noChangeShapeType="1"/>
              <a:stCxn id="104487" idx="2"/>
              <a:endCxn id="104489" idx="0"/>
            </p:cNvCxnSpPr>
            <p:nvPr/>
          </p:nvCxnSpPr>
          <p:spPr bwMode="auto">
            <a:xfrm rot="16200000" flipH="1">
              <a:off x="3474" y="2214"/>
              <a:ext cx="129" cy="208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96" name="AutoShape 48"/>
            <p:cNvCxnSpPr>
              <a:cxnSpLocks noChangeShapeType="1"/>
              <a:stCxn id="104488" idx="2"/>
              <a:endCxn id="104490" idx="0"/>
            </p:cNvCxnSpPr>
            <p:nvPr/>
          </p:nvCxnSpPr>
          <p:spPr bwMode="auto">
            <a:xfrm rot="5400000">
              <a:off x="2993" y="2431"/>
              <a:ext cx="130" cy="33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97" name="AutoShape 49"/>
            <p:cNvCxnSpPr>
              <a:cxnSpLocks noChangeShapeType="1"/>
              <a:stCxn id="104488" idx="2"/>
              <a:endCxn id="104491" idx="0"/>
            </p:cNvCxnSpPr>
            <p:nvPr/>
          </p:nvCxnSpPr>
          <p:spPr bwMode="auto">
            <a:xfrm rot="16200000" flipH="1">
              <a:off x="3174" y="2585"/>
              <a:ext cx="129" cy="28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98" name="AutoShape 50"/>
            <p:cNvCxnSpPr>
              <a:cxnSpLocks noChangeShapeType="1"/>
              <a:stCxn id="104489" idx="2"/>
              <a:endCxn id="104493" idx="0"/>
            </p:cNvCxnSpPr>
            <p:nvPr/>
          </p:nvCxnSpPr>
          <p:spPr bwMode="auto">
            <a:xfrm rot="5400000">
              <a:off x="3565" y="2585"/>
              <a:ext cx="129" cy="27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104499" name="AutoShape 51"/>
            <p:cNvCxnSpPr>
              <a:cxnSpLocks noChangeShapeType="1"/>
              <a:stCxn id="104489" idx="2"/>
              <a:endCxn id="104492" idx="0"/>
            </p:cNvCxnSpPr>
            <p:nvPr/>
          </p:nvCxnSpPr>
          <p:spPr bwMode="auto">
            <a:xfrm rot="16200000" flipH="1">
              <a:off x="3746" y="2431"/>
              <a:ext cx="129" cy="33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104500" name="WordArt 52"/>
            <p:cNvSpPr>
              <a:spLocks noChangeArrowheads="1" noChangeShapeType="1" noTextEdit="1"/>
            </p:cNvSpPr>
            <p:nvPr/>
          </p:nvSpPr>
          <p:spPr bwMode="auto">
            <a:xfrm>
              <a:off x="2859" y="2822"/>
              <a:ext cx="1115" cy="232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  <p:sp>
        <p:nvSpPr>
          <p:cNvPr id="104501" name="Line 53"/>
          <p:cNvSpPr>
            <a:spLocks noChangeShapeType="1"/>
          </p:cNvSpPr>
          <p:nvPr/>
        </p:nvSpPr>
        <p:spPr bwMode="auto">
          <a:xfrm>
            <a:off x="5429250" y="3986213"/>
            <a:ext cx="243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5B484-6224-4FA5-90DC-6615071AB2F8}" type="slidenum">
              <a:rPr lang="en-US"/>
              <a:pPr/>
              <a:t>8</a:t>
            </a:fld>
            <a:endParaRPr lang="en-US"/>
          </a:p>
        </p:txBody>
      </p:sp>
      <p:sp>
        <p:nvSpPr>
          <p:cNvPr id="75838" name="Line 62"/>
          <p:cNvSpPr>
            <a:spLocks noChangeShapeType="1"/>
          </p:cNvSpPr>
          <p:nvPr/>
        </p:nvSpPr>
        <p:spPr bwMode="auto">
          <a:xfrm flipH="1" flipV="1">
            <a:off x="6626225" y="2598738"/>
            <a:ext cx="1238250" cy="1373187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5839" name="Line 63"/>
          <p:cNvSpPr>
            <a:spLocks noChangeShapeType="1"/>
          </p:cNvSpPr>
          <p:nvPr/>
        </p:nvSpPr>
        <p:spPr bwMode="auto">
          <a:xfrm flipV="1">
            <a:off x="5430838" y="2600325"/>
            <a:ext cx="1196975" cy="13874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5840" name="Line 64"/>
          <p:cNvSpPr>
            <a:spLocks noChangeShapeType="1"/>
          </p:cNvSpPr>
          <p:nvPr/>
        </p:nvSpPr>
        <p:spPr bwMode="auto">
          <a:xfrm>
            <a:off x="5429250" y="3986213"/>
            <a:ext cx="24352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oval" w="lg" len="lg"/>
            <a:tailEnd type="oval" w="lg" len="lg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35950" cy="1143000"/>
          </a:xfrm>
        </p:spPr>
        <p:txBody>
          <a:bodyPr/>
          <a:lstStyle/>
          <a:p>
            <a:r>
              <a:rPr lang="en-US"/>
              <a:t>Levels and Types of Diversification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966788" y="2322513"/>
            <a:ext cx="4532312" cy="20161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Unrelated</a:t>
            </a:r>
            <a:endParaRPr kumimoji="0" lang="en-US" sz="2800"/>
          </a:p>
          <a:p>
            <a:pPr>
              <a:spcBef>
                <a:spcPct val="10000"/>
              </a:spcBef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&lt; 70% of revenue comes from the dominant business, and there are no common links between businesses</a:t>
            </a:r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 useBgFill="1">
        <p:nvSpPr>
          <p:cNvPr id="75841" name="Rectangle 65"/>
          <p:cNvSpPr>
            <a:spLocks noChangeArrowheads="1"/>
          </p:cNvSpPr>
          <p:nvPr/>
        </p:nvSpPr>
        <p:spPr bwMode="auto">
          <a:xfrm>
            <a:off x="5192713" y="2322513"/>
            <a:ext cx="2882900" cy="1878012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sp useBgFill="1">
        <p:nvSpPr>
          <p:cNvPr id="75842" name="Rectangle 66"/>
          <p:cNvSpPr>
            <a:spLocks noChangeArrowheads="1"/>
          </p:cNvSpPr>
          <p:nvPr/>
        </p:nvSpPr>
        <p:spPr bwMode="auto">
          <a:xfrm rot="-2439018">
            <a:off x="7135813" y="2447925"/>
            <a:ext cx="233362" cy="1643063"/>
          </a:xfrm>
          <a:prstGeom prst="rect">
            <a:avLst/>
          </a:prstGeom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/>
          </a:p>
        </p:txBody>
      </p:sp>
      <p:grpSp>
        <p:nvGrpSpPr>
          <p:cNvPr id="75782" name="Group 6"/>
          <p:cNvGrpSpPr>
            <a:grpSpLocks/>
          </p:cNvGrpSpPr>
          <p:nvPr/>
        </p:nvGrpSpPr>
        <p:grpSpPr bwMode="auto">
          <a:xfrm>
            <a:off x="6784975" y="3333750"/>
            <a:ext cx="2132013" cy="1512888"/>
            <a:chOff x="1836" y="1529"/>
            <a:chExt cx="1944" cy="1380"/>
          </a:xfrm>
        </p:grpSpPr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2624" y="1529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>
              <a:off x="2321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785" name="Rectangle 9"/>
            <p:cNvSpPr>
              <a:spLocks noChangeArrowheads="1"/>
            </p:cNvSpPr>
            <p:nvPr/>
          </p:nvSpPr>
          <p:spPr bwMode="auto">
            <a:xfrm>
              <a:off x="2926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786" name="Rectangle 10"/>
            <p:cNvSpPr>
              <a:spLocks noChangeArrowheads="1"/>
            </p:cNvSpPr>
            <p:nvPr/>
          </p:nvSpPr>
          <p:spPr bwMode="auto">
            <a:xfrm>
              <a:off x="1836" y="2344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787" name="Rectangle 11"/>
            <p:cNvSpPr>
              <a:spLocks noChangeArrowheads="1"/>
            </p:cNvSpPr>
            <p:nvPr/>
          </p:nvSpPr>
          <p:spPr bwMode="auto">
            <a:xfrm>
              <a:off x="2361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788" name="Rectangle 12"/>
            <p:cNvSpPr>
              <a:spLocks noChangeArrowheads="1"/>
            </p:cNvSpPr>
            <p:nvPr/>
          </p:nvSpPr>
          <p:spPr bwMode="auto">
            <a:xfrm>
              <a:off x="3412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789" name="Rectangle 13"/>
            <p:cNvSpPr>
              <a:spLocks noChangeArrowheads="1"/>
            </p:cNvSpPr>
            <p:nvPr/>
          </p:nvSpPr>
          <p:spPr bwMode="auto">
            <a:xfrm>
              <a:off x="2886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75790" name="AutoShape 14"/>
            <p:cNvCxnSpPr>
              <a:cxnSpLocks noChangeShapeType="1"/>
              <a:stCxn id="75783" idx="2"/>
              <a:endCxn id="75784" idx="0"/>
            </p:cNvCxnSpPr>
            <p:nvPr/>
          </p:nvCxnSpPr>
          <p:spPr bwMode="auto">
            <a:xfrm rot="5400000">
              <a:off x="2563" y="1691"/>
              <a:ext cx="187" cy="303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791" name="AutoShape 15"/>
            <p:cNvCxnSpPr>
              <a:cxnSpLocks noChangeShapeType="1"/>
              <a:stCxn id="75783" idx="2"/>
              <a:endCxn id="75785" idx="0"/>
            </p:cNvCxnSpPr>
            <p:nvPr/>
          </p:nvCxnSpPr>
          <p:spPr bwMode="auto">
            <a:xfrm rot="16200000" flipH="1">
              <a:off x="2865" y="1692"/>
              <a:ext cx="187" cy="302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792" name="AutoShape 16"/>
            <p:cNvCxnSpPr>
              <a:cxnSpLocks noChangeShapeType="1"/>
              <a:stCxn id="75784" idx="2"/>
              <a:endCxn id="75786" idx="0"/>
            </p:cNvCxnSpPr>
            <p:nvPr/>
          </p:nvCxnSpPr>
          <p:spPr bwMode="auto">
            <a:xfrm rot="5400000">
              <a:off x="2169" y="2007"/>
              <a:ext cx="188" cy="48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793" name="AutoShape 17"/>
            <p:cNvCxnSpPr>
              <a:cxnSpLocks noChangeShapeType="1"/>
              <a:stCxn id="75784" idx="2"/>
              <a:endCxn id="75787" idx="0"/>
            </p:cNvCxnSpPr>
            <p:nvPr/>
          </p:nvCxnSpPr>
          <p:spPr bwMode="auto">
            <a:xfrm rot="16200000" flipH="1">
              <a:off x="2431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794" name="AutoShape 18"/>
            <p:cNvCxnSpPr>
              <a:cxnSpLocks noChangeShapeType="1"/>
              <a:stCxn id="75785" idx="2"/>
              <a:endCxn id="75789" idx="0"/>
            </p:cNvCxnSpPr>
            <p:nvPr/>
          </p:nvCxnSpPr>
          <p:spPr bwMode="auto">
            <a:xfrm rot="5400000">
              <a:off x="2996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795" name="AutoShape 19"/>
            <p:cNvCxnSpPr>
              <a:cxnSpLocks noChangeShapeType="1"/>
              <a:stCxn id="75785" idx="2"/>
              <a:endCxn id="75788" idx="0"/>
            </p:cNvCxnSpPr>
            <p:nvPr/>
          </p:nvCxnSpPr>
          <p:spPr bwMode="auto">
            <a:xfrm rot="16200000" flipH="1">
              <a:off x="3259" y="2007"/>
              <a:ext cx="187" cy="48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75796" name="WordArt 20"/>
            <p:cNvSpPr>
              <a:spLocks noChangeArrowheads="1" noChangeShapeType="1" noTextEdit="1"/>
            </p:cNvSpPr>
            <p:nvPr/>
          </p:nvSpPr>
          <p:spPr bwMode="auto">
            <a:xfrm>
              <a:off x="1975" y="2573"/>
              <a:ext cx="1614" cy="33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2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  <p:grpSp>
        <p:nvGrpSpPr>
          <p:cNvPr id="75797" name="Group 21"/>
          <p:cNvGrpSpPr>
            <a:grpSpLocks/>
          </p:cNvGrpSpPr>
          <p:nvPr/>
        </p:nvGrpSpPr>
        <p:grpSpPr bwMode="auto">
          <a:xfrm>
            <a:off x="5986463" y="2181225"/>
            <a:ext cx="1330325" cy="966788"/>
            <a:chOff x="1836" y="1529"/>
            <a:chExt cx="1944" cy="1380"/>
          </a:xfrm>
        </p:grpSpPr>
        <p:sp>
          <p:nvSpPr>
            <p:cNvPr id="75798" name="Rectangle 22"/>
            <p:cNvSpPr>
              <a:spLocks noChangeArrowheads="1"/>
            </p:cNvSpPr>
            <p:nvPr/>
          </p:nvSpPr>
          <p:spPr bwMode="auto">
            <a:xfrm>
              <a:off x="2624" y="1529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799" name="Rectangle 23"/>
            <p:cNvSpPr>
              <a:spLocks noChangeArrowheads="1"/>
            </p:cNvSpPr>
            <p:nvPr/>
          </p:nvSpPr>
          <p:spPr bwMode="auto">
            <a:xfrm>
              <a:off x="2321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00" name="Rectangle 24"/>
            <p:cNvSpPr>
              <a:spLocks noChangeArrowheads="1"/>
            </p:cNvSpPr>
            <p:nvPr/>
          </p:nvSpPr>
          <p:spPr bwMode="auto">
            <a:xfrm>
              <a:off x="2926" y="1936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01" name="Rectangle 25"/>
            <p:cNvSpPr>
              <a:spLocks noChangeArrowheads="1"/>
            </p:cNvSpPr>
            <p:nvPr/>
          </p:nvSpPr>
          <p:spPr bwMode="auto">
            <a:xfrm>
              <a:off x="1836" y="2344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02" name="Rectangle 26"/>
            <p:cNvSpPr>
              <a:spLocks noChangeArrowheads="1"/>
            </p:cNvSpPr>
            <p:nvPr/>
          </p:nvSpPr>
          <p:spPr bwMode="auto">
            <a:xfrm>
              <a:off x="2361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03" name="Rectangle 27"/>
            <p:cNvSpPr>
              <a:spLocks noChangeArrowheads="1"/>
            </p:cNvSpPr>
            <p:nvPr/>
          </p:nvSpPr>
          <p:spPr bwMode="auto">
            <a:xfrm>
              <a:off x="3412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04" name="Rectangle 28"/>
            <p:cNvSpPr>
              <a:spLocks noChangeArrowheads="1"/>
            </p:cNvSpPr>
            <p:nvPr/>
          </p:nvSpPr>
          <p:spPr bwMode="auto">
            <a:xfrm>
              <a:off x="2886" y="2343"/>
              <a:ext cx="368" cy="22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75805" name="AutoShape 29"/>
            <p:cNvCxnSpPr>
              <a:cxnSpLocks noChangeShapeType="1"/>
              <a:stCxn id="75798" idx="2"/>
              <a:endCxn id="75799" idx="0"/>
            </p:cNvCxnSpPr>
            <p:nvPr/>
          </p:nvCxnSpPr>
          <p:spPr bwMode="auto">
            <a:xfrm rot="5400000">
              <a:off x="2563" y="1691"/>
              <a:ext cx="187" cy="303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06" name="AutoShape 30"/>
            <p:cNvCxnSpPr>
              <a:cxnSpLocks noChangeShapeType="1"/>
              <a:stCxn id="75798" idx="2"/>
              <a:endCxn id="75800" idx="0"/>
            </p:cNvCxnSpPr>
            <p:nvPr/>
          </p:nvCxnSpPr>
          <p:spPr bwMode="auto">
            <a:xfrm rot="16200000" flipH="1">
              <a:off x="2865" y="1692"/>
              <a:ext cx="187" cy="302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07" name="AutoShape 31"/>
            <p:cNvCxnSpPr>
              <a:cxnSpLocks noChangeShapeType="1"/>
              <a:stCxn id="75799" idx="2"/>
              <a:endCxn id="75801" idx="0"/>
            </p:cNvCxnSpPr>
            <p:nvPr/>
          </p:nvCxnSpPr>
          <p:spPr bwMode="auto">
            <a:xfrm rot="5400000">
              <a:off x="2169" y="2007"/>
              <a:ext cx="188" cy="48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08" name="AutoShape 32"/>
            <p:cNvCxnSpPr>
              <a:cxnSpLocks noChangeShapeType="1"/>
              <a:stCxn id="75799" idx="2"/>
              <a:endCxn id="75802" idx="0"/>
            </p:cNvCxnSpPr>
            <p:nvPr/>
          </p:nvCxnSpPr>
          <p:spPr bwMode="auto">
            <a:xfrm rot="16200000" flipH="1">
              <a:off x="2431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09" name="AutoShape 33"/>
            <p:cNvCxnSpPr>
              <a:cxnSpLocks noChangeShapeType="1"/>
              <a:stCxn id="75800" idx="2"/>
              <a:endCxn id="75804" idx="0"/>
            </p:cNvCxnSpPr>
            <p:nvPr/>
          </p:nvCxnSpPr>
          <p:spPr bwMode="auto">
            <a:xfrm rot="5400000">
              <a:off x="2996" y="2230"/>
              <a:ext cx="187" cy="4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10" name="AutoShape 34"/>
            <p:cNvCxnSpPr>
              <a:cxnSpLocks noChangeShapeType="1"/>
              <a:stCxn id="75800" idx="2"/>
              <a:endCxn id="75803" idx="0"/>
            </p:cNvCxnSpPr>
            <p:nvPr/>
          </p:nvCxnSpPr>
          <p:spPr bwMode="auto">
            <a:xfrm rot="16200000" flipH="1">
              <a:off x="3259" y="2007"/>
              <a:ext cx="187" cy="48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75811" name="WordArt 35"/>
            <p:cNvSpPr>
              <a:spLocks noChangeArrowheads="1" noChangeShapeType="1" noTextEdit="1"/>
            </p:cNvSpPr>
            <p:nvPr/>
          </p:nvSpPr>
          <p:spPr bwMode="auto">
            <a:xfrm>
              <a:off x="1975" y="2573"/>
              <a:ext cx="1614" cy="336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gradFill rotWithShape="0">
                    <a:gsLst>
                      <a:gs pos="0">
                        <a:schemeClr val="accent1"/>
                      </a:gs>
                      <a:gs pos="100000">
                        <a:schemeClr val="accent1">
                          <a:gamma/>
                          <a:shade val="26275"/>
                          <a:invGamma/>
                        </a:schemeClr>
                      </a:gs>
                    </a:gsLst>
                    <a:path path="rect">
                      <a:fillToRect l="50000" t="50000" r="50000" b="50000"/>
                    </a:path>
                  </a:gra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  <p:sp>
        <p:nvSpPr>
          <p:cNvPr id="75812" name="Text Box 36"/>
          <p:cNvSpPr txBox="1">
            <a:spLocks noChangeArrowheads="1"/>
          </p:cNvSpPr>
          <p:nvPr/>
        </p:nvSpPr>
        <p:spPr bwMode="auto">
          <a:xfrm>
            <a:off x="600075" y="1782763"/>
            <a:ext cx="7754938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Very High Levels of Diversification</a:t>
            </a:r>
          </a:p>
        </p:txBody>
      </p:sp>
      <p:grpSp>
        <p:nvGrpSpPr>
          <p:cNvPr id="75815" name="Group 39"/>
          <p:cNvGrpSpPr>
            <a:grpSpLocks/>
          </p:cNvGrpSpPr>
          <p:nvPr/>
        </p:nvGrpSpPr>
        <p:grpSpPr bwMode="auto">
          <a:xfrm>
            <a:off x="4386263" y="3335338"/>
            <a:ext cx="2132012" cy="1512887"/>
            <a:chOff x="2763" y="2101"/>
            <a:chExt cx="1343" cy="953"/>
          </a:xfrm>
        </p:grpSpPr>
        <p:sp>
          <p:nvSpPr>
            <p:cNvPr id="75816" name="Rectangle 40"/>
            <p:cNvSpPr>
              <a:spLocks noChangeArrowheads="1"/>
            </p:cNvSpPr>
            <p:nvPr/>
          </p:nvSpPr>
          <p:spPr bwMode="auto">
            <a:xfrm>
              <a:off x="3307" y="2101"/>
              <a:ext cx="255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17" name="Rectangle 41"/>
            <p:cNvSpPr>
              <a:spLocks noChangeArrowheads="1"/>
            </p:cNvSpPr>
            <p:nvPr/>
          </p:nvSpPr>
          <p:spPr bwMode="auto">
            <a:xfrm>
              <a:off x="3098" y="2382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18" name="Rectangle 42"/>
            <p:cNvSpPr>
              <a:spLocks noChangeArrowheads="1"/>
            </p:cNvSpPr>
            <p:nvPr/>
          </p:nvSpPr>
          <p:spPr bwMode="auto">
            <a:xfrm>
              <a:off x="3516" y="2382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19" name="Rectangle 43"/>
            <p:cNvSpPr>
              <a:spLocks noChangeArrowheads="1"/>
            </p:cNvSpPr>
            <p:nvPr/>
          </p:nvSpPr>
          <p:spPr bwMode="auto">
            <a:xfrm>
              <a:off x="2763" y="2664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20" name="Rectangle 44"/>
            <p:cNvSpPr>
              <a:spLocks noChangeArrowheads="1"/>
            </p:cNvSpPr>
            <p:nvPr/>
          </p:nvSpPr>
          <p:spPr bwMode="auto">
            <a:xfrm>
              <a:off x="3126" y="2663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21" name="Rectangle 45"/>
            <p:cNvSpPr>
              <a:spLocks noChangeArrowheads="1"/>
            </p:cNvSpPr>
            <p:nvPr/>
          </p:nvSpPr>
          <p:spPr bwMode="auto">
            <a:xfrm>
              <a:off x="3852" y="2663"/>
              <a:ext cx="254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75822" name="Rectangle 46"/>
            <p:cNvSpPr>
              <a:spLocks noChangeArrowheads="1"/>
            </p:cNvSpPr>
            <p:nvPr/>
          </p:nvSpPr>
          <p:spPr bwMode="auto">
            <a:xfrm>
              <a:off x="3488" y="2663"/>
              <a:ext cx="255" cy="152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2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cxnSp>
          <p:nvCxnSpPr>
            <p:cNvPr id="75823" name="AutoShape 47"/>
            <p:cNvCxnSpPr>
              <a:cxnSpLocks noChangeShapeType="1"/>
              <a:stCxn id="75816" idx="2"/>
              <a:endCxn id="75817" idx="0"/>
            </p:cNvCxnSpPr>
            <p:nvPr/>
          </p:nvCxnSpPr>
          <p:spPr bwMode="auto">
            <a:xfrm rot="5400000">
              <a:off x="3265" y="2213"/>
              <a:ext cx="129" cy="210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24" name="AutoShape 48"/>
            <p:cNvCxnSpPr>
              <a:cxnSpLocks noChangeShapeType="1"/>
              <a:stCxn id="75816" idx="2"/>
              <a:endCxn id="75818" idx="0"/>
            </p:cNvCxnSpPr>
            <p:nvPr/>
          </p:nvCxnSpPr>
          <p:spPr bwMode="auto">
            <a:xfrm rot="16200000" flipH="1">
              <a:off x="3474" y="2214"/>
              <a:ext cx="129" cy="208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25" name="AutoShape 49"/>
            <p:cNvCxnSpPr>
              <a:cxnSpLocks noChangeShapeType="1"/>
              <a:stCxn id="75817" idx="2"/>
              <a:endCxn id="75819" idx="0"/>
            </p:cNvCxnSpPr>
            <p:nvPr/>
          </p:nvCxnSpPr>
          <p:spPr bwMode="auto">
            <a:xfrm rot="5400000">
              <a:off x="2993" y="2431"/>
              <a:ext cx="130" cy="335"/>
            </a:xfrm>
            <a:prstGeom prst="bentConnector3">
              <a:avLst>
                <a:gd name="adj1" fmla="val 50000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26" name="AutoShape 50"/>
            <p:cNvCxnSpPr>
              <a:cxnSpLocks noChangeShapeType="1"/>
              <a:stCxn id="75817" idx="2"/>
              <a:endCxn id="75820" idx="0"/>
            </p:cNvCxnSpPr>
            <p:nvPr/>
          </p:nvCxnSpPr>
          <p:spPr bwMode="auto">
            <a:xfrm rot="16200000" flipH="1">
              <a:off x="3174" y="2585"/>
              <a:ext cx="129" cy="28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27" name="AutoShape 51"/>
            <p:cNvCxnSpPr>
              <a:cxnSpLocks noChangeShapeType="1"/>
              <a:stCxn id="75818" idx="2"/>
              <a:endCxn id="75822" idx="0"/>
            </p:cNvCxnSpPr>
            <p:nvPr/>
          </p:nvCxnSpPr>
          <p:spPr bwMode="auto">
            <a:xfrm rot="5400000">
              <a:off x="3565" y="2585"/>
              <a:ext cx="129" cy="27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cxnSp>
          <p:nvCxnSpPr>
            <p:cNvPr id="75828" name="AutoShape 52"/>
            <p:cNvCxnSpPr>
              <a:cxnSpLocks noChangeShapeType="1"/>
              <a:stCxn id="75818" idx="2"/>
              <a:endCxn id="75821" idx="0"/>
            </p:cNvCxnSpPr>
            <p:nvPr/>
          </p:nvCxnSpPr>
          <p:spPr bwMode="auto">
            <a:xfrm rot="16200000" flipH="1">
              <a:off x="3746" y="2431"/>
              <a:ext cx="129" cy="336"/>
            </a:xfrm>
            <a:prstGeom prst="bentConnector3">
              <a:avLst>
                <a:gd name="adj1" fmla="val 49731"/>
              </a:avLst>
            </a:prstGeom>
            <a:no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</p:cxnSp>
        <p:sp>
          <p:nvSpPr>
            <p:cNvPr id="75829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2859" y="2822"/>
              <a:ext cx="1115" cy="232"/>
            </a:xfrm>
            <a:prstGeom prst="rect">
              <a:avLst/>
            </a:prstGeom>
          </p:spPr>
          <p:txBody>
            <a:bodyPr wrap="none" fromWordArt="1">
              <a:prstTxWarp prst="textCanDown">
                <a:avLst>
                  <a:gd name="adj" fmla="val 33333"/>
                </a:avLst>
              </a:prstTxWarp>
            </a:bodyPr>
            <a:lstStyle/>
            <a:p>
              <a:pPr algn="ctr"/>
              <a:r>
                <a:rPr lang="pt-BR" sz="3200" kern="10">
                  <a:ln w="9525" cap="sq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Business Unit</a:t>
              </a:r>
            </a:p>
          </p:txBody>
        </p:sp>
      </p:grp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35BEB-22D2-4321-B20B-F9586828AC61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6100"/>
            <a:ext cx="8193088" cy="1143000"/>
          </a:xfrm>
        </p:spPr>
        <p:txBody>
          <a:bodyPr/>
          <a:lstStyle/>
          <a:p>
            <a:r>
              <a:rPr lang="en-US"/>
              <a:t>Reasons for Diversification</a:t>
            </a:r>
            <a:endParaRPr lang="en-US" sz="6600" b="1"/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3509963" y="2041525"/>
            <a:ext cx="4749800" cy="946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Reasons to Enhance Strategic Competitiveness</a:t>
            </a:r>
            <a:endParaRPr lang="en-US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7847" name="Text Box 23"/>
          <p:cNvSpPr txBox="1">
            <a:spLocks noChangeArrowheads="1"/>
          </p:cNvSpPr>
          <p:nvPr/>
        </p:nvSpPr>
        <p:spPr bwMode="auto">
          <a:xfrm>
            <a:off x="3836988" y="3054350"/>
            <a:ext cx="4300537" cy="1333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Economies of scope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Market power</a:t>
            </a:r>
          </a:p>
          <a:p>
            <a:pPr marL="231775" indent="-231775">
              <a:spcBef>
                <a:spcPct val="20000"/>
              </a:spcBef>
              <a:buFontTx/>
              <a:buChar char="•"/>
            </a:pPr>
            <a:r>
              <a:rPr kumimoji="0" lang="en-US"/>
              <a:t>Financial economics</a:t>
            </a:r>
          </a:p>
        </p:txBody>
      </p:sp>
      <p:grpSp>
        <p:nvGrpSpPr>
          <p:cNvPr id="77848" name="Group 24"/>
          <p:cNvGrpSpPr>
            <a:grpSpLocks/>
          </p:cNvGrpSpPr>
          <p:nvPr/>
        </p:nvGrpSpPr>
        <p:grpSpPr bwMode="auto">
          <a:xfrm>
            <a:off x="555625" y="2047875"/>
            <a:ext cx="2746375" cy="1035050"/>
            <a:chOff x="1253" y="1530"/>
            <a:chExt cx="1730" cy="652"/>
          </a:xfrm>
        </p:grpSpPr>
        <p:sp>
          <p:nvSpPr>
            <p:cNvPr id="77849" name="Rectangle 25"/>
            <p:cNvSpPr>
              <a:spLocks noChangeArrowheads="1"/>
            </p:cNvSpPr>
            <p:nvPr/>
          </p:nvSpPr>
          <p:spPr bwMode="auto">
            <a:xfrm>
              <a:off x="1253" y="1530"/>
              <a:ext cx="1730" cy="652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0" name="Rectangle 26"/>
            <p:cNvSpPr>
              <a:spLocks noChangeArrowheads="1"/>
            </p:cNvSpPr>
            <p:nvPr/>
          </p:nvSpPr>
          <p:spPr bwMode="auto">
            <a:xfrm>
              <a:off x="1295" y="1581"/>
              <a:ext cx="1645" cy="549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2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Incentives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77857" name="Group 33"/>
          <p:cNvGrpSpPr>
            <a:grpSpLocks/>
          </p:cNvGrpSpPr>
          <p:nvPr/>
        </p:nvGrpSpPr>
        <p:grpSpPr bwMode="auto">
          <a:xfrm>
            <a:off x="555625" y="3463925"/>
            <a:ext cx="2746375" cy="1035050"/>
            <a:chOff x="350" y="1962"/>
            <a:chExt cx="1730" cy="652"/>
          </a:xfrm>
        </p:grpSpPr>
        <p:sp>
          <p:nvSpPr>
            <p:cNvPr id="77858" name="Rectangle 34"/>
            <p:cNvSpPr>
              <a:spLocks noChangeArrowheads="1"/>
            </p:cNvSpPr>
            <p:nvPr/>
          </p:nvSpPr>
          <p:spPr bwMode="auto">
            <a:xfrm>
              <a:off x="350" y="1962"/>
              <a:ext cx="1730" cy="65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folHlink">
                    <a:gamma/>
                    <a:shade val="26275"/>
                    <a:invGamma/>
                  </a:scheme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59" name="Rectangle 35"/>
            <p:cNvSpPr>
              <a:spLocks noChangeArrowheads="1"/>
            </p:cNvSpPr>
            <p:nvPr/>
          </p:nvSpPr>
          <p:spPr bwMode="auto">
            <a:xfrm>
              <a:off x="392" y="2013"/>
              <a:ext cx="1645" cy="549"/>
            </a:xfrm>
            <a:prstGeom prst="rect">
              <a:avLst/>
            </a:prstGeom>
            <a:gradFill rotWithShape="0">
              <a:gsLst>
                <a:gs pos="0">
                  <a:schemeClr val="folHlink">
                    <a:gamma/>
                    <a:shade val="2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Resources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77860" name="Group 36"/>
          <p:cNvGrpSpPr>
            <a:grpSpLocks/>
          </p:cNvGrpSpPr>
          <p:nvPr/>
        </p:nvGrpSpPr>
        <p:grpSpPr bwMode="auto">
          <a:xfrm>
            <a:off x="555625" y="4868863"/>
            <a:ext cx="2746375" cy="1035050"/>
            <a:chOff x="350" y="2635"/>
            <a:chExt cx="1730" cy="652"/>
          </a:xfrm>
        </p:grpSpPr>
        <p:sp>
          <p:nvSpPr>
            <p:cNvPr id="77861" name="Rectangle 37"/>
            <p:cNvSpPr>
              <a:spLocks noChangeArrowheads="1"/>
            </p:cNvSpPr>
            <p:nvPr/>
          </p:nvSpPr>
          <p:spPr bwMode="auto">
            <a:xfrm>
              <a:off x="350" y="2635"/>
              <a:ext cx="1730" cy="652"/>
            </a:xfrm>
            <a:prstGeom prst="rect">
              <a:avLst/>
            </a:prstGeom>
            <a:gradFill rotWithShape="0">
              <a:gsLst>
                <a:gs pos="0">
                  <a:srgbClr val="9999FF"/>
                </a:gs>
                <a:gs pos="100000">
                  <a:srgbClr val="9999FF">
                    <a:gamma/>
                    <a:shade val="26275"/>
                    <a:invGamma/>
                  </a:srgbClr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endParaRPr kumimoji="0" lang="pt-BR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77862" name="Rectangle 38"/>
            <p:cNvSpPr>
              <a:spLocks noChangeArrowheads="1"/>
            </p:cNvSpPr>
            <p:nvPr/>
          </p:nvSpPr>
          <p:spPr bwMode="auto">
            <a:xfrm>
              <a:off x="392" y="2686"/>
              <a:ext cx="1645" cy="549"/>
            </a:xfrm>
            <a:prstGeom prst="rect">
              <a:avLst/>
            </a:prstGeom>
            <a:gradFill rotWithShape="0">
              <a:gsLst>
                <a:gs pos="0">
                  <a:srgbClr val="9999FF">
                    <a:gamma/>
                    <a:shade val="26275"/>
                    <a:invGamma/>
                  </a:srgbClr>
                </a:gs>
                <a:gs pos="100000">
                  <a:srgbClr val="9999FF"/>
                </a:gs>
              </a:gsLst>
              <a:lin ang="0" scaled="1"/>
            </a:gra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Managerial</a:t>
              </a:r>
            </a:p>
            <a:p>
              <a:pPr algn="ctr"/>
              <a:r>
                <a:rPr kumimoji="0" lang="en-US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Motives</a:t>
              </a:r>
              <a:endParaRPr kumimoji="0" lang="en-US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Strategy">
  <a:themeElements>
    <a:clrScheme name="MyStrateg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MyStrateg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yStrateg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Strateg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Strateg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6268</TotalTime>
  <Words>1298</Words>
  <Application>Microsoft Office PowerPoint</Application>
  <PresentationFormat>Apresentação na tela (4:3)</PresentationFormat>
  <Paragraphs>328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MyStrategy</vt:lpstr>
      <vt:lpstr>Corporate-Level Strategy</vt:lpstr>
      <vt:lpstr>Apresentação do PowerPoint</vt:lpstr>
      <vt:lpstr>Two Levels of Strategy</vt:lpstr>
      <vt:lpstr>Key Questions in Corporate Strategy</vt:lpstr>
      <vt:lpstr>Levels and Types of Diversification</vt:lpstr>
      <vt:lpstr>Levels and Types of Diversification</vt:lpstr>
      <vt:lpstr>Levels and Types of Diversification</vt:lpstr>
      <vt:lpstr>Levels and Types of Diversification</vt:lpstr>
      <vt:lpstr>Reasons for Diversification</vt:lpstr>
      <vt:lpstr>Reasons for Diversification</vt:lpstr>
      <vt:lpstr>Reasons for Diversification</vt:lpstr>
      <vt:lpstr>Apresentação do PowerPoint</vt:lpstr>
      <vt:lpstr>Value-creating Strategies of Diversification: Operational and Corporate Readiness</vt:lpstr>
      <vt:lpstr>Adding Value by Diversification</vt:lpstr>
      <vt:lpstr>Alternative Diversification Strategies</vt:lpstr>
      <vt:lpstr>Apresentação do PowerPoint</vt:lpstr>
      <vt:lpstr>Sharing Activities:</vt:lpstr>
      <vt:lpstr>Sharing Activities:</vt:lpstr>
      <vt:lpstr>Alternative Diversification Strategies</vt:lpstr>
      <vt:lpstr>Transferring Core Competencies: </vt:lpstr>
      <vt:lpstr>Transferring Core Competencies:  </vt:lpstr>
      <vt:lpstr>Alternative Diversification Strategies</vt:lpstr>
      <vt:lpstr>Efficient Internal Capital Market Allocation:</vt:lpstr>
      <vt:lpstr>Efficient Internal Capital Market Allocation:</vt:lpstr>
      <vt:lpstr>Alternative Diversification Strategies</vt:lpstr>
      <vt:lpstr>Restructuring:</vt:lpstr>
      <vt:lpstr>Restructuring:</vt:lpstr>
      <vt:lpstr>Restructuring:</vt:lpstr>
      <vt:lpstr>Incentives to Diversify</vt:lpstr>
      <vt:lpstr>Incentives to Diversify</vt:lpstr>
      <vt:lpstr>Resources and Diversification</vt:lpstr>
      <vt:lpstr>Managerial Motives to Diversify</vt:lpstr>
      <vt:lpstr>Relationship Between Diversification and Performance</vt:lpstr>
      <vt:lpstr>Relationship Between Firm Performance and Diversification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Management: Competitiveness and Globalization</dc:title>
  <dc:subject>Chapter 6</dc:subject>
  <dc:creator>R. Dennis Middlemist</dc:creator>
  <dc:description>Contact author at_x000d_
dennis@middlemist.com</dc:description>
  <cp:lastModifiedBy>Edgard Monforte Merlo</cp:lastModifiedBy>
  <cp:revision>36</cp:revision>
  <dcterms:created xsi:type="dcterms:W3CDTF">2002-02-13T21:58:11Z</dcterms:created>
  <dcterms:modified xsi:type="dcterms:W3CDTF">2014-10-14T01:35:50Z</dcterms:modified>
</cp:coreProperties>
</file>