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9" r:id="rId2"/>
    <p:sldId id="257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6" r:id="rId23"/>
    <p:sldId id="355" r:id="rId24"/>
    <p:sldId id="357" r:id="rId25"/>
    <p:sldId id="358" r:id="rId26"/>
    <p:sldId id="359" r:id="rId27"/>
    <p:sldId id="360" r:id="rId28"/>
    <p:sldId id="361" r:id="rId29"/>
    <p:sldId id="301" r:id="rId30"/>
    <p:sldId id="302" r:id="rId31"/>
    <p:sldId id="303" r:id="rId32"/>
    <p:sldId id="362" r:id="rId33"/>
    <p:sldId id="365" r:id="rId34"/>
    <p:sldId id="363" r:id="rId35"/>
    <p:sldId id="366" r:id="rId36"/>
    <p:sldId id="364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2649A"/>
    <a:srgbClr val="32689A"/>
    <a:srgbClr val="336699"/>
    <a:srgbClr val="0099FF"/>
    <a:srgbClr val="CC9900"/>
    <a:srgbClr val="FFFF00"/>
    <a:srgbClr val="2F5E9D"/>
    <a:srgbClr val="3464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CE47DF7-CFA0-442D-8F9F-26FE9235BAA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Southwestern Publishing Company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880E2B4-DFA8-4553-A019-9D293E72457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28C5B-229F-4FBB-AA91-9240F8ACCF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AE1F3-DF7E-4390-A767-0CEAA479DD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96160-36B7-4ED6-87D1-1BAFB9C5D1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1C96-EAEF-454F-A53B-4939B877C6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FFA19-B4A1-4BD1-9EA4-343793EA90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38297-52FA-4B6B-9D6B-B1F963C8AA4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E031-6C37-453E-ABF1-4E2104730B4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D278-7550-4BF0-A1A1-4E49B246097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5FFA5-22F5-4249-A637-F34C2B525A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64633-751E-4408-8080-AFC231808D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B8C92B-5121-4EEB-859B-0E15FB5E1D9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Southwestern Publishing Company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EA9B799-B180-406B-B023-1044FFC55A87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Competitive Rivalry and Competitive Dynamics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5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7221C-9DCE-4C92-BB31-79D78D05B547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Commonality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Market Commonality is concerned with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number of markets with which a firm and a competitor are jointly involved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degree of importance of the individual markets to each competitor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Most industries’ markets are somewhat related in terms of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technologies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core competencies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Multimarket competition</a:t>
            </a:r>
            <a:endParaRPr lang="en-US" b="0">
              <a:latin typeface="Times New Roman" charset="0"/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 competing in several markets</a:t>
            </a:r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1FAA-A8E4-4431-95EC-2BAB22BF2F27}" type="slidenum">
              <a:rPr lang="en-US"/>
              <a:pPr/>
              <a:t>11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Similarity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Resource similarity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extent to which the firm’s tangible and intangible resources are comparable to a competitor’s in terms of both type and amount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with similar types and amounts of resources are likely to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have similar strengths and weaknesses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use similar strategies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Assessing resource similarity can be difficult if critical resources are intangible rather than tangible</a:t>
            </a:r>
            <a:r>
              <a:rPr lang="en-US" b="0">
                <a:solidFill>
                  <a:srgbClr val="000000"/>
                </a:solidFill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1D9D-E575-4AB4-9C42-0677D2934E6D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147514" name="Group 58"/>
          <p:cNvGrpSpPr>
            <a:grpSpLocks/>
          </p:cNvGrpSpPr>
          <p:nvPr/>
        </p:nvGrpSpPr>
        <p:grpSpPr bwMode="auto">
          <a:xfrm>
            <a:off x="6553200" y="1724025"/>
            <a:ext cx="2008188" cy="1238250"/>
            <a:chOff x="2688" y="3403"/>
            <a:chExt cx="1265" cy="780"/>
          </a:xfrm>
        </p:grpSpPr>
        <p:sp>
          <p:nvSpPr>
            <p:cNvPr id="147511" name="Rectangle 55"/>
            <p:cNvSpPr>
              <a:spLocks noChangeArrowheads="1"/>
            </p:cNvSpPr>
            <p:nvPr/>
          </p:nvSpPr>
          <p:spPr bwMode="auto">
            <a:xfrm>
              <a:off x="2688" y="3403"/>
              <a:ext cx="1265" cy="78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512" name="Rectangle 56"/>
            <p:cNvSpPr>
              <a:spLocks noChangeArrowheads="1"/>
            </p:cNvSpPr>
            <p:nvPr/>
          </p:nvSpPr>
          <p:spPr bwMode="auto">
            <a:xfrm>
              <a:off x="2729" y="3431"/>
              <a:ext cx="1183" cy="723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517" name="Group 61"/>
          <p:cNvGrpSpPr>
            <a:grpSpLocks/>
          </p:cNvGrpSpPr>
          <p:nvPr/>
        </p:nvGrpSpPr>
        <p:grpSpPr bwMode="auto">
          <a:xfrm>
            <a:off x="6553200" y="2994025"/>
            <a:ext cx="2008188" cy="1238250"/>
            <a:chOff x="529" y="1491"/>
            <a:chExt cx="1265" cy="780"/>
          </a:xfrm>
        </p:grpSpPr>
        <p:sp>
          <p:nvSpPr>
            <p:cNvPr id="147515" name="Rectangle 59"/>
            <p:cNvSpPr>
              <a:spLocks noChangeArrowheads="1"/>
            </p:cNvSpPr>
            <p:nvPr/>
          </p:nvSpPr>
          <p:spPr bwMode="auto">
            <a:xfrm>
              <a:off x="529" y="1491"/>
              <a:ext cx="1265" cy="780"/>
            </a:xfrm>
            <a:prstGeom prst="rect">
              <a:avLst/>
            </a:prstGeom>
            <a:gradFill rotWithShape="0">
              <a:gsLst>
                <a:gs pos="0">
                  <a:srgbClr val="346498"/>
                </a:gs>
                <a:gs pos="100000">
                  <a:srgbClr val="346498">
                    <a:gamma/>
                    <a:shade val="0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516" name="Rectangle 60"/>
            <p:cNvSpPr>
              <a:spLocks noChangeArrowheads="1"/>
            </p:cNvSpPr>
            <p:nvPr/>
          </p:nvSpPr>
          <p:spPr bwMode="auto">
            <a:xfrm>
              <a:off x="570" y="1519"/>
              <a:ext cx="1183" cy="723"/>
            </a:xfrm>
            <a:prstGeom prst="rect">
              <a:avLst/>
            </a:prstGeom>
            <a:gradFill rotWithShape="0">
              <a:gsLst>
                <a:gs pos="0">
                  <a:srgbClr val="346498">
                    <a:gamma/>
                    <a:shade val="0"/>
                    <a:invGamma/>
                  </a:srgbClr>
                </a:gs>
                <a:gs pos="100000">
                  <a:srgbClr val="346498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520" name="Group 64"/>
          <p:cNvGrpSpPr>
            <a:grpSpLocks/>
          </p:cNvGrpSpPr>
          <p:nvPr/>
        </p:nvGrpSpPr>
        <p:grpSpPr bwMode="auto">
          <a:xfrm>
            <a:off x="4505325" y="2994025"/>
            <a:ext cx="2008188" cy="1238250"/>
            <a:chOff x="529" y="1491"/>
            <a:chExt cx="1265" cy="780"/>
          </a:xfrm>
        </p:grpSpPr>
        <p:sp>
          <p:nvSpPr>
            <p:cNvPr id="147518" name="Rectangle 62"/>
            <p:cNvSpPr>
              <a:spLocks noChangeArrowheads="1"/>
            </p:cNvSpPr>
            <p:nvPr/>
          </p:nvSpPr>
          <p:spPr bwMode="auto">
            <a:xfrm>
              <a:off x="529" y="1491"/>
              <a:ext cx="1265" cy="780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CC9900">
                    <a:gamma/>
                    <a:shade val="0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519" name="Rectangle 63"/>
            <p:cNvSpPr>
              <a:spLocks noChangeArrowheads="1"/>
            </p:cNvSpPr>
            <p:nvPr/>
          </p:nvSpPr>
          <p:spPr bwMode="auto">
            <a:xfrm>
              <a:off x="570" y="1519"/>
              <a:ext cx="1183" cy="723"/>
            </a:xfrm>
            <a:prstGeom prst="rect">
              <a:avLst/>
            </a:prstGeom>
            <a:gradFill rotWithShape="0">
              <a:gsLst>
                <a:gs pos="0">
                  <a:srgbClr val="CC9900">
                    <a:gamma/>
                    <a:shade val="0"/>
                    <a:invGamma/>
                  </a:srgbClr>
                </a:gs>
                <a:gs pos="100000">
                  <a:srgbClr val="CC99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513" name="Group 57"/>
          <p:cNvGrpSpPr>
            <a:grpSpLocks/>
          </p:cNvGrpSpPr>
          <p:nvPr/>
        </p:nvGrpSpPr>
        <p:grpSpPr bwMode="auto">
          <a:xfrm>
            <a:off x="4505325" y="1725613"/>
            <a:ext cx="2008188" cy="1238250"/>
            <a:chOff x="529" y="1491"/>
            <a:chExt cx="1265" cy="780"/>
          </a:xfrm>
        </p:grpSpPr>
        <p:sp>
          <p:nvSpPr>
            <p:cNvPr id="147508" name="Rectangle 52"/>
            <p:cNvSpPr>
              <a:spLocks noChangeArrowheads="1"/>
            </p:cNvSpPr>
            <p:nvPr/>
          </p:nvSpPr>
          <p:spPr bwMode="auto">
            <a:xfrm>
              <a:off x="529" y="1491"/>
              <a:ext cx="1265" cy="78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507" name="Rectangle 51"/>
            <p:cNvSpPr>
              <a:spLocks noChangeArrowheads="1"/>
            </p:cNvSpPr>
            <p:nvPr/>
          </p:nvSpPr>
          <p:spPr bwMode="auto">
            <a:xfrm>
              <a:off x="570" y="1519"/>
              <a:ext cx="1183" cy="72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490" name="Group 34"/>
          <p:cNvGrpSpPr>
            <a:grpSpLocks/>
          </p:cNvGrpSpPr>
          <p:nvPr/>
        </p:nvGrpSpPr>
        <p:grpSpPr bwMode="auto">
          <a:xfrm>
            <a:off x="5032375" y="1944688"/>
            <a:ext cx="901700" cy="798512"/>
            <a:chOff x="3147" y="1237"/>
            <a:chExt cx="568" cy="503"/>
          </a:xfrm>
        </p:grpSpPr>
        <p:sp>
          <p:nvSpPr>
            <p:cNvPr id="147463" name="AutoShape 7"/>
            <p:cNvSpPr>
              <a:spLocks noChangeArrowheads="1"/>
            </p:cNvSpPr>
            <p:nvPr/>
          </p:nvSpPr>
          <p:spPr bwMode="auto">
            <a:xfrm rot="-5400000">
              <a:off x="3250" y="1334"/>
              <a:ext cx="346" cy="312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1" name="Rectangle 5"/>
            <p:cNvSpPr>
              <a:spLocks noChangeArrowheads="1"/>
            </p:cNvSpPr>
            <p:nvPr/>
          </p:nvSpPr>
          <p:spPr bwMode="auto">
            <a:xfrm>
              <a:off x="3147" y="1271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2" name="AutoShape 6"/>
            <p:cNvSpPr>
              <a:spLocks noChangeArrowheads="1"/>
            </p:cNvSpPr>
            <p:nvPr/>
          </p:nvSpPr>
          <p:spPr bwMode="auto">
            <a:xfrm rot="-5400000">
              <a:off x="3246" y="1271"/>
              <a:ext cx="503" cy="435"/>
            </a:xfrm>
            <a:prstGeom prst="triangle">
              <a:avLst>
                <a:gd name="adj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A Framework of Competitor Analysis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677863" y="5411788"/>
            <a:ext cx="431800" cy="431800"/>
          </a:xfrm>
          <a:prstGeom prst="rect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 rot="-5400000">
            <a:off x="646113" y="5978525"/>
            <a:ext cx="496887" cy="430213"/>
          </a:xfrm>
          <a:prstGeom prst="triangle">
            <a:avLst>
              <a:gd name="adj" fmla="val 50000"/>
            </a:avLst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47499" name="Group 43"/>
          <p:cNvGrpSpPr>
            <a:grpSpLocks/>
          </p:cNvGrpSpPr>
          <p:nvPr/>
        </p:nvGrpSpPr>
        <p:grpSpPr bwMode="auto">
          <a:xfrm>
            <a:off x="4848225" y="3213100"/>
            <a:ext cx="1193800" cy="798513"/>
            <a:chOff x="3055" y="2011"/>
            <a:chExt cx="752" cy="503"/>
          </a:xfrm>
        </p:grpSpPr>
        <p:sp>
          <p:nvSpPr>
            <p:cNvPr id="147466" name="AutoShape 10"/>
            <p:cNvSpPr>
              <a:spLocks noChangeArrowheads="1"/>
            </p:cNvSpPr>
            <p:nvPr/>
          </p:nvSpPr>
          <p:spPr bwMode="auto">
            <a:xfrm rot="-5400000">
              <a:off x="3355" y="2206"/>
              <a:ext cx="132" cy="131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 w="190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4" name="Rectangle 8"/>
            <p:cNvSpPr>
              <a:spLocks noChangeArrowheads="1"/>
            </p:cNvSpPr>
            <p:nvPr/>
          </p:nvSpPr>
          <p:spPr bwMode="auto">
            <a:xfrm>
              <a:off x="3055" y="2045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5" name="AutoShape 9"/>
            <p:cNvSpPr>
              <a:spLocks noChangeArrowheads="1"/>
            </p:cNvSpPr>
            <p:nvPr/>
          </p:nvSpPr>
          <p:spPr bwMode="auto">
            <a:xfrm rot="-5400000">
              <a:off x="3338" y="2045"/>
              <a:ext cx="503" cy="435"/>
            </a:xfrm>
            <a:prstGeom prst="triangle">
              <a:avLst>
                <a:gd name="adj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495" name="Group 39"/>
          <p:cNvGrpSpPr>
            <a:grpSpLocks/>
          </p:cNvGrpSpPr>
          <p:nvPr/>
        </p:nvGrpSpPr>
        <p:grpSpPr bwMode="auto">
          <a:xfrm>
            <a:off x="7140575" y="1892300"/>
            <a:ext cx="909638" cy="903288"/>
            <a:chOff x="4483" y="1204"/>
            <a:chExt cx="573" cy="569"/>
          </a:xfrm>
        </p:grpSpPr>
        <p:sp>
          <p:nvSpPr>
            <p:cNvPr id="147469" name="Rectangle 13"/>
            <p:cNvSpPr>
              <a:spLocks noChangeArrowheads="1"/>
            </p:cNvSpPr>
            <p:nvPr/>
          </p:nvSpPr>
          <p:spPr bwMode="auto">
            <a:xfrm>
              <a:off x="4607" y="1337"/>
              <a:ext cx="312" cy="312"/>
            </a:xfrm>
            <a:prstGeom prst="rect">
              <a:avLst/>
            </a:prstGeom>
            <a:solidFill>
              <a:schemeClr val="tx2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4483" y="1337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68" name="Rectangle 12"/>
            <p:cNvSpPr>
              <a:spLocks noChangeArrowheads="1"/>
            </p:cNvSpPr>
            <p:nvPr/>
          </p:nvSpPr>
          <p:spPr bwMode="auto">
            <a:xfrm>
              <a:off x="4620" y="1204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7505" name="Group 49"/>
          <p:cNvGrpSpPr>
            <a:grpSpLocks/>
          </p:cNvGrpSpPr>
          <p:nvPr/>
        </p:nvGrpSpPr>
        <p:grpSpPr bwMode="auto">
          <a:xfrm>
            <a:off x="7019925" y="3160713"/>
            <a:ext cx="1150938" cy="903287"/>
            <a:chOff x="4407" y="1978"/>
            <a:chExt cx="725" cy="569"/>
          </a:xfrm>
        </p:grpSpPr>
        <p:sp>
          <p:nvSpPr>
            <p:cNvPr id="147470" name="Rectangle 14"/>
            <p:cNvSpPr>
              <a:spLocks noChangeArrowheads="1"/>
            </p:cNvSpPr>
            <p:nvPr/>
          </p:nvSpPr>
          <p:spPr bwMode="auto">
            <a:xfrm>
              <a:off x="4695" y="2111"/>
              <a:ext cx="148" cy="312"/>
            </a:xfrm>
            <a:prstGeom prst="rect">
              <a:avLst/>
            </a:prstGeom>
            <a:solidFill>
              <a:schemeClr val="tx2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71" name="Rectangle 15"/>
            <p:cNvSpPr>
              <a:spLocks noChangeArrowheads="1"/>
            </p:cNvSpPr>
            <p:nvPr/>
          </p:nvSpPr>
          <p:spPr bwMode="auto">
            <a:xfrm>
              <a:off x="4407" y="2111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7472" name="Rectangle 16"/>
            <p:cNvSpPr>
              <a:spLocks noChangeArrowheads="1"/>
            </p:cNvSpPr>
            <p:nvPr/>
          </p:nvSpPr>
          <p:spPr bwMode="auto">
            <a:xfrm>
              <a:off x="4696" y="1978"/>
              <a:ext cx="436" cy="436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7477" name="Text Box 21"/>
          <p:cNvSpPr txBox="1">
            <a:spLocks noChangeArrowheads="1"/>
          </p:cNvSpPr>
          <p:nvPr/>
        </p:nvSpPr>
        <p:spPr bwMode="auto">
          <a:xfrm>
            <a:off x="2078038" y="2565400"/>
            <a:ext cx="18573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</a:t>
            </a:r>
          </a:p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Commonality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3676650" y="2135188"/>
            <a:ext cx="79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High</a:t>
            </a:r>
          </a:p>
        </p:txBody>
      </p:sp>
      <p:sp>
        <p:nvSpPr>
          <p:cNvPr id="147479" name="Text Box 23"/>
          <p:cNvSpPr txBox="1">
            <a:spLocks noChangeArrowheads="1"/>
          </p:cNvSpPr>
          <p:nvPr/>
        </p:nvSpPr>
        <p:spPr bwMode="auto">
          <a:xfrm>
            <a:off x="3703638" y="3363913"/>
            <a:ext cx="742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Low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4908550" y="4254500"/>
            <a:ext cx="742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Low</a:t>
            </a: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7302500" y="4254500"/>
            <a:ext cx="793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High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5770563" y="4491038"/>
            <a:ext cx="1400175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</a:t>
            </a:r>
          </a:p>
          <a:p>
            <a:pPr algn="ctr"/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Similarity</a:t>
            </a:r>
          </a:p>
        </p:txBody>
      </p:sp>
      <p:sp>
        <p:nvSpPr>
          <p:cNvPr id="147486" name="Text Box 30"/>
          <p:cNvSpPr txBox="1">
            <a:spLocks noChangeArrowheads="1"/>
          </p:cNvSpPr>
          <p:nvPr/>
        </p:nvSpPr>
        <p:spPr bwMode="auto">
          <a:xfrm>
            <a:off x="508000" y="4330700"/>
            <a:ext cx="3457575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117475">
              <a:spcBef>
                <a:spcPct val="50000"/>
              </a:spcBef>
              <a:tabLst>
                <a:tab pos="692150" algn="l"/>
              </a:tabLst>
            </a:pPr>
            <a:r>
              <a:rPr kumimoji="0"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The shaded area represents degree of market commonality between two firms</a:t>
            </a:r>
            <a:endParaRPr kumimoji="0" lang="en-US" sz="2000"/>
          </a:p>
        </p:txBody>
      </p:sp>
      <p:sp>
        <p:nvSpPr>
          <p:cNvPr id="147521" name="Rectangle 65"/>
          <p:cNvSpPr>
            <a:spLocks noChangeArrowheads="1"/>
          </p:cNvSpPr>
          <p:nvPr/>
        </p:nvSpPr>
        <p:spPr bwMode="auto">
          <a:xfrm>
            <a:off x="365125" y="4270375"/>
            <a:ext cx="3497263" cy="22431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7522" name="Text Box 66"/>
          <p:cNvSpPr txBox="1">
            <a:spLocks noChangeArrowheads="1"/>
          </p:cNvSpPr>
          <p:nvPr/>
        </p:nvSpPr>
        <p:spPr bwMode="auto">
          <a:xfrm>
            <a:off x="1200150" y="6003925"/>
            <a:ext cx="26098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 endowment B</a:t>
            </a:r>
            <a:endParaRPr kumimoji="0" lang="en-US">
              <a:solidFill>
                <a:srgbClr val="FFFF00"/>
              </a:solidFill>
            </a:endParaRPr>
          </a:p>
        </p:txBody>
      </p:sp>
      <p:sp>
        <p:nvSpPr>
          <p:cNvPr id="147523" name="Text Box 67"/>
          <p:cNvSpPr txBox="1">
            <a:spLocks noChangeArrowheads="1"/>
          </p:cNvSpPr>
          <p:nvPr/>
        </p:nvSpPr>
        <p:spPr bwMode="auto">
          <a:xfrm>
            <a:off x="1195388" y="5397500"/>
            <a:ext cx="2624137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 endowment A</a:t>
            </a:r>
            <a:endParaRPr kumimoji="0" lang="en-US">
              <a:solidFill>
                <a:srgbClr val="FFFF00"/>
              </a:solidFill>
            </a:endParaRPr>
          </a:p>
        </p:txBody>
      </p:sp>
      <p:sp>
        <p:nvSpPr>
          <p:cNvPr id="147524" name="Text Box 68"/>
          <p:cNvSpPr txBox="1">
            <a:spLocks noChangeArrowheads="1"/>
          </p:cNvSpPr>
          <p:nvPr/>
        </p:nvSpPr>
        <p:spPr bwMode="auto">
          <a:xfrm>
            <a:off x="522288" y="3871913"/>
            <a:ext cx="8112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</a:t>
            </a:r>
          </a:p>
        </p:txBody>
      </p:sp>
      <p:sp>
        <p:nvSpPr>
          <p:cNvPr id="147525" name="Text Box 69"/>
          <p:cNvSpPr txBox="1">
            <a:spLocks noChangeArrowheads="1"/>
          </p:cNvSpPr>
          <p:nvPr/>
        </p:nvSpPr>
        <p:spPr bwMode="auto">
          <a:xfrm>
            <a:off x="6575425" y="2528888"/>
            <a:ext cx="2857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147526" name="Text Box 70"/>
          <p:cNvSpPr txBox="1">
            <a:spLocks noChangeArrowheads="1"/>
          </p:cNvSpPr>
          <p:nvPr/>
        </p:nvSpPr>
        <p:spPr bwMode="auto">
          <a:xfrm>
            <a:off x="6111875" y="2528888"/>
            <a:ext cx="387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</a:p>
        </p:txBody>
      </p:sp>
      <p:sp>
        <p:nvSpPr>
          <p:cNvPr id="147527" name="Text Box 71"/>
          <p:cNvSpPr txBox="1">
            <a:spLocks noChangeArrowheads="1"/>
          </p:cNvSpPr>
          <p:nvPr/>
        </p:nvSpPr>
        <p:spPr bwMode="auto">
          <a:xfrm>
            <a:off x="6010275" y="2949575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III</a:t>
            </a:r>
          </a:p>
        </p:txBody>
      </p:sp>
      <p:sp>
        <p:nvSpPr>
          <p:cNvPr id="147528" name="Text Box 72"/>
          <p:cNvSpPr txBox="1">
            <a:spLocks noChangeArrowheads="1"/>
          </p:cNvSpPr>
          <p:nvPr/>
        </p:nvSpPr>
        <p:spPr bwMode="auto">
          <a:xfrm>
            <a:off x="6575425" y="2949575"/>
            <a:ext cx="5064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</a:t>
            </a:r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A920-9A36-46EC-ACCD-187138344ACD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Drivers of Competitive Actions and Responses:</a:t>
            </a:r>
            <a:endParaRPr lang="en-US" b="1">
              <a:solidFill>
                <a:srgbClr val="000000"/>
              </a:solidFill>
              <a:effectLst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963" y="2112963"/>
            <a:ext cx="5984875" cy="430053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Awareness is the extent to which competitors recognize the degree of their mutual interdependence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mutual interdependence results from</a:t>
            </a:r>
          </a:p>
          <a:p>
            <a:pPr lvl="2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market commonality</a:t>
            </a:r>
          </a:p>
          <a:p>
            <a:pPr lvl="2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resource similarity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48487" name="Group 7"/>
          <p:cNvGrpSpPr>
            <a:grpSpLocks/>
          </p:cNvGrpSpPr>
          <p:nvPr/>
        </p:nvGrpSpPr>
        <p:grpSpPr bwMode="auto">
          <a:xfrm>
            <a:off x="390525" y="2176463"/>
            <a:ext cx="2139950" cy="938212"/>
            <a:chOff x="278" y="1379"/>
            <a:chExt cx="1348" cy="591"/>
          </a:xfrm>
        </p:grpSpPr>
        <p:sp>
          <p:nvSpPr>
            <p:cNvPr id="148485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48484" name="Rectangle 4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Awareness</a:t>
              </a:r>
              <a:endParaRPr kumimoji="0" lang="en-US"/>
            </a:p>
          </p:txBody>
        </p:sp>
      </p:grp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4225925" y="1058863"/>
            <a:ext cx="197008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Awareness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90525" y="1654175"/>
            <a:ext cx="55070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Drivers of competitive behavior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2731-C7C6-488E-B8E6-7B8A5DAF7814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152584" name="Group 8"/>
          <p:cNvGrpSpPr>
            <a:grpSpLocks/>
          </p:cNvGrpSpPr>
          <p:nvPr/>
        </p:nvGrpSpPr>
        <p:grpSpPr bwMode="auto">
          <a:xfrm>
            <a:off x="390525" y="3148013"/>
            <a:ext cx="2139950" cy="938212"/>
            <a:chOff x="278" y="1379"/>
            <a:chExt cx="1348" cy="591"/>
          </a:xfrm>
        </p:grpSpPr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2586" name="Rectangle 10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Motivation</a:t>
              </a:r>
              <a:endParaRPr kumimoji="0" lang="en-US"/>
            </a:p>
          </p:txBody>
        </p:sp>
      </p:grp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Drivers of Competitive Actions and Responses:</a:t>
            </a:r>
            <a:endParaRPr lang="en-US" b="1">
              <a:solidFill>
                <a:srgbClr val="000000"/>
              </a:solidFill>
              <a:effectLst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963" y="2112963"/>
            <a:ext cx="5984875" cy="430053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concerns the firm’s incentive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take action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 to respond to a competitor’s attack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relates to perceived gains and losses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390525" y="2176463"/>
            <a:ext cx="2139950" cy="938212"/>
            <a:chOff x="278" y="1379"/>
            <a:chExt cx="1348" cy="591"/>
          </a:xfrm>
        </p:grpSpPr>
        <p:sp>
          <p:nvSpPr>
            <p:cNvPr id="152581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2582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Awareness</a:t>
              </a:r>
              <a:endParaRPr kumimoji="0" lang="en-US"/>
            </a:p>
          </p:txBody>
        </p:sp>
      </p:grp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90525" y="1654175"/>
            <a:ext cx="55070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Drivers of competitive behavior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4225925" y="1058863"/>
            <a:ext cx="1990725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</a:t>
            </a:r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3BBAF-4D94-4F4B-AAEA-1B2199586BA7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153611" name="Group 11"/>
          <p:cNvGrpSpPr>
            <a:grpSpLocks/>
          </p:cNvGrpSpPr>
          <p:nvPr/>
        </p:nvGrpSpPr>
        <p:grpSpPr bwMode="auto">
          <a:xfrm>
            <a:off x="390525" y="4119563"/>
            <a:ext cx="2139950" cy="938212"/>
            <a:chOff x="278" y="1379"/>
            <a:chExt cx="1348" cy="591"/>
          </a:xfrm>
        </p:grpSpPr>
        <p:sp>
          <p:nvSpPr>
            <p:cNvPr id="153612" name="Rectangle 12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3613" name="Rectangle 13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Ability</a:t>
              </a:r>
              <a:endParaRPr kumimoji="0" lang="en-US"/>
            </a:p>
          </p:txBody>
        </p:sp>
      </p:grp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Drivers of Competitive Actions and Responses:</a:t>
            </a:r>
            <a:endParaRPr lang="en-US" b="1">
              <a:solidFill>
                <a:srgbClr val="000000"/>
              </a:solidFill>
              <a:effectLst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963" y="2112963"/>
            <a:ext cx="5984875" cy="430053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Ability relates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each firm’s resources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flexibility these resources provide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Without available resources the firm lacks the ability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attack a competitor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respond to the competitor’s actions</a:t>
            </a:r>
          </a:p>
        </p:txBody>
      </p:sp>
      <p:grpSp>
        <p:nvGrpSpPr>
          <p:cNvPr id="153604" name="Group 4"/>
          <p:cNvGrpSpPr>
            <a:grpSpLocks/>
          </p:cNvGrpSpPr>
          <p:nvPr/>
        </p:nvGrpSpPr>
        <p:grpSpPr bwMode="auto">
          <a:xfrm>
            <a:off x="390525" y="2176463"/>
            <a:ext cx="2139950" cy="938212"/>
            <a:chOff x="278" y="1379"/>
            <a:chExt cx="1348" cy="591"/>
          </a:xfrm>
        </p:grpSpPr>
        <p:sp>
          <p:nvSpPr>
            <p:cNvPr id="153605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3606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Awareness</a:t>
              </a:r>
              <a:endParaRPr kumimoji="0" lang="en-US"/>
            </a:p>
          </p:txBody>
        </p:sp>
      </p:grp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390525" y="1654175"/>
            <a:ext cx="550703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Drivers of competitive behavior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390525" y="3148013"/>
            <a:ext cx="2139950" cy="938212"/>
            <a:chOff x="278" y="1379"/>
            <a:chExt cx="1348" cy="591"/>
          </a:xfrm>
        </p:grpSpPr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Motivation</a:t>
              </a:r>
              <a:endParaRPr kumimoji="0" lang="en-US"/>
            </a:p>
          </p:txBody>
        </p:sp>
      </p:grp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4225925" y="1058863"/>
            <a:ext cx="133508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Ability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71419-1F22-4287-882E-F96CA6C233C0}" type="slidenum">
              <a:rPr lang="en-US"/>
              <a:pPr/>
              <a:t>16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Drivers of Competitive Actions and Responses:</a:t>
            </a:r>
            <a:endParaRPr lang="en-US" b="1">
              <a:solidFill>
                <a:srgbClr val="000000"/>
              </a:solidFill>
              <a:effectLst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963" y="2112963"/>
            <a:ext cx="5984875" cy="430053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firm is more likely to attack the rival with whom it has low market commonality than the one with whom it competes in multiple markets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Because of the high stakes of competition under the condition of market commonality, there is a high probability that the attacked firm will respond to its competitor’s action in an effort to protect its position in one or more markets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390525" y="2176463"/>
            <a:ext cx="2139950" cy="938212"/>
            <a:chOff x="246" y="1371"/>
            <a:chExt cx="1348" cy="591"/>
          </a:xfrm>
        </p:grpSpPr>
        <p:sp>
          <p:nvSpPr>
            <p:cNvPr id="154629" name="Rectangle 5"/>
            <p:cNvSpPr>
              <a:spLocks noChangeArrowheads="1"/>
            </p:cNvSpPr>
            <p:nvPr/>
          </p:nvSpPr>
          <p:spPr bwMode="auto">
            <a:xfrm>
              <a:off x="246" y="1371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283" y="1408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commonality</a:t>
              </a:r>
              <a:endParaRPr kumimoji="0" lang="en-US"/>
            </a:p>
          </p:txBody>
        </p:sp>
      </p:grp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90525" y="1654175"/>
            <a:ext cx="79009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Drivers of competitive behavior influenced by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4225925" y="1058863"/>
            <a:ext cx="36957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Commonality</a:t>
            </a:r>
          </a:p>
        </p:txBody>
      </p:sp>
    </p:spTree>
  </p:cSld>
  <p:clrMapOvr>
    <a:masterClrMapping/>
  </p:clrMapOvr>
  <p:transition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240F-0837-4BAC-A3DC-83E949B1B682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155662" name="Group 14"/>
          <p:cNvGrpSpPr>
            <a:grpSpLocks/>
          </p:cNvGrpSpPr>
          <p:nvPr/>
        </p:nvGrpSpPr>
        <p:grpSpPr bwMode="auto">
          <a:xfrm>
            <a:off x="390525" y="3148013"/>
            <a:ext cx="2139950" cy="938212"/>
            <a:chOff x="246" y="1983"/>
            <a:chExt cx="1348" cy="591"/>
          </a:xfrm>
        </p:grpSpPr>
        <p:sp>
          <p:nvSpPr>
            <p:cNvPr id="155663" name="Rectangle 15"/>
            <p:cNvSpPr>
              <a:spLocks noChangeArrowheads="1"/>
            </p:cNvSpPr>
            <p:nvPr/>
          </p:nvSpPr>
          <p:spPr bwMode="auto">
            <a:xfrm>
              <a:off x="246" y="1983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5664" name="Rectangle 16"/>
            <p:cNvSpPr>
              <a:spLocks noChangeArrowheads="1"/>
            </p:cNvSpPr>
            <p:nvPr/>
          </p:nvSpPr>
          <p:spPr bwMode="auto">
            <a:xfrm>
              <a:off x="283" y="2020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similarity</a:t>
              </a:r>
              <a:endParaRPr kumimoji="0" lang="en-US"/>
            </a:p>
          </p:txBody>
        </p:sp>
      </p:grp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Drivers of Competitive Actions and Responses:</a:t>
            </a:r>
            <a:endParaRPr lang="en-US" b="1">
              <a:solidFill>
                <a:srgbClr val="000000"/>
              </a:solidFill>
              <a:effectLst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7963" y="2112963"/>
            <a:ext cx="5984875" cy="430053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greater the resource imbalance between the acting firm and competitors or potential responders, the greater will be the delay in response by the firm with a resource disadvantage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facing competitors with greater resources or more attractive market positions, firms should eventually respond, no matter how challenging the response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90525" y="1654175"/>
            <a:ext cx="79009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Drivers of competitive behavior influenced by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55659" name="Group 11"/>
          <p:cNvGrpSpPr>
            <a:grpSpLocks/>
          </p:cNvGrpSpPr>
          <p:nvPr/>
        </p:nvGrpSpPr>
        <p:grpSpPr bwMode="auto">
          <a:xfrm>
            <a:off x="390525" y="2176463"/>
            <a:ext cx="2139950" cy="938212"/>
            <a:chOff x="246" y="1371"/>
            <a:chExt cx="1348" cy="591"/>
          </a:xfrm>
        </p:grpSpPr>
        <p:sp>
          <p:nvSpPr>
            <p:cNvPr id="155660" name="Rectangle 12"/>
            <p:cNvSpPr>
              <a:spLocks noChangeArrowheads="1"/>
            </p:cNvSpPr>
            <p:nvPr/>
          </p:nvSpPr>
          <p:spPr bwMode="auto">
            <a:xfrm>
              <a:off x="246" y="1371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5661" name="Rectangle 13"/>
            <p:cNvSpPr>
              <a:spLocks noChangeArrowheads="1"/>
            </p:cNvSpPr>
            <p:nvPr/>
          </p:nvSpPr>
          <p:spPr bwMode="auto">
            <a:xfrm>
              <a:off x="283" y="1408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commonality</a:t>
              </a:r>
              <a:endParaRPr kumimoji="0" lang="en-US"/>
            </a:p>
          </p:txBody>
        </p:sp>
      </p:grp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4225925" y="1058863"/>
            <a:ext cx="342423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 Similarity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00E-F257-4EB1-8E27-39CF10B949DF}" type="slidenum">
              <a:rPr lang="en-US"/>
              <a:pPr/>
              <a:t>18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Rivalry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action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strategic or tactical action the firm takes to build or defend its competitive advantages or improve its market position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response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strategic or tactical action the firm takes to counter the effects of a competitor’s competitive action</a:t>
            </a:r>
          </a:p>
        </p:txBody>
      </p:sp>
    </p:spTree>
  </p:cSld>
  <p:clrMapOvr>
    <a:masterClrMapping/>
  </p:clrMapOvr>
  <p:transition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FD491-E08A-4337-BE12-8651DB1B9100}" type="slidenum">
              <a:rPr lang="en-US"/>
              <a:pPr/>
              <a:t>19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and Tactical Actions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 or a strategic response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market-based move that involves a significant commitment of organizational resources and is difficult to implement and reverse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Tactical action or a tactical response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market-based move that is taken to fine-tune a strategy; it involves fewer resources and is relatively easy to implement and reverse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9056-21E5-4871-918C-C0BD4DC6D96C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421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sp>
        <p:nvSpPr>
          <p:cNvPr id="1642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42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4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3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3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38" name="AutoShape 54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9" name="AutoShape 55"/>
          <p:cNvCxnSpPr>
            <a:cxnSpLocks noChangeShapeType="1"/>
          </p:cNvCxnSpPr>
          <p:nvPr/>
        </p:nvCxnSpPr>
        <p:spPr bwMode="auto">
          <a:xfrm flipV="1">
            <a:off x="2422525" y="1517650"/>
            <a:ext cx="690563" cy="595313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0" name="AutoShape 56"/>
          <p:cNvCxnSpPr>
            <a:cxnSpLocks noChangeShapeType="1"/>
            <a:stCxn id="16433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1" name="AutoShape 57"/>
          <p:cNvCxnSpPr>
            <a:cxnSpLocks noChangeShapeType="1"/>
            <a:stCxn id="16433" idx="2"/>
            <a:endCxn id="16425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2" name="AutoShape 58"/>
          <p:cNvCxnSpPr>
            <a:cxnSpLocks noChangeShapeType="1"/>
            <a:stCxn id="16433" idx="1"/>
            <a:endCxn id="16436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3" name="AutoShape 59"/>
          <p:cNvCxnSpPr>
            <a:cxnSpLocks noChangeShapeType="1"/>
            <a:stCxn id="16433" idx="1"/>
            <a:endCxn id="16435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4" name="AutoShape 60"/>
          <p:cNvCxnSpPr>
            <a:cxnSpLocks noChangeShapeType="1"/>
            <a:stCxn id="16434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5" name="AutoShape 61"/>
          <p:cNvCxnSpPr>
            <a:cxnSpLocks noChangeShapeType="1"/>
            <a:stCxn id="16434" idx="1"/>
            <a:endCxn id="16425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 rot="-5400000">
            <a:off x="-277812" y="1217613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 rot="-5400000">
            <a:off x="-317500" y="3941763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 rot="-5400000">
            <a:off x="-411162" y="5711825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grpSp>
        <p:nvGrpSpPr>
          <p:cNvPr id="16456" name="Group 72"/>
          <p:cNvGrpSpPr>
            <a:grpSpLocks/>
          </p:cNvGrpSpPr>
          <p:nvPr/>
        </p:nvGrpSpPr>
        <p:grpSpPr bwMode="auto">
          <a:xfrm>
            <a:off x="244475" y="2557463"/>
            <a:ext cx="8628063" cy="4095750"/>
            <a:chOff x="154" y="1611"/>
            <a:chExt cx="5435" cy="2580"/>
          </a:xfrm>
        </p:grpSpPr>
        <p:sp>
          <p:nvSpPr>
            <p:cNvPr id="16457" name="Rectangle 73"/>
            <p:cNvSpPr>
              <a:spLocks noChangeArrowheads="1"/>
            </p:cNvSpPr>
            <p:nvPr/>
          </p:nvSpPr>
          <p:spPr bwMode="auto">
            <a:xfrm>
              <a:off x="3300" y="1611"/>
              <a:ext cx="2289" cy="168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8" name="Rectangle 74"/>
            <p:cNvSpPr>
              <a:spLocks noChangeArrowheads="1"/>
            </p:cNvSpPr>
            <p:nvPr/>
          </p:nvSpPr>
          <p:spPr bwMode="auto">
            <a:xfrm>
              <a:off x="326" y="3300"/>
              <a:ext cx="4277" cy="44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9" name="Rectangle 75"/>
            <p:cNvSpPr>
              <a:spLocks noChangeArrowheads="1"/>
            </p:cNvSpPr>
            <p:nvPr/>
          </p:nvSpPr>
          <p:spPr bwMode="auto">
            <a:xfrm>
              <a:off x="334" y="3746"/>
              <a:ext cx="3557" cy="3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60" name="Rectangle 76"/>
            <p:cNvSpPr>
              <a:spLocks noChangeArrowheads="1"/>
            </p:cNvSpPr>
            <p:nvPr/>
          </p:nvSpPr>
          <p:spPr bwMode="auto">
            <a:xfrm>
              <a:off x="317" y="4037"/>
              <a:ext cx="3094" cy="15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61" name="Rectangle 77"/>
            <p:cNvSpPr>
              <a:spLocks noChangeArrowheads="1"/>
            </p:cNvSpPr>
            <p:nvPr/>
          </p:nvSpPr>
          <p:spPr bwMode="auto">
            <a:xfrm>
              <a:off x="154" y="3180"/>
              <a:ext cx="223" cy="10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464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09403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66" name="AutoShape 8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092450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</p:spTree>
  </p:cSld>
  <p:clrMapOvr>
    <a:masterClrMapping/>
  </p:clrMapOvr>
  <p:transition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8D26-37C7-4F45-949E-97B91AA840A8}" type="slidenum">
              <a:rPr lang="en-US"/>
              <a:pPr/>
              <a:t>20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Attack: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First movers allocate funds for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product innovation and development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aggressive advertising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advanced research and development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First movers can gain 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loyalty of customers who may become committed to the firm’s goods or services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market share that can be difficult for competitors to take during future competitive rivalry</a:t>
            </a:r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8726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/>
            </a:p>
          </p:txBody>
        </p:sp>
      </p:grp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2424113" y="1058863"/>
            <a:ext cx="3887787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First Mover Incentives</a:t>
            </a:r>
          </a:p>
        </p:txBody>
      </p:sp>
    </p:spTree>
  </p:cSld>
  <p:clrMapOvr>
    <a:masterClrMapping/>
  </p:clrMapOvr>
  <p:transition>
    <p:wipe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55E4-1FDF-4A44-98C3-613E8A5C348A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59751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59752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9753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Size</a:t>
              </a:r>
              <a:endParaRPr kumimoji="0" lang="en-US"/>
            </a:p>
          </p:txBody>
        </p:sp>
      </p:grp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Attack: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Small firms are more likely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launch competitive actions 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be quicker in doing so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Small firms are perceived as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nimble and flexible competitors 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relying on speed and surprise to defend their competitive advantages or develop new ones while engaged in competitive rivalry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Small firms have the flexibility needed to launch a greater variety of competitive actions</a:t>
            </a:r>
          </a:p>
        </p:txBody>
      </p:sp>
      <p:grpSp>
        <p:nvGrpSpPr>
          <p:cNvPr id="159748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59749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59750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/>
            </a:p>
          </p:txBody>
        </p:sp>
      </p:grp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2424113" y="1058863"/>
            <a:ext cx="884237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Size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965D-6BA2-41E1-9707-AE46E1710130}" type="slidenum">
              <a:rPr lang="en-US"/>
              <a:pPr/>
              <a:t>22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Attack: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4950" y="1795463"/>
            <a:ext cx="6073775" cy="3098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Large firms are likely to initiate more competitive actions as well as strategic actions during a given time period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Large organizations commonly have the slack resources required to launch a larger number of total competitive actions</a:t>
            </a:r>
          </a:p>
        </p:txBody>
      </p:sp>
      <p:grpSp>
        <p:nvGrpSpPr>
          <p:cNvPr id="161796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1798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/>
            </a:p>
          </p:txBody>
        </p:sp>
      </p:grpSp>
      <p:grpSp>
        <p:nvGrpSpPr>
          <p:cNvPr id="161799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Size</a:t>
              </a:r>
              <a:endParaRPr kumimoji="0" lang="en-US"/>
            </a:p>
          </p:txBody>
        </p:sp>
      </p:grp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2424113" y="1058863"/>
            <a:ext cx="884237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Size</a:t>
            </a:r>
          </a:p>
        </p:txBody>
      </p:sp>
      <p:grpSp>
        <p:nvGrpSpPr>
          <p:cNvPr id="161809" name="Group 17"/>
          <p:cNvGrpSpPr>
            <a:grpSpLocks/>
          </p:cNvGrpSpPr>
          <p:nvPr/>
        </p:nvGrpSpPr>
        <p:grpSpPr bwMode="auto">
          <a:xfrm>
            <a:off x="754063" y="4846638"/>
            <a:ext cx="7750175" cy="1484312"/>
            <a:chOff x="539" y="3093"/>
            <a:chExt cx="4882" cy="935"/>
          </a:xfrm>
        </p:grpSpPr>
        <p:sp>
          <p:nvSpPr>
            <p:cNvPr id="161807" name="Rectangle 15"/>
            <p:cNvSpPr>
              <a:spLocks noChangeArrowheads="1"/>
            </p:cNvSpPr>
            <p:nvPr/>
          </p:nvSpPr>
          <p:spPr bwMode="auto">
            <a:xfrm>
              <a:off x="539" y="3093"/>
              <a:ext cx="4678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marL="228600" indent="-228600">
                <a:lnSpc>
                  <a:spcPct val="90000"/>
                </a:lnSpc>
              </a:pP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“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Think and act big and we’ll get smaller.  Think and act small and we’ll get bigger.”</a:t>
              </a:r>
            </a:p>
          </p:txBody>
        </p:sp>
        <p:sp>
          <p:nvSpPr>
            <p:cNvPr id="161808" name="Rectangle 16"/>
            <p:cNvSpPr>
              <a:spLocks noChangeArrowheads="1"/>
            </p:cNvSpPr>
            <p:nvPr/>
          </p:nvSpPr>
          <p:spPr bwMode="auto">
            <a:xfrm>
              <a:off x="2813" y="3550"/>
              <a:ext cx="2608" cy="4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 b="1">
                  <a:latin typeface="Arial" charset="0"/>
                </a:rPr>
                <a:t>- </a:t>
              </a:r>
              <a:r>
                <a:rPr lang="en-US">
                  <a:latin typeface="Arial" charset="0"/>
                </a:rPr>
                <a:t>Herb Kelleher,</a:t>
              </a:r>
            </a:p>
            <a:p>
              <a:r>
                <a:rPr lang="en-US" sz="2000">
                  <a:latin typeface="Arial" charset="0"/>
                </a:rPr>
                <a:t>   Former CEO, Southwest Airlines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F925-AB26-46EA-B1CA-479103889DFE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160778" name="Group 10"/>
          <p:cNvGrpSpPr>
            <a:grpSpLocks/>
          </p:cNvGrpSpPr>
          <p:nvPr/>
        </p:nvGrpSpPr>
        <p:grpSpPr bwMode="auto">
          <a:xfrm>
            <a:off x="390525" y="3649663"/>
            <a:ext cx="2139950" cy="938212"/>
            <a:chOff x="278" y="1379"/>
            <a:chExt cx="1348" cy="591"/>
          </a:xfrm>
        </p:grpSpPr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0780" name="Rectangle 12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Quality</a:t>
              </a:r>
              <a:endParaRPr kumimoji="0" lang="en-US"/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Attack:</a:t>
            </a:r>
          </a:p>
        </p:txBody>
      </p:sp>
      <p:sp>
        <p:nvSpPr>
          <p:cNvPr id="160771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Quality exists when the firm’s goods or services meet or exceed customers’ expectations</a:t>
            </a:r>
          </a:p>
        </p:txBody>
      </p:sp>
      <p:grpSp>
        <p:nvGrpSpPr>
          <p:cNvPr id="160772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60773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0774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/>
            </a:p>
          </p:txBody>
        </p:sp>
      </p:grp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60776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Size</a:t>
              </a:r>
              <a:endParaRPr kumimoji="0" lang="en-US"/>
            </a:p>
          </p:txBody>
        </p:sp>
      </p:grp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2424113" y="1058863"/>
            <a:ext cx="140335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</a:t>
            </a:r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2774950" y="2887663"/>
            <a:ext cx="6073775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 quality dimensions include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Performance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Features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Flexibility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Durability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Conformance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Serviceability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Aesthetics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Perceived quality</a:t>
            </a:r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491A6-2DA8-45DE-8F3C-42476576391F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162826" name="Group 10"/>
          <p:cNvGrpSpPr>
            <a:grpSpLocks/>
          </p:cNvGrpSpPr>
          <p:nvPr/>
        </p:nvGrpSpPr>
        <p:grpSpPr bwMode="auto">
          <a:xfrm>
            <a:off x="390525" y="3649663"/>
            <a:ext cx="2139950" cy="938212"/>
            <a:chOff x="278" y="1379"/>
            <a:chExt cx="1348" cy="591"/>
          </a:xfrm>
        </p:grpSpPr>
        <p:sp>
          <p:nvSpPr>
            <p:cNvPr id="162827" name="Rectangle 11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Quality</a:t>
              </a:r>
              <a:endParaRPr kumimoji="0" lang="en-US"/>
            </a:p>
          </p:txBody>
        </p:sp>
      </p:grp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Attack:</a:t>
            </a:r>
          </a:p>
        </p:txBody>
      </p:sp>
      <p:sp>
        <p:nvSpPr>
          <p:cNvPr id="162819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Quality exists when the firm’s goods or services meet or exceed customers’ expectations</a:t>
            </a:r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62821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2822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/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62824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2825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Size</a:t>
              </a:r>
              <a:endParaRPr kumimoji="0" lang="en-US"/>
            </a:p>
          </p:txBody>
        </p:sp>
      </p:grp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2424113" y="1058863"/>
            <a:ext cx="140335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</a:t>
            </a:r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2774950" y="2887663"/>
            <a:ext cx="607377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Service quality dimensions include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Timeliness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Courtesy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Consistency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Convenience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Completeness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500"/>
              </a:spcAft>
              <a:buFontTx/>
              <a:buChar char="–"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Accuracy</a:t>
            </a:r>
          </a:p>
        </p:txBody>
      </p:sp>
    </p:spTree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4A02-85FD-49AA-8416-593CADEAA1C9}" type="slidenum">
              <a:rPr lang="en-US"/>
              <a:pPr/>
              <a:t>25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Response</a:t>
            </a:r>
          </a:p>
        </p:txBody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>
          <a:xfrm>
            <a:off x="503238" y="1795463"/>
            <a:ext cx="7980362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study three factors to predict how a competitor is likely to respond to competitive actions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type of competitive action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reputation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market dependence</a:t>
            </a: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26C4-CD59-462D-8AF3-9142D15753C3}" type="slidenum">
              <a:rPr lang="en-US"/>
              <a:pPr/>
              <a:t>26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Response:</a:t>
            </a:r>
          </a:p>
        </p:txBody>
      </p:sp>
      <p:sp>
        <p:nvSpPr>
          <p:cNvPr id="164867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5354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 receive strategic responses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Tactical responses are taken to counter the effects of tactical actions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 elicit fewer total competitive responses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competitor likely will respond quickly to a tactical action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time needed to implement and assess a strategic action delays competitors’ responses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164879" name="Group 15"/>
          <p:cNvGrpSpPr>
            <a:grpSpLocks/>
          </p:cNvGrpSpPr>
          <p:nvPr/>
        </p:nvGrpSpPr>
        <p:grpSpPr bwMode="auto">
          <a:xfrm>
            <a:off x="390525" y="1706563"/>
            <a:ext cx="2139950" cy="1277937"/>
            <a:chOff x="246" y="1075"/>
            <a:chExt cx="1348" cy="805"/>
          </a:xfrm>
        </p:grpSpPr>
        <p:sp>
          <p:nvSpPr>
            <p:cNvPr id="164869" name="Rectangle 5"/>
            <p:cNvSpPr>
              <a:spLocks noChangeArrowheads="1"/>
            </p:cNvSpPr>
            <p:nvPr/>
          </p:nvSpPr>
          <p:spPr bwMode="auto">
            <a:xfrm>
              <a:off x="246" y="1075"/>
              <a:ext cx="1348" cy="80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4870" name="Rectangle 6"/>
            <p:cNvSpPr>
              <a:spLocks noChangeArrowheads="1"/>
            </p:cNvSpPr>
            <p:nvPr/>
          </p:nvSpPr>
          <p:spPr bwMode="auto">
            <a:xfrm>
              <a:off x="283" y="1115"/>
              <a:ext cx="1274" cy="72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Type of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action</a:t>
              </a:r>
              <a:endParaRPr kumimoji="0" lang="en-US"/>
            </a:p>
          </p:txBody>
        </p:sp>
      </p:grp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3109913" y="1058863"/>
            <a:ext cx="4778375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 of Competitive Action</a:t>
            </a:r>
          </a:p>
        </p:txBody>
      </p:sp>
    </p:spTree>
  </p:cSld>
  <p:clrMapOvr>
    <a:masterClrMapping/>
  </p:clrMapOvr>
  <p:transition>
    <p:wipe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00AA7-8379-4272-8FAE-9BFB78769BB0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165895" name="Group 7"/>
          <p:cNvGrpSpPr>
            <a:grpSpLocks/>
          </p:cNvGrpSpPr>
          <p:nvPr/>
        </p:nvGrpSpPr>
        <p:grpSpPr bwMode="auto">
          <a:xfrm>
            <a:off x="390525" y="3013075"/>
            <a:ext cx="2139950" cy="938213"/>
            <a:chOff x="278" y="1379"/>
            <a:chExt cx="1348" cy="591"/>
          </a:xfrm>
        </p:grpSpPr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Reputation</a:t>
              </a:r>
              <a:endParaRPr kumimoji="0" lang="en-US"/>
            </a:p>
          </p:txBody>
        </p:sp>
      </p:grp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Response:</a:t>
            </a:r>
          </a:p>
        </p:txBody>
      </p:sp>
      <p:sp>
        <p:nvSpPr>
          <p:cNvPr id="165891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53548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 actor is the firm taking an action or response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Reputation is the positive or negative attribute ascribed by one rival to another based on past competitive behavior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 studies responses that a competitor has taken previously when attacked to predict likely responses</a:t>
            </a:r>
          </a:p>
        </p:txBody>
      </p:sp>
      <p:grpSp>
        <p:nvGrpSpPr>
          <p:cNvPr id="165892" name="Group 4"/>
          <p:cNvGrpSpPr>
            <a:grpSpLocks/>
          </p:cNvGrpSpPr>
          <p:nvPr/>
        </p:nvGrpSpPr>
        <p:grpSpPr bwMode="auto">
          <a:xfrm>
            <a:off x="390525" y="1706563"/>
            <a:ext cx="2139950" cy="1277937"/>
            <a:chOff x="246" y="1075"/>
            <a:chExt cx="1348" cy="805"/>
          </a:xfrm>
        </p:grpSpPr>
        <p:sp>
          <p:nvSpPr>
            <p:cNvPr id="165893" name="Rectangle 5"/>
            <p:cNvSpPr>
              <a:spLocks noChangeArrowheads="1"/>
            </p:cNvSpPr>
            <p:nvPr/>
          </p:nvSpPr>
          <p:spPr bwMode="auto">
            <a:xfrm>
              <a:off x="246" y="1075"/>
              <a:ext cx="1348" cy="80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283" y="1115"/>
              <a:ext cx="1274" cy="72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Type of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action</a:t>
              </a:r>
              <a:endParaRPr kumimoji="0" lang="en-US"/>
            </a:p>
          </p:txBody>
        </p:sp>
      </p:grp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3109913" y="1058863"/>
            <a:ext cx="19685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Reputation</a:t>
            </a: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1031-3BF1-41A5-BA47-1BAAAD800F49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166922" name="Group 10"/>
          <p:cNvGrpSpPr>
            <a:grpSpLocks/>
          </p:cNvGrpSpPr>
          <p:nvPr/>
        </p:nvGrpSpPr>
        <p:grpSpPr bwMode="auto">
          <a:xfrm>
            <a:off x="390525" y="3979863"/>
            <a:ext cx="2139950" cy="938212"/>
            <a:chOff x="278" y="1379"/>
            <a:chExt cx="1348" cy="591"/>
          </a:xfrm>
        </p:grpSpPr>
        <p:sp>
          <p:nvSpPr>
            <p:cNvPr id="166923" name="Rectangle 11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6924" name="Rectangle 12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dependence</a:t>
              </a:r>
              <a:endParaRPr kumimoji="0" lang="en-US"/>
            </a:p>
          </p:txBody>
        </p:sp>
      </p:grp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Factors Affecting Likelihood of Response:</a:t>
            </a:r>
          </a:p>
        </p:txBody>
      </p:sp>
      <p:sp>
        <p:nvSpPr>
          <p:cNvPr id="166915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535487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Market dependence is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extent to which a firm’s revenues or profits are derived from a particular market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 general, firms can predict that competitors with high market dependence are likely to respond strongly to attacks threatening their market position</a:t>
            </a:r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390525" y="1706563"/>
            <a:ext cx="2139950" cy="1277937"/>
            <a:chOff x="246" y="1075"/>
            <a:chExt cx="1348" cy="805"/>
          </a:xfrm>
        </p:grpSpPr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246" y="1075"/>
              <a:ext cx="1348" cy="80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6918" name="Rectangle 6"/>
            <p:cNvSpPr>
              <a:spLocks noChangeArrowheads="1"/>
            </p:cNvSpPr>
            <p:nvPr/>
          </p:nvSpPr>
          <p:spPr bwMode="auto">
            <a:xfrm>
              <a:off x="283" y="1115"/>
              <a:ext cx="1274" cy="726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Type of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action</a:t>
              </a:r>
              <a:endParaRPr kumimoji="0" lang="en-US"/>
            </a:p>
          </p:txBody>
        </p:sp>
      </p:grpSp>
      <p:grpSp>
        <p:nvGrpSpPr>
          <p:cNvPr id="166919" name="Group 7"/>
          <p:cNvGrpSpPr>
            <a:grpSpLocks/>
          </p:cNvGrpSpPr>
          <p:nvPr/>
        </p:nvGrpSpPr>
        <p:grpSpPr bwMode="auto">
          <a:xfrm>
            <a:off x="390525" y="3013075"/>
            <a:ext cx="2139950" cy="938213"/>
            <a:chOff x="278" y="1379"/>
            <a:chExt cx="1348" cy="591"/>
          </a:xfrm>
        </p:grpSpPr>
        <p:sp>
          <p:nvSpPr>
            <p:cNvPr id="166920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6921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Reputation</a:t>
              </a:r>
              <a:endParaRPr kumimoji="0" lang="en-US"/>
            </a:p>
          </p:txBody>
        </p:sp>
      </p:grpSp>
      <p:sp>
        <p:nvSpPr>
          <p:cNvPr id="166925" name="Text Box 13"/>
          <p:cNvSpPr txBox="1">
            <a:spLocks noChangeArrowheads="1"/>
          </p:cNvSpPr>
          <p:nvPr/>
        </p:nvSpPr>
        <p:spPr bwMode="auto">
          <a:xfrm>
            <a:off x="3109913" y="1058863"/>
            <a:ext cx="3471862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Dependence</a:t>
            </a:r>
          </a:p>
        </p:txBody>
      </p:sp>
    </p:spTree>
  </p:cSld>
  <p:clrMapOvr>
    <a:masterClrMapping/>
  </p:clrMapOvr>
  <p:transition>
    <p:wipe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21520-5C9C-4420-BB55-B7EE2912F3B9}" type="slidenum">
              <a:rPr lang="en-US"/>
              <a:pPr/>
              <a:t>29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Dynamics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dynamics concerns the ongoing actions and responses taking place among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firms competing within a market for advantageous positions</a:t>
            </a: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building and sustaining competitive advantages are at the core of competitive rivalry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advantages are the link to an advantageous market position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EC63-4600-4135-824A-332579775859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 operating in the same market, offering similar products and targeting similar customers</a:t>
            </a: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ongoing set of competitive actions and responses occurring between competitors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 influences an individual firm’s ability to gain and sustain competitive advantages</a:t>
            </a: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9FFE-9B0D-4F85-A15E-82ED58D8DE99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Conduct is Dynamic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911225" y="2014538"/>
            <a:ext cx="7443788" cy="2012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firm’s strategic conduct is dynamic in nature</a:t>
            </a:r>
          </a:p>
          <a:p>
            <a:pPr marL="285750" indent="-285750">
              <a:lnSpc>
                <a:spcPct val="9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Actions and responses shape the competitive positions of each firm’s business level strategy</a:t>
            </a:r>
          </a:p>
        </p:txBody>
      </p:sp>
      <p:grpSp>
        <p:nvGrpSpPr>
          <p:cNvPr id="103455" name="Group 31"/>
          <p:cNvGrpSpPr>
            <a:grpSpLocks/>
          </p:cNvGrpSpPr>
          <p:nvPr/>
        </p:nvGrpSpPr>
        <p:grpSpPr bwMode="auto">
          <a:xfrm>
            <a:off x="1219200" y="4500563"/>
            <a:ext cx="6702425" cy="1117600"/>
            <a:chOff x="768" y="2835"/>
            <a:chExt cx="4222" cy="704"/>
          </a:xfrm>
        </p:grpSpPr>
        <p:grpSp>
          <p:nvGrpSpPr>
            <p:cNvPr id="103449" name="Group 25"/>
            <p:cNvGrpSpPr>
              <a:grpSpLocks/>
            </p:cNvGrpSpPr>
            <p:nvPr/>
          </p:nvGrpSpPr>
          <p:grpSpPr bwMode="auto">
            <a:xfrm>
              <a:off x="3477" y="2835"/>
              <a:ext cx="1513" cy="703"/>
              <a:chOff x="2160" y="2123"/>
              <a:chExt cx="1491" cy="693"/>
            </a:xfrm>
          </p:grpSpPr>
          <p:sp>
            <p:nvSpPr>
              <p:cNvPr id="103450" name="Rectangle 26"/>
              <p:cNvSpPr>
                <a:spLocks noChangeArrowheads="1"/>
              </p:cNvSpPr>
              <p:nvPr/>
            </p:nvSpPr>
            <p:spPr bwMode="auto">
              <a:xfrm>
                <a:off x="2160" y="2123"/>
                <a:ext cx="1491" cy="69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lin ang="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kumimoji="0" lang="pt-BR"/>
              </a:p>
            </p:txBody>
          </p:sp>
          <p:sp>
            <p:nvSpPr>
              <p:cNvPr id="103451" name="Rectangle 27"/>
              <p:cNvSpPr>
                <a:spLocks noChangeArrowheads="1"/>
              </p:cNvSpPr>
              <p:nvPr/>
            </p:nvSpPr>
            <p:spPr bwMode="auto">
              <a:xfrm>
                <a:off x="2199" y="2169"/>
                <a:ext cx="1389" cy="600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2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0" lang="en-US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Firm B</a:t>
                </a:r>
                <a:endParaRPr kumimoji="0" lang="en-US"/>
              </a:p>
            </p:txBody>
          </p:sp>
        </p:grpSp>
        <p:grpSp>
          <p:nvGrpSpPr>
            <p:cNvPr id="103452" name="Group 28"/>
            <p:cNvGrpSpPr>
              <a:grpSpLocks/>
            </p:cNvGrpSpPr>
            <p:nvPr/>
          </p:nvGrpSpPr>
          <p:grpSpPr bwMode="auto">
            <a:xfrm>
              <a:off x="768" y="2836"/>
              <a:ext cx="1513" cy="703"/>
              <a:chOff x="768" y="2836"/>
              <a:chExt cx="1513" cy="703"/>
            </a:xfrm>
          </p:grpSpPr>
          <p:sp>
            <p:nvSpPr>
              <p:cNvPr id="103453" name="Rectangle 29"/>
              <p:cNvSpPr>
                <a:spLocks noChangeArrowheads="1"/>
              </p:cNvSpPr>
              <p:nvPr/>
            </p:nvSpPr>
            <p:spPr bwMode="auto">
              <a:xfrm>
                <a:off x="768" y="2836"/>
                <a:ext cx="1513" cy="70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lin ang="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kumimoji="0" lang="pt-BR"/>
              </a:p>
            </p:txBody>
          </p:sp>
          <p:sp>
            <p:nvSpPr>
              <p:cNvPr id="103454" name="Rectangle 30"/>
              <p:cNvSpPr>
                <a:spLocks noChangeArrowheads="1"/>
              </p:cNvSpPr>
              <p:nvPr/>
            </p:nvSpPr>
            <p:spPr bwMode="auto">
              <a:xfrm>
                <a:off x="808" y="2883"/>
                <a:ext cx="1409" cy="608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2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kumimoji="0" lang="en-US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Firm </a:t>
                </a:r>
                <a:r>
                  <a:rPr kumimoji="0" lang="en-US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</a:t>
                </a:r>
                <a:endParaRPr kumimoji="0" lang="en-US"/>
              </a:p>
            </p:txBody>
          </p:sp>
        </p:grpSp>
      </p:grpSp>
    </p:spTree>
  </p:cSld>
  <p:clrMapOvr>
    <a:masterClrMapping/>
  </p:clrMapOvr>
  <p:transition>
    <p:wipe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ED7F-5708-4144-B870-81A3873611C0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104458" name="Group 10"/>
          <p:cNvGrpSpPr>
            <a:grpSpLocks/>
          </p:cNvGrpSpPr>
          <p:nvPr/>
        </p:nvGrpSpPr>
        <p:grpSpPr bwMode="auto">
          <a:xfrm>
            <a:off x="5519738" y="4500563"/>
            <a:ext cx="2401887" cy="1116012"/>
            <a:chOff x="2160" y="2123"/>
            <a:chExt cx="1491" cy="693"/>
          </a:xfrm>
        </p:grpSpPr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2160" y="2123"/>
              <a:ext cx="1491" cy="69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199" y="2169"/>
              <a:ext cx="1389" cy="60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Firm B</a:t>
              </a:r>
              <a:endParaRPr kumimoji="0" lang="en-US"/>
            </a:p>
          </p:txBody>
        </p:sp>
      </p:grpSp>
      <p:grpSp>
        <p:nvGrpSpPr>
          <p:cNvPr id="104469" name="Group 21"/>
          <p:cNvGrpSpPr>
            <a:grpSpLocks/>
          </p:cNvGrpSpPr>
          <p:nvPr/>
        </p:nvGrpSpPr>
        <p:grpSpPr bwMode="auto">
          <a:xfrm>
            <a:off x="1219200" y="4502150"/>
            <a:ext cx="2401888" cy="1116013"/>
            <a:chOff x="768" y="2836"/>
            <a:chExt cx="1513" cy="703"/>
          </a:xfrm>
        </p:grpSpPr>
        <p:sp>
          <p:nvSpPr>
            <p:cNvPr id="104466" name="Rectangle 18"/>
            <p:cNvSpPr>
              <a:spLocks noChangeArrowheads="1"/>
            </p:cNvSpPr>
            <p:nvPr/>
          </p:nvSpPr>
          <p:spPr bwMode="auto">
            <a:xfrm>
              <a:off x="768" y="2836"/>
              <a:ext cx="1513" cy="7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04467" name="Rectangle 19"/>
            <p:cNvSpPr>
              <a:spLocks noChangeArrowheads="1"/>
            </p:cNvSpPr>
            <p:nvPr/>
          </p:nvSpPr>
          <p:spPr bwMode="auto">
            <a:xfrm>
              <a:off x="808" y="2883"/>
              <a:ext cx="1409" cy="60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Firm </a:t>
              </a: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kumimoji="0" lang="en-US"/>
            </a:p>
          </p:txBody>
        </p:sp>
      </p:grp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Conduct is Dynamic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911225" y="2014538"/>
            <a:ext cx="7443788" cy="20129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Actions taken by one firm elicits responses from competitors</a:t>
            </a:r>
          </a:p>
          <a:p>
            <a:pPr marL="285750" indent="-285750">
              <a:lnSpc>
                <a:spcPct val="90000"/>
              </a:lnSpc>
              <a:buFontTx/>
              <a:buChar char="•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Competitive responses lead to additional actions from the firm that acted originally</a:t>
            </a:r>
          </a:p>
        </p:txBody>
      </p:sp>
      <p:grpSp>
        <p:nvGrpSpPr>
          <p:cNvPr id="104475" name="Group 27"/>
          <p:cNvGrpSpPr>
            <a:grpSpLocks/>
          </p:cNvGrpSpPr>
          <p:nvPr/>
        </p:nvGrpSpPr>
        <p:grpSpPr bwMode="auto">
          <a:xfrm>
            <a:off x="3530600" y="4608513"/>
            <a:ext cx="2039938" cy="503237"/>
            <a:chOff x="2232" y="2900"/>
            <a:chExt cx="1285" cy="317"/>
          </a:xfrm>
        </p:grpSpPr>
        <p:sp>
          <p:nvSpPr>
            <p:cNvPr id="104461" name="AutoShape 13"/>
            <p:cNvSpPr>
              <a:spLocks noChangeArrowheads="1"/>
            </p:cNvSpPr>
            <p:nvPr/>
          </p:nvSpPr>
          <p:spPr bwMode="auto">
            <a:xfrm>
              <a:off x="2232" y="2900"/>
              <a:ext cx="1285" cy="317"/>
            </a:xfrm>
            <a:prstGeom prst="rightArrow">
              <a:avLst>
                <a:gd name="adj1" fmla="val 57093"/>
                <a:gd name="adj2" fmla="val 84863"/>
              </a:avLst>
            </a:prstGeom>
            <a:solidFill>
              <a:schemeClr val="hlink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470" name="Text Box 22"/>
            <p:cNvSpPr txBox="1">
              <a:spLocks noChangeArrowheads="1"/>
            </p:cNvSpPr>
            <p:nvPr/>
          </p:nvSpPr>
          <p:spPr bwMode="auto">
            <a:xfrm>
              <a:off x="2488" y="2920"/>
              <a:ext cx="613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Actions</a:t>
              </a:r>
            </a:p>
          </p:txBody>
        </p:sp>
      </p:grpSp>
      <p:grpSp>
        <p:nvGrpSpPr>
          <p:cNvPr id="104476" name="Group 28"/>
          <p:cNvGrpSpPr>
            <a:grpSpLocks/>
          </p:cNvGrpSpPr>
          <p:nvPr/>
        </p:nvGrpSpPr>
        <p:grpSpPr bwMode="auto">
          <a:xfrm>
            <a:off x="3538538" y="5018088"/>
            <a:ext cx="2039937" cy="503237"/>
            <a:chOff x="2229" y="3158"/>
            <a:chExt cx="1285" cy="317"/>
          </a:xfrm>
        </p:grpSpPr>
        <p:sp>
          <p:nvSpPr>
            <p:cNvPr id="104462" name="AutoShape 14"/>
            <p:cNvSpPr>
              <a:spLocks noChangeArrowheads="1"/>
            </p:cNvSpPr>
            <p:nvPr/>
          </p:nvSpPr>
          <p:spPr bwMode="auto">
            <a:xfrm flipH="1">
              <a:off x="2229" y="3158"/>
              <a:ext cx="1285" cy="317"/>
            </a:xfrm>
            <a:prstGeom prst="rightArrow">
              <a:avLst>
                <a:gd name="adj1" fmla="val 57093"/>
                <a:gd name="adj2" fmla="val 84863"/>
              </a:avLst>
            </a:prstGeom>
            <a:solidFill>
              <a:schemeClr val="hlink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471" name="Text Box 23"/>
            <p:cNvSpPr txBox="1">
              <a:spLocks noChangeArrowheads="1"/>
            </p:cNvSpPr>
            <p:nvPr/>
          </p:nvSpPr>
          <p:spPr bwMode="auto">
            <a:xfrm>
              <a:off x="2573" y="3186"/>
              <a:ext cx="729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Response</a:t>
              </a:r>
            </a:p>
          </p:txBody>
        </p:sp>
      </p:grpSp>
      <p:grpSp>
        <p:nvGrpSpPr>
          <p:cNvPr id="104477" name="Group 29"/>
          <p:cNvGrpSpPr>
            <a:grpSpLocks/>
          </p:cNvGrpSpPr>
          <p:nvPr/>
        </p:nvGrpSpPr>
        <p:grpSpPr bwMode="auto">
          <a:xfrm>
            <a:off x="3529013" y="4610100"/>
            <a:ext cx="2039937" cy="503238"/>
            <a:chOff x="2172" y="2607"/>
            <a:chExt cx="1285" cy="317"/>
          </a:xfrm>
        </p:grpSpPr>
        <p:sp>
          <p:nvSpPr>
            <p:cNvPr id="104463" name="AutoShape 15"/>
            <p:cNvSpPr>
              <a:spLocks noChangeArrowheads="1"/>
            </p:cNvSpPr>
            <p:nvPr/>
          </p:nvSpPr>
          <p:spPr bwMode="auto">
            <a:xfrm>
              <a:off x="2172" y="2607"/>
              <a:ext cx="1285" cy="317"/>
            </a:xfrm>
            <a:prstGeom prst="rightArrow">
              <a:avLst>
                <a:gd name="adj1" fmla="val 57093"/>
                <a:gd name="adj2" fmla="val 84863"/>
              </a:avLst>
            </a:prstGeom>
            <a:solidFill>
              <a:srgbClr val="3366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472" name="Text Box 24"/>
            <p:cNvSpPr txBox="1">
              <a:spLocks noChangeArrowheads="1"/>
            </p:cNvSpPr>
            <p:nvPr/>
          </p:nvSpPr>
          <p:spPr bwMode="auto">
            <a:xfrm>
              <a:off x="2273" y="2628"/>
              <a:ext cx="956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Actions</a:t>
              </a:r>
            </a:p>
          </p:txBody>
        </p:sp>
      </p:grpSp>
      <p:grpSp>
        <p:nvGrpSpPr>
          <p:cNvPr id="104478" name="Group 30"/>
          <p:cNvGrpSpPr>
            <a:grpSpLocks/>
          </p:cNvGrpSpPr>
          <p:nvPr/>
        </p:nvGrpSpPr>
        <p:grpSpPr bwMode="auto">
          <a:xfrm>
            <a:off x="3538538" y="5019675"/>
            <a:ext cx="2039937" cy="503238"/>
            <a:chOff x="2169" y="3697"/>
            <a:chExt cx="1285" cy="317"/>
          </a:xfrm>
        </p:grpSpPr>
        <p:sp>
          <p:nvSpPr>
            <p:cNvPr id="104464" name="AutoShape 16"/>
            <p:cNvSpPr>
              <a:spLocks noChangeArrowheads="1"/>
            </p:cNvSpPr>
            <p:nvPr/>
          </p:nvSpPr>
          <p:spPr bwMode="auto">
            <a:xfrm flipH="1">
              <a:off x="2169" y="3697"/>
              <a:ext cx="1285" cy="317"/>
            </a:xfrm>
            <a:prstGeom prst="rightArrow">
              <a:avLst>
                <a:gd name="adj1" fmla="val 57093"/>
                <a:gd name="adj2" fmla="val 84863"/>
              </a:avLst>
            </a:prstGeom>
            <a:solidFill>
              <a:srgbClr val="336600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4473" name="Text Box 25"/>
            <p:cNvSpPr txBox="1">
              <a:spLocks noChangeArrowheads="1"/>
            </p:cNvSpPr>
            <p:nvPr/>
          </p:nvSpPr>
          <p:spPr bwMode="auto">
            <a:xfrm>
              <a:off x="2368" y="3707"/>
              <a:ext cx="107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Response</a:t>
              </a:r>
            </a:p>
          </p:txBody>
        </p:sp>
      </p:grpSp>
    </p:spTree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1834-B770-4F40-97FF-A507678E4D4F}" type="slidenum">
              <a:rPr lang="en-US"/>
              <a:pPr/>
              <a:t>32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Competitive Dynamics:</a:t>
            </a:r>
          </a:p>
        </p:txBody>
      </p:sp>
      <p:sp>
        <p:nvSpPr>
          <p:cNvPr id="167939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Slow-cycle markets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firm’s competitive advantages are shielded from imitation for long periods of time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imitation is costly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advantages are sustainable in slow-cycle markets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proprietary, one-of-a-kind competitive advantage leads to competitive success in a slow-cycle market</a:t>
            </a:r>
          </a:p>
        </p:txBody>
      </p:sp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Slow-cycle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725488" y="1044575"/>
            <a:ext cx="3538537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Slow-Cycle Markets</a:t>
            </a:r>
          </a:p>
        </p:txBody>
      </p:sp>
    </p:spTree>
  </p:cSld>
  <p:clrMapOvr>
    <a:masterClrMapping/>
  </p:clrMapOvr>
  <p:transition>
    <p:wipe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402AE-768A-4A2C-BD89-B9E10F4F40E8}" type="slidenum">
              <a:rPr lang="en-US"/>
              <a:pPr/>
              <a:t>33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1143000"/>
          </a:xfrm>
        </p:spPr>
        <p:txBody>
          <a:bodyPr/>
          <a:lstStyle/>
          <a:p>
            <a:r>
              <a:rPr lang="en-US" sz="3600"/>
              <a:t>Gradual Erosion of a Sustainable Competitive Advantage</a:t>
            </a:r>
            <a:endParaRPr lang="en-US"/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2466975" y="1976438"/>
            <a:ext cx="5621338" cy="3511550"/>
            <a:chOff x="1449" y="1354"/>
            <a:chExt cx="3541" cy="2212"/>
          </a:xfrm>
        </p:grpSpPr>
        <p:sp>
          <p:nvSpPr>
            <p:cNvPr id="173060" name="Line 4"/>
            <p:cNvSpPr>
              <a:spLocks noChangeShapeType="1"/>
            </p:cNvSpPr>
            <p:nvPr/>
          </p:nvSpPr>
          <p:spPr bwMode="auto">
            <a:xfrm>
              <a:off x="1449" y="1354"/>
              <a:ext cx="0" cy="22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3061" name="Line 5"/>
            <p:cNvSpPr>
              <a:spLocks noChangeShapeType="1"/>
            </p:cNvSpPr>
            <p:nvPr/>
          </p:nvSpPr>
          <p:spPr bwMode="auto">
            <a:xfrm>
              <a:off x="1449" y="3566"/>
              <a:ext cx="354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3062" name="Text Box 6"/>
          <p:cNvSpPr txBox="1">
            <a:spLocks noChangeArrowheads="1"/>
          </p:cNvSpPr>
          <p:nvPr/>
        </p:nvSpPr>
        <p:spPr bwMode="auto">
          <a:xfrm rot="-5400000">
            <a:off x="218281" y="3220244"/>
            <a:ext cx="35226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Returns from a Sustainable Competitive Advantage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4330700" y="5953125"/>
            <a:ext cx="18161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Time (Years)</a:t>
            </a:r>
          </a:p>
        </p:txBody>
      </p:sp>
      <p:grpSp>
        <p:nvGrpSpPr>
          <p:cNvPr id="173064" name="Group 8"/>
          <p:cNvGrpSpPr>
            <a:grpSpLocks/>
          </p:cNvGrpSpPr>
          <p:nvPr/>
        </p:nvGrpSpPr>
        <p:grpSpPr bwMode="auto">
          <a:xfrm>
            <a:off x="2262188" y="5384800"/>
            <a:ext cx="6030912" cy="823913"/>
            <a:chOff x="1425" y="3392"/>
            <a:chExt cx="3799" cy="519"/>
          </a:xfrm>
        </p:grpSpPr>
        <p:sp>
          <p:nvSpPr>
            <p:cNvPr id="173065" name="AutoShape 9"/>
            <p:cNvSpPr>
              <a:spLocks noChangeArrowheads="1"/>
            </p:cNvSpPr>
            <p:nvPr/>
          </p:nvSpPr>
          <p:spPr bwMode="auto">
            <a:xfrm rot="5400000" flipV="1">
              <a:off x="3183" y="1835"/>
              <a:ext cx="317" cy="3633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3066" name="Text Box 10"/>
            <p:cNvSpPr txBox="1">
              <a:spLocks noChangeArrowheads="1"/>
            </p:cNvSpPr>
            <p:nvPr/>
          </p:nvSpPr>
          <p:spPr bwMode="auto">
            <a:xfrm>
              <a:off x="1425" y="3507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</a:p>
          </p:txBody>
        </p:sp>
        <p:sp>
          <p:nvSpPr>
            <p:cNvPr id="173067" name="Text Box 11"/>
            <p:cNvSpPr txBox="1">
              <a:spLocks noChangeArrowheads="1"/>
            </p:cNvSpPr>
            <p:nvPr/>
          </p:nvSpPr>
          <p:spPr bwMode="auto">
            <a:xfrm>
              <a:off x="3050" y="3449"/>
              <a:ext cx="26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</a:p>
          </p:txBody>
        </p:sp>
        <p:sp>
          <p:nvSpPr>
            <p:cNvPr id="173068" name="Text Box 12"/>
            <p:cNvSpPr txBox="1">
              <a:spLocks noChangeArrowheads="1"/>
            </p:cNvSpPr>
            <p:nvPr/>
          </p:nvSpPr>
          <p:spPr bwMode="auto">
            <a:xfrm>
              <a:off x="4724" y="3392"/>
              <a:ext cx="500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</a:t>
              </a:r>
            </a:p>
          </p:txBody>
        </p:sp>
      </p:grpSp>
      <p:sp>
        <p:nvSpPr>
          <p:cNvPr id="173069" name="Line 13"/>
          <p:cNvSpPr>
            <a:spLocks noChangeShapeType="1"/>
          </p:cNvSpPr>
          <p:nvPr/>
        </p:nvSpPr>
        <p:spPr bwMode="auto">
          <a:xfrm flipV="1">
            <a:off x="2462213" y="3622675"/>
            <a:ext cx="1714500" cy="1849438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 flipV="1">
            <a:off x="6172200" y="3622675"/>
            <a:ext cx="1714500" cy="1849438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4195763" y="3617913"/>
            <a:ext cx="1958975" cy="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2616200" y="3398838"/>
            <a:ext cx="10969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Launch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4384675" y="2230438"/>
            <a:ext cx="16875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Exploitation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6916738" y="3397250"/>
            <a:ext cx="18907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Counterattack</a:t>
            </a:r>
          </a:p>
        </p:txBody>
      </p:sp>
      <p:sp>
        <p:nvSpPr>
          <p:cNvPr id="173075" name="Freeform 19"/>
          <p:cNvSpPr>
            <a:spLocks/>
          </p:cNvSpPr>
          <p:nvPr/>
        </p:nvSpPr>
        <p:spPr bwMode="auto">
          <a:xfrm>
            <a:off x="7212013" y="3824288"/>
            <a:ext cx="681037" cy="869950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420" y="120"/>
              </a:cxn>
              <a:cxn ang="0">
                <a:pos x="368" y="300"/>
              </a:cxn>
              <a:cxn ang="0">
                <a:pos x="206" y="428"/>
              </a:cxn>
              <a:cxn ang="0">
                <a:pos x="0" y="548"/>
              </a:cxn>
            </a:cxnLst>
            <a:rect l="0" t="0" r="r" b="b"/>
            <a:pathLst>
              <a:path w="429" h="548">
                <a:moveTo>
                  <a:pt x="420" y="0"/>
                </a:moveTo>
                <a:cubicBezTo>
                  <a:pt x="424" y="35"/>
                  <a:pt x="429" y="70"/>
                  <a:pt x="420" y="120"/>
                </a:cubicBezTo>
                <a:cubicBezTo>
                  <a:pt x="411" y="170"/>
                  <a:pt x="404" y="249"/>
                  <a:pt x="368" y="300"/>
                </a:cubicBezTo>
                <a:cubicBezTo>
                  <a:pt x="332" y="351"/>
                  <a:pt x="267" y="387"/>
                  <a:pt x="206" y="428"/>
                </a:cubicBezTo>
                <a:cubicBezTo>
                  <a:pt x="145" y="469"/>
                  <a:pt x="72" y="508"/>
                  <a:pt x="0" y="548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>
            <a:off x="5197475" y="2640013"/>
            <a:ext cx="0" cy="965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077" name="Freeform 21"/>
          <p:cNvSpPr>
            <a:spLocks/>
          </p:cNvSpPr>
          <p:nvPr/>
        </p:nvSpPr>
        <p:spPr bwMode="auto">
          <a:xfrm>
            <a:off x="3057525" y="3810000"/>
            <a:ext cx="330200" cy="639763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11" y="146"/>
              </a:cxn>
              <a:cxn ang="0">
                <a:pos x="80" y="291"/>
              </a:cxn>
              <a:cxn ang="0">
                <a:pos x="208" y="403"/>
              </a:cxn>
            </a:cxnLst>
            <a:rect l="0" t="0" r="r" b="b"/>
            <a:pathLst>
              <a:path w="208" h="403">
                <a:moveTo>
                  <a:pt x="11" y="0"/>
                </a:moveTo>
                <a:cubicBezTo>
                  <a:pt x="5" y="49"/>
                  <a:pt x="0" y="98"/>
                  <a:pt x="11" y="146"/>
                </a:cubicBezTo>
                <a:cubicBezTo>
                  <a:pt x="22" y="194"/>
                  <a:pt x="47" y="248"/>
                  <a:pt x="80" y="291"/>
                </a:cubicBezTo>
                <a:cubicBezTo>
                  <a:pt x="113" y="334"/>
                  <a:pt x="160" y="368"/>
                  <a:pt x="208" y="403"/>
                </a:cubicBez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FD7-9681-4C93-9E7C-2B3B8361CFAE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171015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71016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Fast-cycle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Competitive Dynamics:</a:t>
            </a:r>
          </a:p>
        </p:txBody>
      </p:sp>
      <p:sp>
        <p:nvSpPr>
          <p:cNvPr id="171011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8879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Fast-cycle markets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firm’s competitive advantages aren’t shielded from imitation 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imitation happens quickly and somewhat inexpensively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advantages aren’t sustainable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 use reverse engineering to quickly imitate or improve on the firm’s products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Non-proprietary technology is diffused rapidly</a:t>
            </a:r>
          </a:p>
        </p:txBody>
      </p:sp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71013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71014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Slow-cycle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sp>
        <p:nvSpPr>
          <p:cNvPr id="171021" name="Text Box 13"/>
          <p:cNvSpPr txBox="1">
            <a:spLocks noChangeArrowheads="1"/>
          </p:cNvSpPr>
          <p:nvPr/>
        </p:nvSpPr>
        <p:spPr bwMode="auto">
          <a:xfrm>
            <a:off x="725488" y="1044575"/>
            <a:ext cx="33813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Fast-Cycle Markets</a:t>
            </a:r>
          </a:p>
        </p:txBody>
      </p:sp>
    </p:spTree>
  </p:cSld>
  <p:clrMapOvr>
    <a:masterClrMapping/>
  </p:clrMapOvr>
  <p:transition>
    <p:wipe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A541-2075-47C9-8FDE-18C8A8AE4F9A}" type="slidenum">
              <a:rPr lang="en-US"/>
              <a:pPr/>
              <a:t>35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sz="3600"/>
              <a:t>Obtaining Temporary Advantages to Create Sustained Advantage</a:t>
            </a:r>
            <a:endParaRPr lang="en-US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 rot="-5400000">
            <a:off x="302419" y="3283744"/>
            <a:ext cx="28686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Returns from a Series of Replicable Actions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4130675" y="5467350"/>
            <a:ext cx="18161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Time (Years)</a:t>
            </a:r>
          </a:p>
        </p:txBody>
      </p:sp>
      <p:grpSp>
        <p:nvGrpSpPr>
          <p:cNvPr id="174085" name="Group 5"/>
          <p:cNvGrpSpPr>
            <a:grpSpLocks/>
          </p:cNvGrpSpPr>
          <p:nvPr/>
        </p:nvGrpSpPr>
        <p:grpSpPr bwMode="auto">
          <a:xfrm>
            <a:off x="2262188" y="3121025"/>
            <a:ext cx="5592762" cy="1890713"/>
            <a:chOff x="1551" y="1251"/>
            <a:chExt cx="3523" cy="2212"/>
          </a:xfrm>
        </p:grpSpPr>
        <p:sp>
          <p:nvSpPr>
            <p:cNvPr id="174086" name="Line 6"/>
            <p:cNvSpPr>
              <a:spLocks noChangeShapeType="1"/>
            </p:cNvSpPr>
            <p:nvPr/>
          </p:nvSpPr>
          <p:spPr bwMode="auto">
            <a:xfrm>
              <a:off x="1551" y="1251"/>
              <a:ext cx="0" cy="221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087" name="Line 7"/>
            <p:cNvSpPr>
              <a:spLocks noChangeShapeType="1"/>
            </p:cNvSpPr>
            <p:nvPr/>
          </p:nvSpPr>
          <p:spPr bwMode="auto">
            <a:xfrm>
              <a:off x="1551" y="3463"/>
              <a:ext cx="352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4088" name="Group 8"/>
          <p:cNvGrpSpPr>
            <a:grpSpLocks/>
          </p:cNvGrpSpPr>
          <p:nvPr/>
        </p:nvGrpSpPr>
        <p:grpSpPr bwMode="auto">
          <a:xfrm>
            <a:off x="2062163" y="4987925"/>
            <a:ext cx="5926137" cy="641350"/>
            <a:chOff x="1299" y="3142"/>
            <a:chExt cx="3733" cy="404"/>
          </a:xfrm>
        </p:grpSpPr>
        <p:sp>
          <p:nvSpPr>
            <p:cNvPr id="174089" name="AutoShape 9"/>
            <p:cNvSpPr>
              <a:spLocks noChangeArrowheads="1"/>
            </p:cNvSpPr>
            <p:nvPr/>
          </p:nvSpPr>
          <p:spPr bwMode="auto">
            <a:xfrm rot="5400000" flipV="1">
              <a:off x="3057" y="1528"/>
              <a:ext cx="317" cy="3633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090" name="Text Box 10"/>
            <p:cNvSpPr txBox="1">
              <a:spLocks noChangeArrowheads="1"/>
            </p:cNvSpPr>
            <p:nvPr/>
          </p:nvSpPr>
          <p:spPr bwMode="auto">
            <a:xfrm>
              <a:off x="1299" y="3200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</a:p>
          </p:txBody>
        </p:sp>
        <p:sp>
          <p:nvSpPr>
            <p:cNvPr id="174091" name="Text Box 11"/>
            <p:cNvSpPr txBox="1">
              <a:spLocks noChangeArrowheads="1"/>
            </p:cNvSpPr>
            <p:nvPr/>
          </p:nvSpPr>
          <p:spPr bwMode="auto">
            <a:xfrm>
              <a:off x="2321" y="3180"/>
              <a:ext cx="22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</a:t>
              </a:r>
              <a:endParaRPr kumimoji="0" lang="en-US" sz="36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4092" name="Text Box 12"/>
            <p:cNvSpPr txBox="1">
              <a:spLocks noChangeArrowheads="1"/>
            </p:cNvSpPr>
            <p:nvPr/>
          </p:nvSpPr>
          <p:spPr bwMode="auto">
            <a:xfrm>
              <a:off x="3401" y="3162"/>
              <a:ext cx="372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3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</a:t>
              </a:r>
            </a:p>
          </p:txBody>
        </p:sp>
        <p:sp>
          <p:nvSpPr>
            <p:cNvPr id="174093" name="Text Box 13"/>
            <p:cNvSpPr txBox="1">
              <a:spLocks noChangeArrowheads="1"/>
            </p:cNvSpPr>
            <p:nvPr/>
          </p:nvSpPr>
          <p:spPr bwMode="auto">
            <a:xfrm>
              <a:off x="3963" y="3142"/>
              <a:ext cx="404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36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15</a:t>
              </a:r>
              <a:endParaRPr kumimoji="0" lang="en-US" sz="1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74094" name="Line 14"/>
          <p:cNvSpPr>
            <a:spLocks noChangeShapeType="1"/>
          </p:cNvSpPr>
          <p:nvPr/>
        </p:nvSpPr>
        <p:spPr bwMode="auto">
          <a:xfrm flipV="1">
            <a:off x="2273300" y="4122738"/>
            <a:ext cx="398463" cy="874712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095" name="Line 15"/>
          <p:cNvSpPr>
            <a:spLocks noChangeShapeType="1"/>
          </p:cNvSpPr>
          <p:nvPr/>
        </p:nvSpPr>
        <p:spPr bwMode="auto">
          <a:xfrm>
            <a:off x="2676525" y="4121150"/>
            <a:ext cx="454025" cy="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74096" name="Group 16"/>
          <p:cNvGrpSpPr>
            <a:grpSpLocks/>
          </p:cNvGrpSpPr>
          <p:nvPr/>
        </p:nvGrpSpPr>
        <p:grpSpPr bwMode="auto">
          <a:xfrm>
            <a:off x="3135313" y="4122738"/>
            <a:ext cx="465137" cy="874712"/>
            <a:chOff x="1975" y="2597"/>
            <a:chExt cx="293" cy="551"/>
          </a:xfrm>
        </p:grpSpPr>
        <p:sp>
          <p:nvSpPr>
            <p:cNvPr id="174097" name="Line 17"/>
            <p:cNvSpPr>
              <a:spLocks noChangeShapeType="1"/>
            </p:cNvSpPr>
            <p:nvPr/>
          </p:nvSpPr>
          <p:spPr bwMode="auto">
            <a:xfrm flipH="1" flipV="1">
              <a:off x="1975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098" name="Line 18"/>
            <p:cNvSpPr>
              <a:spLocks noChangeShapeType="1"/>
            </p:cNvSpPr>
            <p:nvPr/>
          </p:nvSpPr>
          <p:spPr bwMode="auto">
            <a:xfrm flipV="1">
              <a:off x="2017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3605213" y="4121150"/>
            <a:ext cx="454025" cy="0"/>
          </a:xfrm>
          <a:prstGeom prst="line">
            <a:avLst/>
          </a:prstGeom>
          <a:noFill/>
          <a:ln w="28575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74100" name="Group 20"/>
          <p:cNvGrpSpPr>
            <a:grpSpLocks/>
          </p:cNvGrpSpPr>
          <p:nvPr/>
        </p:nvGrpSpPr>
        <p:grpSpPr bwMode="auto">
          <a:xfrm>
            <a:off x="4064000" y="4122738"/>
            <a:ext cx="463550" cy="874712"/>
            <a:chOff x="2560" y="2597"/>
            <a:chExt cx="292" cy="551"/>
          </a:xfrm>
        </p:grpSpPr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 flipH="1" flipV="1">
              <a:off x="2560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2" name="Line 22"/>
            <p:cNvSpPr>
              <a:spLocks noChangeShapeType="1"/>
            </p:cNvSpPr>
            <p:nvPr/>
          </p:nvSpPr>
          <p:spPr bwMode="auto">
            <a:xfrm flipV="1">
              <a:off x="2601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4103" name="Group 23"/>
          <p:cNvGrpSpPr>
            <a:grpSpLocks/>
          </p:cNvGrpSpPr>
          <p:nvPr/>
        </p:nvGrpSpPr>
        <p:grpSpPr bwMode="auto">
          <a:xfrm>
            <a:off x="4532313" y="4121150"/>
            <a:ext cx="3236912" cy="876300"/>
            <a:chOff x="2855" y="2596"/>
            <a:chExt cx="2039" cy="552"/>
          </a:xfrm>
        </p:grpSpPr>
        <p:sp>
          <p:nvSpPr>
            <p:cNvPr id="174104" name="Line 24"/>
            <p:cNvSpPr>
              <a:spLocks noChangeShapeType="1"/>
            </p:cNvSpPr>
            <p:nvPr/>
          </p:nvSpPr>
          <p:spPr bwMode="auto">
            <a:xfrm flipH="1" flipV="1">
              <a:off x="3144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2855" y="2596"/>
              <a:ext cx="286" cy="0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6" name="Line 26"/>
            <p:cNvSpPr>
              <a:spLocks noChangeShapeType="1"/>
            </p:cNvSpPr>
            <p:nvPr/>
          </p:nvSpPr>
          <p:spPr bwMode="auto">
            <a:xfrm flipV="1">
              <a:off x="3186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7" name="Line 27"/>
            <p:cNvSpPr>
              <a:spLocks noChangeShapeType="1"/>
            </p:cNvSpPr>
            <p:nvPr/>
          </p:nvSpPr>
          <p:spPr bwMode="auto">
            <a:xfrm flipH="1" flipV="1">
              <a:off x="3729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8" name="Line 28"/>
            <p:cNvSpPr>
              <a:spLocks noChangeShapeType="1"/>
            </p:cNvSpPr>
            <p:nvPr/>
          </p:nvSpPr>
          <p:spPr bwMode="auto">
            <a:xfrm>
              <a:off x="3440" y="2596"/>
              <a:ext cx="286" cy="0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09" name="Line 29"/>
            <p:cNvSpPr>
              <a:spLocks noChangeShapeType="1"/>
            </p:cNvSpPr>
            <p:nvPr/>
          </p:nvSpPr>
          <p:spPr bwMode="auto">
            <a:xfrm flipV="1">
              <a:off x="3770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10" name="Line 30"/>
            <p:cNvSpPr>
              <a:spLocks noChangeShapeType="1"/>
            </p:cNvSpPr>
            <p:nvPr/>
          </p:nvSpPr>
          <p:spPr bwMode="auto">
            <a:xfrm flipH="1" flipV="1">
              <a:off x="4313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11" name="Line 31"/>
            <p:cNvSpPr>
              <a:spLocks noChangeShapeType="1"/>
            </p:cNvSpPr>
            <p:nvPr/>
          </p:nvSpPr>
          <p:spPr bwMode="auto">
            <a:xfrm>
              <a:off x="4024" y="2596"/>
              <a:ext cx="286" cy="0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12" name="Line 32"/>
            <p:cNvSpPr>
              <a:spLocks noChangeShapeType="1"/>
            </p:cNvSpPr>
            <p:nvPr/>
          </p:nvSpPr>
          <p:spPr bwMode="auto">
            <a:xfrm flipV="1">
              <a:off x="4354" y="2597"/>
              <a:ext cx="251" cy="551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13" name="Line 33"/>
            <p:cNvSpPr>
              <a:spLocks noChangeShapeType="1"/>
            </p:cNvSpPr>
            <p:nvPr/>
          </p:nvSpPr>
          <p:spPr bwMode="auto">
            <a:xfrm>
              <a:off x="4608" y="2596"/>
              <a:ext cx="286" cy="0"/>
            </a:xfrm>
            <a:prstGeom prst="line">
              <a:avLst/>
            </a:prstGeom>
            <a:noFill/>
            <a:ln w="28575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4114" name="Text Box 34"/>
          <p:cNvSpPr txBox="1">
            <a:spLocks noChangeArrowheads="1"/>
          </p:cNvSpPr>
          <p:nvPr/>
        </p:nvSpPr>
        <p:spPr bwMode="auto">
          <a:xfrm>
            <a:off x="2286000" y="3322638"/>
            <a:ext cx="109696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Launch</a:t>
            </a:r>
          </a:p>
        </p:txBody>
      </p:sp>
      <p:sp>
        <p:nvSpPr>
          <p:cNvPr id="174115" name="Text Box 35"/>
          <p:cNvSpPr txBox="1">
            <a:spLocks noChangeArrowheads="1"/>
          </p:cNvSpPr>
          <p:nvPr/>
        </p:nvSpPr>
        <p:spPr bwMode="auto">
          <a:xfrm>
            <a:off x="2678113" y="2855913"/>
            <a:ext cx="16875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Exploitation</a:t>
            </a:r>
          </a:p>
        </p:txBody>
      </p: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4360863" y="3455988"/>
            <a:ext cx="18907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Counterattack</a:t>
            </a: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4373563" y="2336800"/>
            <a:ext cx="3233737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Firm has already moved to next advantage</a:t>
            </a:r>
          </a:p>
        </p:txBody>
      </p:sp>
      <p:sp>
        <p:nvSpPr>
          <p:cNvPr id="174118" name="Freeform 38"/>
          <p:cNvSpPr>
            <a:spLocks/>
          </p:cNvSpPr>
          <p:nvPr/>
        </p:nvSpPr>
        <p:spPr bwMode="auto">
          <a:xfrm>
            <a:off x="2381250" y="3729038"/>
            <a:ext cx="285750" cy="842962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0" y="162"/>
              </a:cxn>
              <a:cxn ang="0">
                <a:pos x="86" y="171"/>
              </a:cxn>
              <a:cxn ang="0">
                <a:pos x="43" y="531"/>
              </a:cxn>
            </a:cxnLst>
            <a:rect l="0" t="0" r="r" b="b"/>
            <a:pathLst>
              <a:path w="180" h="531">
                <a:moveTo>
                  <a:pt x="180" y="0"/>
                </a:moveTo>
                <a:lnTo>
                  <a:pt x="0" y="162"/>
                </a:lnTo>
                <a:lnTo>
                  <a:pt x="86" y="171"/>
                </a:lnTo>
                <a:lnTo>
                  <a:pt x="43" y="531"/>
                </a:ln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19" name="Freeform 39"/>
          <p:cNvSpPr>
            <a:spLocks/>
          </p:cNvSpPr>
          <p:nvPr/>
        </p:nvSpPr>
        <p:spPr bwMode="auto">
          <a:xfrm>
            <a:off x="2994025" y="3265488"/>
            <a:ext cx="652463" cy="857250"/>
          </a:xfrm>
          <a:custGeom>
            <a:avLst/>
            <a:gdLst/>
            <a:ahLst/>
            <a:cxnLst>
              <a:cxn ang="0">
                <a:pos x="411" y="0"/>
              </a:cxn>
              <a:cxn ang="0">
                <a:pos x="223" y="292"/>
              </a:cxn>
              <a:cxn ang="0">
                <a:pos x="360" y="249"/>
              </a:cxn>
              <a:cxn ang="0">
                <a:pos x="0" y="540"/>
              </a:cxn>
            </a:cxnLst>
            <a:rect l="0" t="0" r="r" b="b"/>
            <a:pathLst>
              <a:path w="411" h="540">
                <a:moveTo>
                  <a:pt x="411" y="0"/>
                </a:moveTo>
                <a:lnTo>
                  <a:pt x="223" y="292"/>
                </a:lnTo>
                <a:lnTo>
                  <a:pt x="360" y="249"/>
                </a:lnTo>
                <a:lnTo>
                  <a:pt x="0" y="540"/>
                </a:ln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20" name="Freeform 40"/>
          <p:cNvSpPr>
            <a:spLocks/>
          </p:cNvSpPr>
          <p:nvPr/>
        </p:nvSpPr>
        <p:spPr bwMode="auto">
          <a:xfrm>
            <a:off x="3455988" y="3836988"/>
            <a:ext cx="1687512" cy="939800"/>
          </a:xfrm>
          <a:custGeom>
            <a:avLst/>
            <a:gdLst/>
            <a:ahLst/>
            <a:cxnLst>
              <a:cxn ang="0">
                <a:pos x="1063" y="0"/>
              </a:cxn>
              <a:cxn ang="0">
                <a:pos x="292" y="266"/>
              </a:cxn>
              <a:cxn ang="0">
                <a:pos x="386" y="326"/>
              </a:cxn>
              <a:cxn ang="0">
                <a:pos x="0" y="592"/>
              </a:cxn>
            </a:cxnLst>
            <a:rect l="0" t="0" r="r" b="b"/>
            <a:pathLst>
              <a:path w="1063" h="592">
                <a:moveTo>
                  <a:pt x="1063" y="0"/>
                </a:moveTo>
                <a:lnTo>
                  <a:pt x="292" y="266"/>
                </a:lnTo>
                <a:lnTo>
                  <a:pt x="386" y="326"/>
                </a:lnTo>
                <a:lnTo>
                  <a:pt x="0" y="592"/>
                </a:ln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21" name="Freeform 41"/>
          <p:cNvSpPr>
            <a:spLocks/>
          </p:cNvSpPr>
          <p:nvPr/>
        </p:nvSpPr>
        <p:spPr bwMode="auto">
          <a:xfrm>
            <a:off x="3675063" y="3128963"/>
            <a:ext cx="1155700" cy="981075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206" y="283"/>
              </a:cxn>
              <a:cxn ang="0">
                <a:pos x="300" y="318"/>
              </a:cxn>
              <a:cxn ang="0">
                <a:pos x="0" y="618"/>
              </a:cxn>
            </a:cxnLst>
            <a:rect l="0" t="0" r="r" b="b"/>
            <a:pathLst>
              <a:path w="720" h="618">
                <a:moveTo>
                  <a:pt x="720" y="0"/>
                </a:moveTo>
                <a:lnTo>
                  <a:pt x="206" y="283"/>
                </a:lnTo>
                <a:lnTo>
                  <a:pt x="300" y="318"/>
                </a:lnTo>
                <a:lnTo>
                  <a:pt x="0" y="618"/>
                </a:lnTo>
              </a:path>
            </a:pathLst>
          </a:custGeom>
          <a:noFill/>
          <a:ln w="25400" cap="sq" cmpd="sng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42A0-09BF-4D1A-9F60-6B74D1A03107}" type="slidenum">
              <a:rPr lang="en-US"/>
              <a:pPr/>
              <a:t>36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Competitive Dynamics:</a:t>
            </a:r>
          </a:p>
        </p:txBody>
      </p:sp>
      <p:sp>
        <p:nvSpPr>
          <p:cNvPr id="172035" name="Rectangle 3"/>
          <p:cNvSpPr>
            <a:spLocks noChangeArrowheads="1"/>
          </p:cNvSpPr>
          <p:nvPr>
            <p:ph type="body" idx="1"/>
          </p:nvPr>
        </p:nvSpPr>
        <p:spPr>
          <a:xfrm>
            <a:off x="2774950" y="1795463"/>
            <a:ext cx="6073775" cy="43005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Standard-cycle markets 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firm’s competitive advantages may be shielded from imitation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imitation is moderately costly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advantages are partially sustainable if the firm is able to continuously upgrade the quality of its competitive advantages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seek large market shares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gain customer loyalty through brand names</a:t>
            </a:r>
          </a:p>
          <a:p>
            <a:pPr lvl="1"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carefully control operations</a:t>
            </a:r>
          </a:p>
        </p:txBody>
      </p:sp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390525" y="1706563"/>
            <a:ext cx="2139950" cy="938212"/>
            <a:chOff x="278" y="1379"/>
            <a:chExt cx="1348" cy="591"/>
          </a:xfrm>
        </p:grpSpPr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Slow-cycle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grpSp>
        <p:nvGrpSpPr>
          <p:cNvPr id="172039" name="Group 7"/>
          <p:cNvGrpSpPr>
            <a:grpSpLocks/>
          </p:cNvGrpSpPr>
          <p:nvPr/>
        </p:nvGrpSpPr>
        <p:grpSpPr bwMode="auto">
          <a:xfrm>
            <a:off x="390525" y="2678113"/>
            <a:ext cx="2139950" cy="938212"/>
            <a:chOff x="278" y="1379"/>
            <a:chExt cx="1348" cy="591"/>
          </a:xfrm>
        </p:grpSpPr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Fast-cycle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grpSp>
        <p:nvGrpSpPr>
          <p:cNvPr id="172042" name="Group 10"/>
          <p:cNvGrpSpPr>
            <a:grpSpLocks/>
          </p:cNvGrpSpPr>
          <p:nvPr/>
        </p:nvGrpSpPr>
        <p:grpSpPr bwMode="auto">
          <a:xfrm>
            <a:off x="390525" y="3649663"/>
            <a:ext cx="2139950" cy="938212"/>
            <a:chOff x="278" y="1379"/>
            <a:chExt cx="1348" cy="591"/>
          </a:xfrm>
        </p:grpSpPr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278" y="1379"/>
              <a:ext cx="1348" cy="591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/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315" y="1416"/>
              <a:ext cx="1274" cy="5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Standard-cycle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markets</a:t>
              </a:r>
              <a:endParaRPr kumimoji="0" lang="en-US"/>
            </a:p>
          </p:txBody>
        </p:sp>
      </p:grpSp>
      <p:sp>
        <p:nvSpPr>
          <p:cNvPr id="172045" name="Text Box 13"/>
          <p:cNvSpPr txBox="1">
            <a:spLocks noChangeArrowheads="1"/>
          </p:cNvSpPr>
          <p:nvPr/>
        </p:nvSpPr>
        <p:spPr bwMode="auto">
          <a:xfrm>
            <a:off x="725488" y="1044575"/>
            <a:ext cx="4148137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Standard-Cycle Markets</a:t>
            </a: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F27C-A04A-4BD7-9E82-E5797F5B7AC2}" type="slidenum">
              <a:rPr lang="en-US"/>
              <a:pPr/>
              <a:t>4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behavior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set of competitive actions and competitive responses the firm takes to build or defend its competitive advantages and to improve its market position</a:t>
            </a: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dynamics</a:t>
            </a:r>
            <a:endParaRPr lang="en-US">
              <a:latin typeface="Times New Roman" charset="0"/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total set of actions and responses taken by all firms competing within a market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671C2-D08E-4BAB-944B-4F7C0D462209}" type="slidenum">
              <a:rPr lang="en-US"/>
              <a:pPr/>
              <a:t>5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From Competitors to Competitive Dynamics</a:t>
            </a:r>
          </a:p>
        </p:txBody>
      </p:sp>
      <p:cxnSp>
        <p:nvCxnSpPr>
          <p:cNvPr id="140314" name="AutoShape 26"/>
          <p:cNvCxnSpPr>
            <a:cxnSpLocks noChangeShapeType="1"/>
            <a:stCxn id="140292" idx="2"/>
            <a:endCxn id="140293" idx="1"/>
          </p:cNvCxnSpPr>
          <p:nvPr/>
        </p:nvCxnSpPr>
        <p:spPr bwMode="auto">
          <a:xfrm rot="16200000" flipH="1">
            <a:off x="1221582" y="2482056"/>
            <a:ext cx="788988" cy="57467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stealth" w="lg" len="lg"/>
          </a:ln>
          <a:effectLst/>
        </p:spPr>
      </p:cxnSp>
      <p:cxnSp>
        <p:nvCxnSpPr>
          <p:cNvPr id="140315" name="AutoShape 27"/>
          <p:cNvCxnSpPr>
            <a:cxnSpLocks noChangeShapeType="1"/>
          </p:cNvCxnSpPr>
          <p:nvPr/>
        </p:nvCxnSpPr>
        <p:spPr bwMode="auto">
          <a:xfrm flipV="1">
            <a:off x="3848100" y="2254250"/>
            <a:ext cx="1058863" cy="655638"/>
          </a:xfrm>
          <a:prstGeom prst="bentConnector3">
            <a:avLst>
              <a:gd name="adj1" fmla="val 4992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stealth" w="lg" len="lg"/>
          </a:ln>
          <a:effectLst/>
        </p:spPr>
      </p:cxnSp>
      <p:cxnSp>
        <p:nvCxnSpPr>
          <p:cNvPr id="140316" name="AutoShape 28"/>
          <p:cNvCxnSpPr>
            <a:cxnSpLocks noChangeShapeType="1"/>
          </p:cNvCxnSpPr>
          <p:nvPr/>
        </p:nvCxnSpPr>
        <p:spPr bwMode="auto">
          <a:xfrm>
            <a:off x="3848100" y="3367088"/>
            <a:ext cx="1089025" cy="592137"/>
          </a:xfrm>
          <a:prstGeom prst="bentConnector3">
            <a:avLst>
              <a:gd name="adj1" fmla="val 50000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stealth" w="lg" len="lg"/>
          </a:ln>
          <a:effectLst/>
        </p:spPr>
      </p:cxnSp>
      <p:grpSp>
        <p:nvGrpSpPr>
          <p:cNvPr id="140295" name="Group 7"/>
          <p:cNvGrpSpPr>
            <a:grpSpLocks/>
          </p:cNvGrpSpPr>
          <p:nvPr/>
        </p:nvGrpSpPr>
        <p:grpSpPr bwMode="auto">
          <a:xfrm>
            <a:off x="355600" y="1670050"/>
            <a:ext cx="1944688" cy="704850"/>
            <a:chOff x="607" y="1692"/>
            <a:chExt cx="1225" cy="444"/>
          </a:xfrm>
        </p:grpSpPr>
        <p:sp>
          <p:nvSpPr>
            <p:cNvPr id="140292" name="Rectangle 4"/>
            <p:cNvSpPr>
              <a:spLocks noChangeArrowheads="1"/>
            </p:cNvSpPr>
            <p:nvPr/>
          </p:nvSpPr>
          <p:spPr bwMode="auto">
            <a:xfrm>
              <a:off x="607" y="1692"/>
              <a:ext cx="1225" cy="44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291" name="Rectangle 3"/>
            <p:cNvSpPr>
              <a:spLocks noChangeArrowheads="1"/>
            </p:cNvSpPr>
            <p:nvPr/>
          </p:nvSpPr>
          <p:spPr bwMode="auto">
            <a:xfrm>
              <a:off x="648" y="1729"/>
              <a:ext cx="1142" cy="3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Competitors</a:t>
              </a:r>
            </a:p>
          </p:txBody>
        </p:sp>
      </p:grpSp>
      <p:grpSp>
        <p:nvGrpSpPr>
          <p:cNvPr id="140303" name="Group 15"/>
          <p:cNvGrpSpPr>
            <a:grpSpLocks/>
          </p:cNvGrpSpPr>
          <p:nvPr/>
        </p:nvGrpSpPr>
        <p:grpSpPr bwMode="auto">
          <a:xfrm>
            <a:off x="4937125" y="3035300"/>
            <a:ext cx="3652838" cy="1670050"/>
            <a:chOff x="3918" y="2221"/>
            <a:chExt cx="2301" cy="1052"/>
          </a:xfrm>
        </p:grpSpPr>
        <p:sp>
          <p:nvSpPr>
            <p:cNvPr id="140301" name="Rectangle 13"/>
            <p:cNvSpPr>
              <a:spLocks noChangeArrowheads="1"/>
            </p:cNvSpPr>
            <p:nvPr/>
          </p:nvSpPr>
          <p:spPr bwMode="auto">
            <a:xfrm>
              <a:off x="3918" y="2221"/>
              <a:ext cx="2301" cy="1052"/>
            </a:xfrm>
            <a:prstGeom prst="rect">
              <a:avLst/>
            </a:prstGeom>
            <a:gradFill rotWithShape="0">
              <a:gsLst>
                <a:gs pos="0">
                  <a:srgbClr val="336600"/>
                </a:gs>
                <a:gs pos="100000">
                  <a:srgbClr val="336600">
                    <a:gamma/>
                    <a:shade val="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302" name="Rectangle 14"/>
            <p:cNvSpPr>
              <a:spLocks noChangeArrowheads="1"/>
            </p:cNvSpPr>
            <p:nvPr/>
          </p:nvSpPr>
          <p:spPr bwMode="auto">
            <a:xfrm>
              <a:off x="3964" y="2260"/>
              <a:ext cx="2209" cy="974"/>
            </a:xfrm>
            <a:prstGeom prst="rect">
              <a:avLst/>
            </a:prstGeom>
            <a:gradFill rotWithShape="0">
              <a:gsLst>
                <a:gs pos="0">
                  <a:srgbClr val="336600">
                    <a:gamma/>
                    <a:shade val="6275"/>
                    <a:invGamma/>
                  </a:srgbClr>
                </a:gs>
                <a:gs pos="100000">
                  <a:srgbClr val="33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Through competitive</a:t>
              </a:r>
            </a:p>
            <a:p>
              <a:pPr marL="234950" indent="-234950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behavior</a:t>
              </a:r>
            </a:p>
            <a:p>
              <a:pPr marL="574675" lvl="1" indent="-225425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actions</a:t>
              </a:r>
            </a:p>
            <a:p>
              <a:pPr marL="574675" lvl="1" indent="-225425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responses</a:t>
              </a:r>
            </a:p>
          </p:txBody>
        </p:sp>
      </p:grpSp>
      <p:grpSp>
        <p:nvGrpSpPr>
          <p:cNvPr id="140307" name="Group 19"/>
          <p:cNvGrpSpPr>
            <a:grpSpLocks/>
          </p:cNvGrpSpPr>
          <p:nvPr/>
        </p:nvGrpSpPr>
        <p:grpSpPr bwMode="auto">
          <a:xfrm>
            <a:off x="4906963" y="1873250"/>
            <a:ext cx="3652837" cy="939800"/>
            <a:chOff x="3316" y="1084"/>
            <a:chExt cx="2301" cy="592"/>
          </a:xfrm>
        </p:grpSpPr>
        <p:sp>
          <p:nvSpPr>
            <p:cNvPr id="140305" name="Rectangle 17"/>
            <p:cNvSpPr>
              <a:spLocks noChangeArrowheads="1"/>
            </p:cNvSpPr>
            <p:nvPr/>
          </p:nvSpPr>
          <p:spPr bwMode="auto">
            <a:xfrm>
              <a:off x="3316" y="1084"/>
              <a:ext cx="2301" cy="592"/>
            </a:xfrm>
            <a:prstGeom prst="rect">
              <a:avLst/>
            </a:prstGeom>
            <a:gradFill rotWithShape="0">
              <a:gsLst>
                <a:gs pos="0">
                  <a:srgbClr val="336600"/>
                </a:gs>
                <a:gs pos="100000">
                  <a:srgbClr val="336600">
                    <a:gamma/>
                    <a:shade val="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306" name="Rectangle 18"/>
            <p:cNvSpPr>
              <a:spLocks noChangeArrowheads="1"/>
            </p:cNvSpPr>
            <p:nvPr/>
          </p:nvSpPr>
          <p:spPr bwMode="auto">
            <a:xfrm>
              <a:off x="3362" y="1123"/>
              <a:ext cx="2209" cy="514"/>
            </a:xfrm>
            <a:prstGeom prst="rect">
              <a:avLst/>
            </a:prstGeom>
            <a:gradFill rotWithShape="0">
              <a:gsLst>
                <a:gs pos="0">
                  <a:srgbClr val="336600">
                    <a:gamma/>
                    <a:shade val="6275"/>
                    <a:invGamma/>
                  </a:srgbClr>
                </a:gs>
                <a:gs pos="100000">
                  <a:srgbClr val="3366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 gain an advantageous</a:t>
              </a:r>
            </a:p>
            <a:p>
              <a:pPr marL="234950" indent="-234950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market position</a:t>
              </a:r>
            </a:p>
          </p:txBody>
        </p:sp>
      </p:grpSp>
      <p:grpSp>
        <p:nvGrpSpPr>
          <p:cNvPr id="140320" name="Group 32"/>
          <p:cNvGrpSpPr>
            <a:grpSpLocks/>
          </p:cNvGrpSpPr>
          <p:nvPr/>
        </p:nvGrpSpPr>
        <p:grpSpPr bwMode="auto">
          <a:xfrm>
            <a:off x="1014413" y="5313363"/>
            <a:ext cx="6680200" cy="1328737"/>
            <a:chOff x="639" y="3307"/>
            <a:chExt cx="4208" cy="837"/>
          </a:xfrm>
        </p:grpSpPr>
        <p:sp>
          <p:nvSpPr>
            <p:cNvPr id="140311" name="Rectangle 23"/>
            <p:cNvSpPr>
              <a:spLocks noChangeArrowheads="1"/>
            </p:cNvSpPr>
            <p:nvPr/>
          </p:nvSpPr>
          <p:spPr bwMode="auto">
            <a:xfrm>
              <a:off x="639" y="3307"/>
              <a:ext cx="4208" cy="83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312" name="Rectangle 24"/>
            <p:cNvSpPr>
              <a:spLocks noChangeArrowheads="1"/>
            </p:cNvSpPr>
            <p:nvPr/>
          </p:nvSpPr>
          <p:spPr bwMode="auto">
            <a:xfrm>
              <a:off x="676" y="3349"/>
              <a:ext cx="4135" cy="753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Dynamics</a:t>
              </a:r>
            </a:p>
            <a:p>
              <a:pPr marL="339725" lvl="1" indent="-225425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actions and responses taken by all</a:t>
              </a:r>
            </a:p>
            <a:p>
              <a:pPr marL="339725" lvl="1" indent="-225425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firms competing in a market</a:t>
              </a:r>
            </a:p>
          </p:txBody>
        </p:sp>
      </p:grpSp>
      <p:grpSp>
        <p:nvGrpSpPr>
          <p:cNvPr id="140296" name="Group 8"/>
          <p:cNvGrpSpPr>
            <a:grpSpLocks/>
          </p:cNvGrpSpPr>
          <p:nvPr/>
        </p:nvGrpSpPr>
        <p:grpSpPr bwMode="auto">
          <a:xfrm>
            <a:off x="1903413" y="2686050"/>
            <a:ext cx="1944687" cy="955675"/>
            <a:chOff x="2199" y="1476"/>
            <a:chExt cx="1225" cy="602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2199" y="1476"/>
              <a:ext cx="1225" cy="60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2240" y="1513"/>
              <a:ext cx="1142" cy="528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rivalry</a:t>
              </a:r>
            </a:p>
          </p:txBody>
        </p:sp>
      </p:grpSp>
      <p:grpSp>
        <p:nvGrpSpPr>
          <p:cNvPr id="140334" name="Group 46"/>
          <p:cNvGrpSpPr>
            <a:grpSpLocks/>
          </p:cNvGrpSpPr>
          <p:nvPr/>
        </p:nvGrpSpPr>
        <p:grpSpPr bwMode="auto">
          <a:xfrm>
            <a:off x="2868613" y="3644900"/>
            <a:ext cx="3903662" cy="1652588"/>
            <a:chOff x="1807" y="2296"/>
            <a:chExt cx="2459" cy="1041"/>
          </a:xfrm>
        </p:grpSpPr>
        <p:sp>
          <p:nvSpPr>
            <p:cNvPr id="140319" name="Line 31"/>
            <p:cNvSpPr>
              <a:spLocks noChangeShapeType="1"/>
            </p:cNvSpPr>
            <p:nvPr/>
          </p:nvSpPr>
          <p:spPr bwMode="auto">
            <a:xfrm>
              <a:off x="1807" y="2296"/>
              <a:ext cx="0" cy="103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0321" name="Line 33"/>
            <p:cNvSpPr>
              <a:spLocks noChangeShapeType="1"/>
            </p:cNvSpPr>
            <p:nvPr/>
          </p:nvSpPr>
          <p:spPr bwMode="auto">
            <a:xfrm>
              <a:off x="4266" y="2959"/>
              <a:ext cx="0" cy="37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0323" name="Rectangle 35"/>
          <p:cNvSpPr>
            <a:spLocks noChangeArrowheads="1"/>
          </p:cNvSpPr>
          <p:nvPr/>
        </p:nvSpPr>
        <p:spPr bwMode="auto">
          <a:xfrm>
            <a:off x="1239838" y="2439988"/>
            <a:ext cx="142875" cy="222250"/>
          </a:xfrm>
          <a:prstGeom prst="rect">
            <a:avLst/>
          </a:prstGeom>
          <a:solidFill>
            <a:srgbClr val="2F5E9D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>
            <a:off x="650875" y="2286000"/>
            <a:ext cx="1409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Engage in</a:t>
            </a:r>
          </a:p>
        </p:txBody>
      </p:sp>
      <p:grpSp>
        <p:nvGrpSpPr>
          <p:cNvPr id="140333" name="Group 45"/>
          <p:cNvGrpSpPr>
            <a:grpSpLocks/>
          </p:cNvGrpSpPr>
          <p:nvPr/>
        </p:nvGrpSpPr>
        <p:grpSpPr bwMode="auto">
          <a:xfrm>
            <a:off x="2762250" y="4211638"/>
            <a:ext cx="4087813" cy="839787"/>
            <a:chOff x="1740" y="2653"/>
            <a:chExt cx="2575" cy="529"/>
          </a:xfrm>
        </p:grpSpPr>
        <p:sp useBgFill="1">
          <p:nvSpPr>
            <p:cNvPr id="140328" name="Rectangle 40"/>
            <p:cNvSpPr>
              <a:spLocks noChangeArrowheads="1"/>
            </p:cNvSpPr>
            <p:nvPr/>
          </p:nvSpPr>
          <p:spPr bwMode="auto">
            <a:xfrm>
              <a:off x="4192" y="3017"/>
              <a:ext cx="123" cy="16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 useBgFill="1">
          <p:nvSpPr>
            <p:cNvPr id="140329" name="Rectangle 41"/>
            <p:cNvSpPr>
              <a:spLocks noChangeArrowheads="1"/>
            </p:cNvSpPr>
            <p:nvPr/>
          </p:nvSpPr>
          <p:spPr bwMode="auto">
            <a:xfrm>
              <a:off x="1740" y="2653"/>
              <a:ext cx="123" cy="16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40336" name="Group 48"/>
          <p:cNvGrpSpPr>
            <a:grpSpLocks/>
          </p:cNvGrpSpPr>
          <p:nvPr/>
        </p:nvGrpSpPr>
        <p:grpSpPr bwMode="auto">
          <a:xfrm>
            <a:off x="1931988" y="4086225"/>
            <a:ext cx="5745162" cy="1028700"/>
            <a:chOff x="1217" y="2574"/>
            <a:chExt cx="3619" cy="648"/>
          </a:xfrm>
        </p:grpSpPr>
        <p:sp>
          <p:nvSpPr>
            <p:cNvPr id="140326" name="Text Box 38"/>
            <p:cNvSpPr txBox="1">
              <a:spLocks noChangeArrowheads="1"/>
            </p:cNvSpPr>
            <p:nvPr/>
          </p:nvSpPr>
          <p:spPr bwMode="auto">
            <a:xfrm>
              <a:off x="3671" y="2934"/>
              <a:ext cx="11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results?</a:t>
              </a:r>
            </a:p>
          </p:txBody>
        </p:sp>
        <p:sp>
          <p:nvSpPr>
            <p:cNvPr id="140327" name="Text Box 39"/>
            <p:cNvSpPr txBox="1">
              <a:spLocks noChangeArrowheads="1"/>
            </p:cNvSpPr>
            <p:nvPr/>
          </p:nvSpPr>
          <p:spPr bwMode="auto">
            <a:xfrm>
              <a:off x="1217" y="2574"/>
              <a:ext cx="11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results?</a:t>
              </a:r>
            </a:p>
          </p:txBody>
        </p:sp>
      </p:grpSp>
      <p:sp useBgFill="1">
        <p:nvSpPr>
          <p:cNvPr id="140330" name="Rectangle 42"/>
          <p:cNvSpPr>
            <a:spLocks noChangeArrowheads="1"/>
          </p:cNvSpPr>
          <p:nvPr/>
        </p:nvSpPr>
        <p:spPr bwMode="auto">
          <a:xfrm>
            <a:off x="4289425" y="3506788"/>
            <a:ext cx="195263" cy="261937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140331" name="Rectangle 43"/>
          <p:cNvSpPr>
            <a:spLocks noChangeArrowheads="1"/>
          </p:cNvSpPr>
          <p:nvPr/>
        </p:nvSpPr>
        <p:spPr bwMode="auto">
          <a:xfrm>
            <a:off x="4289425" y="2474913"/>
            <a:ext cx="195263" cy="261937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3889375" y="2344738"/>
            <a:ext cx="9112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Why?</a:t>
            </a:r>
          </a:p>
        </p:txBody>
      </p:sp>
      <p:sp>
        <p:nvSpPr>
          <p:cNvPr id="140325" name="Text Box 37"/>
          <p:cNvSpPr txBox="1">
            <a:spLocks noChangeArrowheads="1"/>
          </p:cNvSpPr>
          <p:nvPr/>
        </p:nvSpPr>
        <p:spPr bwMode="auto">
          <a:xfrm>
            <a:off x="3889375" y="3394075"/>
            <a:ext cx="9128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How?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40201-6D06-4C29-BF00-69C227E3C0B4}" type="slidenum">
              <a:rPr lang="en-US"/>
              <a:pPr/>
              <a:t>6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Effect of Competitive Rivalry on a Firm’s Strategies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Success of a strategy is determined by: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firm’s initial competitive actions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well it anticipates competitors’ responses to them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how well the firm anticipates and responds to its competitors’ initial actions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affects all types of strategies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most dominant influence is on the firm’s business-level strategy or strategies.</a:t>
            </a:r>
            <a:r>
              <a:rPr lang="en-US" b="0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0E06-7391-4B4F-84C5-9EA351561576}" type="slidenum">
              <a:rPr lang="en-US"/>
              <a:pPr/>
              <a:t>7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989763" cy="1143000"/>
          </a:xfrm>
        </p:spPr>
        <p:txBody>
          <a:bodyPr/>
          <a:lstStyle/>
          <a:p>
            <a:r>
              <a:rPr lang="en-US"/>
              <a:t>A Model of Competitive Rivalry</a:t>
            </a:r>
          </a:p>
        </p:txBody>
      </p:sp>
      <p:grpSp>
        <p:nvGrpSpPr>
          <p:cNvPr id="142358" name="Group 22"/>
          <p:cNvGrpSpPr>
            <a:grpSpLocks/>
          </p:cNvGrpSpPr>
          <p:nvPr/>
        </p:nvGrpSpPr>
        <p:grpSpPr bwMode="auto">
          <a:xfrm>
            <a:off x="298450" y="1681163"/>
            <a:ext cx="3287713" cy="1381125"/>
            <a:chOff x="188" y="1059"/>
            <a:chExt cx="2071" cy="870"/>
          </a:xfrm>
        </p:grpSpPr>
        <p:sp>
          <p:nvSpPr>
            <p:cNvPr id="142340" name="Rectangle 4"/>
            <p:cNvSpPr>
              <a:spLocks noChangeArrowheads="1"/>
            </p:cNvSpPr>
            <p:nvPr/>
          </p:nvSpPr>
          <p:spPr bwMode="auto">
            <a:xfrm>
              <a:off x="188" y="1059"/>
              <a:ext cx="2071" cy="8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2339" name="Rectangle 3"/>
            <p:cNvSpPr>
              <a:spLocks noChangeArrowheads="1"/>
            </p:cNvSpPr>
            <p:nvPr/>
          </p:nvSpPr>
          <p:spPr bwMode="auto">
            <a:xfrm>
              <a:off x="231" y="1100"/>
              <a:ext cx="1984" cy="78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Analysis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 commonality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 similarity</a:t>
              </a:r>
            </a:p>
          </p:txBody>
        </p:sp>
      </p:grpSp>
      <p:grpSp>
        <p:nvGrpSpPr>
          <p:cNvPr id="142350" name="Group 14"/>
          <p:cNvGrpSpPr>
            <a:grpSpLocks/>
          </p:cNvGrpSpPr>
          <p:nvPr/>
        </p:nvGrpSpPr>
        <p:grpSpPr bwMode="auto">
          <a:xfrm>
            <a:off x="227013" y="3979863"/>
            <a:ext cx="3260725" cy="1968500"/>
            <a:chOff x="291" y="2683"/>
            <a:chExt cx="2054" cy="1240"/>
          </a:xfrm>
        </p:grpSpPr>
        <p:sp>
          <p:nvSpPr>
            <p:cNvPr id="142341" name="Rectangle 5"/>
            <p:cNvSpPr>
              <a:spLocks noChangeArrowheads="1"/>
            </p:cNvSpPr>
            <p:nvPr/>
          </p:nvSpPr>
          <p:spPr bwMode="auto">
            <a:xfrm>
              <a:off x="291" y="2683"/>
              <a:ext cx="2054" cy="1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0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336" y="2724"/>
              <a:ext cx="1964" cy="1159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Drivers of Competitive</a:t>
              </a:r>
            </a:p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Behavior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Awareness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Motivation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Ability</a:t>
              </a:r>
            </a:p>
          </p:txBody>
        </p:sp>
      </p:grpSp>
      <p:grpSp>
        <p:nvGrpSpPr>
          <p:cNvPr id="142351" name="Group 15"/>
          <p:cNvGrpSpPr>
            <a:grpSpLocks/>
          </p:cNvGrpSpPr>
          <p:nvPr/>
        </p:nvGrpSpPr>
        <p:grpSpPr bwMode="auto">
          <a:xfrm>
            <a:off x="4348163" y="3140075"/>
            <a:ext cx="4489450" cy="3522663"/>
            <a:chOff x="2633" y="1930"/>
            <a:chExt cx="2737" cy="2219"/>
          </a:xfrm>
        </p:grpSpPr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2633" y="1930"/>
              <a:ext cx="2737" cy="2219"/>
            </a:xfrm>
            <a:prstGeom prst="rect">
              <a:avLst/>
            </a:prstGeom>
            <a:gradFill rotWithShape="0">
              <a:gsLst>
                <a:gs pos="0">
                  <a:srgbClr val="346498"/>
                </a:gs>
                <a:gs pos="100000">
                  <a:srgbClr val="346498">
                    <a:gamma/>
                    <a:shade val="0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2670" y="1963"/>
              <a:ext cx="2663" cy="2153"/>
            </a:xfrm>
            <a:prstGeom prst="rect">
              <a:avLst/>
            </a:prstGeom>
            <a:gradFill rotWithShape="0">
              <a:gsLst>
                <a:gs pos="0">
                  <a:srgbClr val="346498">
                    <a:gamma/>
                    <a:shade val="0"/>
                    <a:invGamma/>
                  </a:srgbClr>
                </a:gs>
                <a:gs pos="100000">
                  <a:srgbClr val="346498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Interim Rivalry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Likelihood of Attack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First mover incentives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Organizational size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Quality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Likelihood of Response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Type of competitive action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Reputation</a:t>
              </a:r>
            </a:p>
            <a:p>
              <a:pPr marL="795338" lvl="2" indent="-223838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 dependence</a:t>
              </a:r>
              <a:endParaRPr kumimoji="0" lang="en-US"/>
            </a:p>
          </p:txBody>
        </p:sp>
      </p:grpSp>
      <p:grpSp>
        <p:nvGrpSpPr>
          <p:cNvPr id="142347" name="Group 11"/>
          <p:cNvGrpSpPr>
            <a:grpSpLocks/>
          </p:cNvGrpSpPr>
          <p:nvPr/>
        </p:nvGrpSpPr>
        <p:grpSpPr bwMode="auto">
          <a:xfrm>
            <a:off x="5327650" y="1436688"/>
            <a:ext cx="3497263" cy="1292225"/>
            <a:chOff x="3212" y="1009"/>
            <a:chExt cx="2112" cy="814"/>
          </a:xfrm>
        </p:grpSpPr>
        <p:sp>
          <p:nvSpPr>
            <p:cNvPr id="142346" name="Rectangle 10"/>
            <p:cNvSpPr>
              <a:spLocks noChangeArrowheads="1"/>
            </p:cNvSpPr>
            <p:nvPr/>
          </p:nvSpPr>
          <p:spPr bwMode="auto">
            <a:xfrm>
              <a:off x="3212" y="1009"/>
              <a:ext cx="2112" cy="814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rgbClr val="CC9900">
                    <a:gamma/>
                    <a:shade val="0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234950" indent="-234950"/>
              <a:endParaRPr kumimoji="0" lang="pt-BR"/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3249" y="1042"/>
              <a:ext cx="2038" cy="748"/>
            </a:xfrm>
            <a:prstGeom prst="rect">
              <a:avLst/>
            </a:prstGeom>
            <a:gradFill rotWithShape="0">
              <a:gsLst>
                <a:gs pos="0">
                  <a:srgbClr val="CC9900">
                    <a:gamma/>
                    <a:shade val="0"/>
                    <a:invGamma/>
                  </a:srgbClr>
                </a:gs>
                <a:gs pos="100000">
                  <a:srgbClr val="CC99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Outcomes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 position</a:t>
              </a:r>
            </a:p>
            <a:p>
              <a:pPr lvl="1" indent="-222250">
                <a:buFontTx/>
                <a:buChar char="•"/>
              </a:pPr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Financial performance</a:t>
              </a:r>
              <a:endParaRPr kumimoji="0" lang="en-US"/>
            </a:p>
          </p:txBody>
        </p:sp>
      </p:grpSp>
      <p:sp>
        <p:nvSpPr>
          <p:cNvPr id="142352" name="Line 16"/>
          <p:cNvSpPr>
            <a:spLocks noChangeShapeType="1"/>
          </p:cNvSpPr>
          <p:nvPr/>
        </p:nvSpPr>
        <p:spPr bwMode="auto">
          <a:xfrm>
            <a:off x="1800225" y="3065463"/>
            <a:ext cx="0" cy="9001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2353" name="Line 17"/>
          <p:cNvSpPr>
            <a:spLocks noChangeShapeType="1"/>
          </p:cNvSpPr>
          <p:nvPr/>
        </p:nvSpPr>
        <p:spPr bwMode="auto">
          <a:xfrm>
            <a:off x="3509963" y="4930775"/>
            <a:ext cx="847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 flipH="1">
            <a:off x="3573463" y="2230438"/>
            <a:ext cx="17367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3805238" y="1833563"/>
            <a:ext cx="12827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 flipV="1">
            <a:off x="7462838" y="2713038"/>
            <a:ext cx="0" cy="4175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F2BD-180C-493D-A03D-C68EE762857C}" type="slidenum">
              <a:rPr lang="en-US"/>
              <a:pPr/>
              <a:t>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Rivalry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are mutually interdependent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one firm’s competitive actions have noticeable effects on competitors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one firm’s competitive actions elicit competitive responses from competitors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competitors feel each other’s actions and responses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Marketplace success is a function of both individual strategies and the consequences of their use</a:t>
            </a: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E1E9-FF1E-4B01-8AF6-64C12F41CD9B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Competitor Analysis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Competitor analysis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technique firms use to understand their competitive environment. Along with the general and industry environments, the competitive environment comprises the firm’s external environment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technique used to help the firm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understand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its competitors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first step to being able to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predict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competitors’ behavior in the form of its competitive actions and responses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10093</TotalTime>
  <Words>1769</Words>
  <Application>Microsoft Office PowerPoint</Application>
  <PresentationFormat>Apresentação na tela (4:3)</PresentationFormat>
  <Paragraphs>414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Times New Roman</vt:lpstr>
      <vt:lpstr>Arial</vt:lpstr>
      <vt:lpstr>Wingdings</vt:lpstr>
      <vt:lpstr>MyStrategy</vt:lpstr>
      <vt:lpstr>Competitive Rivalry and Competitive Dynamics</vt:lpstr>
      <vt:lpstr>Slide 2</vt:lpstr>
      <vt:lpstr>Definitions</vt:lpstr>
      <vt:lpstr>Definitions</vt:lpstr>
      <vt:lpstr>From Competitors to Competitive Dynamics</vt:lpstr>
      <vt:lpstr>Effect of Competitive Rivalry on a Firm’s Strategies </vt:lpstr>
      <vt:lpstr>A Model of Competitive Rivalry</vt:lpstr>
      <vt:lpstr>Competitive Rivalry</vt:lpstr>
      <vt:lpstr>Competitor Analysis</vt:lpstr>
      <vt:lpstr>Market Commonality</vt:lpstr>
      <vt:lpstr>Resource Similarity</vt:lpstr>
      <vt:lpstr>A Framework of Competitor Analysis</vt:lpstr>
      <vt:lpstr>Drivers of Competitive Actions and Responses:</vt:lpstr>
      <vt:lpstr>Drivers of Competitive Actions and Responses:</vt:lpstr>
      <vt:lpstr>Drivers of Competitive Actions and Responses:</vt:lpstr>
      <vt:lpstr>Drivers of Competitive Actions and Responses:</vt:lpstr>
      <vt:lpstr>Drivers of Competitive Actions and Responses:</vt:lpstr>
      <vt:lpstr>Competitive Rivalry</vt:lpstr>
      <vt:lpstr>Strategic and Tactical Actions</vt:lpstr>
      <vt:lpstr>Factors Affecting Likelihood of Attack:</vt:lpstr>
      <vt:lpstr>Factors Affecting Likelihood of Attack:</vt:lpstr>
      <vt:lpstr>Factors Affecting Likelihood of Attack:</vt:lpstr>
      <vt:lpstr>Factors Affecting Likelihood of Attack:</vt:lpstr>
      <vt:lpstr>Factors Affecting Likelihood of Attack:</vt:lpstr>
      <vt:lpstr>Factors Affecting Likelihood of Response</vt:lpstr>
      <vt:lpstr>Factors Affecting Likelihood of Response:</vt:lpstr>
      <vt:lpstr>Factors Affecting Likelihood of Response:</vt:lpstr>
      <vt:lpstr>Factors Affecting Likelihood of Response:</vt:lpstr>
      <vt:lpstr>Competition</vt:lpstr>
      <vt:lpstr>Strategic Conduct is Dynamic</vt:lpstr>
      <vt:lpstr>Strategic Conduct is Dynamic</vt:lpstr>
      <vt:lpstr>Competitive Dynamics:</vt:lpstr>
      <vt:lpstr>Gradual Erosion of a Sustainable Competitive Advantage</vt:lpstr>
      <vt:lpstr>Competitive Dynamics:</vt:lpstr>
      <vt:lpstr>Obtaining Temporary Advantages to Create Sustained Advantage</vt:lpstr>
      <vt:lpstr>Competitive Dynamics: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5</dc:subject>
  <dc:creator>R. Dennis Middlemist</dc:creator>
  <dc:description>Contact author at_x000d_
dennis@middlemist.com</dc:description>
  <cp:lastModifiedBy>EDGARD</cp:lastModifiedBy>
  <cp:revision>53</cp:revision>
  <dcterms:created xsi:type="dcterms:W3CDTF">2002-02-13T21:58:11Z</dcterms:created>
  <dcterms:modified xsi:type="dcterms:W3CDTF">2014-08-19T18:57:34Z</dcterms:modified>
</cp:coreProperties>
</file>