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sldIdLst>
    <p:sldId id="259" r:id="rId2"/>
    <p:sldId id="257" r:id="rId3"/>
    <p:sldId id="362" r:id="rId4"/>
    <p:sldId id="328" r:id="rId5"/>
    <p:sldId id="326" r:id="rId6"/>
    <p:sldId id="327" r:id="rId7"/>
    <p:sldId id="365" r:id="rId8"/>
    <p:sldId id="363" r:id="rId9"/>
    <p:sldId id="329" r:id="rId10"/>
    <p:sldId id="330" r:id="rId11"/>
    <p:sldId id="331" r:id="rId12"/>
    <p:sldId id="364" r:id="rId13"/>
    <p:sldId id="332" r:id="rId14"/>
    <p:sldId id="333" r:id="rId15"/>
    <p:sldId id="334" r:id="rId16"/>
    <p:sldId id="335" r:id="rId17"/>
    <p:sldId id="336" r:id="rId18"/>
    <p:sldId id="337" r:id="rId19"/>
    <p:sldId id="342" r:id="rId20"/>
    <p:sldId id="339" r:id="rId21"/>
    <p:sldId id="341" r:id="rId22"/>
    <p:sldId id="338" r:id="rId23"/>
    <p:sldId id="340" r:id="rId24"/>
    <p:sldId id="343" r:id="rId25"/>
    <p:sldId id="366" r:id="rId26"/>
    <p:sldId id="344" r:id="rId27"/>
    <p:sldId id="345" r:id="rId28"/>
    <p:sldId id="346" r:id="rId29"/>
    <p:sldId id="347" r:id="rId30"/>
    <p:sldId id="352" r:id="rId31"/>
    <p:sldId id="349" r:id="rId32"/>
    <p:sldId id="351" r:id="rId33"/>
    <p:sldId id="348" r:id="rId34"/>
    <p:sldId id="350" r:id="rId35"/>
    <p:sldId id="353" r:id="rId36"/>
    <p:sldId id="367" r:id="rId37"/>
    <p:sldId id="354" r:id="rId38"/>
    <p:sldId id="355" r:id="rId39"/>
    <p:sldId id="357" r:id="rId40"/>
    <p:sldId id="359" r:id="rId41"/>
    <p:sldId id="361" r:id="rId42"/>
    <p:sldId id="360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744E736-B1CC-4BCF-B077-209A3F1A652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South-Western Publishing Company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50ED2F7-2667-48DD-AE75-E39864A3DC3F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utoUpdateAnimBg="0" advAuto="0">
        <p:tmplLst>
          <p:tmpl lvl="1">
            <p:tnLst>
              <p:par>
                <p:cTn presetID="23" presetClass="entr" presetSubtype="52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81" grpId="0" animBg="1"/>
      <p:bldP spid="308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1A930-7853-4A64-A237-3B5696099BC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5995-16B2-4B0E-94A7-19F918799FE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AA91-AB30-4206-B99E-29DDF623306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D373F-B4D6-4D90-9BEC-EFB8781F43A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53D0-E668-4A6E-A8CA-5553AFC472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ACF60-F7BD-4FC0-8D9E-D7095B7171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7543-A64E-4352-BDC9-5645B2686F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B580-E8E6-42DE-BCE8-5AF1515F4C4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C69B-8EE3-459A-8167-8CD3FABD02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4983F-D3FF-421C-8F91-421E8D3E61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A87BD1-F0F1-4E00-9FD8-CE85BE958A3E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utoUpdateAnimBg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South-Western Publishing Company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81B34DA-49F5-4081-B9F9-A8674FFC3E87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Business-Level Strategy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4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1000"/>
      <p:bldP spid="1843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6B45-AE6C-4CE8-815E-8074BFAFB3DA}" type="slidenum">
              <a:rPr lang="en-US"/>
              <a:pPr/>
              <a:t>10</a:t>
            </a:fld>
            <a:endParaRPr lang="en-US"/>
          </a:p>
        </p:txBody>
      </p:sp>
      <p:sp>
        <p:nvSpPr>
          <p:cNvPr id="158730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43863" cy="1143000"/>
          </a:xfrm>
        </p:spPr>
        <p:txBody>
          <a:bodyPr/>
          <a:lstStyle/>
          <a:p>
            <a:r>
              <a:rPr lang="en-US"/>
              <a:t>Market Segmentation: </a:t>
            </a:r>
            <a:r>
              <a:rPr lang="en-US" sz="2800">
                <a:solidFill>
                  <a:srgbClr val="FFFF00"/>
                </a:solidFill>
              </a:rPr>
              <a:t>Consumer Markets</a:t>
            </a:r>
            <a:endParaRPr lang="en-US"/>
          </a:p>
        </p:txBody>
      </p:sp>
      <p:sp>
        <p:nvSpPr>
          <p:cNvPr id="158752" name="Text Box 32"/>
          <p:cNvSpPr txBox="1">
            <a:spLocks noChangeArrowheads="1"/>
          </p:cNvSpPr>
          <p:nvPr/>
        </p:nvSpPr>
        <p:spPr bwMode="auto">
          <a:xfrm>
            <a:off x="4513263" y="1946275"/>
            <a:ext cx="415131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Demographic factors</a:t>
            </a:r>
          </a:p>
        </p:txBody>
      </p:sp>
      <p:sp>
        <p:nvSpPr>
          <p:cNvPr id="158753" name="Oval 33"/>
          <p:cNvSpPr>
            <a:spLocks noChangeArrowheads="1"/>
          </p:cNvSpPr>
          <p:nvPr/>
        </p:nvSpPr>
        <p:spPr bwMode="auto">
          <a:xfrm>
            <a:off x="444500" y="2189163"/>
            <a:ext cx="3306763" cy="33067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Consumer</a:t>
            </a:r>
          </a:p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  <a:endParaRPr kumimoji="0" lang="en-US"/>
          </a:p>
        </p:txBody>
      </p:sp>
      <p:sp>
        <p:nvSpPr>
          <p:cNvPr id="158760" name="Text Box 40"/>
          <p:cNvSpPr txBox="1">
            <a:spLocks noChangeArrowheads="1"/>
          </p:cNvSpPr>
          <p:nvPr/>
        </p:nvSpPr>
        <p:spPr bwMode="auto">
          <a:xfrm>
            <a:off x="4513263" y="2657475"/>
            <a:ext cx="38989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Socioeconomic factors</a:t>
            </a:r>
          </a:p>
        </p:txBody>
      </p:sp>
      <p:sp>
        <p:nvSpPr>
          <p:cNvPr id="158761" name="Text Box 41"/>
          <p:cNvSpPr txBox="1">
            <a:spLocks noChangeArrowheads="1"/>
          </p:cNvSpPr>
          <p:nvPr/>
        </p:nvSpPr>
        <p:spPr bwMode="auto">
          <a:xfrm>
            <a:off x="4513263" y="3370263"/>
            <a:ext cx="32893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Geographic factors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62" name="Text Box 42"/>
          <p:cNvSpPr txBox="1">
            <a:spLocks noChangeArrowheads="1"/>
          </p:cNvSpPr>
          <p:nvPr/>
        </p:nvSpPr>
        <p:spPr bwMode="auto">
          <a:xfrm>
            <a:off x="4513263" y="4083050"/>
            <a:ext cx="36734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 factors</a:t>
            </a:r>
          </a:p>
        </p:txBody>
      </p:sp>
      <p:sp>
        <p:nvSpPr>
          <p:cNvPr id="158763" name="Text Box 43"/>
          <p:cNvSpPr txBox="1">
            <a:spLocks noChangeArrowheads="1"/>
          </p:cNvSpPr>
          <p:nvPr/>
        </p:nvSpPr>
        <p:spPr bwMode="auto">
          <a:xfrm>
            <a:off x="4513263" y="4795838"/>
            <a:ext cx="3763962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Consumption patterns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64" name="Text Box 44"/>
          <p:cNvSpPr txBox="1">
            <a:spLocks noChangeArrowheads="1"/>
          </p:cNvSpPr>
          <p:nvPr/>
        </p:nvSpPr>
        <p:spPr bwMode="auto">
          <a:xfrm>
            <a:off x="4513263" y="5508625"/>
            <a:ext cx="31083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Perceptual factors</a:t>
            </a:r>
          </a:p>
        </p:txBody>
      </p:sp>
      <p:grpSp>
        <p:nvGrpSpPr>
          <p:cNvPr id="158772" name="Group 52"/>
          <p:cNvGrpSpPr>
            <a:grpSpLocks/>
          </p:cNvGrpSpPr>
          <p:nvPr/>
        </p:nvGrpSpPr>
        <p:grpSpPr bwMode="auto">
          <a:xfrm>
            <a:off x="2081213" y="2198688"/>
            <a:ext cx="1438275" cy="1658937"/>
            <a:chOff x="1503" y="1376"/>
            <a:chExt cx="906" cy="1045"/>
          </a:xfrm>
        </p:grpSpPr>
        <p:sp>
          <p:nvSpPr>
            <p:cNvPr id="158754" name="Arc 34"/>
            <p:cNvSpPr>
              <a:spLocks/>
            </p:cNvSpPr>
            <p:nvPr/>
          </p:nvSpPr>
          <p:spPr bwMode="auto">
            <a:xfrm>
              <a:off x="1503" y="1376"/>
              <a:ext cx="906" cy="1045"/>
            </a:xfrm>
            <a:custGeom>
              <a:avLst/>
              <a:gdLst>
                <a:gd name="G0" fmla="+- 21 0 0"/>
                <a:gd name="G1" fmla="+- 21600 0 0"/>
                <a:gd name="G2" fmla="+- 21600 0 0"/>
                <a:gd name="T0" fmla="*/ 0 w 18728"/>
                <a:gd name="T1" fmla="*/ 0 h 21600"/>
                <a:gd name="T2" fmla="*/ 18728 w 18728"/>
                <a:gd name="T3" fmla="*/ 10801 h 21600"/>
                <a:gd name="T4" fmla="*/ 21 w 1872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28" h="21600" fill="none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7738" y="0"/>
                    <a:pt x="14869" y="4117"/>
                    <a:pt x="18727" y="10801"/>
                  </a:cubicBezTo>
                </a:path>
                <a:path w="18728" h="21600" stroke="0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7738" y="0"/>
                    <a:pt x="14869" y="4117"/>
                    <a:pt x="18727" y="10801"/>
                  </a:cubicBezTo>
                  <a:lnTo>
                    <a:pt x="21" y="21600"/>
                  </a:lnTo>
                  <a:close/>
                </a:path>
              </a:pathLst>
            </a:custGeom>
            <a:solidFill>
              <a:srgbClr val="00CCFF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766" name="Text Box 46"/>
            <p:cNvSpPr txBox="1">
              <a:spLocks noChangeArrowheads="1"/>
            </p:cNvSpPr>
            <p:nvPr/>
          </p:nvSpPr>
          <p:spPr bwMode="auto">
            <a:xfrm>
              <a:off x="1570" y="1697"/>
              <a:ext cx="54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Dem.</a:t>
              </a:r>
            </a:p>
          </p:txBody>
        </p:sp>
      </p:grpSp>
      <p:grpSp>
        <p:nvGrpSpPr>
          <p:cNvPr id="158773" name="Group 53"/>
          <p:cNvGrpSpPr>
            <a:grpSpLocks/>
          </p:cNvGrpSpPr>
          <p:nvPr/>
        </p:nvGrpSpPr>
        <p:grpSpPr bwMode="auto">
          <a:xfrm>
            <a:off x="2082800" y="3014663"/>
            <a:ext cx="1658938" cy="1657350"/>
            <a:chOff x="1504" y="1899"/>
            <a:chExt cx="1045" cy="1044"/>
          </a:xfrm>
        </p:grpSpPr>
        <p:sp>
          <p:nvSpPr>
            <p:cNvPr id="158755" name="Arc 35"/>
            <p:cNvSpPr>
              <a:spLocks/>
            </p:cNvSpPr>
            <p:nvPr/>
          </p:nvSpPr>
          <p:spPr bwMode="auto">
            <a:xfrm>
              <a:off x="1504" y="1899"/>
              <a:ext cx="1045" cy="1044"/>
            </a:xfrm>
            <a:custGeom>
              <a:avLst/>
              <a:gdLst>
                <a:gd name="G0" fmla="+- 0 0 0"/>
                <a:gd name="G1" fmla="+- 10799 0 0"/>
                <a:gd name="G2" fmla="+- 21600 0 0"/>
                <a:gd name="T0" fmla="*/ 18707 w 21600"/>
                <a:gd name="T1" fmla="*/ 0 h 21582"/>
                <a:gd name="T2" fmla="*/ 18716 w 21600"/>
                <a:gd name="T3" fmla="*/ 21582 h 21582"/>
                <a:gd name="T4" fmla="*/ 0 w 21600"/>
                <a:gd name="T5" fmla="*/ 10799 h 2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82" fill="none" extrusionOk="0">
                  <a:moveTo>
                    <a:pt x="18706" y="0"/>
                  </a:moveTo>
                  <a:cubicBezTo>
                    <a:pt x="20602" y="3283"/>
                    <a:pt x="21600" y="7007"/>
                    <a:pt x="21600" y="10799"/>
                  </a:cubicBezTo>
                  <a:cubicBezTo>
                    <a:pt x="21600" y="14583"/>
                    <a:pt x="20605" y="18302"/>
                    <a:pt x="18715" y="21581"/>
                  </a:cubicBezTo>
                </a:path>
                <a:path w="21600" h="21582" stroke="0" extrusionOk="0">
                  <a:moveTo>
                    <a:pt x="18706" y="0"/>
                  </a:moveTo>
                  <a:cubicBezTo>
                    <a:pt x="20602" y="3283"/>
                    <a:pt x="21600" y="7007"/>
                    <a:pt x="21600" y="10799"/>
                  </a:cubicBezTo>
                  <a:cubicBezTo>
                    <a:pt x="21600" y="14583"/>
                    <a:pt x="20605" y="18302"/>
                    <a:pt x="18715" y="21581"/>
                  </a:cubicBezTo>
                  <a:lnTo>
                    <a:pt x="0" y="10799"/>
                  </a:lnTo>
                  <a:close/>
                </a:path>
              </a:pathLst>
            </a:custGeom>
            <a:solidFill>
              <a:srgbClr val="00FFCC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767" name="Text Box 47"/>
            <p:cNvSpPr txBox="1">
              <a:spLocks noChangeArrowheads="1"/>
            </p:cNvSpPr>
            <p:nvPr/>
          </p:nvSpPr>
          <p:spPr bwMode="auto">
            <a:xfrm>
              <a:off x="1922" y="2285"/>
              <a:ext cx="45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Soc.</a:t>
              </a:r>
            </a:p>
          </p:txBody>
        </p:sp>
      </p:grpSp>
      <p:grpSp>
        <p:nvGrpSpPr>
          <p:cNvPr id="158774" name="Group 54"/>
          <p:cNvGrpSpPr>
            <a:grpSpLocks/>
          </p:cNvGrpSpPr>
          <p:nvPr/>
        </p:nvGrpSpPr>
        <p:grpSpPr bwMode="auto">
          <a:xfrm>
            <a:off x="2081213" y="3843338"/>
            <a:ext cx="1438275" cy="1658937"/>
            <a:chOff x="1503" y="2421"/>
            <a:chExt cx="906" cy="1045"/>
          </a:xfrm>
        </p:grpSpPr>
        <p:sp>
          <p:nvSpPr>
            <p:cNvPr id="158756" name="Arc 36"/>
            <p:cNvSpPr>
              <a:spLocks/>
            </p:cNvSpPr>
            <p:nvPr/>
          </p:nvSpPr>
          <p:spPr bwMode="auto">
            <a:xfrm>
              <a:off x="1503" y="2421"/>
              <a:ext cx="906" cy="1045"/>
            </a:xfrm>
            <a:custGeom>
              <a:avLst/>
              <a:gdLst>
                <a:gd name="G0" fmla="+- 21 0 0"/>
                <a:gd name="G1" fmla="+- 0 0 0"/>
                <a:gd name="G2" fmla="+- 21600 0 0"/>
                <a:gd name="T0" fmla="*/ 18737 w 18737"/>
                <a:gd name="T1" fmla="*/ 10783 h 21600"/>
                <a:gd name="T2" fmla="*/ 0 w 18737"/>
                <a:gd name="T3" fmla="*/ 21600 h 21600"/>
                <a:gd name="T4" fmla="*/ 21 w 1873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37" h="21600" fill="none" extrusionOk="0">
                  <a:moveTo>
                    <a:pt x="18736" y="10782"/>
                  </a:moveTo>
                  <a:cubicBezTo>
                    <a:pt x="14881" y="17475"/>
                    <a:pt x="7744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</a:path>
                <a:path w="18737" h="21600" stroke="0" extrusionOk="0">
                  <a:moveTo>
                    <a:pt x="18736" y="10782"/>
                  </a:moveTo>
                  <a:cubicBezTo>
                    <a:pt x="14881" y="17475"/>
                    <a:pt x="7744" y="21599"/>
                    <a:pt x="21" y="21600"/>
                  </a:cubicBezTo>
                  <a:cubicBezTo>
                    <a:pt x="14" y="21600"/>
                    <a:pt x="7" y="21599"/>
                    <a:pt x="0" y="21599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FF3300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768" name="Text Box 48"/>
            <p:cNvSpPr txBox="1">
              <a:spLocks noChangeArrowheads="1"/>
            </p:cNvSpPr>
            <p:nvPr/>
          </p:nvSpPr>
          <p:spPr bwMode="auto">
            <a:xfrm>
              <a:off x="1579" y="2850"/>
              <a:ext cx="49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/>
                <a:t>Geo.</a:t>
              </a:r>
            </a:p>
          </p:txBody>
        </p:sp>
      </p:grpSp>
      <p:grpSp>
        <p:nvGrpSpPr>
          <p:cNvPr id="158775" name="Group 55"/>
          <p:cNvGrpSpPr>
            <a:grpSpLocks/>
          </p:cNvGrpSpPr>
          <p:nvPr/>
        </p:nvGrpSpPr>
        <p:grpSpPr bwMode="auto">
          <a:xfrm>
            <a:off x="646113" y="3843338"/>
            <a:ext cx="1436687" cy="1658937"/>
            <a:chOff x="599" y="2421"/>
            <a:chExt cx="905" cy="1045"/>
          </a:xfrm>
        </p:grpSpPr>
        <p:sp>
          <p:nvSpPr>
            <p:cNvPr id="158757" name="Arc 37"/>
            <p:cNvSpPr>
              <a:spLocks/>
            </p:cNvSpPr>
            <p:nvPr/>
          </p:nvSpPr>
          <p:spPr bwMode="auto">
            <a:xfrm>
              <a:off x="599" y="2421"/>
              <a:ext cx="905" cy="1045"/>
            </a:xfrm>
            <a:custGeom>
              <a:avLst/>
              <a:gdLst>
                <a:gd name="G0" fmla="+- 18721 0 0"/>
                <a:gd name="G1" fmla="+- 0 0 0"/>
                <a:gd name="G2" fmla="+- 21600 0 0"/>
                <a:gd name="T0" fmla="*/ 18700 w 18721"/>
                <a:gd name="T1" fmla="*/ 21600 h 21600"/>
                <a:gd name="T2" fmla="*/ 0 w 18721"/>
                <a:gd name="T3" fmla="*/ 10774 h 21600"/>
                <a:gd name="T4" fmla="*/ 18721 w 1872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21" h="21600" fill="none" extrusionOk="0">
                  <a:moveTo>
                    <a:pt x="18700" y="21599"/>
                  </a:moveTo>
                  <a:cubicBezTo>
                    <a:pt x="10979" y="21592"/>
                    <a:pt x="3850" y="17465"/>
                    <a:pt x="-1" y="10774"/>
                  </a:cubicBezTo>
                </a:path>
                <a:path w="18721" h="21600" stroke="0" extrusionOk="0">
                  <a:moveTo>
                    <a:pt x="18700" y="21599"/>
                  </a:moveTo>
                  <a:cubicBezTo>
                    <a:pt x="10979" y="21592"/>
                    <a:pt x="3850" y="17465"/>
                    <a:pt x="-1" y="10774"/>
                  </a:cubicBezTo>
                  <a:lnTo>
                    <a:pt x="18721" y="0"/>
                  </a:lnTo>
                  <a:close/>
                </a:path>
              </a:pathLst>
            </a:custGeom>
            <a:solidFill>
              <a:srgbClr val="FF7C80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769" name="Text Box 49"/>
            <p:cNvSpPr txBox="1">
              <a:spLocks noChangeArrowheads="1"/>
            </p:cNvSpPr>
            <p:nvPr/>
          </p:nvSpPr>
          <p:spPr bwMode="auto">
            <a:xfrm>
              <a:off x="936" y="2851"/>
              <a:ext cx="45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Psy.</a:t>
              </a:r>
            </a:p>
          </p:txBody>
        </p:sp>
      </p:grpSp>
      <p:grpSp>
        <p:nvGrpSpPr>
          <p:cNvPr id="158776" name="Group 56"/>
          <p:cNvGrpSpPr>
            <a:grpSpLocks/>
          </p:cNvGrpSpPr>
          <p:nvPr/>
        </p:nvGrpSpPr>
        <p:grpSpPr bwMode="auto">
          <a:xfrm>
            <a:off x="423863" y="3014663"/>
            <a:ext cx="1658937" cy="1655762"/>
            <a:chOff x="459" y="1899"/>
            <a:chExt cx="1045" cy="1043"/>
          </a:xfrm>
        </p:grpSpPr>
        <p:sp>
          <p:nvSpPr>
            <p:cNvPr id="158758" name="Arc 38"/>
            <p:cNvSpPr>
              <a:spLocks/>
            </p:cNvSpPr>
            <p:nvPr/>
          </p:nvSpPr>
          <p:spPr bwMode="auto">
            <a:xfrm>
              <a:off x="459" y="1899"/>
              <a:ext cx="1045" cy="1043"/>
            </a:xfrm>
            <a:custGeom>
              <a:avLst/>
              <a:gdLst>
                <a:gd name="G0" fmla="+- 21600 0 0"/>
                <a:gd name="G1" fmla="+- 10790 0 0"/>
                <a:gd name="G2" fmla="+- 21600 0 0"/>
                <a:gd name="T0" fmla="*/ 2879 w 21600"/>
                <a:gd name="T1" fmla="*/ 21564 h 21564"/>
                <a:gd name="T2" fmla="*/ 2888 w 21600"/>
                <a:gd name="T3" fmla="*/ 0 h 21564"/>
                <a:gd name="T4" fmla="*/ 21600 w 21600"/>
                <a:gd name="T5" fmla="*/ 10790 h 2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64" fill="none" extrusionOk="0">
                  <a:moveTo>
                    <a:pt x="2878" y="21564"/>
                  </a:moveTo>
                  <a:cubicBezTo>
                    <a:pt x="992" y="18286"/>
                    <a:pt x="0" y="14571"/>
                    <a:pt x="0" y="10790"/>
                  </a:cubicBezTo>
                  <a:cubicBezTo>
                    <a:pt x="-1" y="7002"/>
                    <a:pt x="995" y="3281"/>
                    <a:pt x="2888" y="0"/>
                  </a:cubicBezTo>
                </a:path>
                <a:path w="21600" h="21564" stroke="0" extrusionOk="0">
                  <a:moveTo>
                    <a:pt x="2878" y="21564"/>
                  </a:moveTo>
                  <a:cubicBezTo>
                    <a:pt x="992" y="18286"/>
                    <a:pt x="0" y="14571"/>
                    <a:pt x="0" y="10790"/>
                  </a:cubicBezTo>
                  <a:cubicBezTo>
                    <a:pt x="-1" y="7002"/>
                    <a:pt x="995" y="3281"/>
                    <a:pt x="2888" y="0"/>
                  </a:cubicBezTo>
                  <a:lnTo>
                    <a:pt x="21600" y="1079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8770" name="Text Box 50"/>
            <p:cNvSpPr txBox="1">
              <a:spLocks noChangeArrowheads="1"/>
            </p:cNvSpPr>
            <p:nvPr/>
          </p:nvSpPr>
          <p:spPr bwMode="auto">
            <a:xfrm>
              <a:off x="585" y="2284"/>
              <a:ext cx="50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/>
                <a:t>Con.</a:t>
              </a:r>
            </a:p>
          </p:txBody>
        </p:sp>
      </p:grpSp>
      <p:grpSp>
        <p:nvGrpSpPr>
          <p:cNvPr id="158777" name="Group 57"/>
          <p:cNvGrpSpPr>
            <a:grpSpLocks/>
          </p:cNvGrpSpPr>
          <p:nvPr/>
        </p:nvGrpSpPr>
        <p:grpSpPr bwMode="auto">
          <a:xfrm>
            <a:off x="646113" y="2184400"/>
            <a:ext cx="1436687" cy="1658938"/>
            <a:chOff x="599" y="1376"/>
            <a:chExt cx="905" cy="1045"/>
          </a:xfrm>
        </p:grpSpPr>
        <p:sp>
          <p:nvSpPr>
            <p:cNvPr id="158759" name="Arc 39"/>
            <p:cNvSpPr>
              <a:spLocks/>
            </p:cNvSpPr>
            <p:nvPr/>
          </p:nvSpPr>
          <p:spPr bwMode="auto">
            <a:xfrm>
              <a:off x="599" y="1376"/>
              <a:ext cx="905" cy="1045"/>
            </a:xfrm>
            <a:custGeom>
              <a:avLst/>
              <a:gdLst>
                <a:gd name="G0" fmla="+- 18712 0 0"/>
                <a:gd name="G1" fmla="+- 21600 0 0"/>
                <a:gd name="G2" fmla="+- 21600 0 0"/>
                <a:gd name="T0" fmla="*/ 0 w 18712"/>
                <a:gd name="T1" fmla="*/ 10810 h 21600"/>
                <a:gd name="T2" fmla="*/ 18691 w 18712"/>
                <a:gd name="T3" fmla="*/ 0 h 21600"/>
                <a:gd name="T4" fmla="*/ 18712 w 1871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12" h="21600" fill="none" extrusionOk="0">
                  <a:moveTo>
                    <a:pt x="0" y="10810"/>
                  </a:moveTo>
                  <a:cubicBezTo>
                    <a:pt x="3853" y="4127"/>
                    <a:pt x="10977" y="7"/>
                    <a:pt x="18691" y="0"/>
                  </a:cubicBezTo>
                </a:path>
                <a:path w="18712" h="21600" stroke="0" extrusionOk="0">
                  <a:moveTo>
                    <a:pt x="0" y="10810"/>
                  </a:moveTo>
                  <a:cubicBezTo>
                    <a:pt x="3853" y="4127"/>
                    <a:pt x="10977" y="7"/>
                    <a:pt x="18691" y="0"/>
                  </a:cubicBezTo>
                  <a:lnTo>
                    <a:pt x="18712" y="21600"/>
                  </a:lnTo>
                  <a:close/>
                </a:path>
              </a:pathLst>
            </a:custGeom>
            <a:solidFill>
              <a:srgbClr val="CBCBCB"/>
            </a:solidFill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pt-BR"/>
            </a:p>
          </p:txBody>
        </p:sp>
        <p:sp>
          <p:nvSpPr>
            <p:cNvPr id="158771" name="Text Box 51"/>
            <p:cNvSpPr txBox="1">
              <a:spLocks noChangeArrowheads="1"/>
            </p:cNvSpPr>
            <p:nvPr/>
          </p:nvSpPr>
          <p:spPr bwMode="auto">
            <a:xfrm>
              <a:off x="928" y="1698"/>
              <a:ext cx="451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Per.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5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5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5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5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2" grpId="0" autoUpdateAnimBg="0"/>
      <p:bldP spid="158760" grpId="0" autoUpdateAnimBg="0"/>
      <p:bldP spid="158761" grpId="0" autoUpdateAnimBg="0"/>
      <p:bldP spid="158762" grpId="0" autoUpdateAnimBg="0"/>
      <p:bldP spid="158763" grpId="0" autoUpdateAnimBg="0"/>
      <p:bldP spid="1587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04A4-5462-42E6-8E3A-8D03743A7D6E}" type="slidenum">
              <a:rPr lang="en-US"/>
              <a:pPr/>
              <a:t>11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31163" cy="1143000"/>
          </a:xfrm>
        </p:spPr>
        <p:txBody>
          <a:bodyPr/>
          <a:lstStyle/>
          <a:p>
            <a:r>
              <a:rPr lang="en-US"/>
              <a:t>Market Segmentation: </a:t>
            </a:r>
            <a:r>
              <a:rPr lang="en-US" sz="2800">
                <a:solidFill>
                  <a:srgbClr val="FFFF00"/>
                </a:solidFill>
              </a:rPr>
              <a:t>Industrial Markets</a:t>
            </a:r>
            <a:endParaRPr lang="en-US" sz="2800"/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5395913" y="2190750"/>
            <a:ext cx="3306762" cy="3306763"/>
          </a:xfrm>
          <a:prstGeom prst="ellipse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Industrial</a:t>
            </a:r>
          </a:p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  <a:endParaRPr kumimoji="0" lang="en-US"/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655638" y="1946275"/>
            <a:ext cx="415131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End-use segments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655638" y="2657475"/>
            <a:ext cx="30638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 segments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655638" y="3370263"/>
            <a:ext cx="396875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Geographic segments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655638" y="4083050"/>
            <a:ext cx="47625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Common buying factor segments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655638" y="5138738"/>
            <a:ext cx="4116387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Customer size segments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9771" name="Group 27"/>
          <p:cNvGrpSpPr>
            <a:grpSpLocks/>
          </p:cNvGrpSpPr>
          <p:nvPr/>
        </p:nvGrpSpPr>
        <p:grpSpPr bwMode="auto">
          <a:xfrm>
            <a:off x="7046913" y="2184400"/>
            <a:ext cx="1576387" cy="1658938"/>
            <a:chOff x="4247" y="1376"/>
            <a:chExt cx="993" cy="1045"/>
          </a:xfrm>
        </p:grpSpPr>
        <p:sp>
          <p:nvSpPr>
            <p:cNvPr id="159755" name="Arc 11"/>
            <p:cNvSpPr>
              <a:spLocks/>
            </p:cNvSpPr>
            <p:nvPr/>
          </p:nvSpPr>
          <p:spPr bwMode="auto">
            <a:xfrm>
              <a:off x="4247" y="1376"/>
              <a:ext cx="993" cy="1045"/>
            </a:xfrm>
            <a:custGeom>
              <a:avLst/>
              <a:gdLst>
                <a:gd name="G0" fmla="+- 21 0 0"/>
                <a:gd name="G1" fmla="+- 21600 0 0"/>
                <a:gd name="G2" fmla="+- 21600 0 0"/>
                <a:gd name="T0" fmla="*/ 0 w 20543"/>
                <a:gd name="T1" fmla="*/ 0 h 21600"/>
                <a:gd name="T2" fmla="*/ 20543 w 20543"/>
                <a:gd name="T3" fmla="*/ 14863 h 21600"/>
                <a:gd name="T4" fmla="*/ 21 w 205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43" h="21600" fill="none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9354" y="0"/>
                    <a:pt x="17632" y="5994"/>
                    <a:pt x="20543" y="14862"/>
                  </a:cubicBezTo>
                </a:path>
                <a:path w="20543" h="21600" stroke="0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9354" y="0"/>
                    <a:pt x="17632" y="5994"/>
                    <a:pt x="20543" y="14862"/>
                  </a:cubicBezTo>
                  <a:lnTo>
                    <a:pt x="21" y="216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4433" y="1736"/>
              <a:ext cx="45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End</a:t>
              </a:r>
            </a:p>
          </p:txBody>
        </p:sp>
      </p:grpSp>
      <p:grpSp>
        <p:nvGrpSpPr>
          <p:cNvPr id="159772" name="Group 28"/>
          <p:cNvGrpSpPr>
            <a:grpSpLocks/>
          </p:cNvGrpSpPr>
          <p:nvPr/>
        </p:nvGrpSpPr>
        <p:grpSpPr bwMode="auto">
          <a:xfrm>
            <a:off x="7048500" y="3325813"/>
            <a:ext cx="1658938" cy="1860550"/>
            <a:chOff x="4248" y="2095"/>
            <a:chExt cx="1045" cy="1172"/>
          </a:xfrm>
        </p:grpSpPr>
        <p:sp>
          <p:nvSpPr>
            <p:cNvPr id="159756" name="Arc 12"/>
            <p:cNvSpPr>
              <a:spLocks/>
            </p:cNvSpPr>
            <p:nvPr/>
          </p:nvSpPr>
          <p:spPr bwMode="auto">
            <a:xfrm>
              <a:off x="4248" y="2095"/>
              <a:ext cx="1045" cy="1172"/>
            </a:xfrm>
            <a:custGeom>
              <a:avLst/>
              <a:gdLst>
                <a:gd name="G0" fmla="+- 0 0 0"/>
                <a:gd name="G1" fmla="+- 6737 0 0"/>
                <a:gd name="G2" fmla="+- 21600 0 0"/>
                <a:gd name="T0" fmla="*/ 20522 w 21600"/>
                <a:gd name="T1" fmla="*/ 0 h 24238"/>
                <a:gd name="T2" fmla="*/ 12660 w 21600"/>
                <a:gd name="T3" fmla="*/ 24238 h 24238"/>
                <a:gd name="T4" fmla="*/ 0 w 21600"/>
                <a:gd name="T5" fmla="*/ 6737 h 24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238" fill="none" extrusionOk="0">
                  <a:moveTo>
                    <a:pt x="20522" y="-1"/>
                  </a:moveTo>
                  <a:cubicBezTo>
                    <a:pt x="21236" y="2174"/>
                    <a:pt x="21600" y="4448"/>
                    <a:pt x="21600" y="6737"/>
                  </a:cubicBezTo>
                  <a:cubicBezTo>
                    <a:pt x="21600" y="13667"/>
                    <a:pt x="18274" y="20176"/>
                    <a:pt x="12659" y="24237"/>
                  </a:cubicBezTo>
                </a:path>
                <a:path w="21600" h="24238" stroke="0" extrusionOk="0">
                  <a:moveTo>
                    <a:pt x="20522" y="-1"/>
                  </a:moveTo>
                  <a:cubicBezTo>
                    <a:pt x="21236" y="2174"/>
                    <a:pt x="21600" y="4448"/>
                    <a:pt x="21600" y="6737"/>
                  </a:cubicBezTo>
                  <a:cubicBezTo>
                    <a:pt x="21600" y="13667"/>
                    <a:pt x="18274" y="20176"/>
                    <a:pt x="12659" y="24237"/>
                  </a:cubicBezTo>
                  <a:lnTo>
                    <a:pt x="0" y="6737"/>
                  </a:lnTo>
                  <a:close/>
                </a:path>
              </a:pathLst>
            </a:cu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4665" y="2495"/>
              <a:ext cx="46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Pro.</a:t>
              </a:r>
            </a:p>
          </p:txBody>
        </p:sp>
      </p:grpSp>
      <p:grpSp>
        <p:nvGrpSpPr>
          <p:cNvPr id="159773" name="Group 29"/>
          <p:cNvGrpSpPr>
            <a:grpSpLocks/>
          </p:cNvGrpSpPr>
          <p:nvPr/>
        </p:nvGrpSpPr>
        <p:grpSpPr bwMode="auto">
          <a:xfrm>
            <a:off x="6075363" y="3843338"/>
            <a:ext cx="1944687" cy="1658937"/>
            <a:chOff x="3635" y="2421"/>
            <a:chExt cx="1225" cy="1045"/>
          </a:xfrm>
        </p:grpSpPr>
        <p:sp>
          <p:nvSpPr>
            <p:cNvPr id="159757" name="Arc 13"/>
            <p:cNvSpPr>
              <a:spLocks/>
            </p:cNvSpPr>
            <p:nvPr/>
          </p:nvSpPr>
          <p:spPr bwMode="auto">
            <a:xfrm>
              <a:off x="3635" y="2421"/>
              <a:ext cx="1225" cy="1045"/>
            </a:xfrm>
            <a:custGeom>
              <a:avLst/>
              <a:gdLst>
                <a:gd name="G0" fmla="+- 12674 0 0"/>
                <a:gd name="G1" fmla="+- 0 0 0"/>
                <a:gd name="G2" fmla="+- 21600 0 0"/>
                <a:gd name="T0" fmla="*/ 25334 w 25334"/>
                <a:gd name="T1" fmla="*/ 17501 h 21600"/>
                <a:gd name="T2" fmla="*/ 0 w 25334"/>
                <a:gd name="T3" fmla="*/ 17491 h 21600"/>
                <a:gd name="T4" fmla="*/ 12674 w 2533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34" h="21600" fill="none" extrusionOk="0">
                  <a:moveTo>
                    <a:pt x="25333" y="17500"/>
                  </a:moveTo>
                  <a:cubicBezTo>
                    <a:pt x="21650" y="20165"/>
                    <a:pt x="17220" y="21599"/>
                    <a:pt x="12674" y="21600"/>
                  </a:cubicBezTo>
                  <a:cubicBezTo>
                    <a:pt x="8121" y="21600"/>
                    <a:pt x="3686" y="20161"/>
                    <a:pt x="0" y="17490"/>
                  </a:cubicBezTo>
                </a:path>
                <a:path w="25334" h="21600" stroke="0" extrusionOk="0">
                  <a:moveTo>
                    <a:pt x="25333" y="17500"/>
                  </a:moveTo>
                  <a:cubicBezTo>
                    <a:pt x="21650" y="20165"/>
                    <a:pt x="17220" y="21599"/>
                    <a:pt x="12674" y="21600"/>
                  </a:cubicBezTo>
                  <a:cubicBezTo>
                    <a:pt x="8121" y="21600"/>
                    <a:pt x="3686" y="20161"/>
                    <a:pt x="0" y="17490"/>
                  </a:cubicBezTo>
                  <a:lnTo>
                    <a:pt x="1267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767" name="Text Box 23"/>
            <p:cNvSpPr txBox="1">
              <a:spLocks noChangeArrowheads="1"/>
            </p:cNvSpPr>
            <p:nvPr/>
          </p:nvSpPr>
          <p:spPr bwMode="auto">
            <a:xfrm>
              <a:off x="3987" y="2940"/>
              <a:ext cx="49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Geo.</a:t>
              </a:r>
            </a:p>
          </p:txBody>
        </p:sp>
      </p:grpSp>
      <p:grpSp>
        <p:nvGrpSpPr>
          <p:cNvPr id="159774" name="Group 30"/>
          <p:cNvGrpSpPr>
            <a:grpSpLocks/>
          </p:cNvGrpSpPr>
          <p:nvPr/>
        </p:nvGrpSpPr>
        <p:grpSpPr bwMode="auto">
          <a:xfrm>
            <a:off x="5389563" y="3327400"/>
            <a:ext cx="1658937" cy="1858963"/>
            <a:chOff x="3203" y="2096"/>
            <a:chExt cx="1045" cy="1171"/>
          </a:xfrm>
        </p:grpSpPr>
        <p:sp>
          <p:nvSpPr>
            <p:cNvPr id="159758" name="Arc 14"/>
            <p:cNvSpPr>
              <a:spLocks/>
            </p:cNvSpPr>
            <p:nvPr/>
          </p:nvSpPr>
          <p:spPr bwMode="auto">
            <a:xfrm>
              <a:off x="3203" y="2096"/>
              <a:ext cx="1045" cy="1171"/>
            </a:xfrm>
            <a:custGeom>
              <a:avLst/>
              <a:gdLst>
                <a:gd name="G0" fmla="+- 21600 0 0"/>
                <a:gd name="G1" fmla="+- 6731 0 0"/>
                <a:gd name="G2" fmla="+- 21600 0 0"/>
                <a:gd name="T0" fmla="*/ 8926 w 21600"/>
                <a:gd name="T1" fmla="*/ 24222 h 24222"/>
                <a:gd name="T2" fmla="*/ 1076 w 21600"/>
                <a:gd name="T3" fmla="*/ 0 h 24222"/>
                <a:gd name="T4" fmla="*/ 21600 w 21600"/>
                <a:gd name="T5" fmla="*/ 6731 h 24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222" fill="none" extrusionOk="0">
                  <a:moveTo>
                    <a:pt x="8926" y="24221"/>
                  </a:moveTo>
                  <a:cubicBezTo>
                    <a:pt x="3319" y="20159"/>
                    <a:pt x="0" y="13654"/>
                    <a:pt x="0" y="6731"/>
                  </a:cubicBezTo>
                  <a:cubicBezTo>
                    <a:pt x="-1" y="4444"/>
                    <a:pt x="363" y="2172"/>
                    <a:pt x="1075" y="-1"/>
                  </a:cubicBezTo>
                </a:path>
                <a:path w="21600" h="24222" stroke="0" extrusionOk="0">
                  <a:moveTo>
                    <a:pt x="8926" y="24221"/>
                  </a:moveTo>
                  <a:cubicBezTo>
                    <a:pt x="3319" y="20159"/>
                    <a:pt x="0" y="13654"/>
                    <a:pt x="0" y="6731"/>
                  </a:cubicBezTo>
                  <a:cubicBezTo>
                    <a:pt x="-1" y="4444"/>
                    <a:pt x="363" y="2172"/>
                    <a:pt x="1075" y="-1"/>
                  </a:cubicBezTo>
                  <a:lnTo>
                    <a:pt x="21600" y="6731"/>
                  </a:lnTo>
                  <a:close/>
                </a:path>
              </a:pathLst>
            </a:custGeom>
            <a:solidFill>
              <a:srgbClr val="FF7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768" name="Text Box 24"/>
            <p:cNvSpPr txBox="1">
              <a:spLocks noChangeArrowheads="1"/>
            </p:cNvSpPr>
            <p:nvPr/>
          </p:nvSpPr>
          <p:spPr bwMode="auto">
            <a:xfrm>
              <a:off x="3396" y="2495"/>
              <a:ext cx="49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solidFill>
                    <a:schemeClr val="bg2"/>
                  </a:solidFill>
                </a:rPr>
                <a:t>Buy.</a:t>
              </a:r>
            </a:p>
          </p:txBody>
        </p:sp>
      </p:grpSp>
      <p:grpSp>
        <p:nvGrpSpPr>
          <p:cNvPr id="159770" name="Group 26"/>
          <p:cNvGrpSpPr>
            <a:grpSpLocks/>
          </p:cNvGrpSpPr>
          <p:nvPr/>
        </p:nvGrpSpPr>
        <p:grpSpPr bwMode="auto">
          <a:xfrm>
            <a:off x="5473700" y="2184400"/>
            <a:ext cx="1574800" cy="1658938"/>
            <a:chOff x="3256" y="1376"/>
            <a:chExt cx="992" cy="1045"/>
          </a:xfrm>
        </p:grpSpPr>
        <p:sp>
          <p:nvSpPr>
            <p:cNvPr id="159759" name="Arc 15"/>
            <p:cNvSpPr>
              <a:spLocks/>
            </p:cNvSpPr>
            <p:nvPr/>
          </p:nvSpPr>
          <p:spPr bwMode="auto">
            <a:xfrm>
              <a:off x="3256" y="1376"/>
              <a:ext cx="992" cy="1045"/>
            </a:xfrm>
            <a:custGeom>
              <a:avLst/>
              <a:gdLst>
                <a:gd name="G0" fmla="+- 20524 0 0"/>
                <a:gd name="G1" fmla="+- 21600 0 0"/>
                <a:gd name="G2" fmla="+- 21600 0 0"/>
                <a:gd name="T0" fmla="*/ 0 w 20524"/>
                <a:gd name="T1" fmla="*/ 14869 h 21600"/>
                <a:gd name="T2" fmla="*/ 20503 w 20524"/>
                <a:gd name="T3" fmla="*/ 0 h 21600"/>
                <a:gd name="T4" fmla="*/ 20524 w 205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24" h="21600" fill="none" extrusionOk="0">
                  <a:moveTo>
                    <a:pt x="-1" y="14868"/>
                  </a:moveTo>
                  <a:cubicBezTo>
                    <a:pt x="2906" y="6005"/>
                    <a:pt x="11174" y="9"/>
                    <a:pt x="20503" y="0"/>
                  </a:cubicBezTo>
                </a:path>
                <a:path w="20524" h="21600" stroke="0" extrusionOk="0">
                  <a:moveTo>
                    <a:pt x="-1" y="14868"/>
                  </a:moveTo>
                  <a:cubicBezTo>
                    <a:pt x="2906" y="6005"/>
                    <a:pt x="11174" y="9"/>
                    <a:pt x="20503" y="0"/>
                  </a:cubicBezTo>
                  <a:lnTo>
                    <a:pt x="20524" y="216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9769" name="Text Box 25"/>
            <p:cNvSpPr txBox="1">
              <a:spLocks noChangeArrowheads="1"/>
            </p:cNvSpPr>
            <p:nvPr/>
          </p:nvSpPr>
          <p:spPr bwMode="auto">
            <a:xfrm>
              <a:off x="3636" y="1737"/>
              <a:ext cx="44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/>
                <a:t>Size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0" grpId="0" autoUpdateAnimBg="0"/>
      <p:bldP spid="159761" grpId="0" autoUpdateAnimBg="0"/>
      <p:bldP spid="159762" grpId="0" autoUpdateAnimBg="0"/>
      <p:bldP spid="159763" grpId="0" autoUpdateAnimBg="0"/>
      <p:bldP spid="1597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88ED-1600-4682-991C-2E4882499C69}" type="slidenum">
              <a:rPr lang="en-US"/>
              <a:pPr/>
              <a:t>12</a:t>
            </a:fld>
            <a:endParaRPr lang="en-US"/>
          </a:p>
        </p:txBody>
      </p:sp>
      <p:sp>
        <p:nvSpPr>
          <p:cNvPr id="193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55000" cy="1143000"/>
          </a:xfrm>
        </p:spPr>
        <p:txBody>
          <a:bodyPr/>
          <a:lstStyle/>
          <a:p>
            <a:r>
              <a:rPr lang="en-US"/>
              <a:t>Types of Business-Level Strategies</a:t>
            </a:r>
          </a:p>
        </p:txBody>
      </p:sp>
      <p:sp>
        <p:nvSpPr>
          <p:cNvPr id="193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 strategies are intended to create differences between the firm’s position relative to those of its rivals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To position itself, the firm must decide whether it intends to perform activities differently or to perform different activities as compared to its rivals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utoUpdateAnimBg="0"/>
      <p:bldP spid="1935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A88E-33BA-47D7-9623-3F0458260D4B}" type="slidenum">
              <a:rPr lang="en-US"/>
              <a:pPr/>
              <a:t>13</a:t>
            </a:fld>
            <a:endParaRPr lang="en-US"/>
          </a:p>
        </p:txBody>
      </p:sp>
      <p:sp useBgFill="1"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762000" y="176213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1913"/>
            <a:ext cx="7772400" cy="1143001"/>
          </a:xfrm>
        </p:spPr>
        <p:txBody>
          <a:bodyPr/>
          <a:lstStyle/>
          <a:p>
            <a:r>
              <a:rPr lang="en-US"/>
              <a:t>Five Generic Strategies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3781425" y="1041400"/>
            <a:ext cx="41433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Competitive Advantage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 rot="-5400000">
            <a:off x="636588" y="4021138"/>
            <a:ext cx="338931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Competitive Scope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268788" y="1582738"/>
            <a:ext cx="862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6048375" y="1582738"/>
            <a:ext cx="1911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Uniqueness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 rot="-5400000">
            <a:off x="2507457" y="2729706"/>
            <a:ext cx="12620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Broad target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 rot="-5400000">
            <a:off x="2470150" y="5010150"/>
            <a:ext cx="13366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Narrow target</a:t>
            </a:r>
          </a:p>
        </p:txBody>
      </p:sp>
      <p:grpSp>
        <p:nvGrpSpPr>
          <p:cNvPr id="160798" name="Group 30"/>
          <p:cNvGrpSpPr>
            <a:grpSpLocks/>
          </p:cNvGrpSpPr>
          <p:nvPr/>
        </p:nvGrpSpPr>
        <p:grpSpPr bwMode="auto">
          <a:xfrm>
            <a:off x="3578225" y="2017713"/>
            <a:ext cx="2244725" cy="2244725"/>
            <a:chOff x="2117" y="1271"/>
            <a:chExt cx="1414" cy="1414"/>
          </a:xfrm>
        </p:grpSpPr>
        <p:sp>
          <p:nvSpPr>
            <p:cNvPr id="160785" name="Rectangle 17"/>
            <p:cNvSpPr>
              <a:spLocks noChangeArrowheads="1"/>
            </p:cNvSpPr>
            <p:nvPr/>
          </p:nvSpPr>
          <p:spPr bwMode="auto">
            <a:xfrm>
              <a:off x="2117" y="1271"/>
              <a:ext cx="1414" cy="141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0781" name="Rectangle 13"/>
            <p:cNvSpPr>
              <a:spLocks noChangeArrowheads="1"/>
            </p:cNvSpPr>
            <p:nvPr/>
          </p:nvSpPr>
          <p:spPr bwMode="auto">
            <a:xfrm>
              <a:off x="2164" y="1318"/>
              <a:ext cx="1320" cy="1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0795" name="Group 27"/>
          <p:cNvGrpSpPr>
            <a:grpSpLocks/>
          </p:cNvGrpSpPr>
          <p:nvPr/>
        </p:nvGrpSpPr>
        <p:grpSpPr bwMode="auto">
          <a:xfrm>
            <a:off x="5872163" y="4298950"/>
            <a:ext cx="2244725" cy="2244725"/>
            <a:chOff x="3910" y="2627"/>
            <a:chExt cx="1414" cy="1414"/>
          </a:xfrm>
        </p:grpSpPr>
        <p:sp>
          <p:nvSpPr>
            <p:cNvPr id="160789" name="Rectangle 21"/>
            <p:cNvSpPr>
              <a:spLocks noChangeArrowheads="1"/>
            </p:cNvSpPr>
            <p:nvPr/>
          </p:nvSpPr>
          <p:spPr bwMode="auto">
            <a:xfrm>
              <a:off x="3910" y="2627"/>
              <a:ext cx="1414" cy="141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0790" name="Rectangle 22"/>
            <p:cNvSpPr>
              <a:spLocks noChangeArrowheads="1"/>
            </p:cNvSpPr>
            <p:nvPr/>
          </p:nvSpPr>
          <p:spPr bwMode="auto">
            <a:xfrm>
              <a:off x="3957" y="2674"/>
              <a:ext cx="1320" cy="1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0796" name="Group 28"/>
          <p:cNvGrpSpPr>
            <a:grpSpLocks/>
          </p:cNvGrpSpPr>
          <p:nvPr/>
        </p:nvGrpSpPr>
        <p:grpSpPr bwMode="auto">
          <a:xfrm>
            <a:off x="5883275" y="2017713"/>
            <a:ext cx="2244725" cy="2244725"/>
            <a:chOff x="3885" y="1170"/>
            <a:chExt cx="1414" cy="1414"/>
          </a:xfrm>
        </p:grpSpPr>
        <p:sp>
          <p:nvSpPr>
            <p:cNvPr id="160791" name="Rectangle 23"/>
            <p:cNvSpPr>
              <a:spLocks noChangeArrowheads="1"/>
            </p:cNvSpPr>
            <p:nvPr/>
          </p:nvSpPr>
          <p:spPr bwMode="auto">
            <a:xfrm>
              <a:off x="3885" y="1170"/>
              <a:ext cx="1414" cy="1414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0792" name="Rectangle 24"/>
            <p:cNvSpPr>
              <a:spLocks noChangeArrowheads="1"/>
            </p:cNvSpPr>
            <p:nvPr/>
          </p:nvSpPr>
          <p:spPr bwMode="auto">
            <a:xfrm>
              <a:off x="3932" y="1217"/>
              <a:ext cx="1320" cy="1320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0797" name="Group 29"/>
          <p:cNvGrpSpPr>
            <a:grpSpLocks/>
          </p:cNvGrpSpPr>
          <p:nvPr/>
        </p:nvGrpSpPr>
        <p:grpSpPr bwMode="auto">
          <a:xfrm>
            <a:off x="3578225" y="4298950"/>
            <a:ext cx="2244725" cy="2244725"/>
            <a:chOff x="2318" y="2697"/>
            <a:chExt cx="1414" cy="1414"/>
          </a:xfrm>
        </p:grpSpPr>
        <p:sp>
          <p:nvSpPr>
            <p:cNvPr id="160793" name="Rectangle 25"/>
            <p:cNvSpPr>
              <a:spLocks noChangeArrowheads="1"/>
            </p:cNvSpPr>
            <p:nvPr/>
          </p:nvSpPr>
          <p:spPr bwMode="auto">
            <a:xfrm>
              <a:off x="2318" y="2697"/>
              <a:ext cx="1414" cy="1414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0794" name="Rectangle 26"/>
            <p:cNvSpPr>
              <a:spLocks noChangeArrowheads="1"/>
            </p:cNvSpPr>
            <p:nvPr/>
          </p:nvSpPr>
          <p:spPr bwMode="auto">
            <a:xfrm>
              <a:off x="2365" y="2744"/>
              <a:ext cx="1320" cy="1320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3656013" y="2103438"/>
            <a:ext cx="19129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Leadership</a:t>
            </a:r>
          </a:p>
        </p:txBody>
      </p:sp>
      <p:sp>
        <p:nvSpPr>
          <p:cNvPr id="160801" name="Text Box 33"/>
          <p:cNvSpPr txBox="1">
            <a:spLocks noChangeArrowheads="1"/>
          </p:cNvSpPr>
          <p:nvPr/>
        </p:nvSpPr>
        <p:spPr bwMode="auto">
          <a:xfrm>
            <a:off x="6034088" y="2103438"/>
            <a:ext cx="19923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Differentiation</a:t>
            </a:r>
          </a:p>
        </p:txBody>
      </p:sp>
      <p:sp>
        <p:nvSpPr>
          <p:cNvPr id="160803" name="Text Box 35"/>
          <p:cNvSpPr txBox="1">
            <a:spLocks noChangeArrowheads="1"/>
          </p:cNvSpPr>
          <p:nvPr/>
        </p:nvSpPr>
        <p:spPr bwMode="auto">
          <a:xfrm>
            <a:off x="3656013" y="5624513"/>
            <a:ext cx="190341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Focused Cost Leadership</a:t>
            </a:r>
          </a:p>
        </p:txBody>
      </p:sp>
      <p:sp>
        <p:nvSpPr>
          <p:cNvPr id="160804" name="Text Box 36"/>
          <p:cNvSpPr txBox="1">
            <a:spLocks noChangeArrowheads="1"/>
          </p:cNvSpPr>
          <p:nvPr/>
        </p:nvSpPr>
        <p:spPr bwMode="auto">
          <a:xfrm>
            <a:off x="6005513" y="5624513"/>
            <a:ext cx="20208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Focused Differentiation</a:t>
            </a:r>
          </a:p>
        </p:txBody>
      </p:sp>
      <p:grpSp>
        <p:nvGrpSpPr>
          <p:cNvPr id="160809" name="Group 41"/>
          <p:cNvGrpSpPr>
            <a:grpSpLocks/>
          </p:cNvGrpSpPr>
          <p:nvPr/>
        </p:nvGrpSpPr>
        <p:grpSpPr bwMode="auto">
          <a:xfrm>
            <a:off x="4730750" y="3159125"/>
            <a:ext cx="2244725" cy="2244725"/>
            <a:chOff x="4003" y="2804"/>
            <a:chExt cx="1414" cy="1414"/>
          </a:xfrm>
        </p:grpSpPr>
        <p:sp>
          <p:nvSpPr>
            <p:cNvPr id="160806" name="Rectangle 38"/>
            <p:cNvSpPr>
              <a:spLocks noChangeArrowheads="1"/>
            </p:cNvSpPr>
            <p:nvPr/>
          </p:nvSpPr>
          <p:spPr bwMode="auto">
            <a:xfrm>
              <a:off x="4003" y="2804"/>
              <a:ext cx="1414" cy="141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0807" name="Rectangle 39"/>
            <p:cNvSpPr>
              <a:spLocks noChangeArrowheads="1"/>
            </p:cNvSpPr>
            <p:nvPr/>
          </p:nvSpPr>
          <p:spPr bwMode="auto">
            <a:xfrm>
              <a:off x="4050" y="2851"/>
              <a:ext cx="1320" cy="1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0811" name="Text Box 43"/>
          <p:cNvSpPr txBox="1">
            <a:spLocks noChangeArrowheads="1"/>
          </p:cNvSpPr>
          <p:nvPr/>
        </p:nvSpPr>
        <p:spPr bwMode="auto">
          <a:xfrm>
            <a:off x="4816475" y="3687763"/>
            <a:ext cx="20732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Integrated Cost</a:t>
            </a:r>
          </a:p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Leadership/</a:t>
            </a:r>
          </a:p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6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  <p:bldP spid="160772" grpId="0" autoUpdateAnimBg="0"/>
      <p:bldP spid="160777" grpId="0" autoUpdateAnimBg="0"/>
      <p:bldP spid="160778" grpId="0" autoUpdateAnimBg="0"/>
      <p:bldP spid="160779" grpId="0" autoUpdateAnimBg="0"/>
      <p:bldP spid="160780" grpId="0" autoUpdateAnimBg="0"/>
      <p:bldP spid="160800" grpId="0" autoUpdateAnimBg="0"/>
      <p:bldP spid="160801" grpId="0" autoUpdateAnimBg="0"/>
      <p:bldP spid="160803" grpId="0" autoUpdateAnimBg="0"/>
      <p:bldP spid="160804" grpId="0" autoUpdateAnimBg="0"/>
      <p:bldP spid="1608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BC1-9F71-44F4-AE49-B7ED3ADE5156}" type="slidenum">
              <a:rPr lang="en-US"/>
              <a:pPr/>
              <a:t>14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Leadership Strategy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integrated set of actions designed to produce or deliver goods or services at the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lowest cost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to competitors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with features that are acceptable to customers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relatively standardized products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features acceptable to many customers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lowest competitive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79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7277-4227-4239-9C6B-A71447159410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Leadership Strategy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795463"/>
            <a:ext cx="8275638" cy="430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saving actions required by this strategy:</a:t>
            </a:r>
            <a:endParaRPr lang="en-US"/>
          </a:p>
          <a:p>
            <a:pPr lvl="1"/>
            <a:r>
              <a:rPr lang="en-US"/>
              <a:t>building efficient scale facilities</a:t>
            </a:r>
          </a:p>
          <a:p>
            <a:pPr lvl="1"/>
            <a:r>
              <a:rPr lang="en-US"/>
              <a:t>tightly controlling production costs and overhead</a:t>
            </a:r>
          </a:p>
          <a:p>
            <a:pPr lvl="1"/>
            <a:r>
              <a:rPr lang="en-US"/>
              <a:t>minimizing costs of sales, R&amp;D and service</a:t>
            </a:r>
          </a:p>
          <a:p>
            <a:pPr lvl="1"/>
            <a:r>
              <a:rPr lang="en-US"/>
              <a:t>building efficient manufacturing facilities</a:t>
            </a:r>
          </a:p>
          <a:p>
            <a:pPr lvl="1"/>
            <a:r>
              <a:rPr lang="en-US"/>
              <a:t>monitoring costs of activities provided by outsiders</a:t>
            </a:r>
          </a:p>
          <a:p>
            <a:pPr lvl="1"/>
            <a:r>
              <a:rPr lang="en-US"/>
              <a:t>simplifying production processes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EC26-6D34-42ED-832D-91B31CC79632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Obtain a Cost Advantage</a:t>
            </a: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435350" y="1808163"/>
            <a:ext cx="2273300" cy="2273300"/>
          </a:xfrm>
          <a:prstGeom prst="ellipse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3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163845" name="Rectangle 5"/>
          <p:cNvSpPr>
            <a:spLocks noChangeArrowheads="1"/>
          </p:cNvSpPr>
          <p:nvPr/>
        </p:nvSpPr>
        <p:spPr bwMode="auto">
          <a:xfrm>
            <a:off x="4476750" y="1774825"/>
            <a:ext cx="190500" cy="239395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2303463" y="2711450"/>
            <a:ext cx="2108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Drivers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4708525" y="2711450"/>
            <a:ext cx="20923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Value Chain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554038" y="1709738"/>
            <a:ext cx="26511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and control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5861050" y="1770063"/>
            <a:ext cx="27336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Reconfigure, if needed</a:t>
            </a: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1809750" y="2435225"/>
            <a:ext cx="1273175" cy="3413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H="1">
            <a:off x="6153150" y="2436813"/>
            <a:ext cx="1273175" cy="3413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525463" y="3687763"/>
            <a:ext cx="3925887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Alter production process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525463" y="4162425"/>
            <a:ext cx="354806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Change in automation</a:t>
            </a:r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525463" y="4635500"/>
            <a:ext cx="4003675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New distribution channel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525463" y="5595938"/>
            <a:ext cx="3917950" cy="8572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marL="231775" indent="-231775">
              <a:lnSpc>
                <a:spcPct val="90000"/>
              </a:lnSpc>
              <a:buFontTx/>
              <a:buChar char="•"/>
            </a:pPr>
            <a:r>
              <a:rPr lang="en-US" sz="2800"/>
              <a:t>Direct sales in place of indirect sales</a:t>
            </a:r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525463" y="5124450"/>
            <a:ext cx="3706812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New advertising media</a:t>
            </a:r>
          </a:p>
        </p:txBody>
      </p:sp>
      <p:sp>
        <p:nvSpPr>
          <p:cNvPr id="163866" name="Rectangle 26"/>
          <p:cNvSpPr>
            <a:spLocks noChangeArrowheads="1"/>
          </p:cNvSpPr>
          <p:nvPr/>
        </p:nvSpPr>
        <p:spPr bwMode="auto">
          <a:xfrm>
            <a:off x="4887913" y="3687763"/>
            <a:ext cx="2957512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New raw material</a:t>
            </a:r>
          </a:p>
        </p:txBody>
      </p:sp>
      <p:sp>
        <p:nvSpPr>
          <p:cNvPr id="163867" name="Rectangle 27"/>
          <p:cNvSpPr>
            <a:spLocks noChangeArrowheads="1"/>
          </p:cNvSpPr>
          <p:nvPr/>
        </p:nvSpPr>
        <p:spPr bwMode="auto">
          <a:xfrm>
            <a:off x="4887913" y="4635500"/>
            <a:ext cx="3479800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Backward integration</a:t>
            </a:r>
          </a:p>
        </p:txBody>
      </p:sp>
      <p:sp>
        <p:nvSpPr>
          <p:cNvPr id="163868" name="Rectangle 28"/>
          <p:cNvSpPr>
            <a:spLocks noChangeArrowheads="1"/>
          </p:cNvSpPr>
          <p:nvPr/>
        </p:nvSpPr>
        <p:spPr bwMode="auto">
          <a:xfrm>
            <a:off x="4887913" y="4162425"/>
            <a:ext cx="3246437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800"/>
              <a:t>Forward integration</a:t>
            </a:r>
          </a:p>
        </p:txBody>
      </p:sp>
      <p:sp>
        <p:nvSpPr>
          <p:cNvPr id="163869" name="Rectangle 29"/>
          <p:cNvSpPr>
            <a:spLocks noChangeArrowheads="1"/>
          </p:cNvSpPr>
          <p:nvPr/>
        </p:nvSpPr>
        <p:spPr bwMode="auto">
          <a:xfrm>
            <a:off x="4887913" y="5124450"/>
            <a:ext cx="3822700" cy="12414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marL="231775" indent="-231775">
              <a:lnSpc>
                <a:spcPct val="90000"/>
              </a:lnSpc>
              <a:buFontTx/>
              <a:buChar char="•"/>
            </a:pPr>
            <a:r>
              <a:rPr lang="en-US" sz="2800"/>
              <a:t>Change location relative to suppliers or buyers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3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nimBg="1"/>
      <p:bldP spid="163845" grpId="0" animBg="1"/>
      <p:bldP spid="163848" grpId="0" autoUpdateAnimBg="0"/>
      <p:bldP spid="163849" grpId="0" autoUpdateAnimBg="0"/>
      <p:bldP spid="163850" grpId="0" autoUpdateAnimBg="0"/>
      <p:bldP spid="163851" grpId="0" autoUpdateAnimBg="0"/>
      <p:bldP spid="163852" grpId="0" animBg="1"/>
      <p:bldP spid="163853" grpId="0" animBg="1"/>
      <p:bldP spid="163855" grpId="0" autoUpdateAnimBg="0"/>
      <p:bldP spid="163856" grpId="0" autoUpdateAnimBg="0"/>
      <p:bldP spid="163857" grpId="0" autoUpdateAnimBg="0"/>
      <p:bldP spid="163858" grpId="0" autoUpdateAnimBg="0"/>
      <p:bldP spid="163859" grpId="0" autoUpdateAnimBg="0"/>
      <p:bldP spid="163866" grpId="0" autoUpdateAnimBg="0"/>
      <p:bldP spid="163867" grpId="0" autoUpdateAnimBg="0"/>
      <p:bldP spid="163868" grpId="0" autoUpdateAnimBg="0"/>
      <p:bldP spid="16386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2FFE-CA36-4A68-9998-9601B640588E}" type="slidenum">
              <a:rPr lang="en-US"/>
              <a:pPr/>
              <a:t>17</a:t>
            </a:fld>
            <a:endParaRPr 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724400" y="1884363"/>
            <a:ext cx="4081463" cy="4105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Product features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Performance 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Mix &amp; variety of products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Service levels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Small vs. large buyers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Process technology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Wage levels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Product features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Hiring, training, motivation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That Drive Costs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4025" y="1884363"/>
            <a:ext cx="3973513" cy="43243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Economies of scale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Asset utilization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Capacity utilization pattern</a:t>
            </a:r>
          </a:p>
          <a:p>
            <a:pPr marL="679450" lvl="1" indent="-225425">
              <a:buClr>
                <a:schemeClr val="tx1"/>
              </a:buClr>
              <a:buFontTx/>
              <a:buChar char="•"/>
            </a:pPr>
            <a:r>
              <a:rPr lang="en-US" b="1">
                <a:latin typeface="Arial" charset="0"/>
              </a:rPr>
              <a:t>Seasonal, cyclical</a:t>
            </a:r>
          </a:p>
          <a:p>
            <a:pPr marL="339725" indent="-339725"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Interrelationships</a:t>
            </a:r>
          </a:p>
          <a:p>
            <a:pPr marL="339725" indent="-339725">
              <a:lnSpc>
                <a:spcPct val="90000"/>
              </a:lnSpc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Order processing </a:t>
            </a:r>
          </a:p>
          <a:p>
            <a:pPr marL="339725" indent="-339725">
              <a:lnSpc>
                <a:spcPct val="90000"/>
              </a:lnSpc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lang="en-US" b="1">
                <a:latin typeface="Arial" charset="0"/>
              </a:rPr>
              <a:t>	and distribution</a:t>
            </a:r>
          </a:p>
          <a:p>
            <a:pPr marL="339725" indent="-339725">
              <a:lnSpc>
                <a:spcPct val="90000"/>
              </a:lnSpc>
              <a:buClr>
                <a:schemeClr val="tx2"/>
              </a:buClr>
              <a:buSzPct val="80000"/>
              <a:buFont typeface="Monotype Sorts" pitchFamily="2" charset="2"/>
              <a:buChar char="l"/>
            </a:pPr>
            <a:r>
              <a:rPr lang="en-US" b="1">
                <a:latin typeface="Arial" charset="0"/>
              </a:rPr>
              <a:t>Value chain linkages</a:t>
            </a:r>
          </a:p>
          <a:p>
            <a:pPr marL="679450" lvl="1" indent="-225425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b="1">
                <a:latin typeface="Arial" charset="0"/>
              </a:rPr>
              <a:t>Advertising &amp; sales</a:t>
            </a:r>
          </a:p>
          <a:p>
            <a:pPr marL="679450" lvl="1" indent="-225425">
              <a:buClr>
                <a:schemeClr val="tx1"/>
              </a:buClr>
              <a:buFontTx/>
              <a:buChar char="•"/>
            </a:pPr>
            <a:r>
              <a:rPr lang="en-US" b="1">
                <a:latin typeface="Arial" charset="0"/>
              </a:rPr>
              <a:t>Logistics &amp;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utoUpdateAnimBg="0"/>
      <p:bldP spid="16486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DB90-CA30-4C74-96E0-CE3FD5CFCC66}" type="slidenum">
              <a:rPr lang="en-US"/>
              <a:pPr/>
              <a:t>18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2900" cy="1143000"/>
          </a:xfrm>
        </p:spPr>
        <p:txBody>
          <a:bodyPr/>
          <a:lstStyle/>
          <a:p>
            <a:r>
              <a:rPr lang="en-US"/>
              <a:t>Questions Leading to Lower Costs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795463"/>
            <a:ext cx="7772400" cy="4300537"/>
          </a:xfrm>
        </p:spPr>
        <p:txBody>
          <a:bodyPr/>
          <a:lstStyle/>
          <a:p>
            <a:pPr marL="461963" indent="-461963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	How can an activity be performed differently or even eliminated?</a:t>
            </a:r>
          </a:p>
          <a:p>
            <a:pPr marL="461963" indent="-461963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	How can a group of linked value activities be regrouped or reordered?</a:t>
            </a:r>
          </a:p>
          <a:p>
            <a:pPr marL="461963" indent="-461963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3.	How might coalitions with other firms lower or eliminate costs?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  <p:bldP spid="1658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D06A-D660-4B2B-9067-40411F2846D2}" type="slidenum">
              <a:rPr lang="en-US"/>
              <a:pPr/>
              <a:t>19</a:t>
            </a:fld>
            <a:endParaRPr lang="en-US"/>
          </a:p>
        </p:txBody>
      </p:sp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Cost Leadership Strategy and the Five Forces of Competition</a:t>
            </a:r>
          </a:p>
        </p:txBody>
      </p:sp>
      <p:sp>
        <p:nvSpPr>
          <p:cNvPr id="171018" name="Text Box 1034"/>
          <p:cNvSpPr txBox="1">
            <a:spLocks noChangeArrowheads="1"/>
          </p:cNvSpPr>
          <p:nvPr/>
        </p:nvSpPr>
        <p:spPr bwMode="auto">
          <a:xfrm>
            <a:off x="3673475" y="1670050"/>
            <a:ext cx="5048250" cy="367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Rivalry Among Competing Firms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use cost leadership strategy to advantage since: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 avoid price wars with cost leaders, creating higher profits for the entire industry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1023" name="Group 1039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71024" name="Text Box 1040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71025" name="Text Box 1041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71026" name="Text Box 1042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71027" name="Text Box 1043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71028" name="Text Box 1044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71029" name="AutoShape 1045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7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71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71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utoUpdateAnimBg="0"/>
      <p:bldP spid="171018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9F085-6548-48DF-91B6-B409BCEC827F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3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3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3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39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1688" y="3094038"/>
            <a:ext cx="143510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02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0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05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07" name="AutoShape 23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08" name="AutoShape 24"/>
          <p:cNvCxnSpPr>
            <a:cxnSpLocks noChangeShapeType="1"/>
          </p:cNvCxnSpPr>
          <p:nvPr/>
        </p:nvCxnSpPr>
        <p:spPr bwMode="auto">
          <a:xfrm flipV="1">
            <a:off x="2422525" y="1517650"/>
            <a:ext cx="690563" cy="595313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09" name="AutoShape 25"/>
          <p:cNvCxnSpPr>
            <a:cxnSpLocks noChangeShapeType="1"/>
            <a:stCxn id="16402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10" name="AutoShape 26"/>
          <p:cNvCxnSpPr>
            <a:cxnSpLocks noChangeShapeType="1"/>
            <a:stCxn id="16402" idx="2"/>
            <a:endCxn id="16394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11" name="AutoShape 27"/>
          <p:cNvCxnSpPr>
            <a:cxnSpLocks noChangeShapeType="1"/>
            <a:stCxn id="16402" idx="1"/>
            <a:endCxn id="16405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12" name="AutoShape 28"/>
          <p:cNvCxnSpPr>
            <a:cxnSpLocks noChangeShapeType="1"/>
            <a:stCxn id="16402" idx="1"/>
            <a:endCxn id="16404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13" name="AutoShape 29"/>
          <p:cNvCxnSpPr>
            <a:cxnSpLocks noChangeShapeType="1"/>
            <a:stCxn id="16403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14" name="AutoShape 30"/>
          <p:cNvCxnSpPr>
            <a:cxnSpLocks noChangeShapeType="1"/>
            <a:stCxn id="16403" idx="1"/>
            <a:endCxn id="16394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 rot="-5400000">
            <a:off x="-277812" y="1219200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 rot="-5400000">
            <a:off x="-317500" y="3941763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 rot="-5400000">
            <a:off x="-411162" y="5713413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sp>
        <p:nvSpPr>
          <p:cNvPr id="16427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254000" y="2557463"/>
            <a:ext cx="8628063" cy="4095750"/>
            <a:chOff x="154" y="1611"/>
            <a:chExt cx="5435" cy="2580"/>
          </a:xfrm>
        </p:grpSpPr>
        <p:sp>
          <p:nvSpPr>
            <p:cNvPr id="16420" name="Rectangle 36"/>
            <p:cNvSpPr>
              <a:spLocks noChangeArrowheads="1"/>
            </p:cNvSpPr>
            <p:nvPr/>
          </p:nvSpPr>
          <p:spPr bwMode="auto">
            <a:xfrm>
              <a:off x="3300" y="1611"/>
              <a:ext cx="2289" cy="168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326" y="3300"/>
              <a:ext cx="4277" cy="44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334" y="3746"/>
              <a:ext cx="3557" cy="3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317" y="4037"/>
              <a:ext cx="3094" cy="15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154" y="3180"/>
              <a:ext cx="223" cy="10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 autoUpdateAnimBg="0"/>
      <p:bldP spid="16399" grpId="0" animBg="1" autoUpdateAnimBg="0"/>
      <p:bldP spid="164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9B7-FCC7-42C3-B98A-A5267EA6F3A3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Cost Leadership Strategy and the Five Forces of Competition</a:t>
            </a:r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673475" y="1670050"/>
            <a:ext cx="5008563" cy="367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Buyers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mitigate buyers’ power by: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driving prices far below competitors, causing them to exit and shifting power with buyers back to the firm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7953" name="Group 17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67954" name="Text Box 18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67955" name="Text Box 19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67956" name="Text Box 20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67957" name="Text Box 21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67958" name="Text Box 22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67959" name="AutoShape 23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7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7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7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6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FA48-E0CD-482E-AB9B-0C7771447073}" type="slidenum">
              <a:rPr lang="en-US"/>
              <a:pPr/>
              <a:t>21</a:t>
            </a:fld>
            <a:endParaRPr lang="en-US"/>
          </a:p>
        </p:txBody>
      </p:sp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Cost Leadership Strategy and the Five Forces of Competition</a:t>
            </a:r>
          </a:p>
        </p:txBody>
      </p:sp>
      <p:sp>
        <p:nvSpPr>
          <p:cNvPr id="169994" name="Text Box 1034"/>
          <p:cNvSpPr txBox="1">
            <a:spLocks noChangeArrowheads="1"/>
          </p:cNvSpPr>
          <p:nvPr/>
        </p:nvSpPr>
        <p:spPr bwMode="auto">
          <a:xfrm>
            <a:off x="3673475" y="1670050"/>
            <a:ext cx="5184775" cy="4545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Suppliers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mitigate suppliers’ power by: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being able to absorb cost increases due to low cost position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being able to make very large purchases, reducing chance of supplier using power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0001" name="Group 1041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70002" name="Text Box 1042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70003" name="Text Box 1043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70004" name="Text Box 1044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70005" name="Text Box 1045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70006" name="Text Box 1046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70007" name="AutoShape 1047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9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9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9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4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DC2D-1042-4F3E-A95D-C984D11DA1CC}" type="slidenum">
              <a:rPr lang="en-US"/>
              <a:pPr/>
              <a:t>22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Cost Leadership Strategy and the Five Forces of Competition</a:t>
            </a:r>
          </a:p>
        </p:txBody>
      </p:sp>
      <p:grpSp>
        <p:nvGrpSpPr>
          <p:cNvPr id="166926" name="Group 14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66915" name="Text Box 3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66916" name="Text Box 4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66917" name="Text Box 5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66918" name="Text Box 6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66919" name="Text Box 7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66920" name="AutoShape 8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3673475" y="1670050"/>
            <a:ext cx="4967288" cy="3630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 of New Entrants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frighten off new entrants due to: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00050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their need to enter on a large scale in order to be cost competitive</a:t>
            </a:r>
          </a:p>
          <a:p>
            <a:pPr marL="400050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time it takes to move down the learning curve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6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4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D345-CE30-49E8-86AC-43CA0FB22EE4}" type="slidenum">
              <a:rPr lang="en-US"/>
              <a:pPr/>
              <a:t>23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Cost Leadership Strategy and the Five Forces of Competition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673475" y="1670050"/>
            <a:ext cx="4803775" cy="4565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 of Substitute Products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Cost leader is well positioned to: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make investments to be first to create substitutes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buy patents developed by potential substitutes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lower prices in order to maintain value position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8982" name="Group 22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68983" name="Text Box 23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68984" name="Text Box 24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68986" name="Text Box 26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68987" name="Text Box 27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68988" name="AutoShape 28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8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8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8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8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35B9-3903-4D30-B2EE-DE13DCD71906}" type="slidenum">
              <a:rPr lang="en-US"/>
              <a:pPr/>
              <a:t>24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Major Risks of Cost Leadership Strategy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Dramatic technological change could take away your cost advantage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 may learn how to imitate value chain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Focus on efficiency could cause cost leader to overlook changes in customer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utoUpdateAnimBg="0"/>
      <p:bldP spid="1720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9347-AAE0-4AD0-8D18-CE98B0C39159}" type="slidenum">
              <a:rPr lang="en-US"/>
              <a:pPr/>
              <a:t>25</a:t>
            </a:fld>
            <a:endParaRPr lang="en-US"/>
          </a:p>
        </p:txBody>
      </p:sp>
      <p:sp>
        <p:nvSpPr>
          <p:cNvPr id="195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Differentiation Strategy</a:t>
            </a:r>
          </a:p>
        </p:txBody>
      </p:sp>
      <p:sp>
        <p:nvSpPr>
          <p:cNvPr id="195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integrated set of actions designed by a firm to produce or deliver goods or services (at an acceptable cost) that customers perceive as being different in ways that are important to them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price for product can exceed what the firm’s target customers are willing to pay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nonstandardized products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customers value differentiated features more than they value low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utoUpdateAnimBg="0"/>
      <p:bldP spid="19558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5FD-3081-4A65-B1C7-D51FD8B84F44}" type="slidenum">
              <a:rPr lang="en-US"/>
              <a:pPr/>
              <a:t>26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Differentiation Strategy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Value provided by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unique features and value characteristics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Command premium price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High customer service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Superior quality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Prestige or exclusivity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Rapid innovation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27F-125D-4776-9171-5EBA2822184E}" type="slidenum">
              <a:rPr lang="en-US"/>
              <a:pPr/>
              <a:t>27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Differentiation Strategy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3175"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Differentiation actions required by this strategy: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developing new systems and processes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shaping perceptions through advertising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quality focus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capability in R&amp;D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maximize human resource contributions through low turnover and high motivation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AE35-7F11-4380-AB43-85EB56BBD70B}" type="slidenum">
              <a:rPr lang="en-US"/>
              <a:pPr/>
              <a:t>28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How to Obtain a Differentiation Advantage</a:t>
            </a:r>
          </a:p>
        </p:txBody>
      </p:sp>
      <p:sp>
        <p:nvSpPr>
          <p:cNvPr id="175107" name="Oval 3"/>
          <p:cNvSpPr>
            <a:spLocks noChangeArrowheads="1"/>
          </p:cNvSpPr>
          <p:nvPr/>
        </p:nvSpPr>
        <p:spPr bwMode="auto">
          <a:xfrm>
            <a:off x="3435350" y="1808163"/>
            <a:ext cx="2273300" cy="2273300"/>
          </a:xfrm>
          <a:prstGeom prst="ellipse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3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175108" name="Rectangle 4"/>
          <p:cNvSpPr>
            <a:spLocks noChangeArrowheads="1"/>
          </p:cNvSpPr>
          <p:nvPr/>
        </p:nvSpPr>
        <p:spPr bwMode="auto">
          <a:xfrm>
            <a:off x="4476750" y="1774825"/>
            <a:ext cx="190500" cy="239395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2303463" y="2711450"/>
            <a:ext cx="2108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Drivers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4708525" y="2711450"/>
            <a:ext cx="20923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Value Chain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554038" y="1709738"/>
            <a:ext cx="21209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Control if needed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046788" y="1770063"/>
            <a:ext cx="27336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Reconfigure to maximize</a:t>
            </a:r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809750" y="2435225"/>
            <a:ext cx="1273175" cy="3413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 flipH="1">
            <a:off x="6153150" y="2436813"/>
            <a:ext cx="1273175" cy="3413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1858963" y="5348288"/>
            <a:ext cx="5424487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marL="231775" indent="-231775"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 perceptions of uniqueness</a:t>
            </a: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711200" y="5783263"/>
            <a:ext cx="7723188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marL="231775" indent="-231775"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 reluctance to switch to non-unique product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435100" y="4478338"/>
            <a:ext cx="6273800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31775" indent="-231775" algn="ctr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Raise performance of product or service</a:t>
            </a:r>
          </a:p>
        </p:txBody>
      </p:sp>
      <p:sp>
        <p:nvSpPr>
          <p:cNvPr id="175118" name="Rectangle 14"/>
          <p:cNvSpPr>
            <a:spLocks noChangeArrowheads="1"/>
          </p:cNvSpPr>
          <p:nvPr/>
        </p:nvSpPr>
        <p:spPr bwMode="auto">
          <a:xfrm>
            <a:off x="2682875" y="4041775"/>
            <a:ext cx="3779838" cy="51593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31775" indent="-231775" algn="ctr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Lower buyers’ costs</a:t>
            </a: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2043113" y="4913313"/>
            <a:ext cx="5057775" cy="5159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31775" indent="-231775" algn="ctr"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Create sustainability through: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nimBg="1"/>
      <p:bldP spid="175108" grpId="0" animBg="1"/>
      <p:bldP spid="175109" grpId="0" autoUpdateAnimBg="0"/>
      <p:bldP spid="175110" grpId="0" autoUpdateAnimBg="0"/>
      <p:bldP spid="175111" grpId="0" autoUpdateAnimBg="0"/>
      <p:bldP spid="175112" grpId="0" autoUpdateAnimBg="0"/>
      <p:bldP spid="175113" grpId="0" animBg="1"/>
      <p:bldP spid="175114" grpId="0" animBg="1"/>
      <p:bldP spid="175115" grpId="0" autoUpdateAnimBg="0"/>
      <p:bldP spid="175116" grpId="0" autoUpdateAnimBg="0"/>
      <p:bldP spid="175117" grpId="0" autoUpdateAnimBg="0"/>
      <p:bldP spid="175118" grpId="0" autoUpdateAnimBg="0"/>
      <p:bldP spid="17511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92B-2A4A-48E1-A341-2C3226337458}" type="slidenum">
              <a:rPr lang="en-US"/>
              <a:pPr/>
              <a:t>29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94638" cy="1143000"/>
          </a:xfrm>
        </p:spPr>
        <p:txBody>
          <a:bodyPr/>
          <a:lstStyle/>
          <a:p>
            <a:r>
              <a:rPr lang="en-US"/>
              <a:t>Factors That Drive Differentiation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95463"/>
            <a:ext cx="7715250" cy="4300537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Unique product features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Unique product performance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Exceptional services 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New technologies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Quality of inputs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Exceptional skill or experience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Detailed information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  <p:bldP spid="176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E928-D79D-4A87-B00B-C0F5D0DBAE9C}" type="slidenum">
              <a:rPr lang="en-US"/>
              <a:pPr/>
              <a:t>3</a:t>
            </a:fld>
            <a:endParaRPr lang="en-US"/>
          </a:p>
        </p:txBody>
      </p:sp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Business-Level Strategy</a:t>
            </a:r>
          </a:p>
        </p:txBody>
      </p:sp>
      <p:sp>
        <p:nvSpPr>
          <p:cNvPr id="191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 strategy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: an integrated and coordinated set of commitments and actions the firm uses to gain a competitive advantage by exploiting core competencies in specific product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utoUpdateAnimBg="0"/>
      <p:bldP spid="19149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B5E-80F6-4A82-81DC-701E15522841}" type="slidenum">
              <a:rPr lang="en-US"/>
              <a:pPr/>
              <a:t>30</a:t>
            </a:fld>
            <a:endParaRPr lang="en-US"/>
          </a:p>
        </p:txBody>
      </p:sp>
      <p:sp>
        <p:nvSpPr>
          <p:cNvPr id="181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Differentiation Strategy and the Five Forces of Competition</a:t>
            </a:r>
          </a:p>
        </p:txBody>
      </p:sp>
      <p:sp>
        <p:nvSpPr>
          <p:cNvPr id="181258" name="Text Box 1034"/>
          <p:cNvSpPr txBox="1">
            <a:spLocks noChangeArrowheads="1"/>
          </p:cNvSpPr>
          <p:nvPr/>
        </p:nvSpPr>
        <p:spPr bwMode="auto">
          <a:xfrm>
            <a:off x="3673475" y="1670050"/>
            <a:ext cx="4967288" cy="3243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Rivalry Among Competing Firms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defend against competition because: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brand loyalty to differentiated product offsets price competition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1268" name="Group 1044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81269" name="Text Box 1045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81270" name="Text Box 1046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81271" name="Text Box 1047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81272" name="Text Box 1048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81273" name="Text Box 1049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81274" name="AutoShape 1050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utoUpdateAnimBg="0"/>
      <p:bldP spid="181258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50-C29D-4EFD-89C9-C1BEACC6BEC0}" type="slidenum">
              <a:rPr lang="en-US"/>
              <a:pPr/>
              <a:t>31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Differentiation Strategy and the Five Forces of Competition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673475" y="1670050"/>
            <a:ext cx="5199063" cy="2755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Buyers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mitigate buyer power because: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well differentiated products reduce customer sensitivity to price increases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78192" name="Text Box 16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78193" name="Text Box 17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78194" name="Text Box 18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78195" name="Text Box 19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78196" name="Text Box 20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78197" name="AutoShape 21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8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8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8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6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936-0EB5-4FFD-BD26-DD1F87C865DC}" type="slidenum">
              <a:rPr lang="en-US"/>
              <a:pPr/>
              <a:t>32</a:t>
            </a:fld>
            <a:endParaRPr lang="en-US"/>
          </a:p>
        </p:txBody>
      </p:sp>
      <p:sp>
        <p:nvSpPr>
          <p:cNvPr id="180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Differentiation Strategy and the Five Forces of Competition</a:t>
            </a:r>
          </a:p>
        </p:txBody>
      </p:sp>
      <p:sp>
        <p:nvSpPr>
          <p:cNvPr id="180234" name="Text Box 1034"/>
          <p:cNvSpPr txBox="1">
            <a:spLocks noChangeArrowheads="1"/>
          </p:cNvSpPr>
          <p:nvPr/>
        </p:nvSpPr>
        <p:spPr bwMode="auto">
          <a:xfrm>
            <a:off x="3673475" y="1670050"/>
            <a:ext cx="5062538" cy="4545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Bargaining Power of Suppliers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mitigate suppliers’ power by: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absorbing price increases due to higher margins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passing along higher supplier prices because buyers are loyal to differentiated brand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0247" name="Group 1047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80248" name="Text Box 1048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80249" name="Text Box 1049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80250" name="Text Box 1050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80251" name="Text Box 1051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80252" name="Text Box 1052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80253" name="AutoShape 1053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80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0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80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4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C826-6448-4D31-A941-0061DC820F60}" type="slidenum">
              <a:rPr lang="en-US"/>
              <a:pPr/>
              <a:t>33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Differentiation Strategy and the Five Forces of Competition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673475" y="1670050"/>
            <a:ext cx="4967288" cy="4057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 of New Entrants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Can defend against new entrants because: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new products must surpass proven products or, </a:t>
            </a: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new products must be at least equal to performance of proven products, but offered at lower prices</a:t>
            </a:r>
          </a:p>
        </p:txBody>
      </p:sp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77171" name="Text Box 19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77172" name="Text Box 20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77173" name="Text Box 21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77174" name="Text Box 22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77175" name="Text Box 23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77176" name="AutoShape 24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2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E75-0A11-40B6-BF99-9A9577F42664}" type="slidenum">
              <a:rPr lang="en-US"/>
              <a:pPr/>
              <a:t>34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Differentiation Strategy and the Five Forces of Competition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3673475" y="1670050"/>
            <a:ext cx="4967288" cy="4097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 of Substitute Products</a:t>
            </a:r>
            <a:endParaRPr kumimoji="0" lang="en-US"/>
          </a:p>
          <a:p>
            <a:pPr>
              <a:spcBef>
                <a:spcPct val="5000"/>
              </a:spcBef>
              <a:buClr>
                <a:schemeClr val="tx2"/>
              </a:buClr>
              <a:buSzPct val="80000"/>
              <a:buFont typeface="Monotype Sorts" pitchFamily="2" charset="2"/>
              <a:buNone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Well positioned relative to substitutes because: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7525" lvl="1" indent="-285750">
              <a:spcBef>
                <a:spcPct val="5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brand loyalty to a differentiated product tends to reduce customers’ testing of new products or switching brands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79216" name="Group 16"/>
          <p:cNvGrpSpPr>
            <a:grpSpLocks/>
          </p:cNvGrpSpPr>
          <p:nvPr/>
        </p:nvGrpSpPr>
        <p:grpSpPr bwMode="auto">
          <a:xfrm>
            <a:off x="403225" y="1949450"/>
            <a:ext cx="3487738" cy="2941638"/>
            <a:chOff x="254" y="1228"/>
            <a:chExt cx="2197" cy="1853"/>
          </a:xfrm>
        </p:grpSpPr>
        <p:sp>
          <p:nvSpPr>
            <p:cNvPr id="179217" name="Text Box 17"/>
            <p:cNvSpPr txBox="1">
              <a:spLocks noChangeArrowheads="1"/>
            </p:cNvSpPr>
            <p:nvPr/>
          </p:nvSpPr>
          <p:spPr bwMode="auto">
            <a:xfrm rot="2144598">
              <a:off x="1160" y="1257"/>
              <a:ext cx="129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 Among Competing Firms</a:t>
              </a:r>
            </a:p>
          </p:txBody>
        </p:sp>
        <p:sp>
          <p:nvSpPr>
            <p:cNvPr id="179218" name="Text Box 18"/>
            <p:cNvSpPr txBox="1">
              <a:spLocks noChangeArrowheads="1"/>
            </p:cNvSpPr>
            <p:nvPr/>
          </p:nvSpPr>
          <p:spPr bwMode="auto">
            <a:xfrm rot="-4343537">
              <a:off x="1554" y="2197"/>
              <a:ext cx="104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Buyers</a:t>
              </a:r>
            </a:p>
          </p:txBody>
        </p:sp>
        <p:sp>
          <p:nvSpPr>
            <p:cNvPr id="179219" name="Text Box 19"/>
            <p:cNvSpPr txBox="1">
              <a:spLocks noChangeArrowheads="1"/>
            </p:cNvSpPr>
            <p:nvPr/>
          </p:nvSpPr>
          <p:spPr bwMode="auto">
            <a:xfrm>
              <a:off x="792" y="2755"/>
              <a:ext cx="102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Bargaining Power of Suppliers</a:t>
              </a:r>
            </a:p>
          </p:txBody>
        </p:sp>
        <p:sp>
          <p:nvSpPr>
            <p:cNvPr id="179220" name="Text Box 20"/>
            <p:cNvSpPr txBox="1">
              <a:spLocks noChangeArrowheads="1"/>
            </p:cNvSpPr>
            <p:nvPr/>
          </p:nvSpPr>
          <p:spPr bwMode="auto">
            <a:xfrm rot="4308289">
              <a:off x="-27" y="2189"/>
              <a:ext cx="1101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 New Entrants</a:t>
              </a:r>
            </a:p>
          </p:txBody>
        </p:sp>
        <p:sp>
          <p:nvSpPr>
            <p:cNvPr id="179221" name="Text Box 21"/>
            <p:cNvSpPr txBox="1">
              <a:spLocks noChangeArrowheads="1"/>
            </p:cNvSpPr>
            <p:nvPr/>
          </p:nvSpPr>
          <p:spPr bwMode="auto">
            <a:xfrm rot="-2133420">
              <a:off x="254" y="1269"/>
              <a:ext cx="1120" cy="3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Threat of</a:t>
              </a:r>
            </a:p>
            <a:p>
              <a:pPr algn="ctr"/>
              <a:r>
                <a:rPr kumimoji="0" lang="en-US" sz="1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Substitute Products</a:t>
              </a:r>
            </a:p>
          </p:txBody>
        </p:sp>
        <p:sp>
          <p:nvSpPr>
            <p:cNvPr id="179222" name="AutoShape 22"/>
            <p:cNvSpPr>
              <a:spLocks noChangeArrowheads="1"/>
            </p:cNvSpPr>
            <p:nvPr/>
          </p:nvSpPr>
          <p:spPr bwMode="auto">
            <a:xfrm>
              <a:off x="478" y="1228"/>
              <a:ext cx="1649" cy="1567"/>
            </a:xfrm>
            <a:prstGeom prst="pentagon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Five Forces of</a:t>
              </a:r>
            </a:p>
            <a:p>
              <a:pPr algn="ctr"/>
              <a:r>
                <a:rPr kumimoji="0" 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Competition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9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9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9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0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0DA9-906C-4A50-94E5-AD9FFA560264}" type="slidenum">
              <a:rPr lang="en-US"/>
              <a:pPr/>
              <a:t>35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Major Risks of Differentiation Strategy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Customers may decide that the price differential between the differentiated product and the cost leader’s product is too large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Means of differentiation may cease to provide value for which customers are willing to pay</a:t>
            </a:r>
            <a:endParaRPr lang="en-US" sz="36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utoUpdateAnimBg="0"/>
      <p:bldP spid="18227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1437-4E35-494F-9AFB-40DF0450E7C0}" type="slidenum">
              <a:rPr lang="en-US"/>
              <a:pPr/>
              <a:t>36</a:t>
            </a:fld>
            <a:endParaRPr lang="en-US"/>
          </a:p>
        </p:txBody>
      </p:sp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143000"/>
          </a:xfrm>
        </p:spPr>
        <p:txBody>
          <a:bodyPr/>
          <a:lstStyle/>
          <a:p>
            <a:r>
              <a:rPr lang="en-US"/>
              <a:t>Major Risks of Differentiation Strategy</a:t>
            </a: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Experience may narrow customer’s perceptions of the value of differentiated features of the firm’s products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Makers of counterfeit goods may attempt to replicate differentiated features of the firm’s products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8B54-A3DD-4807-AB33-13C383B324AF}" type="slidenum">
              <a:rPr lang="en-US"/>
              <a:pPr/>
              <a:t>37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75600" cy="1143000"/>
          </a:xfrm>
        </p:spPr>
        <p:txBody>
          <a:bodyPr/>
          <a:lstStyle/>
          <a:p>
            <a:r>
              <a:rPr lang="en-US"/>
              <a:t>Focused Business-Level Strategies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3175"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focus strategy must exploit a narrow target’s differences from the balance of the industry by: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isolating a particular buyer group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isolating a unique segment of a product line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concentrating on a particular geographic market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finding their “niche”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utoUpdateAnimBg="0"/>
      <p:bldP spid="183299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1CAB7-0BB2-41F8-8BCB-3C10A0F4FB72}" type="slidenum">
              <a:rPr lang="en-US"/>
              <a:pPr/>
              <a:t>38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Factors That May Drive Focused Strategies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Large firms may overlook small niches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may lack resources to compete in the broader market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May be able to serve a narrow market segment more effectively than can larger industry-wide competitors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Focus may allow the firm to direct resources to certain value chain activities to build competitive advantage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  <p:bldP spid="18432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E933-6659-41DD-A5C0-90E25246FC5D}" type="slidenum">
              <a:rPr lang="en-US"/>
              <a:pPr/>
              <a:t>39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31163" cy="1143000"/>
          </a:xfrm>
        </p:spPr>
        <p:txBody>
          <a:bodyPr/>
          <a:lstStyle/>
          <a:p>
            <a:r>
              <a:rPr lang="en-US"/>
              <a:t>Major Risks of Focused Strategies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may be “outfocused” by competitors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Large competitor may set its sights on your niche market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Preferences of niche market may change to match those of broad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40B2-472E-4BFE-978A-A2A298A7DA92}" type="slidenum">
              <a:rPr lang="en-US"/>
              <a:pPr/>
              <a:t>4</a:t>
            </a:fld>
            <a:endParaRPr lang="en-US"/>
          </a:p>
        </p:txBody>
      </p:sp>
      <p:cxnSp>
        <p:nvCxnSpPr>
          <p:cNvPr id="156710" name="AutoShape 1062"/>
          <p:cNvCxnSpPr>
            <a:cxnSpLocks noChangeShapeType="1"/>
            <a:stCxn id="156705" idx="2"/>
            <a:endCxn id="156703" idx="0"/>
          </p:cNvCxnSpPr>
          <p:nvPr/>
        </p:nvCxnSpPr>
        <p:spPr bwMode="auto">
          <a:xfrm>
            <a:off x="1435100" y="2808288"/>
            <a:ext cx="0" cy="773112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56711" name="AutoShape 1063"/>
          <p:cNvCxnSpPr>
            <a:cxnSpLocks noChangeShapeType="1"/>
            <a:stCxn id="156703" idx="2"/>
            <a:endCxn id="156690" idx="0"/>
          </p:cNvCxnSpPr>
          <p:nvPr/>
        </p:nvCxnSpPr>
        <p:spPr bwMode="auto">
          <a:xfrm>
            <a:off x="1435100" y="4486275"/>
            <a:ext cx="0" cy="773113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156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Competencies and Strategy</a:t>
            </a:r>
          </a:p>
        </p:txBody>
      </p:sp>
      <p:sp>
        <p:nvSpPr>
          <p:cNvPr id="156681" name="Text Box 1033"/>
          <p:cNvSpPr txBox="1">
            <a:spLocks noChangeArrowheads="1"/>
          </p:cNvSpPr>
          <p:nvPr/>
        </p:nvSpPr>
        <p:spPr bwMode="auto">
          <a:xfrm>
            <a:off x="2581275" y="1665288"/>
            <a:ext cx="6016625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The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resources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capabilities</a:t>
            </a:r>
            <a:r>
              <a:rPr lang="en-US">
                <a:latin typeface="Arial" charset="0"/>
              </a:rPr>
              <a:t> that have been determined to be a source of competitive advantage for a firm over its rivals</a:t>
            </a:r>
          </a:p>
        </p:txBody>
      </p:sp>
      <p:sp>
        <p:nvSpPr>
          <p:cNvPr id="156683" name="Rectangle 1035"/>
          <p:cNvSpPr>
            <a:spLocks noChangeArrowheads="1"/>
          </p:cNvSpPr>
          <p:nvPr/>
        </p:nvSpPr>
        <p:spPr bwMode="auto">
          <a:xfrm>
            <a:off x="2581275" y="3481388"/>
            <a:ext cx="5997575" cy="11842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>
            <a:outerShdw dist="17961" dir="2700000" algn="ctr" rotWithShape="0">
              <a:srgbClr val="00279F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An integrated and coordinated set of actions taken to exploit core competencies and gain a competitive advantage</a:t>
            </a:r>
          </a:p>
        </p:txBody>
      </p:sp>
      <p:sp>
        <p:nvSpPr>
          <p:cNvPr id="156692" name="Rectangle 1044"/>
          <p:cNvSpPr>
            <a:spLocks noChangeArrowheads="1"/>
          </p:cNvSpPr>
          <p:nvPr/>
        </p:nvSpPr>
        <p:spPr bwMode="auto">
          <a:xfrm>
            <a:off x="2581275" y="4929188"/>
            <a:ext cx="64643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Actions taken to provide value to customers and gain a competitive advantage by exploiting core competencies in specific, individual product markets</a:t>
            </a:r>
          </a:p>
        </p:txBody>
      </p:sp>
      <p:grpSp>
        <p:nvGrpSpPr>
          <p:cNvPr id="156709" name="Group 1061"/>
          <p:cNvGrpSpPr>
            <a:grpSpLocks/>
          </p:cNvGrpSpPr>
          <p:nvPr/>
        </p:nvGrpSpPr>
        <p:grpSpPr bwMode="auto">
          <a:xfrm>
            <a:off x="406400" y="5259388"/>
            <a:ext cx="2055813" cy="904875"/>
            <a:chOff x="174" y="3297"/>
            <a:chExt cx="1295" cy="570"/>
          </a:xfrm>
        </p:grpSpPr>
        <p:sp>
          <p:nvSpPr>
            <p:cNvPr id="156690" name="Rectangle 1042"/>
            <p:cNvSpPr>
              <a:spLocks noChangeArrowheads="1"/>
            </p:cNvSpPr>
            <p:nvPr/>
          </p:nvSpPr>
          <p:spPr bwMode="auto">
            <a:xfrm>
              <a:off x="174" y="3297"/>
              <a:ext cx="1295" cy="570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691" name="Rectangle 1043"/>
            <p:cNvSpPr>
              <a:spLocks noChangeArrowheads="1"/>
            </p:cNvSpPr>
            <p:nvPr/>
          </p:nvSpPr>
          <p:spPr bwMode="auto">
            <a:xfrm>
              <a:off x="223" y="3337"/>
              <a:ext cx="1196" cy="490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Business-level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</a:t>
              </a:r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6708" name="Group 1060"/>
          <p:cNvGrpSpPr>
            <a:grpSpLocks/>
          </p:cNvGrpSpPr>
          <p:nvPr/>
        </p:nvGrpSpPr>
        <p:grpSpPr bwMode="auto">
          <a:xfrm>
            <a:off x="406400" y="3581400"/>
            <a:ext cx="2055813" cy="904875"/>
            <a:chOff x="171" y="2284"/>
            <a:chExt cx="1295" cy="570"/>
          </a:xfrm>
        </p:grpSpPr>
        <p:sp>
          <p:nvSpPr>
            <p:cNvPr id="156703" name="Rectangle 1055"/>
            <p:cNvSpPr>
              <a:spLocks noChangeArrowheads="1"/>
            </p:cNvSpPr>
            <p:nvPr/>
          </p:nvSpPr>
          <p:spPr bwMode="auto">
            <a:xfrm>
              <a:off x="171" y="2284"/>
              <a:ext cx="1295" cy="57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704" name="Rectangle 1056"/>
            <p:cNvSpPr>
              <a:spLocks noChangeArrowheads="1"/>
            </p:cNvSpPr>
            <p:nvPr/>
          </p:nvSpPr>
          <p:spPr bwMode="auto">
            <a:xfrm>
              <a:off x="220" y="2324"/>
              <a:ext cx="1196" cy="49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1607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</a:t>
              </a:r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6707" name="Group 1059"/>
          <p:cNvGrpSpPr>
            <a:grpSpLocks/>
          </p:cNvGrpSpPr>
          <p:nvPr/>
        </p:nvGrpSpPr>
        <p:grpSpPr bwMode="auto">
          <a:xfrm>
            <a:off x="406400" y="1903413"/>
            <a:ext cx="2055813" cy="904875"/>
            <a:chOff x="229" y="1183"/>
            <a:chExt cx="1295" cy="570"/>
          </a:xfrm>
        </p:grpSpPr>
        <p:sp>
          <p:nvSpPr>
            <p:cNvPr id="156705" name="Rectangle 1057"/>
            <p:cNvSpPr>
              <a:spLocks noChangeArrowheads="1"/>
            </p:cNvSpPr>
            <p:nvPr/>
          </p:nvSpPr>
          <p:spPr bwMode="auto">
            <a:xfrm>
              <a:off x="229" y="1183"/>
              <a:ext cx="1295" cy="5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706" name="Rectangle 1058"/>
            <p:cNvSpPr>
              <a:spLocks noChangeArrowheads="1"/>
            </p:cNvSpPr>
            <p:nvPr/>
          </p:nvSpPr>
          <p:spPr bwMode="auto">
            <a:xfrm>
              <a:off x="278" y="1223"/>
              <a:ext cx="1196" cy="49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competencies</a:t>
              </a:r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1" grpId="0" autoUpdateAnimBg="0"/>
      <p:bldP spid="156683" grpId="0" autoUpdateAnimBg="0"/>
      <p:bldP spid="15669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F2-9B04-4025-860E-B9C236E1F9BB}" type="slidenum">
              <a:rPr lang="en-US"/>
              <a:pPr/>
              <a:t>40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53363" cy="1143000"/>
          </a:xfrm>
        </p:spPr>
        <p:txBody>
          <a:bodyPr/>
          <a:lstStyle/>
          <a:p>
            <a:r>
              <a:rPr lang="en-US"/>
              <a:t>Advantages of Integrated Strategy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 firm that successfully uses an integrated cost leadership/differentiation strategy should be in a better position to: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adapt quickly to environmental changes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learn new skills and technologies more quickly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effectively leverage its core competencies while competing against its rivals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E14A-F09B-44A6-A678-CB938D3AFC96}" type="slidenum">
              <a:rPr lang="en-US"/>
              <a:pPr/>
              <a:t>41</a:t>
            </a:fld>
            <a:endParaRPr lang="en-US"/>
          </a:p>
        </p:txBody>
      </p:sp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2900" cy="1143000"/>
          </a:xfrm>
        </p:spPr>
        <p:txBody>
          <a:bodyPr/>
          <a:lstStyle/>
          <a:p>
            <a:r>
              <a:rPr lang="en-US"/>
              <a:t>Benefits of Integrated Strategy</a:t>
            </a:r>
          </a:p>
        </p:txBody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Successful firms using this strategy have above-average returns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offers two types of values to customers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some differentiated features (but less than a true differentiated firm)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relatively low cost (but now as low as the cost leader’s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utoUpdateAnimBg="0"/>
      <p:bldP spid="190467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164-5C06-4F31-97B7-0ED13AB4FB85}" type="slidenum">
              <a:rPr lang="en-US"/>
              <a:pPr/>
              <a:t>42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2900" cy="1143000"/>
          </a:xfrm>
        </p:spPr>
        <p:txBody>
          <a:bodyPr/>
          <a:lstStyle/>
          <a:p>
            <a:r>
              <a:rPr lang="en-US"/>
              <a:t>Major Risks of Integrated Strategy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integrated cost/differentiation business level strategy often involves compromises (neither the lowest cost nor the most differentiated firm)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 may become “stuck in the middle” lacking the strong commitment and expertise that accompanies firms following either a cost leadership or a differentiated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22B1A-B235-46C3-B493-F353E550B248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Key Issues of Business-Level Strategy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 good or service to offer customers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How to manufacture or create the good or service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How to distribute the good or service in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D8DB-1B8A-4630-83AD-CDCA6071F17C}" type="slidenum">
              <a:rPr lang="en-US"/>
              <a:pPr/>
              <a:t>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Central Role of Customers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95463"/>
            <a:ext cx="7415213" cy="430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In selecting a business-level strategy, the firm determines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1225" lvl="1" indent="-454025"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it will serve</a:t>
            </a:r>
          </a:p>
          <a:p>
            <a:pPr marL="911225" lvl="1" indent="-454025"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	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needs those target customers have that it will satisfy</a:t>
            </a:r>
          </a:p>
          <a:p>
            <a:pPr marL="911225" lvl="1" indent="-454025"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3.	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those needs will be satisfied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5BA8-3A0F-49DB-B0BE-774769E8DE85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/>
          <a:p>
            <a:r>
              <a:rPr lang="en-US"/>
              <a:t>Managing Relationships With Customers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 relationships are strengthened by offering them superior value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help customers to develop a new competitive advantage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enhance the value of existing competitive advantages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  <p:bldP spid="19456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957-BEBA-4D8E-B336-B6502949903C}" type="slidenum">
              <a:rPr lang="en-US"/>
              <a:pPr/>
              <a:t>8</a:t>
            </a:fld>
            <a:endParaRPr lang="en-US"/>
          </a:p>
        </p:txBody>
      </p:sp>
      <p:sp>
        <p:nvSpPr>
          <p:cNvPr id="192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/>
          <a:p>
            <a:r>
              <a:rPr lang="en-US"/>
              <a:t>Managing Relationships With Customers</a:t>
            </a:r>
          </a:p>
        </p:txBody>
      </p:sp>
      <p:sp>
        <p:nvSpPr>
          <p:cNvPr id="192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Establish a competitive advantage along these dimensions: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Reach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firm’s access and connection to customers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Richness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depth and detail of the two-way flow of information between the firm and customers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Affiliation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facilitating useful interactions with customers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6E26-DD5C-4DF5-92D4-31B7F05B64FC}" type="slidenum">
              <a:rPr lang="en-US"/>
              <a:pPr/>
              <a:t>9</a:t>
            </a:fld>
            <a:endParaRPr lang="en-US"/>
          </a:p>
        </p:txBody>
      </p:sp>
      <p:sp>
        <p:nvSpPr>
          <p:cNvPr id="157770" name="Oval 74"/>
          <p:cNvSpPr>
            <a:spLocks noChangeArrowheads="1"/>
          </p:cNvSpPr>
          <p:nvPr/>
        </p:nvSpPr>
        <p:spPr bwMode="auto">
          <a:xfrm>
            <a:off x="3587750" y="2446338"/>
            <a:ext cx="1970088" cy="1970087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Customers</a:t>
            </a:r>
            <a:endParaRPr kumimoji="0" lang="en-US">
              <a:solidFill>
                <a:srgbClr val="FFFF00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Segmentation</a:t>
            </a:r>
          </a:p>
        </p:txBody>
      </p:sp>
      <p:sp>
        <p:nvSpPr>
          <p:cNvPr id="157745" name="Oval 49"/>
          <p:cNvSpPr>
            <a:spLocks noChangeArrowheads="1"/>
          </p:cNvSpPr>
          <p:nvPr/>
        </p:nvSpPr>
        <p:spPr bwMode="auto">
          <a:xfrm>
            <a:off x="444500" y="2189163"/>
            <a:ext cx="3306763" cy="33067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Consumer</a:t>
            </a:r>
          </a:p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  <a:endParaRPr kumimoji="0" lang="en-US"/>
          </a:p>
        </p:txBody>
      </p:sp>
      <p:sp>
        <p:nvSpPr>
          <p:cNvPr id="157746" name="Oval 50"/>
          <p:cNvSpPr>
            <a:spLocks noChangeArrowheads="1"/>
          </p:cNvSpPr>
          <p:nvPr/>
        </p:nvSpPr>
        <p:spPr bwMode="auto">
          <a:xfrm>
            <a:off x="5395913" y="2190750"/>
            <a:ext cx="3306762" cy="3306763"/>
          </a:xfrm>
          <a:prstGeom prst="ellipse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Industrial</a:t>
            </a:r>
          </a:p>
          <a:p>
            <a:pPr algn="ctr"/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70" grpId="0" animBg="1" autoUpdateAnimBg="0"/>
      <p:bldP spid="157745" grpId="0" animBg="1" autoUpdateAnimBg="0"/>
      <p:bldP spid="157746" grpId="0" animBg="1" autoUpdateAnimBg="0"/>
    </p:bldLst>
  </p:timing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10035</TotalTime>
  <Words>1797</Words>
  <Application>Microsoft Office PowerPoint</Application>
  <PresentationFormat>Apresentação na tela (4:3)</PresentationFormat>
  <Paragraphs>418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Times New Roman</vt:lpstr>
      <vt:lpstr>Arial</vt:lpstr>
      <vt:lpstr>Wingdings</vt:lpstr>
      <vt:lpstr>Monotype Sorts</vt:lpstr>
      <vt:lpstr>MyStrategy</vt:lpstr>
      <vt:lpstr>Business-Level Strategy</vt:lpstr>
      <vt:lpstr>Slide 2</vt:lpstr>
      <vt:lpstr>Business-Level Strategy</vt:lpstr>
      <vt:lpstr>Core Competencies and Strategy</vt:lpstr>
      <vt:lpstr>Key Issues of Business-Level Strategy</vt:lpstr>
      <vt:lpstr>The Central Role of Customers</vt:lpstr>
      <vt:lpstr>Managing Relationships With Customers</vt:lpstr>
      <vt:lpstr>Managing Relationships With Customers</vt:lpstr>
      <vt:lpstr>Market Segmentation</vt:lpstr>
      <vt:lpstr>Market Segmentation: Consumer Markets</vt:lpstr>
      <vt:lpstr>Market Segmentation: Industrial Markets</vt:lpstr>
      <vt:lpstr>Types of Business-Level Strategies</vt:lpstr>
      <vt:lpstr>Five Generic Strategies</vt:lpstr>
      <vt:lpstr>Cost Leadership Strategy</vt:lpstr>
      <vt:lpstr>Cost Leadership Strategy</vt:lpstr>
      <vt:lpstr>How to Obtain a Cost Advantage</vt:lpstr>
      <vt:lpstr>Factors That Drive Costs</vt:lpstr>
      <vt:lpstr>Questions Leading to Lower Costs</vt:lpstr>
      <vt:lpstr>Cost Leadership Strategy and the Five Forces of Competition</vt:lpstr>
      <vt:lpstr>Cost Leadership Strategy and the Five Forces of Competition</vt:lpstr>
      <vt:lpstr>Cost Leadership Strategy and the Five Forces of Competition</vt:lpstr>
      <vt:lpstr>Cost Leadership Strategy and the Five Forces of Competition</vt:lpstr>
      <vt:lpstr>Cost Leadership Strategy and the Five Forces of Competition</vt:lpstr>
      <vt:lpstr>Major Risks of Cost Leadership Strategy</vt:lpstr>
      <vt:lpstr>Differentiation Strategy</vt:lpstr>
      <vt:lpstr>Differentiation Strategy</vt:lpstr>
      <vt:lpstr>Differentiation Strategy</vt:lpstr>
      <vt:lpstr>How to Obtain a Differentiation Advantage</vt:lpstr>
      <vt:lpstr>Factors That Drive Differentiation</vt:lpstr>
      <vt:lpstr>Differentiation Strategy and the Five Forces of Competition</vt:lpstr>
      <vt:lpstr>Differentiation Strategy and the Five Forces of Competition</vt:lpstr>
      <vt:lpstr>Differentiation Strategy and the Five Forces of Competition</vt:lpstr>
      <vt:lpstr>Differentiation Strategy and the Five Forces of Competition</vt:lpstr>
      <vt:lpstr>Differentiation Strategy and the Five Forces of Competition</vt:lpstr>
      <vt:lpstr>Major Risks of Differentiation Strategy</vt:lpstr>
      <vt:lpstr>Major Risks of Differentiation Strategy</vt:lpstr>
      <vt:lpstr>Focused Business-Level Strategies</vt:lpstr>
      <vt:lpstr>Factors That May Drive Focused Strategies</vt:lpstr>
      <vt:lpstr>Major Risks of Focused Strategies</vt:lpstr>
      <vt:lpstr>Advantages of Integrated Strategy</vt:lpstr>
      <vt:lpstr>Benefits of Integrated Strategy</vt:lpstr>
      <vt:lpstr>Major Risks of Integrated Strategy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4</dc:subject>
  <dc:creator>R. Dennis Middlemist</dc:creator>
  <dc:description>Contact author at_x000d_
dennis@middlemist.com</dc:description>
  <cp:lastModifiedBy>EDGARD</cp:lastModifiedBy>
  <cp:revision>36</cp:revision>
  <dcterms:created xsi:type="dcterms:W3CDTF">2002-02-13T21:58:11Z</dcterms:created>
  <dcterms:modified xsi:type="dcterms:W3CDTF">2014-08-19T18:56:56Z</dcterms:modified>
</cp:coreProperties>
</file>