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87" r:id="rId2"/>
    <p:sldId id="257" r:id="rId3"/>
    <p:sldId id="260" r:id="rId4"/>
    <p:sldId id="261" r:id="rId5"/>
    <p:sldId id="267" r:id="rId6"/>
    <p:sldId id="262" r:id="rId7"/>
    <p:sldId id="284" r:id="rId8"/>
    <p:sldId id="263" r:id="rId9"/>
    <p:sldId id="285" r:id="rId10"/>
    <p:sldId id="264" r:id="rId11"/>
    <p:sldId id="286" r:id="rId12"/>
    <p:sldId id="265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3" r:id="rId22"/>
    <p:sldId id="266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FF6600"/>
    <a:srgbClr val="808000"/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B85AEC7-32F5-424F-8719-1AEE5A8026F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F623D-0DD1-4C6C-9FDA-1001D04BFE2F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78780-FCD0-44FA-A48D-ACF60CE86A75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South-Western Publishing Company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93A706C-FB5A-4F6F-9FC2-927FC406855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utoUpdateAnimBg="0" advAuto="0">
        <p:tmplLst>
          <p:tmpl lvl="1">
            <p:tnLst>
              <p:par>
                <p:cTn presetID="23" presetClass="entr" presetSubtype="52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02" grpId="0" animBg="1"/>
      <p:bldP spid="31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E9BEE-98AE-4BC2-9EAF-C9D881620FB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254000"/>
            <a:ext cx="1943100" cy="5842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54000"/>
            <a:ext cx="5676900" cy="5842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ECB4B-631C-45C7-AF38-15FD563A4E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79584-0A89-4BB7-8B1F-DB3D8CA9A6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80AA-91B6-479E-8737-F740C65526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468B-7E6C-490E-BBDB-D39BAE0D7C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20A35-EE53-4928-8CA7-C1C283BA74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761A1-570F-464F-9808-65BF1EF9D2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96A72-A4A8-4F3B-8B77-A80A16E3FF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9CE6-EB06-403D-96E3-001D766ACA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1BA23-0761-4AEF-8E71-387BE19EA08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1684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3588" y="4064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54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7805B-6EC2-4B8B-9461-9EA2DB1A845A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utoUpdateAnimBg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South-Western Publishing Company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9B20F8E-9EA2-4BD4-8907-8490F45534C6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 sz="3600"/>
              <a:t>The External Environment: Opportunities, Threats, and Industry Competition, and Competitor Analysis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2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 advAuto="1000"/>
      <p:bldP spid="532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64F3-6C3A-4870-8E77-C30D13C49F12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1485900"/>
            <a:ext cx="3810000" cy="642938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Global Segment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47750" y="2036763"/>
            <a:ext cx="713898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Important political events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Critical global markets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Newly industrialize countries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Different cultural and institutional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3604-2F59-4F28-99C4-9F0DD95C0F52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51204" name="Rectangle 3076"/>
          <p:cNvSpPr>
            <a:spLocks noChangeArrowheads="1"/>
          </p:cNvSpPr>
          <p:nvPr/>
        </p:nvSpPr>
        <p:spPr bwMode="auto">
          <a:xfrm>
            <a:off x="690563" y="1485900"/>
            <a:ext cx="522446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Demographic Segment</a:t>
            </a:r>
          </a:p>
        </p:txBody>
      </p:sp>
      <p:sp>
        <p:nvSpPr>
          <p:cNvPr id="51205" name="Text Box 3077"/>
          <p:cNvSpPr txBox="1">
            <a:spLocks noChangeArrowheads="1"/>
          </p:cNvSpPr>
          <p:nvPr/>
        </p:nvSpPr>
        <p:spPr bwMode="auto">
          <a:xfrm>
            <a:off x="1036638" y="2012950"/>
            <a:ext cx="3914775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Population size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Age structure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Geographic distribution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Ethnic mix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Income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 autoUpdateAnimBg="0"/>
      <p:bldP spid="512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9CD6-EAB6-4C5B-A94F-1775313C0134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Industry Environment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485900"/>
            <a:ext cx="8207375" cy="2419350"/>
          </a:xfrm>
        </p:spPr>
        <p:txBody>
          <a:bodyPr/>
          <a:lstStyle/>
          <a:p>
            <a:pPr>
              <a:tabLst>
                <a:tab pos="2740025" algn="l"/>
                <a:tab pos="3027363" algn="l"/>
                <a:tab pos="4292600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set of factors that directly influences a company and its competitive actions and responses.</a:t>
            </a:r>
          </a:p>
          <a:p>
            <a:pPr>
              <a:tabLst>
                <a:tab pos="2740025" algn="l"/>
                <a:tab pos="3027363" algn="l"/>
                <a:tab pos="4292600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Interaction among these factors determine an industry’s profit potential.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31875" y="4102100"/>
            <a:ext cx="6021388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Threat of new entrants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Power of suppliers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Power of buyers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 substitutes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Intensity of rivalry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  <p:bldP spid="286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6BF5-BDBD-4ABD-9CD7-4811E452E06C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8255000" cy="1143000"/>
          </a:xfrm>
        </p:spPr>
        <p:txBody>
          <a:bodyPr/>
          <a:lstStyle/>
          <a:p>
            <a:r>
              <a:rPr lang="en-US"/>
              <a:t>Five Forces Model of Competition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current and potential competitors and determine which firms serve them.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Conduct competitive analysis.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Recognize that suppliers and buyers can become competitors.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Recognize that producers of potential substitutes may become competitors.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0BBC-2E27-4532-860C-2822AE90C666}" type="slidenum">
              <a:rPr lang="en-US"/>
              <a:pPr/>
              <a:t>14</a:t>
            </a:fld>
            <a:endParaRPr lang="en-US"/>
          </a:p>
        </p:txBody>
      </p:sp>
      <p:sp useBgFill="1"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 rot="2144598">
            <a:off x="4314825" y="1962150"/>
            <a:ext cx="3292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Threat of New Entrants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 rot="-4343537">
            <a:off x="5164138" y="4176712"/>
            <a:ext cx="3200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Suppliers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965450" y="5732463"/>
            <a:ext cx="31924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Buyers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 rot="4308289">
            <a:off x="940595" y="4202906"/>
            <a:ext cx="30019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Threat of Substitute Products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 rot="-2133420">
            <a:off x="1717675" y="1530350"/>
            <a:ext cx="298608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Rivalry Among Competing Firms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63588" y="4064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8458200" cy="1143000"/>
          </a:xfrm>
        </p:spPr>
        <p:txBody>
          <a:bodyPr/>
          <a:lstStyle/>
          <a:p>
            <a:r>
              <a:rPr lang="en-US"/>
              <a:t>Five Forces Model of Competition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263775" y="1400175"/>
            <a:ext cx="4667250" cy="4435475"/>
          </a:xfrm>
          <a:prstGeom prst="pentagon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Five Forces of</a:t>
            </a:r>
          </a:p>
          <a:p>
            <a:pPr algn="ctr"/>
            <a:r>
              <a:rPr kumimoji="0"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79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CC9B-F6D4-40E3-A713-3C006F6CA70F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 of New Entrants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56832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Barriers to entry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009650" y="1981200"/>
            <a:ext cx="73088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Economies of scale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 differentiation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Capital requirements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Switching costs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Access to distribution channels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 disadvantages independent of scale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Government policy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Expected retaliation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bldLvl="2" autoUpdateAnimBg="0"/>
      <p:bldP spid="34820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AC0-AB22-412D-B814-C6E20F7CC3A7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Bargaining Power of Suppliers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4612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supplier group is powerful when: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95363" y="1981200"/>
            <a:ext cx="77724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 is dominated by a few large companies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satisfactory substitute products are not available to industry firms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industry firms are not a significant customer for the supplier group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suppliers’ goods are critical to buyers’ marketplace success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effectiveness of suppliers’ products has created high switching costs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suppliers are a credible threat to integrate forward into the buyers’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bldLvl="2" autoUpdateAnimBg="0"/>
      <p:bldP spid="35844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B077-A745-472C-ACEC-3853583BDD4D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Bargaining Power of Buyers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636588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Buyers (customers) are powerful when: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09650" y="2466975"/>
            <a:ext cx="755491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they purchase a large portion of an industry’s total output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sales of the product being purchased account for a significant portion of the seller’s annual revenues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they could easily switch to another product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industry’s  products are undifferentiated or standardized, and buyers pose a credible threat if they were to integrate backward into the seller’s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bldLvl="2" autoUpdateAnimBg="0"/>
      <p:bldP spid="36868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74C-D62F-4CD8-825F-02B433EC280A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 of Substitute Products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Product substitutes are strong threat when: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95363" y="2438400"/>
            <a:ext cx="77724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customers face few switching costs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substitute product’s price is lower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substitute product’s quality and performance capabilities are equal to or greater than those of the competing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 autoUpdateAnimBg="0"/>
      <p:bldP spid="37892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7FC-B460-486C-936E-2916A6F4EF31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Intensity of Rivalry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Intensity of rivalry is stronger when competitors: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009650" y="2519363"/>
            <a:ext cx="7772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numerous or equally balanced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experience slow industry growth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have high fixed costs or high storage costs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lack differentiation or low switching costs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experience high strategic stakes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have high exit 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bldLvl="2" autoUpdateAnimBg="0"/>
      <p:bldP spid="3891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E6FB-4D50-4018-8583-F4C64B903EB9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1588"/>
            <a:ext cx="9144000" cy="6858001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6446" name="AutoShape 62"/>
          <p:cNvCxnSpPr>
            <a:cxnSpLocks noChangeShapeType="1"/>
            <a:stCxn id="16429" idx="1"/>
          </p:cNvCxnSpPr>
          <p:nvPr/>
        </p:nvCxnSpPr>
        <p:spPr bwMode="auto">
          <a:xfrm rot="16200000" flipH="1">
            <a:off x="5156994" y="496094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7" name="AutoShape 63"/>
          <p:cNvCxnSpPr>
            <a:cxnSpLocks noChangeShapeType="1"/>
            <a:stCxn id="16429" idx="1"/>
            <a:endCxn id="16414" idx="0"/>
          </p:cNvCxnSpPr>
          <p:nvPr/>
        </p:nvCxnSpPr>
        <p:spPr bwMode="auto">
          <a:xfrm rot="5400000">
            <a:off x="3021013" y="1803400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8" name="AutoShape 54"/>
          <p:cNvCxnSpPr>
            <a:cxnSpLocks noChangeShapeType="1"/>
          </p:cNvCxnSpPr>
          <p:nvPr/>
        </p:nvCxnSpPr>
        <p:spPr bwMode="auto">
          <a:xfrm>
            <a:off x="2424113" y="666750"/>
            <a:ext cx="623887" cy="595313"/>
          </a:xfrm>
          <a:prstGeom prst="bentConnector3">
            <a:avLst>
              <a:gd name="adj1" fmla="val 4707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9" name="AutoShape 55"/>
          <p:cNvCxnSpPr>
            <a:cxnSpLocks noChangeShapeType="1"/>
          </p:cNvCxnSpPr>
          <p:nvPr/>
        </p:nvCxnSpPr>
        <p:spPr bwMode="auto">
          <a:xfrm flipV="1">
            <a:off x="2346325" y="1516063"/>
            <a:ext cx="690563" cy="595312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5643563" y="2584450"/>
            <a:ext cx="317658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40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56463" y="41624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sp>
        <p:nvSpPr>
          <p:cNvPr id="16410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56463" y="30940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411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40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412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24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741363" y="2592388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16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3094038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Corporate-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Strategy</a:t>
            </a:r>
          </a:p>
        </p:txBody>
      </p:sp>
      <p:sp>
        <p:nvSpPr>
          <p:cNvPr id="16421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4162425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9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2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09403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4162425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8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092450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25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4160838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7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and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Strategies</a:t>
            </a: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5214938" y="4119563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28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5750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1607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29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699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1607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3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46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1607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5263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1607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5156200" y="146050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41" name="AutoShape 57"/>
          <p:cNvCxnSpPr>
            <a:cxnSpLocks noChangeShapeType="1"/>
            <a:stCxn id="16428" idx="0"/>
          </p:cNvCxnSpPr>
          <p:nvPr/>
        </p:nvCxnSpPr>
        <p:spPr bwMode="auto">
          <a:xfrm flipV="1">
            <a:off x="6156325" y="5229225"/>
            <a:ext cx="1096963" cy="655638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3" name="AutoShape 59"/>
          <p:cNvCxnSpPr>
            <a:cxnSpLocks noChangeShapeType="1"/>
            <a:stCxn id="16428" idx="2"/>
            <a:endCxn id="16414" idx="2"/>
          </p:cNvCxnSpPr>
          <p:nvPr/>
        </p:nvCxnSpPr>
        <p:spPr bwMode="auto">
          <a:xfrm rot="10800000">
            <a:off x="2981325" y="5227638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4" name="AutoShape 60"/>
          <p:cNvCxnSpPr>
            <a:cxnSpLocks noChangeShapeType="1"/>
            <a:stCxn id="16428" idx="1"/>
            <a:endCxn id="16431" idx="2"/>
          </p:cNvCxnSpPr>
          <p:nvPr/>
        </p:nvCxnSpPr>
        <p:spPr bwMode="auto">
          <a:xfrm rot="16200000" flipV="1">
            <a:off x="970757" y="1978818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5" name="AutoShape 61"/>
          <p:cNvCxnSpPr>
            <a:cxnSpLocks noChangeShapeType="1"/>
            <a:stCxn id="16428" idx="1"/>
            <a:endCxn id="16430" idx="2"/>
          </p:cNvCxnSpPr>
          <p:nvPr/>
        </p:nvCxnSpPr>
        <p:spPr bwMode="auto">
          <a:xfrm rot="16200000" flipV="1">
            <a:off x="376238" y="1384300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2047875" y="6289675"/>
            <a:ext cx="17065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 rot="-5400000">
            <a:off x="-277812" y="1217613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 rot="-5400000">
            <a:off x="-317500" y="3941763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 rot="-5400000">
            <a:off x="-411162" y="5711825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grpSp>
        <p:nvGrpSpPr>
          <p:cNvPr id="16472" name="Group 88"/>
          <p:cNvGrpSpPr>
            <a:grpSpLocks/>
          </p:cNvGrpSpPr>
          <p:nvPr/>
        </p:nvGrpSpPr>
        <p:grpSpPr bwMode="auto">
          <a:xfrm>
            <a:off x="284163" y="693738"/>
            <a:ext cx="8564562" cy="5988050"/>
            <a:chOff x="179" y="437"/>
            <a:chExt cx="5395" cy="3772"/>
          </a:xfrm>
        </p:grpSpPr>
        <p:sp>
          <p:nvSpPr>
            <p:cNvPr id="16473" name="Freeform 89"/>
            <p:cNvSpPr>
              <a:spLocks/>
            </p:cNvSpPr>
            <p:nvPr/>
          </p:nvSpPr>
          <p:spPr bwMode="auto">
            <a:xfrm>
              <a:off x="179" y="2105"/>
              <a:ext cx="156" cy="2104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0" y="0"/>
                </a:cxn>
                <a:cxn ang="0">
                  <a:pos x="0" y="2104"/>
                </a:cxn>
                <a:cxn ang="0">
                  <a:pos x="156" y="2104"/>
                </a:cxn>
                <a:cxn ang="0">
                  <a:pos x="156" y="0"/>
                </a:cxn>
              </a:cxnLst>
              <a:rect l="0" t="0" r="r" b="b"/>
              <a:pathLst>
                <a:path w="156" h="2104">
                  <a:moveTo>
                    <a:pt x="156" y="0"/>
                  </a:moveTo>
                  <a:lnTo>
                    <a:pt x="0" y="0"/>
                  </a:lnTo>
                  <a:lnTo>
                    <a:pt x="0" y="2104"/>
                  </a:lnTo>
                  <a:lnTo>
                    <a:pt x="156" y="2104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sq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74" name="Rectangle 90"/>
            <p:cNvSpPr>
              <a:spLocks noChangeArrowheads="1"/>
            </p:cNvSpPr>
            <p:nvPr/>
          </p:nvSpPr>
          <p:spPr bwMode="auto">
            <a:xfrm>
              <a:off x="335" y="849"/>
              <a:ext cx="1559" cy="336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75" name="Rectangle 91"/>
            <p:cNvSpPr>
              <a:spLocks noChangeArrowheads="1"/>
            </p:cNvSpPr>
            <p:nvPr/>
          </p:nvSpPr>
          <p:spPr bwMode="auto">
            <a:xfrm>
              <a:off x="1653" y="1337"/>
              <a:ext cx="3921" cy="287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76" name="Rectangle 92"/>
            <p:cNvSpPr>
              <a:spLocks noChangeArrowheads="1"/>
            </p:cNvSpPr>
            <p:nvPr/>
          </p:nvSpPr>
          <p:spPr bwMode="auto">
            <a:xfrm>
              <a:off x="1852" y="1226"/>
              <a:ext cx="1022" cy="32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77" name="Rectangle 93"/>
            <p:cNvSpPr>
              <a:spLocks noChangeArrowheads="1"/>
            </p:cNvSpPr>
            <p:nvPr/>
          </p:nvSpPr>
          <p:spPr bwMode="auto">
            <a:xfrm>
              <a:off x="335" y="437"/>
              <a:ext cx="248" cy="5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9" grpId="0" animBg="1" autoUpdateAnimBg="0"/>
      <p:bldP spid="16430" grpId="0" animBg="1" autoUpdateAnimBg="0"/>
      <p:bldP spid="164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0077-341D-43B5-8876-D28C6C8F660E}" type="slidenum">
              <a:rPr lang="en-US"/>
              <a:pPr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Exit Barriers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636588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Common exit barriers include: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09650" y="2009775"/>
            <a:ext cx="7635875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specialized assets (assets with values linked to  a particular business or location)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fixed costs of exit such as labor agreements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interrelationships (relationships of mutual dependence between one business and other parts of a company’s operation, such as shared facilities and access to financial markets)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emotional barriers (career concerns, loyalty to employees, etc.)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government and social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bldLvl="2" autoUpdateAnimBg="0"/>
      <p:bldP spid="39940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7184-9F32-45D8-981F-C815FD243F16}" type="slidenum">
              <a:rPr lang="en-US"/>
              <a:pPr/>
              <a:t>21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Groups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group: a group of firms in an industry following the same or similar strategy along the same strategic dimensions.</a:t>
            </a:r>
          </a:p>
          <a:p>
            <a:pPr marL="0" indent="0"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strategy followed by a strategic group differs from strategies being implemented by other companies in the industry.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6DB9-20AC-41D3-889F-B8C7679E7CD4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Environment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3025"/>
            <a:ext cx="8166100" cy="19018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 intelligence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the ethical gathering of needed information and data about competitors’ objectives, strategies, assumptions, and capabilities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1038" y="3352800"/>
            <a:ext cx="7907337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9725" indent="-3397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drives the competitor as shown by its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future objectives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39725" indent="-3397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the competitor is doing and can do as revealed by its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current strategy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39725" indent="-3397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the competitor believes about itself and the industry, as shown by its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assumptions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39725" indent="-3397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the the competitor may be able to do, as shown by its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capabilities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bldLvl="2" autoUpdateAnimBg="0"/>
      <p:bldP spid="29700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B1D7-A7FA-4A13-A12F-A337D160C0B1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08438" y="1485900"/>
            <a:ext cx="4449762" cy="596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Future Objectives:</a:t>
            </a:r>
          </a:p>
        </p:txBody>
      </p: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687388" y="1460500"/>
            <a:ext cx="2803525" cy="1143000"/>
            <a:chOff x="433" y="920"/>
            <a:chExt cx="1766" cy="720"/>
          </a:xfrm>
        </p:grpSpPr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 rot="10800000" flipH="1">
              <a:off x="433" y="920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shade val="16078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 rot="10800000" flipH="1">
              <a:off x="489" y="976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Future objectives</a:t>
              </a:r>
            </a:p>
          </p:txBody>
        </p:sp>
      </p:grp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003675" y="1981200"/>
            <a:ext cx="4449763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How do our goals compare with our competitors’ goals?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Where will the emphasis be placed in the future?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What is the attitude toward risk?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4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42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4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8" grpId="0" build="p" bldLvl="2" autoUpdateAnimBg="0"/>
      <p:bldP spid="42002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5103-6A90-4CEB-81ED-492F1CD0DD18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grpSp>
        <p:nvGrpSpPr>
          <p:cNvPr id="43030" name="Group 22"/>
          <p:cNvGrpSpPr>
            <a:grpSpLocks/>
          </p:cNvGrpSpPr>
          <p:nvPr/>
        </p:nvGrpSpPr>
        <p:grpSpPr bwMode="auto">
          <a:xfrm>
            <a:off x="687388" y="2747963"/>
            <a:ext cx="2803525" cy="1143000"/>
            <a:chOff x="433" y="1731"/>
            <a:chExt cx="1766" cy="720"/>
          </a:xfrm>
        </p:grpSpPr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 rot="10800000" flipH="1">
              <a:off x="433" y="1731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1607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 rot="10800000" flipH="1">
              <a:off x="489" y="1787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Current strategy</a:t>
              </a:r>
            </a:p>
          </p:txBody>
        </p:sp>
      </p:grpSp>
      <p:sp>
        <p:nvSpPr>
          <p:cNvPr id="43025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008438" y="1485900"/>
            <a:ext cx="4449762" cy="63817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Current Strategy:</a:t>
            </a:r>
          </a:p>
        </p:txBody>
      </p:sp>
      <p:grpSp>
        <p:nvGrpSpPr>
          <p:cNvPr id="43027" name="Group 19"/>
          <p:cNvGrpSpPr>
            <a:grpSpLocks/>
          </p:cNvGrpSpPr>
          <p:nvPr/>
        </p:nvGrpSpPr>
        <p:grpSpPr bwMode="auto">
          <a:xfrm>
            <a:off x="687388" y="1460500"/>
            <a:ext cx="2803525" cy="1143000"/>
            <a:chOff x="433" y="920"/>
            <a:chExt cx="1766" cy="720"/>
          </a:xfrm>
        </p:grpSpPr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 rot="10800000" flipH="1">
              <a:off x="433" y="920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shade val="16078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 rot="10800000" flipH="1">
              <a:off x="489" y="976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Future objectives</a:t>
              </a:r>
            </a:p>
          </p:txBody>
        </p:sp>
      </p:grp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4003675" y="2038350"/>
            <a:ext cx="444976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How are we currently competing?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Does this strategy support changes in the competitive structure?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3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build="p" bldLvl="2" autoUpdateAnimBg="0"/>
      <p:bldP spid="43031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D8A-D3A0-4573-B251-CEA4C6D747EB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687388" y="4037013"/>
            <a:ext cx="2803525" cy="1143000"/>
            <a:chOff x="433" y="2543"/>
            <a:chExt cx="1766" cy="720"/>
          </a:xfrm>
        </p:grpSpPr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 rot="10800000" flipH="1">
              <a:off x="433" y="2543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 rot="10800000" flipH="1">
              <a:off x="489" y="2599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Assumptions</a:t>
              </a:r>
            </a:p>
          </p:txBody>
        </p:sp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687388" y="2747963"/>
            <a:ext cx="2803525" cy="1143000"/>
            <a:chOff x="433" y="1731"/>
            <a:chExt cx="1766" cy="720"/>
          </a:xfrm>
        </p:grpSpPr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 rot="10800000" flipH="1">
              <a:off x="433" y="1731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1607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 rot="10800000" flipH="1">
              <a:off x="489" y="1787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Current strategy</a:t>
              </a:r>
            </a:p>
          </p:txBody>
        </p:sp>
      </p:grpSp>
      <p:grpSp>
        <p:nvGrpSpPr>
          <p:cNvPr id="44052" name="Group 20"/>
          <p:cNvGrpSpPr>
            <a:grpSpLocks/>
          </p:cNvGrpSpPr>
          <p:nvPr/>
        </p:nvGrpSpPr>
        <p:grpSpPr bwMode="auto">
          <a:xfrm>
            <a:off x="687388" y="1460500"/>
            <a:ext cx="2803525" cy="1143000"/>
            <a:chOff x="433" y="920"/>
            <a:chExt cx="1766" cy="720"/>
          </a:xfrm>
        </p:grpSpPr>
        <p:sp>
          <p:nvSpPr>
            <p:cNvPr id="44053" name="Rectangle 21"/>
            <p:cNvSpPr>
              <a:spLocks noChangeArrowheads="1"/>
            </p:cNvSpPr>
            <p:nvPr/>
          </p:nvSpPr>
          <p:spPr bwMode="auto">
            <a:xfrm rot="10800000" flipH="1">
              <a:off x="433" y="920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shade val="16078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54" name="Rectangle 22"/>
            <p:cNvSpPr>
              <a:spLocks noChangeArrowheads="1"/>
            </p:cNvSpPr>
            <p:nvPr/>
          </p:nvSpPr>
          <p:spPr bwMode="auto">
            <a:xfrm rot="10800000" flipH="1">
              <a:off x="489" y="976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Future objectives</a:t>
              </a:r>
            </a:p>
          </p:txBody>
        </p:sp>
      </p:grpSp>
      <p:sp>
        <p:nvSpPr>
          <p:cNvPr id="44055" name="Rectangle 23"/>
          <p:cNvSpPr>
            <a:spLocks noGrp="1" noChangeArrowheads="1"/>
          </p:cNvSpPr>
          <p:nvPr>
            <p:ph type="body" sz="half" idx="2"/>
          </p:nvPr>
        </p:nvSpPr>
        <p:spPr>
          <a:xfrm>
            <a:off x="4008438" y="1485900"/>
            <a:ext cx="4449762" cy="5969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Assumptions: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4003675" y="2024063"/>
            <a:ext cx="4449763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Do we assume the future will be volatile?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Are we operating under a status quo?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What assumptions do our competitors hold about the industry and themselves?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4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 build="p" bldLvl="2" autoUpdateAnimBg="0"/>
      <p:bldP spid="4405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B6DC-4375-410C-ACC3-7CF8EA237A98}" type="slidenum">
              <a:rPr lang="en-US"/>
              <a:pPr/>
              <a:t>26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grpSp>
        <p:nvGrpSpPr>
          <p:cNvPr id="45082" name="Group 26"/>
          <p:cNvGrpSpPr>
            <a:grpSpLocks/>
          </p:cNvGrpSpPr>
          <p:nvPr/>
        </p:nvGrpSpPr>
        <p:grpSpPr bwMode="auto">
          <a:xfrm>
            <a:off x="685800" y="5326063"/>
            <a:ext cx="2803525" cy="1143000"/>
            <a:chOff x="432" y="3355"/>
            <a:chExt cx="1766" cy="720"/>
          </a:xfrm>
        </p:grpSpPr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 rot="10800000" flipH="1">
              <a:off x="432" y="3355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 rot="10800000" flipH="1">
              <a:off x="488" y="3411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Capabilities</a:t>
              </a:r>
            </a:p>
          </p:txBody>
        </p:sp>
      </p:grpSp>
      <p:grpSp>
        <p:nvGrpSpPr>
          <p:cNvPr id="45083" name="Group 27"/>
          <p:cNvGrpSpPr>
            <a:grpSpLocks/>
          </p:cNvGrpSpPr>
          <p:nvPr/>
        </p:nvGrpSpPr>
        <p:grpSpPr bwMode="auto">
          <a:xfrm>
            <a:off x="687388" y="4037013"/>
            <a:ext cx="2803525" cy="1143000"/>
            <a:chOff x="433" y="2543"/>
            <a:chExt cx="1766" cy="720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 rot="10800000" flipH="1">
              <a:off x="433" y="2543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 rot="10800000" flipH="1">
              <a:off x="489" y="2599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Assumptions</a:t>
              </a:r>
            </a:p>
          </p:txBody>
        </p:sp>
      </p:grp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687388" y="2747963"/>
            <a:ext cx="2803525" cy="1143000"/>
            <a:chOff x="433" y="1731"/>
            <a:chExt cx="1766" cy="720"/>
          </a:xfrm>
        </p:grpSpPr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 rot="10800000" flipH="1">
              <a:off x="433" y="1731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1607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 rot="10800000" flipH="1">
              <a:off x="489" y="1787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Current strategy</a:t>
              </a:r>
            </a:p>
          </p:txBody>
        </p:sp>
      </p:grp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687388" y="1460500"/>
            <a:ext cx="2803525" cy="1143000"/>
            <a:chOff x="433" y="920"/>
            <a:chExt cx="1766" cy="720"/>
          </a:xfrm>
        </p:grpSpPr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 rot="10800000" flipH="1">
              <a:off x="433" y="920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shade val="16078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80" name="Rectangle 24"/>
            <p:cNvSpPr>
              <a:spLocks noChangeArrowheads="1"/>
            </p:cNvSpPr>
            <p:nvPr/>
          </p:nvSpPr>
          <p:spPr bwMode="auto">
            <a:xfrm rot="10800000" flipH="1">
              <a:off x="489" y="976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Future objectives</a:t>
              </a:r>
            </a:p>
          </p:txBody>
        </p:sp>
      </p:grpSp>
      <p:sp>
        <p:nvSpPr>
          <p:cNvPr id="45081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4008438" y="1485900"/>
            <a:ext cx="4449762" cy="63658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Capabilities: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4003675" y="2038350"/>
            <a:ext cx="4449763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What are our strengths and weaknesses?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How do we rate compared to our competitors?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5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5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 build="p" bldLvl="2" autoUpdateAnimBg="0"/>
      <p:bldP spid="45084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BBB5-9FC0-41A4-8AB9-DBE51513D7E1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46106" name="Group 26"/>
          <p:cNvGrpSpPr>
            <a:grpSpLocks/>
          </p:cNvGrpSpPr>
          <p:nvPr/>
        </p:nvGrpSpPr>
        <p:grpSpPr bwMode="auto">
          <a:xfrm>
            <a:off x="3298825" y="1662113"/>
            <a:ext cx="1762125" cy="4548187"/>
            <a:chOff x="2078" y="1047"/>
            <a:chExt cx="1110" cy="2865"/>
          </a:xfrm>
        </p:grpSpPr>
        <p:cxnSp>
          <p:nvCxnSpPr>
            <p:cNvPr id="46099" name="AutoShape 19"/>
            <p:cNvCxnSpPr>
              <a:cxnSpLocks noChangeShapeType="1"/>
            </p:cNvCxnSpPr>
            <p:nvPr/>
          </p:nvCxnSpPr>
          <p:spPr bwMode="auto">
            <a:xfrm>
              <a:off x="2079" y="1047"/>
              <a:ext cx="1109" cy="0"/>
            </a:xfrm>
            <a:prstGeom prst="straightConnector1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6100" name="AutoShape 20"/>
            <p:cNvCxnSpPr>
              <a:cxnSpLocks noChangeShapeType="1"/>
            </p:cNvCxnSpPr>
            <p:nvPr/>
          </p:nvCxnSpPr>
          <p:spPr bwMode="auto">
            <a:xfrm flipV="1">
              <a:off x="2079" y="1191"/>
              <a:ext cx="1109" cy="811"/>
            </a:xfrm>
            <a:prstGeom prst="bentConnector3">
              <a:avLst>
                <a:gd name="adj1" fmla="val 26870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</p:spPr>
        </p:cxnSp>
        <p:cxnSp>
          <p:nvCxnSpPr>
            <p:cNvPr id="46101" name="AutoShape 21"/>
            <p:cNvCxnSpPr>
              <a:cxnSpLocks noChangeShapeType="1"/>
            </p:cNvCxnSpPr>
            <p:nvPr/>
          </p:nvCxnSpPr>
          <p:spPr bwMode="auto">
            <a:xfrm flipV="1">
              <a:off x="2079" y="1335"/>
              <a:ext cx="1109" cy="1622"/>
            </a:xfrm>
            <a:prstGeom prst="bentConnector3">
              <a:avLst>
                <a:gd name="adj1" fmla="val 37148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</p:spPr>
        </p:cxnSp>
        <p:cxnSp>
          <p:nvCxnSpPr>
            <p:cNvPr id="46102" name="AutoShape 22"/>
            <p:cNvCxnSpPr>
              <a:cxnSpLocks noChangeShapeType="1"/>
            </p:cNvCxnSpPr>
            <p:nvPr/>
          </p:nvCxnSpPr>
          <p:spPr bwMode="auto">
            <a:xfrm flipV="1">
              <a:off x="2078" y="1479"/>
              <a:ext cx="1110" cy="2433"/>
            </a:xfrm>
            <a:prstGeom prst="bentConnector3">
              <a:avLst>
                <a:gd name="adj1" fmla="val 50000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</p:spPr>
        </p:cxnSp>
      </p:grp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685800" y="5326063"/>
            <a:ext cx="2803525" cy="1143000"/>
            <a:chOff x="432" y="3355"/>
            <a:chExt cx="1766" cy="720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 rot="10800000" flipH="1">
              <a:off x="432" y="3355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 rot="10800000" flipH="1">
              <a:off x="488" y="3411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Capabilities</a:t>
              </a:r>
            </a:p>
          </p:txBody>
        </p:sp>
      </p:grp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687388" y="4038600"/>
            <a:ext cx="2803525" cy="1143000"/>
            <a:chOff x="433" y="2543"/>
            <a:chExt cx="1766" cy="720"/>
          </a:xfrm>
        </p:grpSpPr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 rot="10800000" flipH="1">
              <a:off x="433" y="2543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 rot="10800000" flipH="1">
              <a:off x="489" y="2599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Assumptions</a:t>
              </a:r>
            </a:p>
          </p:txBody>
        </p:sp>
      </p:grp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687388" y="2751138"/>
            <a:ext cx="2803525" cy="1143000"/>
            <a:chOff x="433" y="1731"/>
            <a:chExt cx="1766" cy="720"/>
          </a:xfrm>
        </p:grpSpPr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 rot="10800000" flipH="1">
              <a:off x="433" y="1731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1607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 rot="10800000" flipH="1">
              <a:off x="489" y="1787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Current strategy</a:t>
              </a:r>
            </a:p>
          </p:txBody>
        </p:sp>
      </p:grp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687388" y="1463675"/>
            <a:ext cx="2803525" cy="1143000"/>
            <a:chOff x="433" y="920"/>
            <a:chExt cx="1766" cy="720"/>
          </a:xfrm>
        </p:grpSpPr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 rot="10800000" flipH="1">
              <a:off x="433" y="920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tx2">
                    <a:gamma/>
                    <a:shade val="16078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 rot="10800000" flipH="1">
              <a:off x="489" y="976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Future objectives</a:t>
              </a:r>
            </a:p>
          </p:txBody>
        </p:sp>
      </p:grpSp>
      <p:grpSp>
        <p:nvGrpSpPr>
          <p:cNvPr id="46095" name="Group 15"/>
          <p:cNvGrpSpPr>
            <a:grpSpLocks/>
          </p:cNvGrpSpPr>
          <p:nvPr/>
        </p:nvGrpSpPr>
        <p:grpSpPr bwMode="auto">
          <a:xfrm>
            <a:off x="5072063" y="1463675"/>
            <a:ext cx="2803525" cy="1143000"/>
            <a:chOff x="433" y="2543"/>
            <a:chExt cx="1766" cy="720"/>
          </a:xfrm>
        </p:grpSpPr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 rot="10800000" flipH="1">
              <a:off x="433" y="2543"/>
              <a:ext cx="1766" cy="7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auto">
            <a:xfrm rot="10800000" flipH="1">
              <a:off x="489" y="2599"/>
              <a:ext cx="1654" cy="60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</a:t>
              </a:r>
            </a:p>
          </p:txBody>
        </p:sp>
      </p:grp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4321175" y="2778125"/>
            <a:ext cx="44354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Response: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4316413" y="3316288"/>
            <a:ext cx="44354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What will our competitors do in the future?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Where do we hold an advantage over our competitors?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latin typeface="Arial" charset="0"/>
              </a:rPr>
              <a:t>How will this change our relationship with our competitors?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6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6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46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 autoUpdateAnimBg="0"/>
      <p:bldP spid="4610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C522-EA3C-43E7-8E9A-774643571111}" type="slidenum">
              <a:rPr lang="en-US"/>
              <a:pPr/>
              <a:t>3</a:t>
            </a:fld>
            <a:endParaRPr lang="en-US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 rot="3654146">
            <a:off x="6072982" y="2242344"/>
            <a:ext cx="13001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/>
              <a:t>General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 rot="17900365">
            <a:off x="5575300" y="4914901"/>
            <a:ext cx="22891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/>
              <a:t>Environment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4005263" y="6172200"/>
            <a:ext cx="1231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b="1"/>
              <a:t>General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3616325" y="995363"/>
            <a:ext cx="1911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b="1"/>
              <a:t>Environment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 rot="17990453">
            <a:off x="1759744" y="2204244"/>
            <a:ext cx="13001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/>
              <a:t>General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 rot="25236359">
            <a:off x="1273175" y="4941888"/>
            <a:ext cx="22891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/>
              <a:t>Environment</a:t>
            </a:r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1811338" y="1371600"/>
            <a:ext cx="5495925" cy="4862513"/>
          </a:xfrm>
          <a:prstGeom prst="hexagon">
            <a:avLst>
              <a:gd name="adj" fmla="val 28246"/>
              <a:gd name="vf" fmla="val 115470"/>
            </a:avLst>
          </a:prstGeom>
          <a:solidFill>
            <a:schemeClr val="tx2">
              <a:alpha val="5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3536950" y="1371600"/>
            <a:ext cx="2070100" cy="669925"/>
            <a:chOff x="2204" y="820"/>
            <a:chExt cx="1304" cy="422"/>
          </a:xfrm>
        </p:grpSpPr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2204" y="820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2256" y="858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Sociocultural</a:t>
              </a:r>
            </a:p>
          </p:txBody>
        </p:sp>
      </p:grpSp>
      <p:grpSp>
        <p:nvGrpSpPr>
          <p:cNvPr id="21538" name="Group 34"/>
          <p:cNvGrpSpPr>
            <a:grpSpLocks/>
          </p:cNvGrpSpPr>
          <p:nvPr/>
        </p:nvGrpSpPr>
        <p:grpSpPr bwMode="auto">
          <a:xfrm rot="3591607">
            <a:off x="1755776" y="4518025"/>
            <a:ext cx="2070100" cy="669925"/>
            <a:chOff x="4092" y="2676"/>
            <a:chExt cx="1304" cy="422"/>
          </a:xfrm>
        </p:grpSpPr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>
              <a:off x="4092" y="2676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8000"/>
                </a:gs>
                <a:gs pos="100000">
                  <a:srgbClr val="808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4144" y="2714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8000">
                    <a:gamma/>
                    <a:shade val="46275"/>
                    <a:invGamma/>
                  </a:srgbClr>
                </a:gs>
                <a:gs pos="100000">
                  <a:srgbClr val="808000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Global</a:t>
              </a:r>
            </a:p>
          </p:txBody>
        </p:sp>
      </p:grpSp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3535363" y="5565775"/>
            <a:ext cx="2070100" cy="669925"/>
            <a:chOff x="2207" y="3690"/>
            <a:chExt cx="1304" cy="422"/>
          </a:xfrm>
        </p:grpSpPr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2207" y="3690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6" name="AutoShape 22"/>
            <p:cNvSpPr>
              <a:spLocks noChangeArrowheads="1"/>
            </p:cNvSpPr>
            <p:nvPr/>
          </p:nvSpPr>
          <p:spPr bwMode="auto">
            <a:xfrm>
              <a:off x="2259" y="3728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6600">
                    <a:gamma/>
                    <a:shade val="46275"/>
                    <a:invGamma/>
                  </a:srgbClr>
                </a:gs>
                <a:gs pos="100000">
                  <a:srgbClr val="FF6600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Technological</a:t>
              </a:r>
            </a:p>
          </p:txBody>
        </p:sp>
      </p:grpSp>
      <p:grpSp>
        <p:nvGrpSpPr>
          <p:cNvPr id="21540" name="Group 36"/>
          <p:cNvGrpSpPr>
            <a:grpSpLocks/>
          </p:cNvGrpSpPr>
          <p:nvPr/>
        </p:nvGrpSpPr>
        <p:grpSpPr bwMode="auto">
          <a:xfrm rot="-3618192">
            <a:off x="5299076" y="4503737"/>
            <a:ext cx="2070100" cy="669925"/>
            <a:chOff x="446" y="2911"/>
            <a:chExt cx="1304" cy="422"/>
          </a:xfrm>
        </p:grpSpPr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446" y="2911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6600FF"/>
                </a:gs>
                <a:gs pos="100000">
                  <a:srgbClr val="6600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9" name="AutoShape 25"/>
            <p:cNvSpPr>
              <a:spLocks noChangeArrowheads="1"/>
            </p:cNvSpPr>
            <p:nvPr/>
          </p:nvSpPr>
          <p:spPr bwMode="auto">
            <a:xfrm>
              <a:off x="498" y="2949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6600FF">
                    <a:gamma/>
                    <a:shade val="46275"/>
                    <a:invGamma/>
                  </a:srgbClr>
                </a:gs>
                <a:gs pos="100000">
                  <a:srgbClr val="6600FF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Political/Legal</a:t>
              </a:r>
            </a:p>
          </p:txBody>
        </p:sp>
      </p:grpSp>
      <p:grpSp>
        <p:nvGrpSpPr>
          <p:cNvPr id="21530" name="Group 26"/>
          <p:cNvGrpSpPr>
            <a:grpSpLocks/>
          </p:cNvGrpSpPr>
          <p:nvPr/>
        </p:nvGrpSpPr>
        <p:grpSpPr bwMode="auto">
          <a:xfrm rot="-3619134">
            <a:off x="1741488" y="2433637"/>
            <a:ext cx="2070100" cy="669925"/>
            <a:chOff x="4121" y="1334"/>
            <a:chExt cx="1304" cy="422"/>
          </a:xfrm>
        </p:grpSpPr>
        <p:sp>
          <p:nvSpPr>
            <p:cNvPr id="21531" name="AutoShape 27"/>
            <p:cNvSpPr>
              <a:spLocks noChangeArrowheads="1"/>
            </p:cNvSpPr>
            <p:nvPr/>
          </p:nvSpPr>
          <p:spPr bwMode="auto">
            <a:xfrm>
              <a:off x="4121" y="1334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6471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>
              <a:off x="4173" y="1372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gamma/>
                    <a:shade val="36471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Demographic</a:t>
              </a:r>
            </a:p>
          </p:txBody>
        </p:sp>
      </p:grpSp>
      <p:grpSp>
        <p:nvGrpSpPr>
          <p:cNvPr id="21536" name="Group 32"/>
          <p:cNvGrpSpPr>
            <a:grpSpLocks/>
          </p:cNvGrpSpPr>
          <p:nvPr/>
        </p:nvGrpSpPr>
        <p:grpSpPr bwMode="auto">
          <a:xfrm rot="3653443">
            <a:off x="5318126" y="2449512"/>
            <a:ext cx="2070100" cy="669925"/>
            <a:chOff x="2175" y="806"/>
            <a:chExt cx="1304" cy="422"/>
          </a:xfrm>
        </p:grpSpPr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>
              <a:off x="2175" y="806"/>
              <a:ext cx="1304" cy="42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0"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5" name="AutoShape 31"/>
            <p:cNvSpPr>
              <a:spLocks noChangeArrowheads="1"/>
            </p:cNvSpPr>
            <p:nvPr/>
          </p:nvSpPr>
          <p:spPr bwMode="auto">
            <a:xfrm>
              <a:off x="2227" y="844"/>
              <a:ext cx="1200" cy="34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Economic</a:t>
              </a:r>
            </a:p>
          </p:txBody>
        </p:sp>
      </p:grp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External Environment</a:t>
            </a:r>
          </a:p>
        </p:txBody>
      </p: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2681288" y="2089150"/>
            <a:ext cx="3778250" cy="3424238"/>
            <a:chOff x="1651" y="1253"/>
            <a:chExt cx="2450" cy="2220"/>
          </a:xfrm>
        </p:grpSpPr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1651" y="1253"/>
              <a:ext cx="2450" cy="2220"/>
            </a:xfrm>
            <a:prstGeom prst="hexagon">
              <a:avLst>
                <a:gd name="adj" fmla="val 27590"/>
                <a:gd name="vf" fmla="val 115470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882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723" y="1317"/>
              <a:ext cx="2313" cy="2096"/>
            </a:xfrm>
            <a:prstGeom prst="hexagon">
              <a:avLst>
                <a:gd name="adj" fmla="val 27588"/>
                <a:gd name="vf" fmla="val 115470"/>
              </a:avLst>
            </a:prstGeom>
            <a:gradFill rotWithShape="0">
              <a:gsLst>
                <a:gs pos="0">
                  <a:schemeClr val="accent1">
                    <a:gamma/>
                    <a:shade val="5882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205163" y="4510088"/>
            <a:ext cx="27320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03575" y="2182813"/>
            <a:ext cx="2733675" cy="2225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Industry</a:t>
            </a:r>
          </a:p>
          <a:p>
            <a:pPr algn="ctr"/>
            <a:r>
              <a:rPr kumimoji="0"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endParaRPr kumimoji="0" lang="en-US" sz="2000" b="1">
              <a:solidFill>
                <a:srgbClr val="FFFF00"/>
              </a:solidFill>
            </a:endParaRPr>
          </a:p>
          <a:p>
            <a:pPr algn="ctr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 of new entrants</a:t>
            </a:r>
          </a:p>
          <a:p>
            <a:pPr algn="ctr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of suppliers</a:t>
            </a:r>
          </a:p>
          <a:p>
            <a:pPr algn="ctr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of buyers</a:t>
            </a:r>
          </a:p>
          <a:p>
            <a:pPr algn="ctr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 substitutes</a:t>
            </a:r>
          </a:p>
          <a:p>
            <a:pPr algn="ctr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Intensity of rivalry</a:t>
            </a:r>
            <a:endParaRPr kumimoji="0" lang="en-US" sz="2000" b="1">
              <a:solidFill>
                <a:srgbClr val="FFFF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203575" y="4506913"/>
            <a:ext cx="27336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Competitor</a:t>
            </a:r>
          </a:p>
          <a:p>
            <a:pPr algn="ctr"/>
            <a:r>
              <a:rPr kumimoji="0"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endParaRPr kumimoji="0" lang="en-US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 autoUpdateAnimBg="0"/>
      <p:bldP spid="21543" grpId="0" autoUpdateAnimBg="0"/>
      <p:bldP spid="21545" grpId="0" autoUpdateAnimBg="0"/>
      <p:bldP spid="21546" grpId="0" autoUpdateAnimBg="0"/>
      <p:bldP spid="21547" grpId="0" autoUpdateAnimBg="0"/>
      <p:bldP spid="21548" grpId="0" autoUpdateAnimBg="0"/>
      <p:bldP spid="21541" grpId="0" animBg="1"/>
      <p:bldP spid="21511" grpId="0" animBg="1"/>
      <p:bldP spid="21512" grpId="0" autoUpdateAnimBg="0"/>
      <p:bldP spid="215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452-E6A4-47DC-91F9-AF6C82C841FB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Environmental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485900"/>
            <a:ext cx="8642350" cy="690563"/>
          </a:xfrm>
        </p:spPr>
        <p:txBody>
          <a:bodyPr/>
          <a:lstStyle/>
          <a:p>
            <a:pPr marL="0" indent="0">
              <a:buFontTx/>
              <a:buNone/>
              <a:tabLst>
                <a:tab pos="3197225" algn="l"/>
                <a:tab pos="3484563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continuous process which includes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5913" y="2038350"/>
            <a:ext cx="864235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  <a:tabLst>
                <a:tab pos="3197225" algn="l"/>
                <a:tab pos="3484563" algn="l"/>
              </a:tabLst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Scanning</a:t>
            </a:r>
            <a:r>
              <a:rPr lang="en-US" b="1">
                <a:latin typeface="Arial" charset="0"/>
              </a:rPr>
              <a:t>: Identifying early signals of environmental 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changes and trends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  <a:tabLst>
                <a:tab pos="3197225" algn="l"/>
                <a:tab pos="3484563" algn="l"/>
              </a:tabLst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Monitoring</a:t>
            </a:r>
            <a:r>
              <a:rPr lang="en-US" b="1">
                <a:latin typeface="Arial" charset="0"/>
              </a:rPr>
              <a:t>: Detecting meaning through ongoing observations of environmental changes and trends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  <a:tabLst>
                <a:tab pos="3197225" algn="l"/>
                <a:tab pos="3484563" algn="l"/>
              </a:tabLst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Forecasting</a:t>
            </a:r>
            <a:r>
              <a:rPr lang="en-US" b="1">
                <a:latin typeface="Arial" charset="0"/>
              </a:rPr>
              <a:t>: Developing projections of anticipated outcomes based on monitored changes and trends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  <a:tabLst>
                <a:tab pos="3197225" algn="l"/>
                <a:tab pos="3484563" algn="l"/>
              </a:tabLst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Assessing</a:t>
            </a:r>
            <a:r>
              <a:rPr lang="en-US" b="1">
                <a:latin typeface="Arial" charset="0"/>
              </a:rPr>
              <a:t>: Determining the timing and importance of environmental changes and trends for firms’ strategies and their management</a:t>
            </a:r>
            <a:endParaRPr lang="en-US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bldLvl="2" autoUpdateAnimBg="0"/>
      <p:bldP spid="22532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9415-D633-4D5E-AF15-344207878066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Environmental Analysis</a:t>
            </a:r>
          </a:p>
        </p:txBody>
      </p:sp>
      <p:cxnSp>
        <p:nvCxnSpPr>
          <p:cNvPr id="30723" name="AutoShape 3"/>
          <p:cNvCxnSpPr>
            <a:cxnSpLocks noChangeShapeType="1"/>
            <a:stCxn id="30725" idx="0"/>
            <a:endCxn id="30724" idx="2"/>
          </p:cNvCxnSpPr>
          <p:nvPr/>
        </p:nvCxnSpPr>
        <p:spPr bwMode="auto">
          <a:xfrm>
            <a:off x="2833688" y="4289425"/>
            <a:ext cx="2873375" cy="962025"/>
          </a:xfrm>
          <a:prstGeom prst="bentConnector3">
            <a:avLst>
              <a:gd name="adj1" fmla="val 51657"/>
            </a:avLst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307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535488"/>
            <a:ext cx="2749550" cy="1430337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588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307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4675" y="3509963"/>
            <a:ext cx="2355850" cy="15589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1607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197100" y="1733550"/>
            <a:ext cx="45418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Analysis of general environment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971800" y="2249488"/>
            <a:ext cx="46704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Analysis of industry environment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873500" y="2754313"/>
            <a:ext cx="49720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Analysis of competitor environment</a:t>
            </a:r>
            <a:endParaRPr kumimoji="0"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30731" name="AutoShape 11"/>
          <p:cNvCxnSpPr>
            <a:cxnSpLocks noChangeShapeType="1"/>
          </p:cNvCxnSpPr>
          <p:nvPr/>
        </p:nvCxnSpPr>
        <p:spPr bwMode="auto">
          <a:xfrm rot="10800000" flipV="1">
            <a:off x="1749425" y="2478088"/>
            <a:ext cx="1166813" cy="1019175"/>
          </a:xfrm>
          <a:prstGeom prst="bentConnector2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30732" name="AutoShape 12"/>
          <p:cNvCxnSpPr>
            <a:cxnSpLocks noChangeShapeType="1"/>
          </p:cNvCxnSpPr>
          <p:nvPr/>
        </p:nvCxnSpPr>
        <p:spPr bwMode="auto">
          <a:xfrm rot="10800000" flipV="1">
            <a:off x="2211388" y="2971800"/>
            <a:ext cx="1552575" cy="512763"/>
          </a:xfrm>
          <a:prstGeom prst="bentConnector3">
            <a:avLst>
              <a:gd name="adj1" fmla="val 100407"/>
            </a:avLst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30733" name="AutoShape 13"/>
          <p:cNvCxnSpPr>
            <a:cxnSpLocks noChangeShapeType="1"/>
            <a:stCxn id="30727" idx="1"/>
          </p:cNvCxnSpPr>
          <p:nvPr/>
        </p:nvCxnSpPr>
        <p:spPr bwMode="auto">
          <a:xfrm rot="10800000" flipV="1">
            <a:off x="1296988" y="1962150"/>
            <a:ext cx="900112" cy="1522413"/>
          </a:xfrm>
          <a:prstGeom prst="bentConnector2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3073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3088" y="3511550"/>
            <a:ext cx="2355850" cy="1558925"/>
          </a:xfrm>
          <a:prstGeom prst="actionButtonBlank">
            <a:avLst/>
          </a:prstGeom>
          <a:gradFill rotWithShape="0">
            <a:gsLst>
              <a:gs pos="0">
                <a:srgbClr val="808000">
                  <a:gamma/>
                  <a:shade val="16078"/>
                  <a:invGamma/>
                </a:srgbClr>
              </a:gs>
              <a:gs pos="100000">
                <a:srgbClr val="808000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 autoUpdateAnimBg="0"/>
      <p:bldP spid="30725" grpId="0" animBg="1" autoUpdateAnimBg="0"/>
      <p:bldP spid="30727" grpId="0" autoUpdateAnimBg="0"/>
      <p:bldP spid="30728" grpId="0" autoUpdateAnimBg="0"/>
      <p:bldP spid="30729" grpId="0" autoUpdateAnimBg="0"/>
      <p:bldP spid="307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F7E5-F7FF-4A38-B3D0-62906E435142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485900"/>
            <a:ext cx="5375275" cy="56515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Sociocultural segment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42988" y="2008188"/>
            <a:ext cx="7205662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Women in the workplace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Workforce diversity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Attitudes about quality of worklife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Concerns about environment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Shifts in work and career preferences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Shifts in product and service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2CC-C09D-4356-95CD-6838CF313ACE}" type="slidenum">
              <a:rPr lang="en-US"/>
              <a:pPr/>
              <a:t>7</a:t>
            </a:fld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90563" y="1485900"/>
            <a:ext cx="6000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Economic segment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31875" y="2008188"/>
            <a:ext cx="7424738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Inflation rates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Interest rates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Trade deficits or surpluses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Budget deficits or surpluses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 savings rate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Business savings rates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Gross domestic product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utoUpdateAnimBg="0"/>
      <p:bldP spid="491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742-4759-4CB4-AB70-24FB321F58F6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485900"/>
            <a:ext cx="5226050" cy="7493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Political/Legal Segment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42988" y="2006600"/>
            <a:ext cx="6832600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Antitrust laws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Taxation laws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Deregulation philosophies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 training laws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Educational philosophies and policies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815B-3905-4F51-A8B1-20EB2265D64C}" type="slidenum">
              <a:rPr lang="en-US"/>
              <a:pPr/>
              <a:t>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14375" y="1485900"/>
            <a:ext cx="54959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Technological Segment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036638" y="2006600"/>
            <a:ext cx="7481887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 innovations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Applications of knowledge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Focus of private and government-supported R&amp;D expenditures</a:t>
            </a:r>
          </a:p>
          <a:p>
            <a:pPr marL="339725" indent="-339725"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 communication technologies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  <p:bldP spid="50181" grpId="0" autoUpdateAnimBg="0"/>
    </p:bldLst>
  </p:timing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6142</TotalTime>
  <Words>1063</Words>
  <Application>Microsoft Office PowerPoint</Application>
  <PresentationFormat>Apresentação na tela (4:3)</PresentationFormat>
  <Paragraphs>280</Paragraphs>
  <Slides>27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Times New Roman</vt:lpstr>
      <vt:lpstr>Arial</vt:lpstr>
      <vt:lpstr>Wingdings</vt:lpstr>
      <vt:lpstr>Monotype Sorts</vt:lpstr>
      <vt:lpstr>MyStrategy</vt:lpstr>
      <vt:lpstr>The External Environment: Opportunities, Threats, and Industry Competition, and Competitor Analysis</vt:lpstr>
      <vt:lpstr>Slide 2</vt:lpstr>
      <vt:lpstr>The External Environment</vt:lpstr>
      <vt:lpstr>External Environmental Analysis</vt:lpstr>
      <vt:lpstr>External Environmental Analysis</vt:lpstr>
      <vt:lpstr>General Environment</vt:lpstr>
      <vt:lpstr>General Environment</vt:lpstr>
      <vt:lpstr>General Environment</vt:lpstr>
      <vt:lpstr>General Environment</vt:lpstr>
      <vt:lpstr>General Environment</vt:lpstr>
      <vt:lpstr>General Environment</vt:lpstr>
      <vt:lpstr>Industry Environment</vt:lpstr>
      <vt:lpstr>Five Forces Model of Competition</vt:lpstr>
      <vt:lpstr>Five Forces Model of Competition</vt:lpstr>
      <vt:lpstr>Threat of New Entrants</vt:lpstr>
      <vt:lpstr>Bargaining Power of Suppliers</vt:lpstr>
      <vt:lpstr>Bargaining Power of Buyers</vt:lpstr>
      <vt:lpstr>Threat of Substitute Products</vt:lpstr>
      <vt:lpstr>Intensity of Rivalry</vt:lpstr>
      <vt:lpstr>High Exit Barriers</vt:lpstr>
      <vt:lpstr>Strategic Groups</vt:lpstr>
      <vt:lpstr>Competitor Environment</vt:lpstr>
      <vt:lpstr>Competitor Analysis</vt:lpstr>
      <vt:lpstr>Competitor Analysis</vt:lpstr>
      <vt:lpstr>Competitor Analysis</vt:lpstr>
      <vt:lpstr>Competitor Analysis</vt:lpstr>
      <vt:lpstr>Competitor Analysis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2</dc:subject>
  <dc:creator>R. Dennis Middlemist</dc:creator>
  <dc:description>Contact author at_x000d_
dennis@middlemist.com</dc:description>
  <cp:lastModifiedBy>EDGARD</cp:lastModifiedBy>
  <cp:revision>47</cp:revision>
  <dcterms:created xsi:type="dcterms:W3CDTF">2002-02-13T21:58:11Z</dcterms:created>
  <dcterms:modified xsi:type="dcterms:W3CDTF">2014-08-19T18:54:10Z</dcterms:modified>
</cp:coreProperties>
</file>