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sldIdLst>
    <p:sldId id="300" r:id="rId2"/>
    <p:sldId id="257" r:id="rId3"/>
    <p:sldId id="294" r:id="rId4"/>
    <p:sldId id="292" r:id="rId5"/>
    <p:sldId id="293" r:id="rId6"/>
    <p:sldId id="295" r:id="rId7"/>
    <p:sldId id="301" r:id="rId8"/>
    <p:sldId id="297" r:id="rId9"/>
    <p:sldId id="283" r:id="rId10"/>
    <p:sldId id="284" r:id="rId11"/>
    <p:sldId id="261" r:id="rId12"/>
    <p:sldId id="302" r:id="rId13"/>
    <p:sldId id="30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3" r:id="rId22"/>
    <p:sldId id="274" r:id="rId23"/>
    <p:sldId id="305" r:id="rId24"/>
    <p:sldId id="306" r:id="rId25"/>
    <p:sldId id="307" r:id="rId26"/>
    <p:sldId id="275" r:id="rId27"/>
    <p:sldId id="276" r:id="rId28"/>
    <p:sldId id="277" r:id="rId29"/>
    <p:sldId id="278" r:id="rId30"/>
    <p:sldId id="304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70" d="100"/>
          <a:sy n="70" d="100"/>
        </p:scale>
        <p:origin x="-8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1692" y="-6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8294D6FE-0E56-4195-82AF-B48232D9456B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D5B3BF-E192-4A05-AE63-0D3BEFB3B203}" type="slidenum">
              <a:rPr lang="en-US"/>
              <a:pPr/>
              <a:t>1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E7F181-D928-4AAA-951A-AC74EFE7A329}" type="slidenum">
              <a:rPr lang="en-US"/>
              <a:pPr/>
              <a:t>2</a:t>
            </a:fld>
            <a:endParaRPr lang="en-US"/>
          </a:p>
        </p:txBody>
      </p:sp>
      <p:sp>
        <p:nvSpPr>
          <p:cNvPr id="61442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614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Slide de título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1379538"/>
            <a:ext cx="8456613" cy="204946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82663" y="1444625"/>
            <a:ext cx="7612062" cy="19589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365500"/>
            <a:ext cx="452755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984500" y="3365500"/>
            <a:ext cx="1600200" cy="15716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2674938" y="6311900"/>
            <a:ext cx="5084762" cy="457200"/>
          </a:xfrm>
        </p:spPr>
        <p:txBody>
          <a:bodyPr/>
          <a:lstStyle>
            <a:lvl1pPr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©2003 South-Western Publishing Company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54963" y="6311900"/>
            <a:ext cx="11128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B99A613C-DF21-45EE-BD47-8F1B47ED0968}" type="slidenum">
              <a:rPr lang="en-US"/>
              <a:pPr/>
              <a:t>‹nº›</a:t>
            </a:fld>
            <a:endParaRPr lang="en-US"/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219075" y="0"/>
            <a:ext cx="635000" cy="6858000"/>
            <a:chOff x="309" y="0"/>
            <a:chExt cx="400" cy="4320"/>
          </a:xfrm>
        </p:grpSpPr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364" y="0"/>
              <a:ext cx="136" cy="4320"/>
            </a:xfrm>
            <a:prstGeom prst="rect">
              <a:avLst/>
            </a:prstGeom>
            <a:solidFill>
              <a:srgbClr val="666699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438" y="0"/>
              <a:ext cx="0" cy="4320"/>
            </a:xfrm>
            <a:prstGeom prst="line">
              <a:avLst/>
            </a:prstGeom>
            <a:noFill/>
            <a:ln w="57150" cap="sq">
              <a:solidFill>
                <a:srgbClr val="B7DA48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>
              <a:off x="500" y="0"/>
              <a:ext cx="91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555" y="0"/>
              <a:ext cx="0" cy="4320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600" y="0"/>
              <a:ext cx="0" cy="4320"/>
            </a:xfrm>
            <a:prstGeom prst="line">
              <a:avLst/>
            </a:prstGeom>
            <a:noFill/>
            <a:ln w="76200" cap="sq">
              <a:solidFill>
                <a:srgbClr val="0000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309" y="0"/>
              <a:ext cx="65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454" y="0"/>
              <a:ext cx="0" cy="4320"/>
            </a:xfrm>
            <a:prstGeom prst="line">
              <a:avLst/>
            </a:prstGeom>
            <a:noFill/>
            <a:ln w="1905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7" name="Rectangle 25"/>
            <p:cNvSpPr>
              <a:spLocks noChangeArrowheads="1"/>
            </p:cNvSpPr>
            <p:nvPr/>
          </p:nvSpPr>
          <p:spPr bwMode="auto">
            <a:xfrm>
              <a:off x="618" y="0"/>
              <a:ext cx="91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>
              <a:off x="654" y="0"/>
              <a:ext cx="0" cy="4320"/>
            </a:xfrm>
            <a:prstGeom prst="line">
              <a:avLst/>
            </a:prstGeom>
            <a:noFill/>
            <a:ln w="38100" cap="sq">
              <a:solidFill>
                <a:srgbClr val="B7DA48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>
              <a:off x="315" y="0"/>
              <a:ext cx="0" cy="4320"/>
            </a:xfrm>
            <a:prstGeom prst="line">
              <a:avLst/>
            </a:prstGeom>
            <a:noFill/>
            <a:ln w="57150" cap="sq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 autoUpdateAnimBg="0" advAuto="0">
        <p:tmplLst>
          <p:tmpl lvl="1">
            <p:tnLst>
              <p:par>
                <p:cTn presetID="23" presetClass="entr" presetSubtype="52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7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81" grpId="0" animBg="1"/>
      <p:bldP spid="308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27FCE-A528-491F-8C12-DA40681B8A0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B5A40-F177-4EC9-9CF3-3C3B00E37C4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FF6A5-F60C-4397-A322-F1CD89F36B5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9CF9F-827A-4502-8AEB-8BAADC298C7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795463"/>
            <a:ext cx="38100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95463"/>
            <a:ext cx="38100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2D2A6-0348-4731-9BEE-F0636327360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7568E-CB92-4C79-B046-F4CB56E26A9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5F98A-88FF-4A2B-AA35-BC90EEA28F3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FF99C-A8F1-4099-ABEE-E567B06BF33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F522F-90C9-43FF-AC66-2AA32C0DEA1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2BFA3-289F-4F8E-AA77-261261EFE3A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5240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53213"/>
            <a:ext cx="2787650" cy="2032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5463"/>
            <a:ext cx="77724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CB4A27-0EFE-47AB-8AC5-79B1802E84C4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autoUpdateAnimBg="0"/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©2003 South-Western Publishing Company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15EC047-6A97-42A7-A698-DC9AFD834B50}" type="slidenum">
              <a:rPr lang="en-US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9625" y="1444625"/>
            <a:ext cx="7994650" cy="1958975"/>
          </a:xfrm>
        </p:spPr>
        <p:txBody>
          <a:bodyPr/>
          <a:lstStyle/>
          <a:p>
            <a:r>
              <a:rPr lang="en-US"/>
              <a:t>Strategic Management and Strategic Competitiveness</a:t>
            </a:r>
            <a:endParaRPr lang="en-US" sz="360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Michael A. Hitt</a:t>
            </a:r>
          </a:p>
          <a:p>
            <a:r>
              <a:rPr lang="en-US"/>
              <a:t>R. Duane Ireland</a:t>
            </a:r>
          </a:p>
          <a:p>
            <a:r>
              <a:rPr lang="en-US"/>
              <a:t>Robert E. Hoskisson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381375" y="747713"/>
            <a:ext cx="3068638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Chapter 1</a:t>
            </a:r>
            <a:endParaRPr kumimoji="0"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utoUpdateAnimBg="0"/>
      <p:bldP spid="60419" grpId="0" build="p" autoUpdateAnimBg="0" advAuto="1000"/>
      <p:bldP spid="6042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3E26-5BC7-418E-9168-BA1A70B34E1F}" type="slidenum">
              <a:rPr lang="en-US"/>
              <a:pPr/>
              <a:t>10</a:t>
            </a:fld>
            <a:endParaRPr lang="en-US"/>
          </a:p>
        </p:txBody>
      </p:sp>
      <p:sp>
        <p:nvSpPr>
          <p:cNvPr id="44059" name="Oval 1051"/>
          <p:cNvSpPr>
            <a:spLocks noChangeArrowheads="1"/>
          </p:cNvSpPr>
          <p:nvPr/>
        </p:nvSpPr>
        <p:spPr bwMode="auto">
          <a:xfrm>
            <a:off x="5378450" y="2455863"/>
            <a:ext cx="3006725" cy="3006725"/>
          </a:xfrm>
          <a:prstGeom prst="ellipse">
            <a:avLst/>
          </a:prstGeom>
          <a:solidFill>
            <a:schemeClr val="accent1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/>
              <a:t>Strategic</a:t>
            </a:r>
          </a:p>
          <a:p>
            <a:pPr algn="ctr"/>
            <a:r>
              <a:rPr kumimoji="0" lang="en-US"/>
              <a:t>Flexibility</a:t>
            </a:r>
          </a:p>
        </p:txBody>
      </p:sp>
      <p:sp>
        <p:nvSpPr>
          <p:cNvPr id="44056" name="Oval 1048"/>
          <p:cNvSpPr>
            <a:spLocks noChangeArrowheads="1"/>
          </p:cNvSpPr>
          <p:nvPr/>
        </p:nvSpPr>
        <p:spPr bwMode="auto">
          <a:xfrm>
            <a:off x="5540375" y="2617788"/>
            <a:ext cx="2682875" cy="2682875"/>
          </a:xfrm>
          <a:prstGeom prst="ellipse">
            <a:avLst/>
          </a:prstGeom>
          <a:solidFill>
            <a:schemeClr val="accent1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/>
              <a:t>Strategic</a:t>
            </a:r>
          </a:p>
          <a:p>
            <a:pPr algn="ctr"/>
            <a:r>
              <a:rPr kumimoji="0" lang="en-US"/>
              <a:t>Flexibility</a:t>
            </a:r>
          </a:p>
        </p:txBody>
      </p:sp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Strategic Flexibility</a:t>
            </a:r>
          </a:p>
        </p:txBody>
      </p:sp>
      <p:sp>
        <p:nvSpPr>
          <p:cNvPr id="44041" name="Oval 1033"/>
          <p:cNvSpPr>
            <a:spLocks noChangeArrowheads="1"/>
          </p:cNvSpPr>
          <p:nvPr/>
        </p:nvSpPr>
        <p:spPr bwMode="auto">
          <a:xfrm>
            <a:off x="5753100" y="2830513"/>
            <a:ext cx="2259013" cy="2259012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10196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flexibility</a:t>
            </a:r>
          </a:p>
        </p:txBody>
      </p:sp>
      <p:grpSp>
        <p:nvGrpSpPr>
          <p:cNvPr id="44046" name="Group 1038"/>
          <p:cNvGrpSpPr>
            <a:grpSpLocks/>
          </p:cNvGrpSpPr>
          <p:nvPr/>
        </p:nvGrpSpPr>
        <p:grpSpPr bwMode="auto">
          <a:xfrm>
            <a:off x="1323975" y="3422650"/>
            <a:ext cx="2249488" cy="1241425"/>
            <a:chOff x="3807" y="2767"/>
            <a:chExt cx="1417" cy="782"/>
          </a:xfrm>
        </p:grpSpPr>
        <p:sp>
          <p:nvSpPr>
            <p:cNvPr id="44047" name="Rectangle 1039"/>
            <p:cNvSpPr>
              <a:spLocks noChangeArrowheads="1"/>
            </p:cNvSpPr>
            <p:nvPr/>
          </p:nvSpPr>
          <p:spPr bwMode="auto">
            <a:xfrm>
              <a:off x="3807" y="2767"/>
              <a:ext cx="1417" cy="78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4048" name="Rectangle 1040"/>
            <p:cNvSpPr>
              <a:spLocks noChangeArrowheads="1"/>
            </p:cNvSpPr>
            <p:nvPr/>
          </p:nvSpPr>
          <p:spPr bwMode="auto">
            <a:xfrm>
              <a:off x="3857" y="2820"/>
              <a:ext cx="1303" cy="68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Strategic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reorientation</a:t>
              </a:r>
            </a:p>
          </p:txBody>
        </p:sp>
      </p:grpSp>
      <p:grpSp>
        <p:nvGrpSpPr>
          <p:cNvPr id="44049" name="Group 1041"/>
          <p:cNvGrpSpPr>
            <a:grpSpLocks/>
          </p:cNvGrpSpPr>
          <p:nvPr/>
        </p:nvGrpSpPr>
        <p:grpSpPr bwMode="auto">
          <a:xfrm>
            <a:off x="1323975" y="4978400"/>
            <a:ext cx="2249488" cy="1241425"/>
            <a:chOff x="3807" y="2767"/>
            <a:chExt cx="1417" cy="782"/>
          </a:xfrm>
        </p:grpSpPr>
        <p:sp>
          <p:nvSpPr>
            <p:cNvPr id="44050" name="Rectangle 1042"/>
            <p:cNvSpPr>
              <a:spLocks noChangeArrowheads="1"/>
            </p:cNvSpPr>
            <p:nvPr/>
          </p:nvSpPr>
          <p:spPr bwMode="auto">
            <a:xfrm>
              <a:off x="3807" y="2767"/>
              <a:ext cx="1417" cy="78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4051" name="Rectangle 1043"/>
            <p:cNvSpPr>
              <a:spLocks noChangeArrowheads="1"/>
            </p:cNvSpPr>
            <p:nvPr/>
          </p:nvSpPr>
          <p:spPr bwMode="auto">
            <a:xfrm>
              <a:off x="3857" y="2820"/>
              <a:ext cx="1303" cy="68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Capacity to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learn</a:t>
              </a:r>
            </a:p>
          </p:txBody>
        </p:sp>
      </p:grpSp>
      <p:grpSp>
        <p:nvGrpSpPr>
          <p:cNvPr id="44045" name="Group 1037"/>
          <p:cNvGrpSpPr>
            <a:grpSpLocks/>
          </p:cNvGrpSpPr>
          <p:nvPr/>
        </p:nvGrpSpPr>
        <p:grpSpPr bwMode="auto">
          <a:xfrm>
            <a:off x="1323975" y="1868488"/>
            <a:ext cx="2249488" cy="1241425"/>
            <a:chOff x="3807" y="2767"/>
            <a:chExt cx="1417" cy="782"/>
          </a:xfrm>
        </p:grpSpPr>
        <p:sp>
          <p:nvSpPr>
            <p:cNvPr id="44044" name="Rectangle 1036"/>
            <p:cNvSpPr>
              <a:spLocks noChangeArrowheads="1"/>
            </p:cNvSpPr>
            <p:nvPr/>
          </p:nvSpPr>
          <p:spPr bwMode="auto">
            <a:xfrm>
              <a:off x="3807" y="2767"/>
              <a:ext cx="1417" cy="78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4043" name="Rectangle 1035"/>
            <p:cNvSpPr>
              <a:spLocks noChangeArrowheads="1"/>
            </p:cNvSpPr>
            <p:nvPr/>
          </p:nvSpPr>
          <p:spPr bwMode="auto">
            <a:xfrm>
              <a:off x="3857" y="2820"/>
              <a:ext cx="1303" cy="68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Organizational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slack</a:t>
              </a:r>
            </a:p>
          </p:txBody>
        </p:sp>
      </p:grpSp>
      <p:sp>
        <p:nvSpPr>
          <p:cNvPr id="44054" name="Line 1046"/>
          <p:cNvSpPr>
            <a:spLocks noChangeShapeType="1"/>
          </p:cNvSpPr>
          <p:nvPr/>
        </p:nvSpPr>
        <p:spPr bwMode="auto">
          <a:xfrm>
            <a:off x="3578225" y="2408238"/>
            <a:ext cx="2436813" cy="8302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4058" name="Line 1050"/>
          <p:cNvSpPr>
            <a:spLocks noChangeShapeType="1"/>
          </p:cNvSpPr>
          <p:nvPr/>
        </p:nvSpPr>
        <p:spPr bwMode="auto">
          <a:xfrm>
            <a:off x="3578225" y="4027488"/>
            <a:ext cx="194627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4060" name="Line 1052"/>
          <p:cNvSpPr>
            <a:spLocks noChangeShapeType="1"/>
          </p:cNvSpPr>
          <p:nvPr/>
        </p:nvSpPr>
        <p:spPr bwMode="auto">
          <a:xfrm flipV="1">
            <a:off x="3592513" y="4872038"/>
            <a:ext cx="2081212" cy="6794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9" grpId="0" animBg="1" autoUpdateAnimBg="0"/>
      <p:bldP spid="44056" grpId="0" animBg="1" autoUpdateAnimBg="0"/>
      <p:bldP spid="44041" grpId="0" animBg="1" autoUpdateAnimBg="0"/>
      <p:bldP spid="44054" grpId="0" animBg="1"/>
      <p:bldP spid="44058" grpId="0" animBg="1"/>
      <p:bldP spid="440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2BF5F-FB90-4BBB-AA18-0619CEBCED04}" type="slidenum">
              <a:rPr lang="en-US"/>
              <a:pPr/>
              <a:t>11</a:t>
            </a:fld>
            <a:endParaRPr lang="en-US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849813" y="1822450"/>
            <a:ext cx="4090987" cy="4576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1.	Strategy dictated by the external environments of the firm (what opportunities exist in these environments?)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2.	Firm develops internal skills required by external environment (what can the firm do about the opportunities?)</a:t>
            </a:r>
            <a:endParaRPr lang="en-US" altLang="en-US" sz="2800"/>
          </a:p>
        </p:txBody>
      </p:sp>
      <p:grpSp>
        <p:nvGrpSpPr>
          <p:cNvPr id="20520" name="Group 40"/>
          <p:cNvGrpSpPr>
            <a:grpSpLocks/>
          </p:cNvGrpSpPr>
          <p:nvPr/>
        </p:nvGrpSpPr>
        <p:grpSpPr bwMode="auto">
          <a:xfrm>
            <a:off x="392113" y="1762125"/>
            <a:ext cx="4427537" cy="5105400"/>
            <a:chOff x="247" y="1110"/>
            <a:chExt cx="2789" cy="3216"/>
          </a:xfrm>
        </p:grpSpPr>
        <p:sp>
          <p:nvSpPr>
            <p:cNvPr id="20484" name="Oval 4"/>
            <p:cNvSpPr>
              <a:spLocks noChangeArrowheads="1"/>
            </p:cNvSpPr>
            <p:nvPr/>
          </p:nvSpPr>
          <p:spPr bwMode="auto">
            <a:xfrm>
              <a:off x="247" y="1341"/>
              <a:ext cx="2789" cy="2789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9412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1303" y="1110"/>
              <a:ext cx="77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charset="0"/>
                </a:rPr>
                <a:t>General</a:t>
              </a: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1090" y="4038"/>
              <a:ext cx="120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charset="0"/>
                </a:rPr>
                <a:t>Environment</a:t>
              </a:r>
            </a:p>
          </p:txBody>
        </p:sp>
        <p:sp>
          <p:nvSpPr>
            <p:cNvPr id="20492" name="AutoShape 12"/>
            <p:cNvSpPr>
              <a:spLocks noChangeArrowheads="1"/>
            </p:cNvSpPr>
            <p:nvPr/>
          </p:nvSpPr>
          <p:spPr bwMode="auto">
            <a:xfrm>
              <a:off x="1138" y="1486"/>
              <a:ext cx="1011" cy="277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charset="0"/>
                </a:rPr>
                <a:t>Global</a:t>
              </a:r>
              <a:endPara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endParaRPr>
            </a:p>
          </p:txBody>
        </p:sp>
        <p:sp>
          <p:nvSpPr>
            <p:cNvPr id="20493" name="AutoShape 13"/>
            <p:cNvSpPr>
              <a:spLocks noChangeArrowheads="1"/>
            </p:cNvSpPr>
            <p:nvPr/>
          </p:nvSpPr>
          <p:spPr bwMode="auto">
            <a:xfrm>
              <a:off x="1138" y="3734"/>
              <a:ext cx="1011" cy="277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charset="0"/>
                </a:rPr>
                <a:t>Technological</a:t>
              </a:r>
              <a:endPara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endParaRPr>
            </a:p>
          </p:txBody>
        </p:sp>
        <p:sp>
          <p:nvSpPr>
            <p:cNvPr id="20494" name="AutoShape 14"/>
            <p:cNvSpPr>
              <a:spLocks noChangeArrowheads="1"/>
            </p:cNvSpPr>
            <p:nvPr/>
          </p:nvSpPr>
          <p:spPr bwMode="auto">
            <a:xfrm rot="-3626685">
              <a:off x="2121" y="3172"/>
              <a:ext cx="1011" cy="277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charset="0"/>
                </a:rPr>
                <a:t>Economic</a:t>
              </a:r>
              <a:endPara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endParaRPr>
            </a:p>
          </p:txBody>
        </p:sp>
        <p:sp>
          <p:nvSpPr>
            <p:cNvPr id="20495" name="AutoShape 15"/>
            <p:cNvSpPr>
              <a:spLocks noChangeArrowheads="1"/>
            </p:cNvSpPr>
            <p:nvPr/>
          </p:nvSpPr>
          <p:spPr bwMode="auto">
            <a:xfrm rot="3548554">
              <a:off x="153" y="3173"/>
              <a:ext cx="1011" cy="277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charset="0"/>
                </a:rPr>
                <a:t>Sociocultural</a:t>
              </a:r>
              <a:endPara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endParaRPr>
            </a:p>
          </p:txBody>
        </p:sp>
        <p:sp>
          <p:nvSpPr>
            <p:cNvPr id="20496" name="AutoShape 16"/>
            <p:cNvSpPr>
              <a:spLocks noChangeArrowheads="1"/>
            </p:cNvSpPr>
            <p:nvPr/>
          </p:nvSpPr>
          <p:spPr bwMode="auto">
            <a:xfrm rot="-3621519">
              <a:off x="170" y="2003"/>
              <a:ext cx="1011" cy="277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charset="0"/>
                </a:rPr>
                <a:t>Political/Legal</a:t>
              </a:r>
              <a:endPara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endParaRPr>
            </a:p>
          </p:txBody>
        </p:sp>
        <p:sp>
          <p:nvSpPr>
            <p:cNvPr id="20497" name="AutoShape 17"/>
            <p:cNvSpPr>
              <a:spLocks noChangeArrowheads="1"/>
            </p:cNvSpPr>
            <p:nvPr/>
          </p:nvSpPr>
          <p:spPr bwMode="auto">
            <a:xfrm rot="3663383">
              <a:off x="2119" y="2072"/>
              <a:ext cx="1011" cy="277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charset="0"/>
                </a:rPr>
                <a:t>Demographic</a:t>
              </a:r>
              <a:endPara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endParaRPr>
            </a:p>
          </p:txBody>
        </p:sp>
      </p:grpSp>
      <p:sp>
        <p:nvSpPr>
          <p:cNvPr id="20498" name="AutoShape 18"/>
          <p:cNvSpPr>
            <a:spLocks noChangeArrowheads="1"/>
          </p:cNvSpPr>
          <p:nvPr/>
        </p:nvSpPr>
        <p:spPr bwMode="auto">
          <a:xfrm>
            <a:off x="850900" y="2851150"/>
            <a:ext cx="3482975" cy="3011488"/>
          </a:xfrm>
          <a:prstGeom prst="hexagon">
            <a:avLst>
              <a:gd name="adj" fmla="val 28914"/>
              <a:gd name="vf" fmla="val 115470"/>
            </a:avLst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836613" y="1387475"/>
            <a:ext cx="33369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1. External Environments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4222750" y="1616075"/>
            <a:ext cx="4238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4292600" y="1616075"/>
            <a:ext cx="354013" cy="12033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H="1">
            <a:off x="3355975" y="1616075"/>
            <a:ext cx="1290638" cy="149383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1042988" y="4654550"/>
            <a:ext cx="30845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1719263" y="2989263"/>
            <a:ext cx="1843087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>
                <a:latin typeface="Times" charset="0"/>
              </a:rPr>
              <a:t>Industry Environment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1690688" y="4983163"/>
            <a:ext cx="1843087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>
                <a:latin typeface="Times" charset="0"/>
              </a:rPr>
              <a:t>Competitor Environment</a:t>
            </a:r>
          </a:p>
        </p:txBody>
      </p:sp>
      <p:sp>
        <p:nvSpPr>
          <p:cNvPr id="20515" name="Rectangle 3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35938" cy="1143000"/>
          </a:xfrm>
          <a:noFill/>
          <a:ln/>
        </p:spPr>
        <p:txBody>
          <a:bodyPr/>
          <a:lstStyle/>
          <a:p>
            <a:r>
              <a:rPr lang="en-US" altLang="en-US" sz="3600" b="1"/>
              <a:t>I/O Model of Above-Average Returns</a:t>
            </a:r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 flipH="1">
            <a:off x="2928938" y="1616075"/>
            <a:ext cx="1717675" cy="32321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20498" grpId="0" animBg="1"/>
      <p:bldP spid="20499" grpId="0" autoUpdateAnimBg="0"/>
      <p:bldP spid="20500" grpId="0" animBg="1"/>
      <p:bldP spid="20501" grpId="0" animBg="1"/>
      <p:bldP spid="20502" grpId="0" animBg="1"/>
      <p:bldP spid="20512" grpId="0" animBg="1"/>
      <p:bldP spid="20513" grpId="0" autoUpdateAnimBg="0"/>
      <p:bldP spid="20514" grpId="0" autoUpdateAnimBg="0"/>
      <p:bldP spid="20515" grpId="0" autoUpdateAnimBg="0"/>
      <p:bldP spid="205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D87A-29B5-4E19-93D6-93DA22530199}" type="slidenum">
              <a:rPr lang="en-US"/>
              <a:pPr/>
              <a:t>12</a:t>
            </a:fld>
            <a:endParaRPr lang="en-US"/>
          </a:p>
        </p:txBody>
      </p:sp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Four Assumptions of the I/O Model</a:t>
            </a:r>
            <a:endParaRPr lang="en-US" sz="3600" b="1"/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1.	The external environment is assumed to possess pressures and constraints that determine the strategies that would result in above-average returns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2.	Most firms competing within a particular or within a certain segment of it are assumed to control similar strategically relevant resources and to pursue similar strategies in light of those resources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C4F2-4DC6-42AC-A6FD-330FC67F8D84}" type="slidenum">
              <a:rPr lang="en-US"/>
              <a:pPr/>
              <a:t>13</a:t>
            </a:fld>
            <a:endParaRPr lang="en-US"/>
          </a:p>
        </p:txBody>
      </p:sp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/>
              <a:t>Four Assumptions of the I/O Model</a:t>
            </a:r>
            <a:endParaRPr lang="en-US" sz="3600" b="1"/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3.	Resources used to implement strategies are highly mobile across firms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4.	Organizational decision makers are assumed to be rational and committed to acting in the firm’s best interests, as shown by their profit-maximizing behaviors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7F16-D027-453E-A2DD-F074ECF22453}" type="slidenum">
              <a:rPr lang="en-US"/>
              <a:pPr/>
              <a:t>14</a:t>
            </a:fld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90525" y="1817688"/>
            <a:ext cx="3886200" cy="4662487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65098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52425" y="1819275"/>
            <a:ext cx="3962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kumimoji="0"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Industrial Organization Model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85800" y="609600"/>
            <a:ext cx="81359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I/O Model of Above-Average Returns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419600" y="1817688"/>
            <a:ext cx="4186238" cy="3378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 indent="-339725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1.	Study the external environment, especially the industry environment</a:t>
            </a:r>
          </a:p>
          <a:p>
            <a:pPr marL="677863" lvl="1" indent="-223838">
              <a:buFontTx/>
              <a:buChar char="•"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economies of scale</a:t>
            </a:r>
          </a:p>
          <a:p>
            <a:pPr marL="677863" lvl="1" indent="-223838">
              <a:buFontTx/>
              <a:buChar char="•"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barriers to market entry</a:t>
            </a:r>
          </a:p>
          <a:p>
            <a:pPr marL="677863" lvl="1" indent="-223838">
              <a:buFontTx/>
              <a:buChar char="•"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diversification</a:t>
            </a:r>
          </a:p>
          <a:p>
            <a:pPr marL="677863" lvl="1" indent="-223838">
              <a:buFontTx/>
              <a:buChar char="•"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product differentiation</a:t>
            </a:r>
          </a:p>
          <a:p>
            <a:pPr marL="677863" lvl="1" indent="-223838">
              <a:buFontTx/>
              <a:buChar char="•"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degree of concentration of firms in the industry</a:t>
            </a:r>
          </a:p>
        </p:txBody>
      </p:sp>
      <p:grpSp>
        <p:nvGrpSpPr>
          <p:cNvPr id="23570" name="Group 18"/>
          <p:cNvGrpSpPr>
            <a:grpSpLocks/>
          </p:cNvGrpSpPr>
          <p:nvPr/>
        </p:nvGrpSpPr>
        <p:grpSpPr bwMode="auto">
          <a:xfrm>
            <a:off x="449263" y="2732088"/>
            <a:ext cx="3768725" cy="584200"/>
            <a:chOff x="-849" y="1234"/>
            <a:chExt cx="2374" cy="428"/>
          </a:xfrm>
        </p:grpSpPr>
        <p:sp>
          <p:nvSpPr>
            <p:cNvPr id="23569" name="Rectangle 17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 External Environment</a:t>
              </a:r>
              <a:endParaRPr kumimoji="0" 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500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5" dur="500"/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autoUpdateAnimBg="0"/>
      <p:bldP spid="23556" grpId="0" autoUpdateAnimBg="0"/>
      <p:bldP spid="23557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316-8313-4ADB-909F-4C63CDEFC42B}" type="slidenum">
              <a:rPr lang="en-US"/>
              <a:pPr/>
              <a:t>15</a:t>
            </a:fld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09600"/>
            <a:ext cx="81359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I/O Model of Above-Average Returns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419600" y="1817688"/>
            <a:ext cx="4186238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 indent="-339725">
              <a:spcBef>
                <a:spcPct val="5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2.	Locate an attractive industry with a high potential for above-average returns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419600" y="3397250"/>
            <a:ext cx="4471988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>
              <a:spcBef>
                <a:spcPct val="1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Attractive industry: one whose structural characteristics suggest above-average returns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390525" y="1817688"/>
            <a:ext cx="3886200" cy="4662487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65098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52425" y="1819275"/>
            <a:ext cx="3962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kumimoji="0"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Industrial Organization Model</a:t>
            </a:r>
          </a:p>
        </p:txBody>
      </p:sp>
      <p:grpSp>
        <p:nvGrpSpPr>
          <p:cNvPr id="24594" name="Group 18"/>
          <p:cNvGrpSpPr>
            <a:grpSpLocks/>
          </p:cNvGrpSpPr>
          <p:nvPr/>
        </p:nvGrpSpPr>
        <p:grpSpPr bwMode="auto">
          <a:xfrm>
            <a:off x="449263" y="2732088"/>
            <a:ext cx="3768725" cy="584200"/>
            <a:chOff x="-849" y="1234"/>
            <a:chExt cx="2374" cy="428"/>
          </a:xfrm>
        </p:grpSpPr>
        <p:sp>
          <p:nvSpPr>
            <p:cNvPr id="24595" name="Rectangle 19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596" name="Rectangle 20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 External Environment</a:t>
              </a:r>
              <a:endParaRPr kumimoji="0" lang="en-US"/>
            </a:p>
          </p:txBody>
        </p:sp>
      </p:grpSp>
      <p:grpSp>
        <p:nvGrpSpPr>
          <p:cNvPr id="24597" name="Group 21"/>
          <p:cNvGrpSpPr>
            <a:grpSpLocks/>
          </p:cNvGrpSpPr>
          <p:nvPr/>
        </p:nvGrpSpPr>
        <p:grpSpPr bwMode="auto">
          <a:xfrm>
            <a:off x="449263" y="3355975"/>
            <a:ext cx="3768725" cy="584200"/>
            <a:chOff x="-849" y="1234"/>
            <a:chExt cx="2374" cy="428"/>
          </a:xfrm>
        </p:grpSpPr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An Attractive Industry</a:t>
              </a:r>
              <a:endParaRPr kumimoji="0" 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654F-C7AC-46BE-B965-50BEB20E089F}" type="slidenum">
              <a:rPr lang="en-US"/>
              <a:pPr/>
              <a:t>16</a:t>
            </a:fld>
            <a:endParaRPr 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09600"/>
            <a:ext cx="81359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I/O Model of Above-Average Returns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419600" y="1817688"/>
            <a:ext cx="4186238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 indent="-339725">
              <a:spcBef>
                <a:spcPct val="5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3.	Identify the strategy called for by the attractive industry to earn above-average returns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419600" y="4025900"/>
            <a:ext cx="4379913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>
              <a:spcBef>
                <a:spcPct val="1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Strategy formulation: selection of a strategy linked with above-average returns in a particular industry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90525" y="1817688"/>
            <a:ext cx="3886200" cy="4662487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65098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352425" y="1819275"/>
            <a:ext cx="3962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kumimoji="0"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Industrial Organization Model</a:t>
            </a:r>
          </a:p>
        </p:txBody>
      </p:sp>
      <p:grpSp>
        <p:nvGrpSpPr>
          <p:cNvPr id="25618" name="Group 18"/>
          <p:cNvGrpSpPr>
            <a:grpSpLocks/>
          </p:cNvGrpSpPr>
          <p:nvPr/>
        </p:nvGrpSpPr>
        <p:grpSpPr bwMode="auto">
          <a:xfrm>
            <a:off x="449263" y="2732088"/>
            <a:ext cx="3768725" cy="584200"/>
            <a:chOff x="-849" y="1234"/>
            <a:chExt cx="2374" cy="428"/>
          </a:xfrm>
        </p:grpSpPr>
        <p:sp>
          <p:nvSpPr>
            <p:cNvPr id="25619" name="Rectangle 19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20" name="Rectangle 20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 External Environment</a:t>
              </a:r>
              <a:endParaRPr kumimoji="0" lang="en-US"/>
            </a:p>
          </p:txBody>
        </p:sp>
      </p:grpSp>
      <p:grpSp>
        <p:nvGrpSpPr>
          <p:cNvPr id="25621" name="Group 21"/>
          <p:cNvGrpSpPr>
            <a:grpSpLocks/>
          </p:cNvGrpSpPr>
          <p:nvPr/>
        </p:nvGrpSpPr>
        <p:grpSpPr bwMode="auto">
          <a:xfrm>
            <a:off x="449263" y="3355975"/>
            <a:ext cx="3768725" cy="584200"/>
            <a:chOff x="-849" y="1234"/>
            <a:chExt cx="2374" cy="428"/>
          </a:xfrm>
        </p:grpSpPr>
        <p:sp>
          <p:nvSpPr>
            <p:cNvPr id="25622" name="Rectangle 22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23" name="Rectangle 23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An Attractive Industry</a:t>
              </a:r>
              <a:endParaRPr kumimoji="0" lang="en-US"/>
            </a:p>
          </p:txBody>
        </p:sp>
      </p:grpSp>
      <p:grpSp>
        <p:nvGrpSpPr>
          <p:cNvPr id="25624" name="Group 24"/>
          <p:cNvGrpSpPr>
            <a:grpSpLocks/>
          </p:cNvGrpSpPr>
          <p:nvPr/>
        </p:nvGrpSpPr>
        <p:grpSpPr bwMode="auto">
          <a:xfrm>
            <a:off x="449263" y="3979863"/>
            <a:ext cx="3768725" cy="584200"/>
            <a:chOff x="-849" y="1234"/>
            <a:chExt cx="2374" cy="428"/>
          </a:xfrm>
        </p:grpSpPr>
        <p:sp>
          <p:nvSpPr>
            <p:cNvPr id="25625" name="Rectangle 25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26" name="Rectangle 26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Strategy Formulation</a:t>
              </a:r>
              <a:endParaRPr kumimoji="0" 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8C2F-9785-47B3-9E21-55BC3B6FB3CC}" type="slidenum">
              <a:rPr lang="en-US"/>
              <a:pPr/>
              <a:t>17</a:t>
            </a:fld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09600"/>
            <a:ext cx="81359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I/O Model of Above-Average Returns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19600" y="1817688"/>
            <a:ext cx="4186238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 indent="-339725">
              <a:spcBef>
                <a:spcPct val="5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4.	Develop or acquire assets and skills needed to implement the strategy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419600" y="4654550"/>
            <a:ext cx="4379913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>
              <a:spcBef>
                <a:spcPct val="1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Assets and skills: those assets and skills required to implement a chosen strategy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390525" y="1817688"/>
            <a:ext cx="3886200" cy="4662487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65098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352425" y="1819275"/>
            <a:ext cx="3962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kumimoji="0"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Industrial Organization Model</a:t>
            </a:r>
          </a:p>
        </p:txBody>
      </p:sp>
      <p:grpSp>
        <p:nvGrpSpPr>
          <p:cNvPr id="26642" name="Group 18"/>
          <p:cNvGrpSpPr>
            <a:grpSpLocks/>
          </p:cNvGrpSpPr>
          <p:nvPr/>
        </p:nvGrpSpPr>
        <p:grpSpPr bwMode="auto">
          <a:xfrm>
            <a:off x="449263" y="2732088"/>
            <a:ext cx="3768725" cy="584200"/>
            <a:chOff x="-849" y="1234"/>
            <a:chExt cx="2374" cy="428"/>
          </a:xfrm>
        </p:grpSpPr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 External Environment</a:t>
              </a:r>
              <a:endParaRPr kumimoji="0" lang="en-US"/>
            </a:p>
          </p:txBody>
        </p:sp>
      </p:grpSp>
      <p:grpSp>
        <p:nvGrpSpPr>
          <p:cNvPr id="26645" name="Group 21"/>
          <p:cNvGrpSpPr>
            <a:grpSpLocks/>
          </p:cNvGrpSpPr>
          <p:nvPr/>
        </p:nvGrpSpPr>
        <p:grpSpPr bwMode="auto">
          <a:xfrm>
            <a:off x="449263" y="3355975"/>
            <a:ext cx="3768725" cy="584200"/>
            <a:chOff x="-849" y="1234"/>
            <a:chExt cx="2374" cy="428"/>
          </a:xfrm>
        </p:grpSpPr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An Attractive Industry</a:t>
              </a:r>
              <a:endParaRPr kumimoji="0" lang="en-US"/>
            </a:p>
          </p:txBody>
        </p:sp>
      </p:grpSp>
      <p:grpSp>
        <p:nvGrpSpPr>
          <p:cNvPr id="26648" name="Group 24"/>
          <p:cNvGrpSpPr>
            <a:grpSpLocks/>
          </p:cNvGrpSpPr>
          <p:nvPr/>
        </p:nvGrpSpPr>
        <p:grpSpPr bwMode="auto">
          <a:xfrm>
            <a:off x="449263" y="3979863"/>
            <a:ext cx="3768725" cy="584200"/>
            <a:chOff x="-849" y="1234"/>
            <a:chExt cx="2374" cy="428"/>
          </a:xfrm>
        </p:grpSpPr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Strategy Formulation</a:t>
              </a:r>
              <a:endParaRPr kumimoji="0" lang="en-US"/>
            </a:p>
          </p:txBody>
        </p:sp>
      </p:grpSp>
      <p:grpSp>
        <p:nvGrpSpPr>
          <p:cNvPr id="26651" name="Group 27"/>
          <p:cNvGrpSpPr>
            <a:grpSpLocks/>
          </p:cNvGrpSpPr>
          <p:nvPr/>
        </p:nvGrpSpPr>
        <p:grpSpPr bwMode="auto">
          <a:xfrm>
            <a:off x="449263" y="4603750"/>
            <a:ext cx="3768725" cy="584200"/>
            <a:chOff x="-849" y="1234"/>
            <a:chExt cx="2374" cy="428"/>
          </a:xfrm>
        </p:grpSpPr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53" name="Rectangle 29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Assets and Skills</a:t>
              </a:r>
              <a:endParaRPr kumimoji="0" 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2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D0AA-66B6-48C8-BB27-59EF25E3A7B0}" type="slidenum">
              <a:rPr lang="en-US"/>
              <a:pPr/>
              <a:t>18</a:t>
            </a:fld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09600"/>
            <a:ext cx="81359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I/O Model of Above-Average Returns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419600" y="1817688"/>
            <a:ext cx="4186238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5. Use the firm’s strengths (its developed or acquired assets and skills) to implement the strategy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419600" y="5040313"/>
            <a:ext cx="4379913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>
              <a:spcBef>
                <a:spcPct val="1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Strategy implementation: select strategic actions linked with effective implementation of the chosen strategy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390525" y="1817688"/>
            <a:ext cx="3886200" cy="4662487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65098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352425" y="1819275"/>
            <a:ext cx="3962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kumimoji="0"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Industrial Organization Model</a:t>
            </a:r>
          </a:p>
        </p:txBody>
      </p:sp>
      <p:grpSp>
        <p:nvGrpSpPr>
          <p:cNvPr id="27666" name="Group 18"/>
          <p:cNvGrpSpPr>
            <a:grpSpLocks/>
          </p:cNvGrpSpPr>
          <p:nvPr/>
        </p:nvGrpSpPr>
        <p:grpSpPr bwMode="auto">
          <a:xfrm>
            <a:off x="449263" y="2732088"/>
            <a:ext cx="3768725" cy="584200"/>
            <a:chOff x="-849" y="1234"/>
            <a:chExt cx="2374" cy="428"/>
          </a:xfrm>
        </p:grpSpPr>
        <p:sp>
          <p:nvSpPr>
            <p:cNvPr id="27667" name="Rectangle 19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668" name="Rectangle 20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 External Environment</a:t>
              </a:r>
              <a:endParaRPr kumimoji="0" lang="en-US"/>
            </a:p>
          </p:txBody>
        </p:sp>
      </p:grpSp>
      <p:grpSp>
        <p:nvGrpSpPr>
          <p:cNvPr id="27669" name="Group 21"/>
          <p:cNvGrpSpPr>
            <a:grpSpLocks/>
          </p:cNvGrpSpPr>
          <p:nvPr/>
        </p:nvGrpSpPr>
        <p:grpSpPr bwMode="auto">
          <a:xfrm>
            <a:off x="449263" y="3355975"/>
            <a:ext cx="3768725" cy="584200"/>
            <a:chOff x="-849" y="1234"/>
            <a:chExt cx="2374" cy="428"/>
          </a:xfrm>
        </p:grpSpPr>
        <p:sp>
          <p:nvSpPr>
            <p:cNvPr id="27670" name="Rectangle 22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671" name="Rectangle 23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An Attractive Industry</a:t>
              </a:r>
              <a:endParaRPr kumimoji="0" lang="en-US"/>
            </a:p>
          </p:txBody>
        </p:sp>
      </p:grpSp>
      <p:grpSp>
        <p:nvGrpSpPr>
          <p:cNvPr id="27672" name="Group 24"/>
          <p:cNvGrpSpPr>
            <a:grpSpLocks/>
          </p:cNvGrpSpPr>
          <p:nvPr/>
        </p:nvGrpSpPr>
        <p:grpSpPr bwMode="auto">
          <a:xfrm>
            <a:off x="449263" y="3979863"/>
            <a:ext cx="3768725" cy="584200"/>
            <a:chOff x="-849" y="1234"/>
            <a:chExt cx="2374" cy="428"/>
          </a:xfrm>
        </p:grpSpPr>
        <p:sp>
          <p:nvSpPr>
            <p:cNvPr id="27673" name="Rectangle 25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674" name="Rectangle 26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Strategy Formulation</a:t>
              </a:r>
              <a:endParaRPr kumimoji="0" lang="en-US"/>
            </a:p>
          </p:txBody>
        </p:sp>
      </p:grpSp>
      <p:grpSp>
        <p:nvGrpSpPr>
          <p:cNvPr id="27675" name="Group 27"/>
          <p:cNvGrpSpPr>
            <a:grpSpLocks/>
          </p:cNvGrpSpPr>
          <p:nvPr/>
        </p:nvGrpSpPr>
        <p:grpSpPr bwMode="auto">
          <a:xfrm>
            <a:off x="449263" y="4603750"/>
            <a:ext cx="3768725" cy="584200"/>
            <a:chOff x="-849" y="1234"/>
            <a:chExt cx="2374" cy="428"/>
          </a:xfrm>
        </p:grpSpPr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Assets and Skills</a:t>
              </a:r>
              <a:endParaRPr kumimoji="0" lang="en-US"/>
            </a:p>
          </p:txBody>
        </p:sp>
      </p:grpSp>
      <p:grpSp>
        <p:nvGrpSpPr>
          <p:cNvPr id="27678" name="Group 30"/>
          <p:cNvGrpSpPr>
            <a:grpSpLocks/>
          </p:cNvGrpSpPr>
          <p:nvPr/>
        </p:nvGrpSpPr>
        <p:grpSpPr bwMode="auto">
          <a:xfrm>
            <a:off x="449263" y="5227638"/>
            <a:ext cx="3768725" cy="584200"/>
            <a:chOff x="-849" y="1234"/>
            <a:chExt cx="2374" cy="428"/>
          </a:xfrm>
        </p:grpSpPr>
        <p:sp>
          <p:nvSpPr>
            <p:cNvPr id="27679" name="Rectangle 31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680" name="Rectangle 32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Strategy Implementation</a:t>
              </a:r>
              <a:endParaRPr kumimoji="0" 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2CE-746E-42EC-A049-4E4407B8FBFF}" type="slidenum">
              <a:rPr lang="en-US"/>
              <a:pPr/>
              <a:t>19</a:t>
            </a:fld>
            <a:endParaRPr lang="en-US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09600"/>
            <a:ext cx="81359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I/O Model of Above-Average Returns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390525" y="1817688"/>
            <a:ext cx="3886200" cy="4662487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65098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352425" y="1819275"/>
            <a:ext cx="3962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kumimoji="0" lang="en-US" altLang="en-US" sz="2800" b="1"/>
              <a:t>Industrial Organization Model</a:t>
            </a:r>
          </a:p>
        </p:txBody>
      </p:sp>
      <p:grpSp>
        <p:nvGrpSpPr>
          <p:cNvPr id="28693" name="Group 21"/>
          <p:cNvGrpSpPr>
            <a:grpSpLocks/>
          </p:cNvGrpSpPr>
          <p:nvPr/>
        </p:nvGrpSpPr>
        <p:grpSpPr bwMode="auto">
          <a:xfrm>
            <a:off x="449263" y="2732088"/>
            <a:ext cx="3768725" cy="584200"/>
            <a:chOff x="-849" y="1234"/>
            <a:chExt cx="2374" cy="428"/>
          </a:xfrm>
        </p:grpSpPr>
        <p:sp>
          <p:nvSpPr>
            <p:cNvPr id="28694" name="Rectangle 22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695" name="Rectangle 23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 External Environment</a:t>
              </a:r>
              <a:endParaRPr kumimoji="0" lang="en-US"/>
            </a:p>
          </p:txBody>
        </p:sp>
      </p:grpSp>
      <p:grpSp>
        <p:nvGrpSpPr>
          <p:cNvPr id="28696" name="Group 24"/>
          <p:cNvGrpSpPr>
            <a:grpSpLocks/>
          </p:cNvGrpSpPr>
          <p:nvPr/>
        </p:nvGrpSpPr>
        <p:grpSpPr bwMode="auto">
          <a:xfrm>
            <a:off x="449263" y="3355975"/>
            <a:ext cx="3768725" cy="584200"/>
            <a:chOff x="-849" y="1234"/>
            <a:chExt cx="2374" cy="428"/>
          </a:xfrm>
        </p:grpSpPr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An Attractive Industry</a:t>
              </a:r>
              <a:endParaRPr kumimoji="0" lang="en-US"/>
            </a:p>
          </p:txBody>
        </p:sp>
      </p:grpSp>
      <p:grpSp>
        <p:nvGrpSpPr>
          <p:cNvPr id="28699" name="Group 27"/>
          <p:cNvGrpSpPr>
            <a:grpSpLocks/>
          </p:cNvGrpSpPr>
          <p:nvPr/>
        </p:nvGrpSpPr>
        <p:grpSpPr bwMode="auto">
          <a:xfrm>
            <a:off x="449263" y="3979863"/>
            <a:ext cx="3768725" cy="584200"/>
            <a:chOff x="-849" y="1234"/>
            <a:chExt cx="2374" cy="428"/>
          </a:xfrm>
        </p:grpSpPr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Strategy Formulation</a:t>
              </a:r>
              <a:endParaRPr kumimoji="0" lang="en-US"/>
            </a:p>
          </p:txBody>
        </p:sp>
      </p:grpSp>
      <p:grpSp>
        <p:nvGrpSpPr>
          <p:cNvPr id="28702" name="Group 30"/>
          <p:cNvGrpSpPr>
            <a:grpSpLocks/>
          </p:cNvGrpSpPr>
          <p:nvPr/>
        </p:nvGrpSpPr>
        <p:grpSpPr bwMode="auto">
          <a:xfrm>
            <a:off x="449263" y="4603750"/>
            <a:ext cx="3768725" cy="584200"/>
            <a:chOff x="-849" y="1234"/>
            <a:chExt cx="2374" cy="428"/>
          </a:xfrm>
        </p:grpSpPr>
        <p:sp>
          <p:nvSpPr>
            <p:cNvPr id="28703" name="Rectangle 31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Assets and Skills</a:t>
              </a:r>
              <a:endParaRPr kumimoji="0" lang="en-US"/>
            </a:p>
          </p:txBody>
        </p:sp>
      </p:grpSp>
      <p:grpSp>
        <p:nvGrpSpPr>
          <p:cNvPr id="28705" name="Group 33"/>
          <p:cNvGrpSpPr>
            <a:grpSpLocks/>
          </p:cNvGrpSpPr>
          <p:nvPr/>
        </p:nvGrpSpPr>
        <p:grpSpPr bwMode="auto">
          <a:xfrm>
            <a:off x="449263" y="5227638"/>
            <a:ext cx="3768725" cy="584200"/>
            <a:chOff x="-849" y="1234"/>
            <a:chExt cx="2374" cy="428"/>
          </a:xfrm>
        </p:grpSpPr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Strategy Implementation</a:t>
              </a:r>
              <a:endParaRPr kumimoji="0" lang="en-US"/>
            </a:p>
          </p:txBody>
        </p:sp>
      </p:grpSp>
      <p:grpSp>
        <p:nvGrpSpPr>
          <p:cNvPr id="28708" name="Group 36"/>
          <p:cNvGrpSpPr>
            <a:grpSpLocks/>
          </p:cNvGrpSpPr>
          <p:nvPr/>
        </p:nvGrpSpPr>
        <p:grpSpPr bwMode="auto">
          <a:xfrm>
            <a:off x="449263" y="5853113"/>
            <a:ext cx="3768725" cy="584200"/>
            <a:chOff x="-849" y="1234"/>
            <a:chExt cx="2374" cy="428"/>
          </a:xfrm>
        </p:grpSpPr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Superior Returns</a:t>
              </a:r>
              <a:endParaRPr kumimoji="0" lang="en-US"/>
            </a:p>
          </p:txBody>
        </p:sp>
      </p:grpSp>
      <p:sp>
        <p:nvSpPr>
          <p:cNvPr id="28714" name="Line 42"/>
          <p:cNvSpPr>
            <a:spLocks noChangeShapeType="1"/>
          </p:cNvSpPr>
          <p:nvPr/>
        </p:nvSpPr>
        <p:spPr bwMode="auto">
          <a:xfrm>
            <a:off x="5060950" y="4237038"/>
            <a:ext cx="8302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>
            <a:off x="5891213" y="4244975"/>
            <a:ext cx="0" cy="18637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 useBgFill="1">
        <p:nvSpPr>
          <p:cNvPr id="28718" name="Oval 46"/>
          <p:cNvSpPr>
            <a:spLocks noChangeArrowheads="1"/>
          </p:cNvSpPr>
          <p:nvPr/>
        </p:nvSpPr>
        <p:spPr bwMode="auto">
          <a:xfrm>
            <a:off x="5795963" y="4830763"/>
            <a:ext cx="177800" cy="747712"/>
          </a:xfrm>
          <a:prstGeom prst="ellipse">
            <a:avLst/>
          </a:prstGeom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 flipH="1">
            <a:off x="4191000" y="6122988"/>
            <a:ext cx="170021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717" name="AutoShape 45"/>
          <p:cNvSpPr>
            <a:spLocks/>
          </p:cNvSpPr>
          <p:nvPr/>
        </p:nvSpPr>
        <p:spPr bwMode="auto">
          <a:xfrm>
            <a:off x="4205288" y="2978150"/>
            <a:ext cx="842962" cy="2517775"/>
          </a:xfrm>
          <a:prstGeom prst="rightBrace">
            <a:avLst>
              <a:gd name="adj1" fmla="val 24890"/>
              <a:gd name="adj2" fmla="val 50000"/>
            </a:avLst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783138" y="4772025"/>
            <a:ext cx="3754437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>
              <a:spcBef>
                <a:spcPct val="10000"/>
              </a:spcBef>
            </a:pPr>
            <a:r>
              <a:rPr lang="en-US" altLang="en-US">
                <a:latin typeface="Times" charset="0"/>
              </a:rPr>
              <a:t>Superior returns: earning of above-average returns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4" grpId="0" animBg="1"/>
      <p:bldP spid="28715" grpId="0" animBg="1"/>
      <p:bldP spid="28718" grpId="0" animBg="1"/>
      <p:bldP spid="28716" grpId="0" animBg="1"/>
      <p:bldP spid="28717" grpId="0" animBg="1"/>
      <p:bldP spid="2867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18BB-5846-45D3-8296-D0AFE010A3F5}" type="slidenum">
              <a:rPr lang="en-US"/>
              <a:pPr/>
              <a:t>2</a:t>
            </a:fld>
            <a:endParaRPr lang="en-US"/>
          </a:p>
        </p:txBody>
      </p:sp>
      <p:sp useBgFill="1"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kumimoji="0" lang="pt-B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6408" name="AutoShape 24"/>
          <p:cNvCxnSpPr>
            <a:cxnSpLocks noChangeShapeType="1"/>
          </p:cNvCxnSpPr>
          <p:nvPr/>
        </p:nvCxnSpPr>
        <p:spPr bwMode="auto">
          <a:xfrm>
            <a:off x="2424113" y="668338"/>
            <a:ext cx="623887" cy="595312"/>
          </a:xfrm>
          <a:prstGeom prst="bentConnector3">
            <a:avLst>
              <a:gd name="adj1" fmla="val 55218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09" name="AutoShape 25"/>
          <p:cNvCxnSpPr>
            <a:cxnSpLocks noChangeShapeType="1"/>
          </p:cNvCxnSpPr>
          <p:nvPr/>
        </p:nvCxnSpPr>
        <p:spPr bwMode="auto">
          <a:xfrm flipV="1">
            <a:off x="2351088" y="1517650"/>
            <a:ext cx="690562" cy="595313"/>
          </a:xfrm>
          <a:prstGeom prst="bentConnector3">
            <a:avLst>
              <a:gd name="adj1" fmla="val 59310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14" name="AutoShape 30"/>
          <p:cNvCxnSpPr>
            <a:cxnSpLocks noChangeShapeType="1"/>
            <a:stCxn id="16404" idx="1"/>
          </p:cNvCxnSpPr>
          <p:nvPr/>
        </p:nvCxnSpPr>
        <p:spPr bwMode="auto">
          <a:xfrm rot="16200000" flipH="1">
            <a:off x="5156994" y="497681"/>
            <a:ext cx="749300" cy="3443288"/>
          </a:xfrm>
          <a:prstGeom prst="bentConnector3">
            <a:avLst>
              <a:gd name="adj1" fmla="val 54236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15" name="AutoShape 31"/>
          <p:cNvCxnSpPr>
            <a:cxnSpLocks noChangeShapeType="1"/>
            <a:stCxn id="16404" idx="1"/>
            <a:endCxn id="16395" idx="0"/>
          </p:cNvCxnSpPr>
          <p:nvPr/>
        </p:nvCxnSpPr>
        <p:spPr bwMode="auto">
          <a:xfrm rot="5400000">
            <a:off x="3021013" y="1804987"/>
            <a:ext cx="749300" cy="828675"/>
          </a:xfrm>
          <a:prstGeom prst="bentConnector3">
            <a:avLst>
              <a:gd name="adj1" fmla="val 54236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643563" y="2586038"/>
            <a:ext cx="3203575" cy="26352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3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/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Strategy Implementation</a:t>
            </a:r>
          </a:p>
        </p:txBody>
      </p:sp>
      <p:sp>
        <p:nvSpPr>
          <p:cNvPr id="1639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85038" y="4164013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13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Entrepreneurship</a:t>
            </a:r>
          </a:p>
        </p:txBody>
      </p:sp>
      <p:sp>
        <p:nvSpPr>
          <p:cNvPr id="1639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85038" y="3095625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11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Organizational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 and 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Controls</a:t>
            </a:r>
          </a:p>
        </p:txBody>
      </p:sp>
      <p:sp>
        <p:nvSpPr>
          <p:cNvPr id="1639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05475" y="3095625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10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Corporate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Governance</a:t>
            </a:r>
          </a:p>
        </p:txBody>
      </p:sp>
      <p:sp>
        <p:nvSpPr>
          <p:cNvPr id="1639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07063" y="4164013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12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Leadership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741363" y="2593975"/>
            <a:ext cx="4478337" cy="26352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3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/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Strategy Formulation</a:t>
            </a: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5214938" y="4121150"/>
            <a:ext cx="4206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33913" y="5367338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accent2">
                  <a:gamma/>
                  <a:shade val="16078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Competitiveness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Above-Average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Returns</a:t>
            </a:r>
          </a:p>
        </p:txBody>
      </p:sp>
      <p:sp>
        <p:nvSpPr>
          <p:cNvPr id="16404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0" y="871538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accent2">
                  <a:gamma/>
                  <a:shade val="16078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Intent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Mission</a:t>
            </a:r>
          </a:p>
        </p:txBody>
      </p:sp>
      <p:sp>
        <p:nvSpPr>
          <p:cNvPr id="16405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6788" y="276225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tx2">
                  <a:gamma/>
                  <a:shade val="2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2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External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</a:p>
        </p:txBody>
      </p:sp>
      <p:sp>
        <p:nvSpPr>
          <p:cNvPr id="16406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5200" y="1466850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tx2">
                  <a:gamma/>
                  <a:shade val="16078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3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Internal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5156200" y="147638"/>
            <a:ext cx="3662363" cy="2101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Strategic Management Process</a:t>
            </a:r>
          </a:p>
        </p:txBody>
      </p:sp>
      <p:cxnSp>
        <p:nvCxnSpPr>
          <p:cNvPr id="16410" name="AutoShape 26"/>
          <p:cNvCxnSpPr>
            <a:cxnSpLocks noChangeShapeType="1"/>
            <a:stCxn id="16403" idx="0"/>
          </p:cNvCxnSpPr>
          <p:nvPr/>
        </p:nvCxnSpPr>
        <p:spPr bwMode="auto">
          <a:xfrm flipV="1">
            <a:off x="6156325" y="5230813"/>
            <a:ext cx="1096963" cy="655637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triangle" w="med" len="med"/>
            <a:tailEnd type="none" w="sm" len="sm"/>
          </a:ln>
          <a:effectLst/>
        </p:spPr>
      </p:cxnSp>
      <p:cxnSp>
        <p:nvCxnSpPr>
          <p:cNvPr id="16411" name="AutoShape 27"/>
          <p:cNvCxnSpPr>
            <a:cxnSpLocks noChangeShapeType="1"/>
            <a:stCxn id="16403" idx="2"/>
            <a:endCxn id="16395" idx="2"/>
          </p:cNvCxnSpPr>
          <p:nvPr/>
        </p:nvCxnSpPr>
        <p:spPr bwMode="auto">
          <a:xfrm rot="10800000">
            <a:off x="2981325" y="5229225"/>
            <a:ext cx="1652588" cy="657225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triangle" w="med" len="med"/>
            <a:tailEnd type="none" w="sm" len="sm"/>
          </a:ln>
          <a:effectLst/>
        </p:spPr>
      </p:cxnSp>
      <p:cxnSp>
        <p:nvCxnSpPr>
          <p:cNvPr id="16412" name="AutoShape 28"/>
          <p:cNvCxnSpPr>
            <a:cxnSpLocks noChangeShapeType="1"/>
            <a:stCxn id="16403" idx="1"/>
            <a:endCxn id="16406" idx="2"/>
          </p:cNvCxnSpPr>
          <p:nvPr/>
        </p:nvCxnSpPr>
        <p:spPr bwMode="auto">
          <a:xfrm rot="16200000" flipV="1">
            <a:off x="970757" y="1980406"/>
            <a:ext cx="4419600" cy="4430713"/>
          </a:xfrm>
          <a:prstGeom prst="bentConnector4">
            <a:avLst>
              <a:gd name="adj1" fmla="val -5171"/>
              <a:gd name="adj2" fmla="val 109028"/>
            </a:avLst>
          </a:prstGeom>
          <a:noFill/>
          <a:ln w="28575" cap="sq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13" name="AutoShape 29"/>
          <p:cNvCxnSpPr>
            <a:cxnSpLocks noChangeShapeType="1"/>
            <a:stCxn id="16403" idx="1"/>
            <a:endCxn id="16405" idx="2"/>
          </p:cNvCxnSpPr>
          <p:nvPr/>
        </p:nvCxnSpPr>
        <p:spPr bwMode="auto">
          <a:xfrm rot="16200000" flipV="1">
            <a:off x="376238" y="1385888"/>
            <a:ext cx="5610225" cy="4429125"/>
          </a:xfrm>
          <a:prstGeom prst="bentConnector4">
            <a:avLst>
              <a:gd name="adj1" fmla="val -4074"/>
              <a:gd name="adj2" fmla="val 109139"/>
            </a:avLst>
          </a:prstGeom>
          <a:noFill/>
          <a:ln w="28575" cap="sq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047875" y="6291263"/>
            <a:ext cx="1706563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Feedback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 rot="-5400000">
            <a:off x="-277812" y="1219200"/>
            <a:ext cx="14033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Inputs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 rot="-5400000">
            <a:off x="-317500" y="3943351"/>
            <a:ext cx="148272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Actions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 rot="-5400000">
            <a:off x="-411162" y="5713413"/>
            <a:ext cx="16700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Outcomes</a:t>
            </a:r>
          </a:p>
        </p:txBody>
      </p:sp>
      <p:sp>
        <p:nvSpPr>
          <p:cNvPr id="16435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24288" y="3094038"/>
            <a:ext cx="1339850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6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Corporate-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Level Strategy</a:t>
            </a:r>
          </a:p>
        </p:txBody>
      </p:sp>
      <p:sp>
        <p:nvSpPr>
          <p:cNvPr id="16436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24288" y="4162425"/>
            <a:ext cx="1339850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9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Cooperative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Strategy</a:t>
            </a:r>
          </a:p>
        </p:txBody>
      </p:sp>
      <p:sp>
        <p:nvSpPr>
          <p:cNvPr id="16437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01850" y="3094038"/>
            <a:ext cx="1693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5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Rivalry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Competitive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Dynamics </a:t>
            </a:r>
            <a:endParaRPr lang="en-US" sz="1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38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01850" y="4162425"/>
            <a:ext cx="1693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8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Strategy</a:t>
            </a:r>
          </a:p>
        </p:txBody>
      </p:sp>
      <p:sp>
        <p:nvSpPr>
          <p:cNvPr id="16439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7400" y="3092450"/>
            <a:ext cx="1312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4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Business-Level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Strategy</a:t>
            </a:r>
          </a:p>
        </p:txBody>
      </p:sp>
      <p:sp>
        <p:nvSpPr>
          <p:cNvPr id="16440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7400" y="4160838"/>
            <a:ext cx="1312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7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Acquisition and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Restructuring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2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1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6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 autoUpdateAnimBg="0"/>
      <p:bldP spid="16391" grpId="0" animBg="1" autoUpdateAnimBg="0"/>
      <p:bldP spid="16392" grpId="0" animBg="1" autoUpdateAnimBg="0"/>
      <p:bldP spid="16393" grpId="0" animBg="1" autoUpdateAnimBg="0"/>
      <p:bldP spid="16394" grpId="0" animBg="1" autoUpdateAnimBg="0"/>
      <p:bldP spid="16395" grpId="0" animBg="1" autoUpdateAnimBg="0"/>
      <p:bldP spid="16402" grpId="0" animBg="1"/>
      <p:bldP spid="16403" grpId="0" animBg="1" autoUpdateAnimBg="0"/>
      <p:bldP spid="16404" grpId="0" animBg="1" autoUpdateAnimBg="0"/>
      <p:bldP spid="16405" grpId="0" animBg="1" autoUpdateAnimBg="0"/>
      <p:bldP spid="16406" grpId="0" animBg="1" autoUpdateAnimBg="0"/>
      <p:bldP spid="16407" grpId="0" autoUpdateAnimBg="0"/>
      <p:bldP spid="16416" grpId="0" autoUpdateAnimBg="0"/>
      <p:bldP spid="16417" grpId="0" autoUpdateAnimBg="0"/>
      <p:bldP spid="16418" grpId="0" autoUpdateAnimBg="0"/>
      <p:bldP spid="16419" grpId="0" autoUpdateAnimBg="0"/>
      <p:bldP spid="16435" grpId="0" animBg="1" autoUpdateAnimBg="0"/>
      <p:bldP spid="16436" grpId="0" animBg="1" autoUpdateAnimBg="0"/>
      <p:bldP spid="16437" grpId="0" animBg="1" autoUpdateAnimBg="0"/>
      <p:bldP spid="16438" grpId="0" animBg="1" autoUpdateAnimBg="0"/>
      <p:bldP spid="16439" grpId="0" animBg="1" autoUpdateAnimBg="0"/>
      <p:bldP spid="16440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8E70-DC40-414F-A243-71FEB0FC240D}" type="slidenum">
              <a:rPr lang="en-US"/>
              <a:pPr/>
              <a:t>20</a:t>
            </a:fld>
            <a:endParaRPr lang="en-US"/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370388" y="2136775"/>
            <a:ext cx="4294187" cy="4149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1.	Strategy dictated by unique resources and capabilities of the firm (what can the firm do best?)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2.	Find an environment in which to exploit these assets (where are the best opportunities?)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81013"/>
            <a:ext cx="8199438" cy="1143000"/>
          </a:xfrm>
        </p:spPr>
        <p:txBody>
          <a:bodyPr/>
          <a:lstStyle/>
          <a:p>
            <a:r>
              <a:rPr lang="en-US" altLang="en-US" sz="3600" b="1"/>
              <a:t>Resource-based Model of Above Average Returns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430213" y="2257425"/>
            <a:ext cx="33369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1. Firm’s Resources</a:t>
            </a:r>
            <a:endParaRPr lang="en-US" alt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3079750" y="2532063"/>
            <a:ext cx="5905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H="1">
            <a:off x="2936875" y="2532063"/>
            <a:ext cx="733425" cy="127793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9716" name="Group 20"/>
          <p:cNvGrpSpPr>
            <a:grpSpLocks/>
          </p:cNvGrpSpPr>
          <p:nvPr/>
        </p:nvGrpSpPr>
        <p:grpSpPr bwMode="auto">
          <a:xfrm>
            <a:off x="765175" y="3638550"/>
            <a:ext cx="3086100" cy="2190750"/>
            <a:chOff x="3197" y="1998"/>
            <a:chExt cx="1944" cy="1380"/>
          </a:xfrm>
        </p:grpSpPr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3985" y="1998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7764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3682" y="2405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7764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4287" y="2405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7764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3197" y="281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7764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3722" y="2812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7764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4773" y="2812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7764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723" name="Rectangle 27"/>
            <p:cNvSpPr>
              <a:spLocks noChangeArrowheads="1"/>
            </p:cNvSpPr>
            <p:nvPr/>
          </p:nvSpPr>
          <p:spPr bwMode="auto">
            <a:xfrm>
              <a:off x="4247" y="2812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7764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cxnSp>
          <p:nvCxnSpPr>
            <p:cNvPr id="29724" name="AutoShape 28"/>
            <p:cNvCxnSpPr>
              <a:cxnSpLocks noChangeShapeType="1"/>
              <a:stCxn id="29717" idx="2"/>
              <a:endCxn id="29718" idx="0"/>
            </p:cNvCxnSpPr>
            <p:nvPr/>
          </p:nvCxnSpPr>
          <p:spPr bwMode="auto">
            <a:xfrm rot="5400000">
              <a:off x="3924" y="2160"/>
              <a:ext cx="187" cy="303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9725" name="AutoShape 29"/>
            <p:cNvCxnSpPr>
              <a:cxnSpLocks noChangeShapeType="1"/>
              <a:stCxn id="29717" idx="2"/>
              <a:endCxn id="29719" idx="0"/>
            </p:cNvCxnSpPr>
            <p:nvPr/>
          </p:nvCxnSpPr>
          <p:spPr bwMode="auto">
            <a:xfrm rot="16200000" flipH="1">
              <a:off x="4226" y="2161"/>
              <a:ext cx="187" cy="302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9726" name="AutoShape 30"/>
            <p:cNvCxnSpPr>
              <a:cxnSpLocks noChangeShapeType="1"/>
              <a:stCxn id="29718" idx="2"/>
              <a:endCxn id="29720" idx="0"/>
            </p:cNvCxnSpPr>
            <p:nvPr/>
          </p:nvCxnSpPr>
          <p:spPr bwMode="auto">
            <a:xfrm rot="5400000">
              <a:off x="3530" y="2476"/>
              <a:ext cx="188" cy="485"/>
            </a:xfrm>
            <a:prstGeom prst="bentConnector3">
              <a:avLst>
                <a:gd name="adj1" fmla="val 50000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9727" name="AutoShape 31"/>
            <p:cNvCxnSpPr>
              <a:cxnSpLocks noChangeShapeType="1"/>
              <a:stCxn id="29718" idx="2"/>
              <a:endCxn id="29721" idx="0"/>
            </p:cNvCxnSpPr>
            <p:nvPr/>
          </p:nvCxnSpPr>
          <p:spPr bwMode="auto">
            <a:xfrm rot="16200000" flipH="1">
              <a:off x="3792" y="2699"/>
              <a:ext cx="187" cy="4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9728" name="AutoShape 32"/>
            <p:cNvCxnSpPr>
              <a:cxnSpLocks noChangeShapeType="1"/>
              <a:stCxn id="29719" idx="2"/>
              <a:endCxn id="29723" idx="0"/>
            </p:cNvCxnSpPr>
            <p:nvPr/>
          </p:nvCxnSpPr>
          <p:spPr bwMode="auto">
            <a:xfrm rot="5400000">
              <a:off x="4357" y="2699"/>
              <a:ext cx="187" cy="4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29729" name="AutoShape 33"/>
            <p:cNvCxnSpPr>
              <a:cxnSpLocks noChangeShapeType="1"/>
              <a:stCxn id="29719" idx="2"/>
              <a:endCxn id="29722" idx="0"/>
            </p:cNvCxnSpPr>
            <p:nvPr/>
          </p:nvCxnSpPr>
          <p:spPr bwMode="auto">
            <a:xfrm rot="16200000" flipH="1">
              <a:off x="4620" y="2476"/>
              <a:ext cx="187" cy="486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sp>
          <p:nvSpPr>
            <p:cNvPr id="29730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3336" y="3042"/>
              <a:ext cx="1614" cy="336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pt-BR" sz="3200" kern="1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The Firm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  <p:bldP spid="29704" grpId="0" autoUpdateAnimBg="0"/>
      <p:bldP spid="29713" grpId="0" autoUpdateAnimBg="0"/>
      <p:bldP spid="29714" grpId="0" animBg="1"/>
      <p:bldP spid="297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AFA-4C85-4113-A94E-13273665CC16}" type="slidenum">
              <a:rPr lang="en-US"/>
              <a:pPr/>
              <a:t>21</a:t>
            </a:fld>
            <a:endParaRPr 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418013" y="1817688"/>
            <a:ext cx="4186237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 indent="-339725">
              <a:spcBef>
                <a:spcPct val="5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1.	Identify the firm’s resources-- strengths and weaknesses compared with competitors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418013" y="3009900"/>
            <a:ext cx="4379912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>
              <a:spcBef>
                <a:spcPct val="1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Resources: inputs into a firm’s production process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685800" y="481013"/>
            <a:ext cx="8199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Resource-based Model of Above Average Returns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390525" y="1817688"/>
            <a:ext cx="3886200" cy="4662487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65098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352425" y="1819275"/>
            <a:ext cx="3962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kumimoji="0"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Resource-based </a:t>
            </a:r>
          </a:p>
          <a:p>
            <a:pPr algn="ctr"/>
            <a:r>
              <a:rPr kumimoji="0"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Model</a:t>
            </a:r>
          </a:p>
        </p:txBody>
      </p:sp>
      <p:grpSp>
        <p:nvGrpSpPr>
          <p:cNvPr id="32787" name="Group 19"/>
          <p:cNvGrpSpPr>
            <a:grpSpLocks/>
          </p:cNvGrpSpPr>
          <p:nvPr/>
        </p:nvGrpSpPr>
        <p:grpSpPr bwMode="auto">
          <a:xfrm>
            <a:off x="449263" y="2732088"/>
            <a:ext cx="3768725" cy="584200"/>
            <a:chOff x="-849" y="1234"/>
            <a:chExt cx="2374" cy="428"/>
          </a:xfrm>
        </p:grpSpPr>
        <p:sp>
          <p:nvSpPr>
            <p:cNvPr id="32788" name="Rectangle 20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789" name="Rectangle 21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Resources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utoUpdateAnimBg="0"/>
      <p:bldP spid="32774" grpId="0" autoUpdateAnimBg="0"/>
      <p:bldP spid="32785" grpId="0" animBg="1"/>
      <p:bldP spid="3278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0EB49-38A5-4FF0-AD36-4A9C6D81C21D}" type="slidenum">
              <a:rPr lang="en-US"/>
              <a:pPr/>
              <a:t>22</a:t>
            </a:fld>
            <a:endParaRPr lang="en-U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283075" y="1817688"/>
            <a:ext cx="4186238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 indent="-339725">
              <a:spcBef>
                <a:spcPct val="5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2.	Determine the firm’s capabilities--what it can do better than its competitors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283075" y="3387725"/>
            <a:ext cx="4379913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>
              <a:spcBef>
                <a:spcPct val="1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Capability: capacity of an integrated set of resources to integratively perform a task or activity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685800" y="481013"/>
            <a:ext cx="8199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Resource-based Model of Above Average Returns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390525" y="1817688"/>
            <a:ext cx="3886200" cy="4662487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65098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352425" y="1819275"/>
            <a:ext cx="3962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kumimoji="0"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Resource-based </a:t>
            </a:r>
          </a:p>
          <a:p>
            <a:pPr algn="ctr"/>
            <a:r>
              <a:rPr kumimoji="0"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Model</a:t>
            </a:r>
          </a:p>
        </p:txBody>
      </p:sp>
      <p:grpSp>
        <p:nvGrpSpPr>
          <p:cNvPr id="33811" name="Group 19"/>
          <p:cNvGrpSpPr>
            <a:grpSpLocks/>
          </p:cNvGrpSpPr>
          <p:nvPr/>
        </p:nvGrpSpPr>
        <p:grpSpPr bwMode="auto">
          <a:xfrm>
            <a:off x="449263" y="2732088"/>
            <a:ext cx="3768725" cy="584200"/>
            <a:chOff x="-849" y="1234"/>
            <a:chExt cx="2374" cy="428"/>
          </a:xfrm>
        </p:grpSpPr>
        <p:sp>
          <p:nvSpPr>
            <p:cNvPr id="33812" name="Rectangle 20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13" name="Rectangle 21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Resources</a:t>
              </a:r>
            </a:p>
          </p:txBody>
        </p:sp>
      </p:grpSp>
      <p:grpSp>
        <p:nvGrpSpPr>
          <p:cNvPr id="33814" name="Group 22"/>
          <p:cNvGrpSpPr>
            <a:grpSpLocks/>
          </p:cNvGrpSpPr>
          <p:nvPr/>
        </p:nvGrpSpPr>
        <p:grpSpPr bwMode="auto">
          <a:xfrm>
            <a:off x="449263" y="3355975"/>
            <a:ext cx="3768725" cy="584200"/>
            <a:chOff x="-849" y="1234"/>
            <a:chExt cx="2374" cy="428"/>
          </a:xfrm>
        </p:grpSpPr>
        <p:sp>
          <p:nvSpPr>
            <p:cNvPr id="33815" name="Rectangle 23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16" name="Rectangle 24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Capability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utoUpdateAnimBg="0"/>
      <p:bldP spid="3379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0256C-7F58-4523-B2CE-B2CCF57655A9}" type="slidenum">
              <a:rPr lang="en-US"/>
              <a:pPr/>
              <a:t>23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5300"/>
            <a:ext cx="7772400" cy="1143000"/>
          </a:xfrm>
        </p:spPr>
        <p:txBody>
          <a:bodyPr/>
          <a:lstStyle/>
          <a:p>
            <a:r>
              <a:rPr lang="en-US" altLang="en-US" sz="3600" b="1"/>
              <a:t>Four Attributes of Resources and Capabilities (Competitive Advantage)</a:t>
            </a:r>
            <a:endParaRPr lang="en-US" altLang="en-US" sz="3200">
              <a:effectLst/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505200" y="5059363"/>
            <a:ext cx="5267325" cy="1074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firm is organized appropriately to obtain the full benefits of the resources in order to realize a competitive advantage   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385888" y="2027238"/>
            <a:ext cx="175260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8" bIns="44450">
            <a:spAutoFit/>
          </a:bodyPr>
          <a:lstStyle/>
          <a:p>
            <a:pPr algn="r"/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Valuable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508375" y="2027238"/>
            <a:ext cx="5330825" cy="1074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allow the firm to exploit opportunities or neutralize threats in its external environment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601788" y="3252788"/>
            <a:ext cx="153670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8" bIns="44450">
            <a:spAutoFit/>
          </a:bodyPr>
          <a:lstStyle/>
          <a:p>
            <a:pPr algn="r"/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Rare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505200" y="3252788"/>
            <a:ext cx="5573713" cy="746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possessed by few, if any, current and potential competitors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468313" y="4157663"/>
            <a:ext cx="267017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8" bIns="44450">
            <a:spAutoFit/>
          </a:bodyPr>
          <a:lstStyle/>
          <a:p>
            <a:pPr algn="r"/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Costly to imitate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505200" y="4157663"/>
            <a:ext cx="5241925" cy="746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when other firms cannot obtain them or must obtain them at a much higher cost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401638" y="5059363"/>
            <a:ext cx="273685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8" bIns="44450">
            <a:spAutoFit/>
          </a:bodyPr>
          <a:lstStyle/>
          <a:p>
            <a:pPr algn="r"/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Nonsubstitutable</a:t>
            </a: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3132138" y="1905000"/>
            <a:ext cx="349250" cy="471646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 rot="-5400000">
            <a:off x="1566069" y="4060032"/>
            <a:ext cx="34813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Resources and Capabilities</a:t>
            </a: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685800" y="6627813"/>
            <a:ext cx="3505200" cy="227012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3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5" grpId="0" autoUpdateAnimBg="0"/>
      <p:bldP spid="69636" grpId="0" autoUpdateAnimBg="0"/>
      <p:bldP spid="69637" grpId="0" autoUpdateAnimBg="0"/>
      <p:bldP spid="69638" grpId="0" autoUpdateAnimBg="0"/>
      <p:bldP spid="69639" grpId="0" autoUpdateAnimBg="0"/>
      <p:bldP spid="69640" grpId="0" autoUpdateAnimBg="0"/>
      <p:bldP spid="69641" grpId="0" autoUpdateAnimBg="0"/>
      <p:bldP spid="69642" grpId="0" autoUpdateAnimBg="0"/>
      <p:bldP spid="69643" grpId="0" animBg="1"/>
      <p:bldP spid="6964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B175-2123-45DB-B5F8-070F12FE9E21}" type="slidenum">
              <a:rPr lang="en-US"/>
              <a:pPr/>
              <a:t>24</a:t>
            </a:fld>
            <a:endParaRPr lang="en-US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146425" y="1905000"/>
            <a:ext cx="349250" cy="471646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0659" name="Oval 3"/>
          <p:cNvSpPr>
            <a:spLocks noChangeArrowheads="1"/>
          </p:cNvSpPr>
          <p:nvPr/>
        </p:nvSpPr>
        <p:spPr bwMode="auto">
          <a:xfrm>
            <a:off x="5651500" y="3316288"/>
            <a:ext cx="1243013" cy="1243012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2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Core Competencies</a:t>
            </a:r>
            <a:endParaRPr lang="en-US" altLang="en-US" sz="3600" b="1">
              <a:effectLst>
                <a:outerShdw blurRad="38100" dist="38100" dir="2700000" algn="tl">
                  <a:srgbClr val="000000"/>
                </a:outerShdw>
              </a:effectLst>
              <a:latin typeface="Times" charset="0"/>
            </a:endParaRP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82600"/>
            <a:ext cx="7772400" cy="1143000"/>
          </a:xfrm>
        </p:spPr>
        <p:txBody>
          <a:bodyPr/>
          <a:lstStyle/>
          <a:p>
            <a:r>
              <a:rPr lang="en-US" altLang="en-US" sz="4000">
                <a:solidFill>
                  <a:srgbClr val="FFFF00"/>
                </a:solidFill>
                <a:effectLst/>
              </a:rPr>
              <a:t>Resources and capabilities</a:t>
            </a:r>
            <a:r>
              <a:rPr lang="en-US" altLang="en-US" sz="3200">
                <a:effectLst/>
              </a:rPr>
              <a:t> that meet these four criteria become a source of: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385888" y="2027238"/>
            <a:ext cx="175260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8" bIns="44450">
            <a:spAutoFit/>
          </a:bodyPr>
          <a:lstStyle/>
          <a:p>
            <a:pPr algn="r"/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Valuable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601788" y="3252788"/>
            <a:ext cx="153670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8" bIns="44450">
            <a:spAutoFit/>
          </a:bodyPr>
          <a:lstStyle/>
          <a:p>
            <a:pPr algn="r"/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Rare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468313" y="4157663"/>
            <a:ext cx="267017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8" bIns="44450">
            <a:spAutoFit/>
          </a:bodyPr>
          <a:lstStyle/>
          <a:p>
            <a:pPr algn="r"/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Costly to imitate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401638" y="5059363"/>
            <a:ext cx="273685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8" bIns="44450">
            <a:spAutoFit/>
          </a:bodyPr>
          <a:lstStyle/>
          <a:p>
            <a:pPr algn="r"/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Nonsubstitutable</a:t>
            </a:r>
          </a:p>
        </p:txBody>
      </p:sp>
      <p:sp>
        <p:nvSpPr>
          <p:cNvPr id="70665" name="Oval 9"/>
          <p:cNvSpPr>
            <a:spLocks noChangeArrowheads="1"/>
          </p:cNvSpPr>
          <p:nvPr/>
        </p:nvSpPr>
        <p:spPr bwMode="auto">
          <a:xfrm>
            <a:off x="5249863" y="2914650"/>
            <a:ext cx="2046287" cy="2046288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2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altLang="en-US" b="1">
              <a:effectLst>
                <a:outerShdw blurRad="38100" dist="38100" dir="2700000" algn="tl">
                  <a:srgbClr val="000000"/>
                </a:outerShdw>
              </a:effectLst>
              <a:latin typeface="Times" charset="0"/>
            </a:endParaRPr>
          </a:p>
        </p:txBody>
      </p:sp>
      <p:sp>
        <p:nvSpPr>
          <p:cNvPr id="70666" name="Oval 10"/>
          <p:cNvSpPr>
            <a:spLocks noChangeArrowheads="1"/>
          </p:cNvSpPr>
          <p:nvPr/>
        </p:nvSpPr>
        <p:spPr bwMode="auto">
          <a:xfrm>
            <a:off x="4867275" y="2532063"/>
            <a:ext cx="2811463" cy="2811462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2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altLang="en-US" b="1">
              <a:effectLst>
                <a:outerShdw blurRad="38100" dist="38100" dir="2700000" algn="tl">
                  <a:srgbClr val="000000"/>
                </a:outerShdw>
              </a:effectLst>
              <a:latin typeface="Times" charset="0"/>
            </a:endParaRPr>
          </a:p>
        </p:txBody>
      </p:sp>
      <p:sp>
        <p:nvSpPr>
          <p:cNvPr id="70667" name="Oval 11"/>
          <p:cNvSpPr>
            <a:spLocks noChangeArrowheads="1"/>
          </p:cNvSpPr>
          <p:nvPr/>
        </p:nvSpPr>
        <p:spPr bwMode="auto">
          <a:xfrm>
            <a:off x="4589463" y="2254250"/>
            <a:ext cx="3368675" cy="3368675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2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altLang="en-US" b="1">
              <a:effectLst>
                <a:outerShdw blurRad="38100" dist="38100" dir="2700000" algn="tl">
                  <a:srgbClr val="000000"/>
                </a:outerShdw>
              </a:effectLst>
              <a:latin typeface="Times" charset="0"/>
            </a:endParaRP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4283075" y="3617913"/>
            <a:ext cx="39814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Core Competencies</a:t>
            </a:r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>
            <a:off x="3162300" y="2281238"/>
            <a:ext cx="2778125" cy="1308100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>
            <a:off x="3109913" y="3498850"/>
            <a:ext cx="2786062" cy="233363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 flipV="1">
            <a:off x="3122613" y="4178300"/>
            <a:ext cx="2825750" cy="214313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 flipV="1">
            <a:off x="3095625" y="4408488"/>
            <a:ext cx="2890838" cy="904875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 rot="-5400000">
            <a:off x="1580356" y="4060032"/>
            <a:ext cx="34813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Resources and Capabilities</a:t>
            </a:r>
          </a:p>
        </p:txBody>
      </p:sp>
      <p:sp>
        <p:nvSpPr>
          <p:cNvPr id="70674" name="Rectangle 18"/>
          <p:cNvSpPr>
            <a:spLocks noChangeArrowheads="1"/>
          </p:cNvSpPr>
          <p:nvPr/>
        </p:nvSpPr>
        <p:spPr bwMode="auto">
          <a:xfrm>
            <a:off x="685800" y="6627813"/>
            <a:ext cx="3505200" cy="227012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nimBg="1" autoUpdateAnimBg="0"/>
      <p:bldP spid="70660" grpId="0" autoUpdateAnimBg="0"/>
      <p:bldP spid="70665" grpId="0" animBg="1" autoUpdateAnimBg="0"/>
      <p:bldP spid="70666" grpId="0" animBg="1" autoUpdateAnimBg="0"/>
      <p:bldP spid="70667" grpId="0" animBg="1" autoUpdateAnimBg="0"/>
      <p:bldP spid="70668" grpId="0" autoUpdateAnimBg="0"/>
      <p:bldP spid="70669" grpId="0" animBg="1"/>
      <p:bldP spid="70670" grpId="0" animBg="1"/>
      <p:bldP spid="70671" grpId="0" animBg="1"/>
      <p:bldP spid="7067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367B-9F5D-40CD-B149-C94FE4E49F8E}" type="slidenum">
              <a:rPr lang="en-US"/>
              <a:pPr/>
              <a:t>25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1013"/>
            <a:ext cx="7772400" cy="1143000"/>
          </a:xfrm>
        </p:spPr>
        <p:txBody>
          <a:bodyPr/>
          <a:lstStyle/>
          <a:p>
            <a:r>
              <a:rPr lang="en-US" altLang="en-US" sz="4000">
                <a:solidFill>
                  <a:srgbClr val="FFFF00"/>
                </a:solidFill>
                <a:effectLst/>
              </a:rPr>
              <a:t>Core Competencies</a:t>
            </a:r>
            <a:r>
              <a:rPr lang="en-US" altLang="en-US" sz="3200">
                <a:effectLst/>
              </a:rPr>
              <a:t> are the basis for a firm’s</a:t>
            </a:r>
            <a:endParaRPr lang="en-US" altLang="en-US" sz="4800" b="1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828675" y="2027238"/>
            <a:ext cx="23098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8" bIns="44450">
            <a:spAutoFit/>
          </a:bodyPr>
          <a:lstStyle/>
          <a:p>
            <a:pPr algn="r"/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advantage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57200" y="3252788"/>
            <a:ext cx="2681288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8" bIns="44450">
            <a:spAutoFit/>
          </a:bodyPr>
          <a:lstStyle/>
          <a:p>
            <a:pPr algn="r"/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Strategic competitiveness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468313" y="4398963"/>
            <a:ext cx="2670175" cy="1370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8" bIns="44450">
            <a:spAutoFit/>
          </a:bodyPr>
          <a:lstStyle/>
          <a:p>
            <a:pPr algn="r"/>
            <a:r>
              <a:rPr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Ability to earn above-average returns</a:t>
            </a:r>
          </a:p>
        </p:txBody>
      </p:sp>
      <p:sp>
        <p:nvSpPr>
          <p:cNvPr id="71686" name="Oval 6"/>
          <p:cNvSpPr>
            <a:spLocks noChangeArrowheads="1"/>
          </p:cNvSpPr>
          <p:nvPr/>
        </p:nvSpPr>
        <p:spPr bwMode="auto">
          <a:xfrm>
            <a:off x="4589463" y="2254250"/>
            <a:ext cx="3368675" cy="3368675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2862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altLang="en-US" b="1">
              <a:effectLst>
                <a:outerShdw blurRad="38100" dist="38100" dir="2700000" algn="tl">
                  <a:srgbClr val="000000"/>
                </a:outerShdw>
              </a:effectLst>
              <a:latin typeface="Times" charset="0"/>
            </a:endParaRP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4283075" y="3617913"/>
            <a:ext cx="39814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Core Competencies</a:t>
            </a:r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3162300" y="2436813"/>
            <a:ext cx="2873375" cy="1069975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triangle" w="med" len="lg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3175000" y="3641725"/>
            <a:ext cx="2638425" cy="9525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triangle" w="med" len="lg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 flipV="1">
            <a:off x="3122613" y="4178300"/>
            <a:ext cx="2825750" cy="823913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triangle" w="med" len="lg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685800" y="6627813"/>
            <a:ext cx="3505200" cy="227012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3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8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8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utoUpdateAnimBg="0"/>
      <p:bldP spid="71683" grpId="0" autoUpdateAnimBg="0"/>
      <p:bldP spid="71684" grpId="0" autoUpdateAnimBg="0"/>
      <p:bldP spid="71685" grpId="0" autoUpdateAnimBg="0"/>
      <p:bldP spid="71688" grpId="0" animBg="1"/>
      <p:bldP spid="71689" grpId="0" animBg="1"/>
      <p:bldP spid="7169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4B0F-3709-4A0D-83FC-5BF6BC4D347F}" type="slidenum">
              <a:rPr lang="en-US"/>
              <a:pPr/>
              <a:t>26</a:t>
            </a:fld>
            <a:endParaRPr lang="en-US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514850" y="1817688"/>
            <a:ext cx="4186238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 indent="-339725">
              <a:spcBef>
                <a:spcPct val="5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3.	Determine the potential of the firm’s resources and capabilities in terms of a competitive advantage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514850" y="4029075"/>
            <a:ext cx="4379913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>
              <a:spcBef>
                <a:spcPct val="1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Competitive advantage: ability of a firm to outperform its rivals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85800" y="481013"/>
            <a:ext cx="8199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Resource-based Model of Above Average Returns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390525" y="1817688"/>
            <a:ext cx="3886200" cy="4662487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65098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352425" y="1819275"/>
            <a:ext cx="3962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kumimoji="0"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Resource-based </a:t>
            </a:r>
          </a:p>
          <a:p>
            <a:pPr algn="ctr"/>
            <a:r>
              <a:rPr kumimoji="0"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Model</a:t>
            </a:r>
          </a:p>
        </p:txBody>
      </p:sp>
      <p:grpSp>
        <p:nvGrpSpPr>
          <p:cNvPr id="34835" name="Group 19"/>
          <p:cNvGrpSpPr>
            <a:grpSpLocks/>
          </p:cNvGrpSpPr>
          <p:nvPr/>
        </p:nvGrpSpPr>
        <p:grpSpPr bwMode="auto">
          <a:xfrm>
            <a:off x="449263" y="2732088"/>
            <a:ext cx="3768725" cy="584200"/>
            <a:chOff x="-849" y="1234"/>
            <a:chExt cx="2374" cy="428"/>
          </a:xfrm>
        </p:grpSpPr>
        <p:sp>
          <p:nvSpPr>
            <p:cNvPr id="34836" name="Rectangle 20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837" name="Rectangle 21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Resources</a:t>
              </a:r>
            </a:p>
          </p:txBody>
        </p:sp>
      </p:grpSp>
      <p:grpSp>
        <p:nvGrpSpPr>
          <p:cNvPr id="34838" name="Group 22"/>
          <p:cNvGrpSpPr>
            <a:grpSpLocks/>
          </p:cNvGrpSpPr>
          <p:nvPr/>
        </p:nvGrpSpPr>
        <p:grpSpPr bwMode="auto">
          <a:xfrm>
            <a:off x="449263" y="3355975"/>
            <a:ext cx="3768725" cy="584200"/>
            <a:chOff x="-849" y="1234"/>
            <a:chExt cx="2374" cy="428"/>
          </a:xfrm>
        </p:grpSpPr>
        <p:sp>
          <p:nvSpPr>
            <p:cNvPr id="34839" name="Rectangle 23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840" name="Rectangle 24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Capability</a:t>
              </a:r>
            </a:p>
          </p:txBody>
        </p:sp>
      </p:grpSp>
      <p:grpSp>
        <p:nvGrpSpPr>
          <p:cNvPr id="34841" name="Group 25"/>
          <p:cNvGrpSpPr>
            <a:grpSpLocks/>
          </p:cNvGrpSpPr>
          <p:nvPr/>
        </p:nvGrpSpPr>
        <p:grpSpPr bwMode="auto">
          <a:xfrm>
            <a:off x="449263" y="3979863"/>
            <a:ext cx="3768725" cy="584200"/>
            <a:chOff x="-849" y="1234"/>
            <a:chExt cx="2374" cy="428"/>
          </a:xfrm>
        </p:grpSpPr>
        <p:sp>
          <p:nvSpPr>
            <p:cNvPr id="34842" name="Rectangle 26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843" name="Rectangle 27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Competitive Advantage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utoUpdateAnimBg="0"/>
      <p:bldP spid="3482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813A-5CD7-4EED-889B-CBBAA884B0B9}" type="slidenum">
              <a:rPr lang="en-US"/>
              <a:pPr/>
              <a:t>27</a:t>
            </a:fld>
            <a:endParaRPr lang="en-U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351338" y="1817688"/>
            <a:ext cx="418623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 indent="-339725">
              <a:spcBef>
                <a:spcPct val="5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4.	Locate an attractive industry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351338" y="4611688"/>
            <a:ext cx="4379912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>
              <a:spcBef>
                <a:spcPct val="1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An attractive industry: an industry with opportunities that can be exploited by the firm’s resources and capabilities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685800" y="481013"/>
            <a:ext cx="8199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Resource-based Model of Above Average Returns</a:t>
            </a: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390525" y="1817688"/>
            <a:ext cx="3886200" cy="4662487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65098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52425" y="1819275"/>
            <a:ext cx="3962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kumimoji="0"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Resource-based </a:t>
            </a:r>
          </a:p>
          <a:p>
            <a:pPr algn="ctr"/>
            <a:r>
              <a:rPr kumimoji="0"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Model</a:t>
            </a:r>
          </a:p>
        </p:txBody>
      </p:sp>
      <p:grpSp>
        <p:nvGrpSpPr>
          <p:cNvPr id="35859" name="Group 19"/>
          <p:cNvGrpSpPr>
            <a:grpSpLocks/>
          </p:cNvGrpSpPr>
          <p:nvPr/>
        </p:nvGrpSpPr>
        <p:grpSpPr bwMode="auto">
          <a:xfrm>
            <a:off x="449263" y="2732088"/>
            <a:ext cx="3768725" cy="584200"/>
            <a:chOff x="-849" y="1234"/>
            <a:chExt cx="2374" cy="428"/>
          </a:xfrm>
        </p:grpSpPr>
        <p:sp>
          <p:nvSpPr>
            <p:cNvPr id="35860" name="Rectangle 20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61" name="Rectangle 21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Resources</a:t>
              </a:r>
            </a:p>
          </p:txBody>
        </p:sp>
      </p:grpSp>
      <p:grpSp>
        <p:nvGrpSpPr>
          <p:cNvPr id="35862" name="Group 22"/>
          <p:cNvGrpSpPr>
            <a:grpSpLocks/>
          </p:cNvGrpSpPr>
          <p:nvPr/>
        </p:nvGrpSpPr>
        <p:grpSpPr bwMode="auto">
          <a:xfrm>
            <a:off x="449263" y="3355975"/>
            <a:ext cx="3768725" cy="584200"/>
            <a:chOff x="-849" y="1234"/>
            <a:chExt cx="2374" cy="428"/>
          </a:xfrm>
        </p:grpSpPr>
        <p:sp>
          <p:nvSpPr>
            <p:cNvPr id="35863" name="Rectangle 23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Capability</a:t>
              </a:r>
            </a:p>
          </p:txBody>
        </p:sp>
      </p:grpSp>
      <p:grpSp>
        <p:nvGrpSpPr>
          <p:cNvPr id="35865" name="Group 25"/>
          <p:cNvGrpSpPr>
            <a:grpSpLocks/>
          </p:cNvGrpSpPr>
          <p:nvPr/>
        </p:nvGrpSpPr>
        <p:grpSpPr bwMode="auto">
          <a:xfrm>
            <a:off x="449263" y="3979863"/>
            <a:ext cx="3768725" cy="584200"/>
            <a:chOff x="-849" y="1234"/>
            <a:chExt cx="2374" cy="428"/>
          </a:xfrm>
        </p:grpSpPr>
        <p:sp>
          <p:nvSpPr>
            <p:cNvPr id="35866" name="Rectangle 26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67" name="Rectangle 27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Competitive Advantage</a:t>
              </a:r>
            </a:p>
          </p:txBody>
        </p:sp>
      </p:grpSp>
      <p:grpSp>
        <p:nvGrpSpPr>
          <p:cNvPr id="35868" name="Group 28"/>
          <p:cNvGrpSpPr>
            <a:grpSpLocks/>
          </p:cNvGrpSpPr>
          <p:nvPr/>
        </p:nvGrpSpPr>
        <p:grpSpPr bwMode="auto">
          <a:xfrm>
            <a:off x="449263" y="4603750"/>
            <a:ext cx="3768725" cy="584200"/>
            <a:chOff x="-849" y="1234"/>
            <a:chExt cx="2374" cy="428"/>
          </a:xfrm>
        </p:grpSpPr>
        <p:sp>
          <p:nvSpPr>
            <p:cNvPr id="35869" name="Rectangle 29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870" name="Rectangle 30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An Attractive Industry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utoUpdateAnimBg="0"/>
      <p:bldP spid="3584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5BD1-F9E5-4D26-9C8D-6A079195FD53}" type="slidenum">
              <a:rPr lang="en-US"/>
              <a:pPr/>
              <a:t>28</a:t>
            </a:fld>
            <a:endParaRPr lang="en-US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283075" y="1817688"/>
            <a:ext cx="4186238" cy="1917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 indent="-339725">
              <a:spcBef>
                <a:spcPct val="5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5.	Select a strategy that best allows the firm to utilize its resources and capabilities relative to opportunities in the external environment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283075" y="5073650"/>
            <a:ext cx="4379913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>
              <a:spcBef>
                <a:spcPct val="1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Strategy formulation and implementation: strategic actions taken to earn above average returns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685800" y="481013"/>
            <a:ext cx="8199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Resource-based Model of Above Average Returns</a:t>
            </a: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390525" y="1817688"/>
            <a:ext cx="3886200" cy="4662487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65098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52425" y="1819275"/>
            <a:ext cx="3962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kumimoji="0"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Resource-based </a:t>
            </a:r>
          </a:p>
          <a:p>
            <a:pPr algn="ctr"/>
            <a:r>
              <a:rPr kumimoji="0"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Model</a:t>
            </a:r>
          </a:p>
        </p:txBody>
      </p:sp>
      <p:grpSp>
        <p:nvGrpSpPr>
          <p:cNvPr id="36883" name="Group 19"/>
          <p:cNvGrpSpPr>
            <a:grpSpLocks/>
          </p:cNvGrpSpPr>
          <p:nvPr/>
        </p:nvGrpSpPr>
        <p:grpSpPr bwMode="auto">
          <a:xfrm>
            <a:off x="449263" y="2732088"/>
            <a:ext cx="3768725" cy="584200"/>
            <a:chOff x="-849" y="1234"/>
            <a:chExt cx="2374" cy="428"/>
          </a:xfrm>
        </p:grpSpPr>
        <p:sp>
          <p:nvSpPr>
            <p:cNvPr id="36884" name="Rectangle 20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85" name="Rectangle 21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Resources</a:t>
              </a:r>
            </a:p>
          </p:txBody>
        </p:sp>
      </p:grpSp>
      <p:grpSp>
        <p:nvGrpSpPr>
          <p:cNvPr id="36886" name="Group 22"/>
          <p:cNvGrpSpPr>
            <a:grpSpLocks/>
          </p:cNvGrpSpPr>
          <p:nvPr/>
        </p:nvGrpSpPr>
        <p:grpSpPr bwMode="auto">
          <a:xfrm>
            <a:off x="449263" y="3355975"/>
            <a:ext cx="3768725" cy="584200"/>
            <a:chOff x="-849" y="1234"/>
            <a:chExt cx="2374" cy="428"/>
          </a:xfrm>
        </p:grpSpPr>
        <p:sp>
          <p:nvSpPr>
            <p:cNvPr id="36887" name="Rectangle 23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88" name="Rectangle 24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Capability</a:t>
              </a:r>
            </a:p>
          </p:txBody>
        </p:sp>
      </p:grpSp>
      <p:grpSp>
        <p:nvGrpSpPr>
          <p:cNvPr id="36889" name="Group 25"/>
          <p:cNvGrpSpPr>
            <a:grpSpLocks/>
          </p:cNvGrpSpPr>
          <p:nvPr/>
        </p:nvGrpSpPr>
        <p:grpSpPr bwMode="auto">
          <a:xfrm>
            <a:off x="449263" y="3979863"/>
            <a:ext cx="3768725" cy="584200"/>
            <a:chOff x="-849" y="1234"/>
            <a:chExt cx="2374" cy="428"/>
          </a:xfrm>
        </p:grpSpPr>
        <p:sp>
          <p:nvSpPr>
            <p:cNvPr id="36890" name="Rectangle 26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91" name="Rectangle 27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Competitive Advantage</a:t>
              </a:r>
            </a:p>
          </p:txBody>
        </p:sp>
      </p:grpSp>
      <p:grpSp>
        <p:nvGrpSpPr>
          <p:cNvPr id="36892" name="Group 28"/>
          <p:cNvGrpSpPr>
            <a:grpSpLocks/>
          </p:cNvGrpSpPr>
          <p:nvPr/>
        </p:nvGrpSpPr>
        <p:grpSpPr bwMode="auto">
          <a:xfrm>
            <a:off x="449263" y="4603750"/>
            <a:ext cx="3768725" cy="584200"/>
            <a:chOff x="-849" y="1234"/>
            <a:chExt cx="2374" cy="428"/>
          </a:xfrm>
        </p:grpSpPr>
        <p:sp>
          <p:nvSpPr>
            <p:cNvPr id="36893" name="Rectangle 29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94" name="Rectangle 30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An Attractive Industry</a:t>
              </a:r>
            </a:p>
          </p:txBody>
        </p:sp>
      </p:grpSp>
      <p:grpSp>
        <p:nvGrpSpPr>
          <p:cNvPr id="36895" name="Group 31"/>
          <p:cNvGrpSpPr>
            <a:grpSpLocks/>
          </p:cNvGrpSpPr>
          <p:nvPr/>
        </p:nvGrpSpPr>
        <p:grpSpPr bwMode="auto">
          <a:xfrm>
            <a:off x="449263" y="5227638"/>
            <a:ext cx="3768725" cy="584200"/>
            <a:chOff x="-849" y="1234"/>
            <a:chExt cx="2374" cy="428"/>
          </a:xfrm>
        </p:grpSpPr>
        <p:sp>
          <p:nvSpPr>
            <p:cNvPr id="36896" name="Rectangle 32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897" name="Rectangle 33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Strategy Form/Impl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utoUpdateAnimBg="0"/>
      <p:bldP spid="3687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9E64-90C3-4B03-AD20-5FFF23160596}" type="slidenum">
              <a:rPr lang="en-US"/>
              <a:pPr/>
              <a:t>29</a:t>
            </a:fld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685800" y="481013"/>
            <a:ext cx="8199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Resource-based Model of Above Average Returns</a:t>
            </a:r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390525" y="1817688"/>
            <a:ext cx="3886200" cy="4662487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65098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425" y="1819275"/>
            <a:ext cx="39624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kumimoji="0"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Resource-based </a:t>
            </a:r>
          </a:p>
          <a:p>
            <a:pPr algn="ctr"/>
            <a:r>
              <a:rPr kumimoji="0" lang="en-US" alt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Model</a:t>
            </a:r>
          </a:p>
        </p:txBody>
      </p:sp>
      <p:grpSp>
        <p:nvGrpSpPr>
          <p:cNvPr id="37910" name="Group 22"/>
          <p:cNvGrpSpPr>
            <a:grpSpLocks/>
          </p:cNvGrpSpPr>
          <p:nvPr/>
        </p:nvGrpSpPr>
        <p:grpSpPr bwMode="auto">
          <a:xfrm>
            <a:off x="449263" y="2732088"/>
            <a:ext cx="3768725" cy="584200"/>
            <a:chOff x="-849" y="1234"/>
            <a:chExt cx="2374" cy="428"/>
          </a:xfrm>
        </p:grpSpPr>
        <p:sp>
          <p:nvSpPr>
            <p:cNvPr id="37911" name="Rectangle 23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912" name="Rectangle 24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Resources</a:t>
              </a:r>
            </a:p>
          </p:txBody>
        </p:sp>
      </p:grpSp>
      <p:grpSp>
        <p:nvGrpSpPr>
          <p:cNvPr id="37913" name="Group 25"/>
          <p:cNvGrpSpPr>
            <a:grpSpLocks/>
          </p:cNvGrpSpPr>
          <p:nvPr/>
        </p:nvGrpSpPr>
        <p:grpSpPr bwMode="auto">
          <a:xfrm>
            <a:off x="449263" y="3355975"/>
            <a:ext cx="3768725" cy="584200"/>
            <a:chOff x="-849" y="1234"/>
            <a:chExt cx="2374" cy="428"/>
          </a:xfrm>
        </p:grpSpPr>
        <p:sp>
          <p:nvSpPr>
            <p:cNvPr id="37914" name="Rectangle 26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915" name="Rectangle 27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Capability</a:t>
              </a:r>
            </a:p>
          </p:txBody>
        </p:sp>
      </p:grpSp>
      <p:grpSp>
        <p:nvGrpSpPr>
          <p:cNvPr id="37916" name="Group 28"/>
          <p:cNvGrpSpPr>
            <a:grpSpLocks/>
          </p:cNvGrpSpPr>
          <p:nvPr/>
        </p:nvGrpSpPr>
        <p:grpSpPr bwMode="auto">
          <a:xfrm>
            <a:off x="449263" y="3979863"/>
            <a:ext cx="3768725" cy="584200"/>
            <a:chOff x="-849" y="1234"/>
            <a:chExt cx="2374" cy="428"/>
          </a:xfrm>
        </p:grpSpPr>
        <p:sp>
          <p:nvSpPr>
            <p:cNvPr id="37917" name="Rectangle 29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918" name="Rectangle 30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Competitive Advantage</a:t>
              </a:r>
            </a:p>
          </p:txBody>
        </p:sp>
      </p:grpSp>
      <p:grpSp>
        <p:nvGrpSpPr>
          <p:cNvPr id="37919" name="Group 31"/>
          <p:cNvGrpSpPr>
            <a:grpSpLocks/>
          </p:cNvGrpSpPr>
          <p:nvPr/>
        </p:nvGrpSpPr>
        <p:grpSpPr bwMode="auto">
          <a:xfrm>
            <a:off x="449263" y="4603750"/>
            <a:ext cx="3768725" cy="584200"/>
            <a:chOff x="-849" y="1234"/>
            <a:chExt cx="2374" cy="428"/>
          </a:xfrm>
        </p:grpSpPr>
        <p:sp>
          <p:nvSpPr>
            <p:cNvPr id="37920" name="Rectangle 32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921" name="Rectangle 33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An Attractive Industry</a:t>
              </a:r>
            </a:p>
          </p:txBody>
        </p:sp>
      </p:grpSp>
      <p:grpSp>
        <p:nvGrpSpPr>
          <p:cNvPr id="37922" name="Group 34"/>
          <p:cNvGrpSpPr>
            <a:grpSpLocks/>
          </p:cNvGrpSpPr>
          <p:nvPr/>
        </p:nvGrpSpPr>
        <p:grpSpPr bwMode="auto">
          <a:xfrm>
            <a:off x="449263" y="5227638"/>
            <a:ext cx="3768725" cy="584200"/>
            <a:chOff x="-849" y="1234"/>
            <a:chExt cx="2374" cy="428"/>
          </a:xfrm>
        </p:grpSpPr>
        <p:sp>
          <p:nvSpPr>
            <p:cNvPr id="37923" name="Rectangle 35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924" name="Rectangle 36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Strategy Form/Impl</a:t>
              </a:r>
            </a:p>
          </p:txBody>
        </p:sp>
      </p:grpSp>
      <p:grpSp>
        <p:nvGrpSpPr>
          <p:cNvPr id="37925" name="Group 37"/>
          <p:cNvGrpSpPr>
            <a:grpSpLocks/>
          </p:cNvGrpSpPr>
          <p:nvPr/>
        </p:nvGrpSpPr>
        <p:grpSpPr bwMode="auto">
          <a:xfrm>
            <a:off x="449263" y="5853113"/>
            <a:ext cx="3768725" cy="584200"/>
            <a:chOff x="-849" y="1234"/>
            <a:chExt cx="2374" cy="428"/>
          </a:xfrm>
        </p:grpSpPr>
        <p:sp>
          <p:nvSpPr>
            <p:cNvPr id="37926" name="Rectangle 38"/>
            <p:cNvSpPr>
              <a:spLocks noChangeArrowheads="1"/>
            </p:cNvSpPr>
            <p:nvPr/>
          </p:nvSpPr>
          <p:spPr bwMode="auto">
            <a:xfrm>
              <a:off x="-849" y="1234"/>
              <a:ext cx="2374" cy="42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927" name="Rectangle 39"/>
            <p:cNvSpPr>
              <a:spLocks noChangeArrowheads="1"/>
            </p:cNvSpPr>
            <p:nvPr/>
          </p:nvSpPr>
          <p:spPr bwMode="auto">
            <a:xfrm>
              <a:off x="-811" y="1281"/>
              <a:ext cx="2297" cy="33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1607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Superior Returns</a:t>
              </a:r>
            </a:p>
          </p:txBody>
        </p:sp>
      </p:grpSp>
      <p:sp>
        <p:nvSpPr>
          <p:cNvPr id="37928" name="Line 40"/>
          <p:cNvSpPr>
            <a:spLocks noChangeShapeType="1"/>
          </p:cNvSpPr>
          <p:nvPr/>
        </p:nvSpPr>
        <p:spPr bwMode="auto">
          <a:xfrm>
            <a:off x="5060950" y="4237038"/>
            <a:ext cx="8302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929" name="Line 41"/>
          <p:cNvSpPr>
            <a:spLocks noChangeShapeType="1"/>
          </p:cNvSpPr>
          <p:nvPr/>
        </p:nvSpPr>
        <p:spPr bwMode="auto">
          <a:xfrm>
            <a:off x="5891213" y="4244975"/>
            <a:ext cx="0" cy="18637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 useBgFill="1">
        <p:nvSpPr>
          <p:cNvPr id="37930" name="Oval 42"/>
          <p:cNvSpPr>
            <a:spLocks noChangeArrowheads="1"/>
          </p:cNvSpPr>
          <p:nvPr/>
        </p:nvSpPr>
        <p:spPr bwMode="auto">
          <a:xfrm>
            <a:off x="5795963" y="4830763"/>
            <a:ext cx="177800" cy="747712"/>
          </a:xfrm>
          <a:prstGeom prst="ellipse">
            <a:avLst/>
          </a:prstGeom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931" name="Line 43"/>
          <p:cNvSpPr>
            <a:spLocks noChangeShapeType="1"/>
          </p:cNvSpPr>
          <p:nvPr/>
        </p:nvSpPr>
        <p:spPr bwMode="auto">
          <a:xfrm flipH="1">
            <a:off x="4191000" y="6122988"/>
            <a:ext cx="170021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932" name="AutoShape 44"/>
          <p:cNvSpPr>
            <a:spLocks/>
          </p:cNvSpPr>
          <p:nvPr/>
        </p:nvSpPr>
        <p:spPr bwMode="auto">
          <a:xfrm>
            <a:off x="4205288" y="2978150"/>
            <a:ext cx="842962" cy="2517775"/>
          </a:xfrm>
          <a:prstGeom prst="rightBrace">
            <a:avLst>
              <a:gd name="adj1" fmla="val 24890"/>
              <a:gd name="adj2" fmla="val 50000"/>
            </a:avLst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933" name="Text Box 45"/>
          <p:cNvSpPr txBox="1">
            <a:spLocks noChangeArrowheads="1"/>
          </p:cNvSpPr>
          <p:nvPr/>
        </p:nvSpPr>
        <p:spPr bwMode="auto">
          <a:xfrm>
            <a:off x="4783138" y="4772025"/>
            <a:ext cx="3754437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39725">
              <a:spcBef>
                <a:spcPct val="1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Superior returns: earning of above-average returns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8" grpId="0" animBg="1"/>
      <p:bldP spid="37929" grpId="0" animBg="1"/>
      <p:bldP spid="37930" grpId="0" animBg="1"/>
      <p:bldP spid="37931" grpId="0" animBg="1"/>
      <p:bldP spid="37932" grpId="0" animBg="1"/>
      <p:bldP spid="3793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811A-2AF9-4B84-B3D3-072F08BED5C5}" type="slidenum">
              <a:rPr lang="en-US"/>
              <a:pPr/>
              <a:t>3</a:t>
            </a:fld>
            <a:endParaRPr lang="en-US"/>
          </a:p>
        </p:txBody>
      </p:sp>
      <p:sp>
        <p:nvSpPr>
          <p:cNvPr id="542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Important Definitions</a:t>
            </a:r>
          </a:p>
        </p:txBody>
      </p:sp>
      <p:sp>
        <p:nvSpPr>
          <p:cNvPr id="54275" name="Rectangle 1027"/>
          <p:cNvSpPr>
            <a:spLocks noChangeArrowheads="1"/>
          </p:cNvSpPr>
          <p:nvPr/>
        </p:nvSpPr>
        <p:spPr bwMode="auto">
          <a:xfrm>
            <a:off x="838200" y="1865313"/>
            <a:ext cx="744378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Strategic Management Process</a:t>
            </a:r>
          </a:p>
        </p:txBody>
      </p:sp>
      <p:sp>
        <p:nvSpPr>
          <p:cNvPr id="54276" name="Rectangle 1028"/>
          <p:cNvSpPr>
            <a:spLocks noChangeArrowheads="1"/>
          </p:cNvSpPr>
          <p:nvPr/>
        </p:nvSpPr>
        <p:spPr bwMode="auto">
          <a:xfrm>
            <a:off x="1103313" y="2405063"/>
            <a:ext cx="6329362" cy="154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full set of commitments, decisions, and actions required for a firm to achieve strategic competitiveness and earn above-average returns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utoUpdateAnimBg="0"/>
      <p:bldP spid="5427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68BA-B7FE-421F-BBE3-C86CCFB3126C}" type="slidenum">
              <a:rPr lang="en-US"/>
              <a:pPr/>
              <a:t>30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Strategic Intent &amp; Mission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772400" cy="627062"/>
          </a:xfrm>
        </p:spPr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Strategic Intent</a:t>
            </a:r>
            <a:endParaRPr lang="en-US" alt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81038" y="2347913"/>
            <a:ext cx="77724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803275" lvl="1" indent="-346075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Winning competitive battles through deciding how to leverage internal resources, capabilities, and core competencies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681038" y="3548063"/>
            <a:ext cx="77724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Strategic Mission</a:t>
            </a:r>
            <a:endParaRPr lang="en-US" alt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681038" y="4105275"/>
            <a:ext cx="777240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803275" lvl="1" indent="-346075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l"/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 application of strategic intent in terms of products to be offered and markets to be served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utoUpdateAnimBg="0"/>
      <p:bldP spid="65539" grpId="0" build="p" bldLvl="2" autoUpdateAnimBg="0"/>
      <p:bldP spid="65540" grpId="0" build="p" bldLvl="2" autoUpdateAnimBg="0"/>
      <p:bldP spid="65541" grpId="0" autoUpdateAnimBg="0"/>
      <p:bldP spid="65542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DB37-BCB8-4A2D-889D-DDE2CCD6A4DA}" type="slidenum">
              <a:rPr lang="en-US"/>
              <a:pPr/>
              <a:t>31</a:t>
            </a:fld>
            <a:endParaRPr lang="en-US"/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03238" y="2728913"/>
            <a:ext cx="4537075" cy="13731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Groups who are affected by a firm’s performance and who have claims on its wealth</a:t>
            </a:r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-12700" y="0"/>
            <a:ext cx="5183188" cy="6856413"/>
            <a:chOff x="-8" y="0"/>
            <a:chExt cx="3265" cy="4319"/>
          </a:xfrm>
        </p:grpSpPr>
        <p:sp useBgFill="1">
          <p:nvSpPr>
            <p:cNvPr id="46084" name="Rectangle 4"/>
            <p:cNvSpPr>
              <a:spLocks noChangeArrowheads="1"/>
            </p:cNvSpPr>
            <p:nvPr/>
          </p:nvSpPr>
          <p:spPr bwMode="auto">
            <a:xfrm>
              <a:off x="236" y="1722"/>
              <a:ext cx="3021" cy="1869"/>
            </a:xfrm>
            <a:prstGeom prst="rect">
              <a:avLst/>
            </a:prstGeom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085" name="Rectangle 5"/>
            <p:cNvSpPr>
              <a:spLocks noChangeArrowheads="1"/>
            </p:cNvSpPr>
            <p:nvPr/>
          </p:nvSpPr>
          <p:spPr bwMode="auto">
            <a:xfrm>
              <a:off x="240" y="0"/>
              <a:ext cx="912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gamma/>
                    <a:shade val="6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46086" name="Rectangle 6"/>
            <p:cNvSpPr>
              <a:spLocks noChangeArrowheads="1"/>
            </p:cNvSpPr>
            <p:nvPr/>
          </p:nvSpPr>
          <p:spPr bwMode="auto">
            <a:xfrm>
              <a:off x="-8" y="1104"/>
              <a:ext cx="2976" cy="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46087" name="Rectangle 7"/>
            <p:cNvSpPr>
              <a:spLocks noChangeArrowheads="1"/>
            </p:cNvSpPr>
            <p:nvPr/>
          </p:nvSpPr>
          <p:spPr bwMode="auto">
            <a:xfrm>
              <a:off x="432" y="4175"/>
              <a:ext cx="2208" cy="143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altLang="en-US"/>
            </a:p>
          </p:txBody>
        </p:sp>
      </p:grp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511175" y="2728913"/>
            <a:ext cx="4529138" cy="2227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0"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The firm must maintain performance at an adequate level in order to retain the participation of key stakeholders</a:t>
            </a:r>
          </a:p>
        </p:txBody>
      </p:sp>
      <p:grpSp>
        <p:nvGrpSpPr>
          <p:cNvPr id="46089" name="Group 9"/>
          <p:cNvGrpSpPr>
            <a:grpSpLocks/>
          </p:cNvGrpSpPr>
          <p:nvPr/>
        </p:nvGrpSpPr>
        <p:grpSpPr bwMode="auto">
          <a:xfrm>
            <a:off x="5410200" y="2865438"/>
            <a:ext cx="3167063" cy="2447925"/>
            <a:chOff x="1517" y="-1864"/>
            <a:chExt cx="1995" cy="1542"/>
          </a:xfrm>
        </p:grpSpPr>
        <p:grpSp>
          <p:nvGrpSpPr>
            <p:cNvPr id="46090" name="Group 10"/>
            <p:cNvGrpSpPr>
              <a:grpSpLocks/>
            </p:cNvGrpSpPr>
            <p:nvPr/>
          </p:nvGrpSpPr>
          <p:grpSpPr bwMode="auto">
            <a:xfrm>
              <a:off x="1569" y="-1864"/>
              <a:ext cx="1943" cy="1166"/>
              <a:chOff x="-254" y="1054"/>
              <a:chExt cx="2366" cy="987"/>
            </a:xfrm>
          </p:grpSpPr>
          <p:sp>
            <p:nvSpPr>
              <p:cNvPr id="46091" name="Rectangle 11"/>
              <p:cNvSpPr>
                <a:spLocks noChangeArrowheads="1"/>
              </p:cNvSpPr>
              <p:nvPr/>
            </p:nvSpPr>
            <p:spPr bwMode="auto">
              <a:xfrm>
                <a:off x="675" y="1054"/>
                <a:ext cx="508" cy="203"/>
              </a:xfrm>
              <a:prstGeom prst="rect">
                <a:avLst/>
              </a:prstGeom>
              <a:gradFill rotWithShape="0">
                <a:gsLst>
                  <a:gs pos="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6092" name="Rectangle 12"/>
              <p:cNvSpPr>
                <a:spLocks noChangeArrowheads="1"/>
              </p:cNvSpPr>
              <p:nvPr/>
            </p:nvSpPr>
            <p:spPr bwMode="auto">
              <a:xfrm>
                <a:off x="277" y="1420"/>
                <a:ext cx="508" cy="203"/>
              </a:xfrm>
              <a:prstGeom prst="rect">
                <a:avLst/>
              </a:prstGeom>
              <a:gradFill rotWithShape="0">
                <a:gsLst>
                  <a:gs pos="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6093" name="Rectangle 13"/>
              <p:cNvSpPr>
                <a:spLocks noChangeArrowheads="1"/>
              </p:cNvSpPr>
              <p:nvPr/>
            </p:nvSpPr>
            <p:spPr bwMode="auto">
              <a:xfrm>
                <a:off x="1100" y="1420"/>
                <a:ext cx="508" cy="203"/>
              </a:xfrm>
              <a:prstGeom prst="rect">
                <a:avLst/>
              </a:prstGeom>
              <a:gradFill rotWithShape="0">
                <a:gsLst>
                  <a:gs pos="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6094" name="Rectangle 14"/>
              <p:cNvSpPr>
                <a:spLocks noChangeArrowheads="1"/>
              </p:cNvSpPr>
              <p:nvPr/>
            </p:nvSpPr>
            <p:spPr bwMode="auto">
              <a:xfrm>
                <a:off x="-254" y="1838"/>
                <a:ext cx="508" cy="203"/>
              </a:xfrm>
              <a:prstGeom prst="rect">
                <a:avLst/>
              </a:prstGeom>
              <a:gradFill rotWithShape="0">
                <a:gsLst>
                  <a:gs pos="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6095" name="Rectangle 15"/>
              <p:cNvSpPr>
                <a:spLocks noChangeArrowheads="1"/>
              </p:cNvSpPr>
              <p:nvPr/>
            </p:nvSpPr>
            <p:spPr bwMode="auto">
              <a:xfrm>
                <a:off x="366" y="1838"/>
                <a:ext cx="508" cy="203"/>
              </a:xfrm>
              <a:prstGeom prst="rect">
                <a:avLst/>
              </a:prstGeom>
              <a:gradFill rotWithShape="0">
                <a:gsLst>
                  <a:gs pos="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6096" name="Rectangle 16"/>
              <p:cNvSpPr>
                <a:spLocks noChangeArrowheads="1"/>
              </p:cNvSpPr>
              <p:nvPr/>
            </p:nvSpPr>
            <p:spPr bwMode="auto">
              <a:xfrm>
                <a:off x="985" y="1838"/>
                <a:ext cx="508" cy="203"/>
              </a:xfrm>
              <a:prstGeom prst="rect">
                <a:avLst/>
              </a:prstGeom>
              <a:gradFill rotWithShape="0">
                <a:gsLst>
                  <a:gs pos="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6097" name="Rectangle 17"/>
              <p:cNvSpPr>
                <a:spLocks noChangeArrowheads="1"/>
              </p:cNvSpPr>
              <p:nvPr/>
            </p:nvSpPr>
            <p:spPr bwMode="auto">
              <a:xfrm>
                <a:off x="1604" y="1838"/>
                <a:ext cx="508" cy="203"/>
              </a:xfrm>
              <a:prstGeom prst="rect">
                <a:avLst/>
              </a:prstGeom>
              <a:gradFill rotWithShape="0">
                <a:gsLst>
                  <a:gs pos="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cxnSp>
            <p:nvCxnSpPr>
              <p:cNvPr id="46098" name="AutoShape 18"/>
              <p:cNvCxnSpPr>
                <a:cxnSpLocks noChangeShapeType="1"/>
                <a:stCxn id="46091" idx="2"/>
                <a:endCxn id="46092" idx="0"/>
              </p:cNvCxnSpPr>
              <p:nvPr/>
            </p:nvCxnSpPr>
            <p:spPr bwMode="auto">
              <a:xfrm rot="5400000">
                <a:off x="648" y="1140"/>
                <a:ext cx="163" cy="398"/>
              </a:xfrm>
              <a:prstGeom prst="bentConnector3">
                <a:avLst>
                  <a:gd name="adj1" fmla="val 49694"/>
                </a:avLst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6099" name="AutoShape 19"/>
              <p:cNvCxnSpPr>
                <a:cxnSpLocks noChangeShapeType="1"/>
                <a:stCxn id="46091" idx="2"/>
                <a:endCxn id="46093" idx="0"/>
              </p:cNvCxnSpPr>
              <p:nvPr/>
            </p:nvCxnSpPr>
            <p:spPr bwMode="auto">
              <a:xfrm rot="16200000" flipH="1">
                <a:off x="1060" y="1126"/>
                <a:ext cx="163" cy="425"/>
              </a:xfrm>
              <a:prstGeom prst="bentConnector3">
                <a:avLst>
                  <a:gd name="adj1" fmla="val 49694"/>
                </a:avLst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6100" name="AutoShape 20"/>
              <p:cNvCxnSpPr>
                <a:cxnSpLocks noChangeShapeType="1"/>
                <a:stCxn id="46092" idx="2"/>
                <a:endCxn id="46094" idx="0"/>
              </p:cNvCxnSpPr>
              <p:nvPr/>
            </p:nvCxnSpPr>
            <p:spPr bwMode="auto">
              <a:xfrm rot="5400000">
                <a:off x="158" y="1465"/>
                <a:ext cx="215" cy="531"/>
              </a:xfrm>
              <a:prstGeom prst="bentConnector3">
                <a:avLst>
                  <a:gd name="adj1" fmla="val 49769"/>
                </a:avLst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6101" name="AutoShape 21"/>
              <p:cNvCxnSpPr>
                <a:cxnSpLocks noChangeShapeType="1"/>
                <a:stCxn id="46092" idx="2"/>
                <a:endCxn id="46095" idx="0"/>
              </p:cNvCxnSpPr>
              <p:nvPr/>
            </p:nvCxnSpPr>
            <p:spPr bwMode="auto">
              <a:xfrm rot="16200000" flipH="1">
                <a:off x="468" y="1686"/>
                <a:ext cx="215" cy="89"/>
              </a:xfrm>
              <a:prstGeom prst="bentConnector3">
                <a:avLst>
                  <a:gd name="adj1" fmla="val 49769"/>
                </a:avLst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6102" name="AutoShape 22"/>
              <p:cNvCxnSpPr>
                <a:cxnSpLocks noChangeShapeType="1"/>
                <a:stCxn id="46093" idx="2"/>
                <a:endCxn id="46096" idx="0"/>
              </p:cNvCxnSpPr>
              <p:nvPr/>
            </p:nvCxnSpPr>
            <p:spPr bwMode="auto">
              <a:xfrm rot="5400000">
                <a:off x="1189" y="1673"/>
                <a:ext cx="215" cy="115"/>
              </a:xfrm>
              <a:prstGeom prst="bentConnector3">
                <a:avLst>
                  <a:gd name="adj1" fmla="val 49769"/>
                </a:avLst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6103" name="AutoShape 23"/>
              <p:cNvCxnSpPr>
                <a:cxnSpLocks noChangeShapeType="1"/>
                <a:stCxn id="46093" idx="2"/>
                <a:endCxn id="46097" idx="0"/>
              </p:cNvCxnSpPr>
              <p:nvPr/>
            </p:nvCxnSpPr>
            <p:spPr bwMode="auto">
              <a:xfrm rot="16200000" flipH="1">
                <a:off x="1498" y="1479"/>
                <a:ext cx="215" cy="504"/>
              </a:xfrm>
              <a:prstGeom prst="bentConnector3">
                <a:avLst>
                  <a:gd name="adj1" fmla="val 49769"/>
                </a:avLst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46104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1517" y="-694"/>
              <a:ext cx="1995" cy="372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pt-BR" sz="2800" kern="10">
                  <a:ln w="9525" cap="sq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gradFill rotWithShape="0">
                    <a:gsLst>
                      <a:gs pos="0">
                        <a:schemeClr val="tx1"/>
                      </a:gs>
                      <a:gs pos="100000">
                        <a:schemeClr val="tx1">
                          <a:gamma/>
                          <a:shade val="46275"/>
                          <a:invGamma/>
                        </a:schemeClr>
                      </a:gs>
                    </a:gsLst>
                    <a:path path="rect">
                      <a:fillToRect l="50000" t="50000" r="50000" b="50000"/>
                    </a:path>
                  </a:gradFill>
                  <a:latin typeface="Arial"/>
                  <a:cs typeface="Arial"/>
                </a:rPr>
                <a:t>THE FIRM</a:t>
              </a:r>
            </a:p>
          </p:txBody>
        </p:sp>
      </p:grpSp>
      <p:sp useBgFill="1">
        <p:nvSpPr>
          <p:cNvPr id="46105" name="Rectangle 25"/>
          <p:cNvSpPr>
            <a:spLocks noChangeArrowheads="1"/>
          </p:cNvSpPr>
          <p:nvPr/>
        </p:nvSpPr>
        <p:spPr bwMode="auto">
          <a:xfrm>
            <a:off x="0" y="0"/>
            <a:ext cx="6400800" cy="2662238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0" y="1752600"/>
            <a:ext cx="4724400" cy="152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altLang="en-US"/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6096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altLang="en-US"/>
          </a:p>
        </p:txBody>
      </p:sp>
      <p:sp>
        <p:nvSpPr>
          <p:cNvPr id="46108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Firm and Its Stakeholders</a:t>
            </a:r>
          </a:p>
        </p:txBody>
      </p:sp>
      <p:sp>
        <p:nvSpPr>
          <p:cNvPr id="46109" name="AutoShape 29"/>
          <p:cNvSpPr>
            <a:spLocks noChangeArrowheads="1"/>
          </p:cNvSpPr>
          <p:nvPr/>
        </p:nvSpPr>
        <p:spPr bwMode="auto">
          <a:xfrm>
            <a:off x="381000" y="1600200"/>
            <a:ext cx="7543800" cy="10668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Stakeholders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8" grpId="0" autoUpdateAnimBg="0"/>
      <p:bldP spid="46108" grpId="0" autoUpdateAnimBg="0"/>
      <p:bldP spid="46109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F6DA-4859-4438-8CA8-669CD454B2D9}" type="slidenum">
              <a:rPr lang="en-US"/>
              <a:pPr/>
              <a:t>32</a:t>
            </a:fld>
            <a:endParaRPr lang="en-US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937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alt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914400" y="2736850"/>
            <a:ext cx="4267200" cy="10668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3372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Capital Market Stakeholders</a:t>
            </a:r>
          </a:p>
        </p:txBody>
      </p:sp>
      <p:sp useBgFill="1"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7516813" cy="2487613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1752600"/>
            <a:ext cx="4724400" cy="152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altLang="en-US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698500" y="6627813"/>
            <a:ext cx="3505200" cy="227012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altLang="en-US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altLang="en-US"/>
          </a:p>
        </p:txBody>
      </p:sp>
      <p:sp>
        <p:nvSpPr>
          <p:cNvPr id="471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Firm and Its Stakeholders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5229225" y="2736850"/>
            <a:ext cx="3505200" cy="19304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16078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Shareholders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Major suppliers of capital</a:t>
            </a:r>
          </a:p>
          <a:p>
            <a:pPr lvl="1">
              <a:buFontTx/>
              <a:buChar char="•"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Banks</a:t>
            </a:r>
          </a:p>
          <a:p>
            <a:pPr lvl="1">
              <a:buFontTx/>
              <a:buChar char="•"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Private lenders</a:t>
            </a:r>
          </a:p>
          <a:p>
            <a:pPr lvl="1">
              <a:buFontTx/>
              <a:buChar char="•"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Venture capitalists</a:t>
            </a:r>
          </a:p>
        </p:txBody>
      </p:sp>
      <p:sp>
        <p:nvSpPr>
          <p:cNvPr id="47114" name="AutoShape 10"/>
          <p:cNvSpPr>
            <a:spLocks noChangeArrowheads="1"/>
          </p:cNvSpPr>
          <p:nvPr/>
        </p:nvSpPr>
        <p:spPr bwMode="auto">
          <a:xfrm>
            <a:off x="381000" y="1600200"/>
            <a:ext cx="7543800" cy="10668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Stakeholders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 autoUpdateAnimBg="0"/>
      <p:bldP spid="47113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065C-B097-47AE-88B8-C7AAABC7679C}" type="slidenum">
              <a:rPr lang="en-US"/>
              <a:pPr/>
              <a:t>33</a:t>
            </a:fld>
            <a:endParaRPr lang="en-US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937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alt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914400" y="2736850"/>
            <a:ext cx="4267200" cy="10668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3372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Capital Market Stakeholders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914400" y="3886200"/>
            <a:ext cx="4267200" cy="10668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3372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Product Market Stakeholders</a:t>
            </a:r>
          </a:p>
        </p:txBody>
      </p:sp>
      <p:sp useBgFill="1"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7516813" cy="2487613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1752600"/>
            <a:ext cx="4724400" cy="152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altLang="en-US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698500" y="6627813"/>
            <a:ext cx="3505200" cy="227012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altLang="en-US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altLang="en-US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Firm and Its Stakeholders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5229225" y="3886200"/>
            <a:ext cx="3505200" cy="1565275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16078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Primary customers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Suppliers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Host communities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Unions</a:t>
            </a:r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>
            <a:off x="381000" y="1600200"/>
            <a:ext cx="7543800" cy="10668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Stakeholders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 autoUpdateAnimBg="0"/>
      <p:bldP spid="48138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C6C6-FFFA-4016-B093-5AC9795DCB0B}" type="slidenum">
              <a:rPr lang="en-US"/>
              <a:pPr/>
              <a:t>34</a:t>
            </a:fld>
            <a:endParaRPr 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937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914400" y="2736850"/>
            <a:ext cx="4267200" cy="10668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3372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Capital Market Stakeholders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914400" y="3886200"/>
            <a:ext cx="4267200" cy="10668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3372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Product Market Stakeholders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914400" y="5029200"/>
            <a:ext cx="4267200" cy="10668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3372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Organizational Stakeholders</a:t>
            </a:r>
          </a:p>
        </p:txBody>
      </p:sp>
      <p:sp useBgFill="1"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0"/>
            <a:ext cx="7516813" cy="2487613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1752600"/>
            <a:ext cx="4724400" cy="152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altLang="en-US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698500" y="6627813"/>
            <a:ext cx="3505200" cy="227012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alt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altLang="en-US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Firm and Its Stakeholders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5229225" y="5029200"/>
            <a:ext cx="3505200" cy="120015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16078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Employees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Managers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Nonmanagers</a:t>
            </a:r>
          </a:p>
        </p:txBody>
      </p:sp>
      <p:sp>
        <p:nvSpPr>
          <p:cNvPr id="49164" name="AutoShape 12"/>
          <p:cNvSpPr>
            <a:spLocks noChangeArrowheads="1"/>
          </p:cNvSpPr>
          <p:nvPr/>
        </p:nvSpPr>
        <p:spPr bwMode="auto">
          <a:xfrm>
            <a:off x="381000" y="1600200"/>
            <a:ext cx="7543800" cy="10668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Stakeholders</a:t>
            </a: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 autoUpdateAnimBg="0"/>
      <p:bldP spid="49163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2E5F-F51C-4D28-B89A-5EEC47ADBEF1}" type="slidenum">
              <a:rPr lang="en-US"/>
              <a:pPr/>
              <a:t>35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Stakeholder Involvement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35000" y="2163763"/>
            <a:ext cx="3576638" cy="13731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Two issues affect the extent of stakeholder involvement in the firm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27075" y="4456113"/>
            <a:ext cx="3394075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How do you divide the returns to keep stakeholders involved?</a:t>
            </a:r>
            <a:endParaRPr lang="en-US" altLang="en-US">
              <a:latin typeface="Times" charset="0"/>
            </a:endParaRP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771525" y="3719513"/>
            <a:ext cx="330517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000250" y="3849688"/>
            <a:ext cx="38735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1</a:t>
            </a:r>
            <a:endParaRPr lang="en-US" altLang="en-US" sz="3200">
              <a:latin typeface="Times" charset="0"/>
            </a:endParaRPr>
          </a:p>
        </p:txBody>
      </p:sp>
      <p:grpSp>
        <p:nvGrpSpPr>
          <p:cNvPr id="50183" name="Group 7"/>
          <p:cNvGrpSpPr>
            <a:grpSpLocks/>
          </p:cNvGrpSpPr>
          <p:nvPr/>
        </p:nvGrpSpPr>
        <p:grpSpPr bwMode="auto">
          <a:xfrm>
            <a:off x="6729413" y="2324100"/>
            <a:ext cx="1666875" cy="2482850"/>
            <a:chOff x="4390" y="1561"/>
            <a:chExt cx="1050" cy="1564"/>
          </a:xfrm>
        </p:grpSpPr>
        <p:sp>
          <p:nvSpPr>
            <p:cNvPr id="50184" name="Arc 8"/>
            <p:cNvSpPr>
              <a:spLocks/>
            </p:cNvSpPr>
            <p:nvPr/>
          </p:nvSpPr>
          <p:spPr bwMode="auto">
            <a:xfrm>
              <a:off x="4390" y="1561"/>
              <a:ext cx="1049" cy="1058"/>
            </a:xfrm>
            <a:custGeom>
              <a:avLst/>
              <a:gdLst>
                <a:gd name="G0" fmla="+- 20 0 0"/>
                <a:gd name="G1" fmla="+- 21600 0 0"/>
                <a:gd name="G2" fmla="+- 21600 0 0"/>
                <a:gd name="T0" fmla="*/ 0 w 21620"/>
                <a:gd name="T1" fmla="*/ 1 h 21974"/>
                <a:gd name="T2" fmla="*/ 21616 w 21620"/>
                <a:gd name="T3" fmla="*/ 21974 h 21974"/>
                <a:gd name="T4" fmla="*/ 20 w 21620"/>
                <a:gd name="T5" fmla="*/ 21600 h 21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20" h="21974" fill="none" extrusionOk="0">
                  <a:moveTo>
                    <a:pt x="-1" y="0"/>
                  </a:moveTo>
                  <a:cubicBezTo>
                    <a:pt x="6" y="0"/>
                    <a:pt x="13" y="-1"/>
                    <a:pt x="20" y="0"/>
                  </a:cubicBezTo>
                  <a:cubicBezTo>
                    <a:pt x="11949" y="0"/>
                    <a:pt x="21620" y="9670"/>
                    <a:pt x="21620" y="21600"/>
                  </a:cubicBezTo>
                  <a:cubicBezTo>
                    <a:pt x="21620" y="21724"/>
                    <a:pt x="21618" y="21849"/>
                    <a:pt x="21616" y="21974"/>
                  </a:cubicBezTo>
                </a:path>
                <a:path w="21620" h="21974" stroke="0" extrusionOk="0">
                  <a:moveTo>
                    <a:pt x="-1" y="0"/>
                  </a:moveTo>
                  <a:cubicBezTo>
                    <a:pt x="6" y="0"/>
                    <a:pt x="13" y="-1"/>
                    <a:pt x="20" y="0"/>
                  </a:cubicBezTo>
                  <a:cubicBezTo>
                    <a:pt x="11949" y="0"/>
                    <a:pt x="21620" y="9670"/>
                    <a:pt x="21620" y="21600"/>
                  </a:cubicBezTo>
                  <a:cubicBezTo>
                    <a:pt x="21620" y="21724"/>
                    <a:pt x="21618" y="21849"/>
                    <a:pt x="21616" y="21974"/>
                  </a:cubicBezTo>
                  <a:lnTo>
                    <a:pt x="20" y="21600"/>
                  </a:lnTo>
                  <a:close/>
                </a:path>
              </a:pathLst>
            </a:custGeom>
            <a:solidFill>
              <a:srgbClr val="00CCFF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5" name="Arc 9"/>
            <p:cNvSpPr>
              <a:spLocks/>
            </p:cNvSpPr>
            <p:nvPr/>
          </p:nvSpPr>
          <p:spPr bwMode="auto">
            <a:xfrm>
              <a:off x="4391" y="2601"/>
              <a:ext cx="1049" cy="52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10802"/>
                <a:gd name="T2" fmla="*/ 18704 w 21600"/>
                <a:gd name="T3" fmla="*/ 10802 h 10802"/>
                <a:gd name="T4" fmla="*/ 0 w 21600"/>
                <a:gd name="T5" fmla="*/ 0 h 10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802" fill="none" extrusionOk="0">
                  <a:moveTo>
                    <a:pt x="21600" y="0"/>
                  </a:moveTo>
                  <a:cubicBezTo>
                    <a:pt x="21600" y="3792"/>
                    <a:pt x="20601" y="7518"/>
                    <a:pt x="18704" y="10802"/>
                  </a:cubicBezTo>
                </a:path>
                <a:path w="21600" h="10802" stroke="0" extrusionOk="0">
                  <a:moveTo>
                    <a:pt x="21600" y="0"/>
                  </a:moveTo>
                  <a:cubicBezTo>
                    <a:pt x="21600" y="3792"/>
                    <a:pt x="20601" y="7518"/>
                    <a:pt x="18704" y="108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CCFF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0186" name="Group 10"/>
          <p:cNvGrpSpPr>
            <a:grpSpLocks/>
          </p:cNvGrpSpPr>
          <p:nvPr/>
        </p:nvGrpSpPr>
        <p:grpSpPr bwMode="auto">
          <a:xfrm>
            <a:off x="5299075" y="3963988"/>
            <a:ext cx="2871788" cy="1663700"/>
            <a:chOff x="3490" y="2601"/>
            <a:chExt cx="1809" cy="1048"/>
          </a:xfrm>
        </p:grpSpPr>
        <p:sp>
          <p:nvSpPr>
            <p:cNvPr id="50187" name="Arc 11"/>
            <p:cNvSpPr>
              <a:spLocks/>
            </p:cNvSpPr>
            <p:nvPr/>
          </p:nvSpPr>
          <p:spPr bwMode="auto">
            <a:xfrm>
              <a:off x="4372" y="2601"/>
              <a:ext cx="927" cy="1048"/>
            </a:xfrm>
            <a:custGeom>
              <a:avLst/>
              <a:gdLst>
                <a:gd name="G0" fmla="+- 391 0 0"/>
                <a:gd name="G1" fmla="+- 0 0 0"/>
                <a:gd name="G2" fmla="+- 21600 0 0"/>
                <a:gd name="T0" fmla="*/ 19095 w 19095"/>
                <a:gd name="T1" fmla="*/ 10802 h 21600"/>
                <a:gd name="T2" fmla="*/ 0 w 19095"/>
                <a:gd name="T3" fmla="*/ 21596 h 21600"/>
                <a:gd name="T4" fmla="*/ 391 w 1909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095" h="21600" fill="none" extrusionOk="0">
                  <a:moveTo>
                    <a:pt x="19095" y="10802"/>
                  </a:moveTo>
                  <a:cubicBezTo>
                    <a:pt x="15236" y="17484"/>
                    <a:pt x="8106" y="21599"/>
                    <a:pt x="391" y="21600"/>
                  </a:cubicBezTo>
                  <a:cubicBezTo>
                    <a:pt x="260" y="21600"/>
                    <a:pt x="130" y="21598"/>
                    <a:pt x="-1" y="21596"/>
                  </a:cubicBezTo>
                </a:path>
                <a:path w="19095" h="21600" stroke="0" extrusionOk="0">
                  <a:moveTo>
                    <a:pt x="19095" y="10802"/>
                  </a:moveTo>
                  <a:cubicBezTo>
                    <a:pt x="15236" y="17484"/>
                    <a:pt x="8106" y="21599"/>
                    <a:pt x="391" y="21600"/>
                  </a:cubicBezTo>
                  <a:cubicBezTo>
                    <a:pt x="260" y="21600"/>
                    <a:pt x="130" y="21598"/>
                    <a:pt x="-1" y="21596"/>
                  </a:cubicBezTo>
                  <a:lnTo>
                    <a:pt x="391" y="0"/>
                  </a:lnTo>
                  <a:close/>
                </a:path>
              </a:pathLst>
            </a:custGeom>
            <a:solidFill>
              <a:srgbClr val="00FFCC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8" name="Arc 12"/>
            <p:cNvSpPr>
              <a:spLocks/>
            </p:cNvSpPr>
            <p:nvPr/>
          </p:nvSpPr>
          <p:spPr bwMode="auto">
            <a:xfrm>
              <a:off x="3490" y="2601"/>
              <a:ext cx="901" cy="1048"/>
            </a:xfrm>
            <a:custGeom>
              <a:avLst/>
              <a:gdLst>
                <a:gd name="G0" fmla="+- 18714 0 0"/>
                <a:gd name="G1" fmla="+- 0 0 0"/>
                <a:gd name="G2" fmla="+- 21600 0 0"/>
                <a:gd name="T0" fmla="*/ 18694 w 18714"/>
                <a:gd name="T1" fmla="*/ 21599 h 21599"/>
                <a:gd name="T2" fmla="*/ 0 w 18714"/>
                <a:gd name="T3" fmla="*/ 10785 h 21599"/>
                <a:gd name="T4" fmla="*/ 18714 w 18714"/>
                <a:gd name="T5" fmla="*/ 0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14" h="21599" fill="none" extrusionOk="0">
                  <a:moveTo>
                    <a:pt x="18693" y="21599"/>
                  </a:moveTo>
                  <a:cubicBezTo>
                    <a:pt x="10978" y="21592"/>
                    <a:pt x="3852" y="17470"/>
                    <a:pt x="-1" y="10785"/>
                  </a:cubicBezTo>
                </a:path>
                <a:path w="18714" h="21599" stroke="0" extrusionOk="0">
                  <a:moveTo>
                    <a:pt x="18693" y="21599"/>
                  </a:moveTo>
                  <a:cubicBezTo>
                    <a:pt x="10978" y="21592"/>
                    <a:pt x="3852" y="17470"/>
                    <a:pt x="-1" y="10785"/>
                  </a:cubicBezTo>
                  <a:lnTo>
                    <a:pt x="18714" y="0"/>
                  </a:lnTo>
                  <a:close/>
                </a:path>
              </a:pathLst>
            </a:custGeom>
            <a:solidFill>
              <a:srgbClr val="00FFCC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0189" name="Group 13"/>
          <p:cNvGrpSpPr>
            <a:grpSpLocks/>
          </p:cNvGrpSpPr>
          <p:nvPr/>
        </p:nvGrpSpPr>
        <p:grpSpPr bwMode="auto">
          <a:xfrm>
            <a:off x="5075238" y="2324100"/>
            <a:ext cx="1679575" cy="2481263"/>
            <a:chOff x="3350" y="1561"/>
            <a:chExt cx="1041" cy="1563"/>
          </a:xfrm>
        </p:grpSpPr>
        <p:sp>
          <p:nvSpPr>
            <p:cNvPr id="50190" name="Arc 14"/>
            <p:cNvSpPr>
              <a:spLocks/>
            </p:cNvSpPr>
            <p:nvPr/>
          </p:nvSpPr>
          <p:spPr bwMode="auto">
            <a:xfrm>
              <a:off x="3350" y="2583"/>
              <a:ext cx="1041" cy="541"/>
            </a:xfrm>
            <a:custGeom>
              <a:avLst/>
              <a:gdLst>
                <a:gd name="G0" fmla="+- 21600 0 0"/>
                <a:gd name="G1" fmla="+- 371 0 0"/>
                <a:gd name="G2" fmla="+- 21600 0 0"/>
                <a:gd name="T0" fmla="*/ 2886 w 21600"/>
                <a:gd name="T1" fmla="*/ 11156 h 11156"/>
                <a:gd name="T2" fmla="*/ 4 w 21600"/>
                <a:gd name="T3" fmla="*/ 0 h 11156"/>
                <a:gd name="T4" fmla="*/ 21600 w 21600"/>
                <a:gd name="T5" fmla="*/ 371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1156" fill="none" extrusionOk="0">
                  <a:moveTo>
                    <a:pt x="2885" y="11156"/>
                  </a:moveTo>
                  <a:cubicBezTo>
                    <a:pt x="995" y="7876"/>
                    <a:pt x="0" y="4156"/>
                    <a:pt x="0" y="371"/>
                  </a:cubicBezTo>
                  <a:cubicBezTo>
                    <a:pt x="-1" y="247"/>
                    <a:pt x="1" y="123"/>
                    <a:pt x="3" y="-1"/>
                  </a:cubicBezTo>
                </a:path>
                <a:path w="21600" h="11156" stroke="0" extrusionOk="0">
                  <a:moveTo>
                    <a:pt x="2885" y="11156"/>
                  </a:moveTo>
                  <a:cubicBezTo>
                    <a:pt x="995" y="7876"/>
                    <a:pt x="0" y="4156"/>
                    <a:pt x="0" y="371"/>
                  </a:cubicBezTo>
                  <a:cubicBezTo>
                    <a:pt x="-1" y="247"/>
                    <a:pt x="1" y="123"/>
                    <a:pt x="3" y="-1"/>
                  </a:cubicBezTo>
                  <a:lnTo>
                    <a:pt x="21600" y="371"/>
                  </a:lnTo>
                  <a:close/>
                </a:path>
              </a:pathLst>
            </a:custGeom>
            <a:solidFill>
              <a:srgbClr val="FF3300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91" name="Arc 15"/>
            <p:cNvSpPr>
              <a:spLocks/>
            </p:cNvSpPr>
            <p:nvPr/>
          </p:nvSpPr>
          <p:spPr bwMode="auto">
            <a:xfrm>
              <a:off x="3350" y="1561"/>
              <a:ext cx="1041" cy="1040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580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677"/>
                    <a:pt x="9658" y="10"/>
                    <a:pt x="21579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7"/>
                    <a:pt x="9658" y="10"/>
                    <a:pt x="21579" y="-1"/>
                  </a:cubicBezTo>
                  <a:lnTo>
                    <a:pt x="21600" y="21599"/>
                  </a:lnTo>
                  <a:close/>
                </a:path>
              </a:pathLst>
            </a:custGeom>
            <a:solidFill>
              <a:srgbClr val="FF3300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6988175" y="3141663"/>
            <a:ext cx="1125538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Capital Market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6091238" y="4460875"/>
            <a:ext cx="121602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Product Market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4535488" y="3448050"/>
            <a:ext cx="20558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Organizational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79" grpId="0" autoUpdateAnimBg="0"/>
      <p:bldP spid="50180" grpId="0" autoUpdateAnimBg="0"/>
      <p:bldP spid="50181" grpId="0" animBg="1"/>
      <p:bldP spid="50182" grpId="0" autoUpdateAnimBg="0"/>
      <p:bldP spid="50204" grpId="0" autoUpdateAnimBg="0"/>
      <p:bldP spid="50205" grpId="0" autoUpdateAnimBg="0"/>
      <p:bldP spid="5020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681F-29A8-4CE2-9531-CB8756392C49}" type="slidenum">
              <a:rPr lang="en-US"/>
              <a:pPr/>
              <a:t>36</a:t>
            </a:fld>
            <a:endParaRPr lang="en-US"/>
          </a:p>
        </p:txBody>
      </p:sp>
      <p:grpSp>
        <p:nvGrpSpPr>
          <p:cNvPr id="51244" name="Group 44"/>
          <p:cNvGrpSpPr>
            <a:grpSpLocks/>
          </p:cNvGrpSpPr>
          <p:nvPr/>
        </p:nvGrpSpPr>
        <p:grpSpPr bwMode="auto">
          <a:xfrm>
            <a:off x="4675188" y="1954213"/>
            <a:ext cx="4111625" cy="4049712"/>
            <a:chOff x="3197" y="1464"/>
            <a:chExt cx="2092" cy="2081"/>
          </a:xfrm>
        </p:grpSpPr>
        <p:grpSp>
          <p:nvGrpSpPr>
            <p:cNvPr id="51245" name="Group 45"/>
            <p:cNvGrpSpPr>
              <a:grpSpLocks/>
            </p:cNvGrpSpPr>
            <p:nvPr/>
          </p:nvGrpSpPr>
          <p:grpSpPr bwMode="auto">
            <a:xfrm>
              <a:off x="4239" y="1464"/>
              <a:ext cx="1050" cy="1564"/>
              <a:chOff x="4390" y="1561"/>
              <a:chExt cx="1050" cy="1564"/>
            </a:xfrm>
          </p:grpSpPr>
          <p:sp>
            <p:nvSpPr>
              <p:cNvPr id="51246" name="Arc 46"/>
              <p:cNvSpPr>
                <a:spLocks/>
              </p:cNvSpPr>
              <p:nvPr/>
            </p:nvSpPr>
            <p:spPr bwMode="auto">
              <a:xfrm>
                <a:off x="4390" y="1561"/>
                <a:ext cx="1049" cy="1058"/>
              </a:xfrm>
              <a:custGeom>
                <a:avLst/>
                <a:gdLst>
                  <a:gd name="G0" fmla="+- 20 0 0"/>
                  <a:gd name="G1" fmla="+- 21600 0 0"/>
                  <a:gd name="G2" fmla="+- 21600 0 0"/>
                  <a:gd name="T0" fmla="*/ 0 w 21620"/>
                  <a:gd name="T1" fmla="*/ 1 h 21974"/>
                  <a:gd name="T2" fmla="*/ 21616 w 21620"/>
                  <a:gd name="T3" fmla="*/ 21974 h 21974"/>
                  <a:gd name="T4" fmla="*/ 20 w 21620"/>
                  <a:gd name="T5" fmla="*/ 21600 h 2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20" h="21974" fill="none" extrusionOk="0">
                    <a:moveTo>
                      <a:pt x="-1" y="0"/>
                    </a:moveTo>
                    <a:cubicBezTo>
                      <a:pt x="6" y="0"/>
                      <a:pt x="13" y="-1"/>
                      <a:pt x="20" y="0"/>
                    </a:cubicBezTo>
                    <a:cubicBezTo>
                      <a:pt x="11949" y="0"/>
                      <a:pt x="21620" y="9670"/>
                      <a:pt x="21620" y="21600"/>
                    </a:cubicBezTo>
                    <a:cubicBezTo>
                      <a:pt x="21620" y="21724"/>
                      <a:pt x="21618" y="21849"/>
                      <a:pt x="21616" y="21974"/>
                    </a:cubicBezTo>
                  </a:path>
                  <a:path w="21620" h="21974" stroke="0" extrusionOk="0">
                    <a:moveTo>
                      <a:pt x="-1" y="0"/>
                    </a:moveTo>
                    <a:cubicBezTo>
                      <a:pt x="6" y="0"/>
                      <a:pt x="13" y="-1"/>
                      <a:pt x="20" y="0"/>
                    </a:cubicBezTo>
                    <a:cubicBezTo>
                      <a:pt x="11949" y="0"/>
                      <a:pt x="21620" y="9670"/>
                      <a:pt x="21620" y="21600"/>
                    </a:cubicBezTo>
                    <a:cubicBezTo>
                      <a:pt x="21620" y="21724"/>
                      <a:pt x="21618" y="21849"/>
                      <a:pt x="21616" y="21974"/>
                    </a:cubicBezTo>
                    <a:lnTo>
                      <a:pt x="20" y="21600"/>
                    </a:lnTo>
                    <a:close/>
                  </a:path>
                </a:pathLst>
              </a:custGeom>
              <a:solidFill>
                <a:srgbClr val="00CCFF"/>
              </a:solidFill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47" name="Arc 47"/>
              <p:cNvSpPr>
                <a:spLocks/>
              </p:cNvSpPr>
              <p:nvPr/>
            </p:nvSpPr>
            <p:spPr bwMode="auto">
              <a:xfrm>
                <a:off x="4391" y="2601"/>
                <a:ext cx="1049" cy="524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10802"/>
                  <a:gd name="T2" fmla="*/ 18704 w 21600"/>
                  <a:gd name="T3" fmla="*/ 10802 h 10802"/>
                  <a:gd name="T4" fmla="*/ 0 w 21600"/>
                  <a:gd name="T5" fmla="*/ 0 h 108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0802" fill="none" extrusionOk="0">
                    <a:moveTo>
                      <a:pt x="21600" y="0"/>
                    </a:moveTo>
                    <a:cubicBezTo>
                      <a:pt x="21600" y="3792"/>
                      <a:pt x="20601" y="7518"/>
                      <a:pt x="18704" y="10802"/>
                    </a:cubicBezTo>
                  </a:path>
                  <a:path w="21600" h="10802" stroke="0" extrusionOk="0">
                    <a:moveTo>
                      <a:pt x="21600" y="0"/>
                    </a:moveTo>
                    <a:cubicBezTo>
                      <a:pt x="21600" y="3792"/>
                      <a:pt x="20601" y="7518"/>
                      <a:pt x="18704" y="108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51248" name="Group 48"/>
            <p:cNvGrpSpPr>
              <a:grpSpLocks/>
            </p:cNvGrpSpPr>
            <p:nvPr/>
          </p:nvGrpSpPr>
          <p:grpSpPr bwMode="auto">
            <a:xfrm>
              <a:off x="3338" y="2497"/>
              <a:ext cx="1809" cy="1048"/>
              <a:chOff x="3490" y="2601"/>
              <a:chExt cx="1809" cy="1048"/>
            </a:xfrm>
          </p:grpSpPr>
          <p:sp>
            <p:nvSpPr>
              <p:cNvPr id="51249" name="Arc 49"/>
              <p:cNvSpPr>
                <a:spLocks/>
              </p:cNvSpPr>
              <p:nvPr/>
            </p:nvSpPr>
            <p:spPr bwMode="auto">
              <a:xfrm>
                <a:off x="4372" y="2601"/>
                <a:ext cx="927" cy="1048"/>
              </a:xfrm>
              <a:custGeom>
                <a:avLst/>
                <a:gdLst>
                  <a:gd name="G0" fmla="+- 391 0 0"/>
                  <a:gd name="G1" fmla="+- 0 0 0"/>
                  <a:gd name="G2" fmla="+- 21600 0 0"/>
                  <a:gd name="T0" fmla="*/ 19095 w 19095"/>
                  <a:gd name="T1" fmla="*/ 10802 h 21600"/>
                  <a:gd name="T2" fmla="*/ 0 w 19095"/>
                  <a:gd name="T3" fmla="*/ 21596 h 21600"/>
                  <a:gd name="T4" fmla="*/ 391 w 19095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095" h="21600" fill="none" extrusionOk="0">
                    <a:moveTo>
                      <a:pt x="19095" y="10802"/>
                    </a:moveTo>
                    <a:cubicBezTo>
                      <a:pt x="15236" y="17484"/>
                      <a:pt x="8106" y="21599"/>
                      <a:pt x="391" y="21600"/>
                    </a:cubicBezTo>
                    <a:cubicBezTo>
                      <a:pt x="260" y="21600"/>
                      <a:pt x="130" y="21598"/>
                      <a:pt x="-1" y="21596"/>
                    </a:cubicBezTo>
                  </a:path>
                  <a:path w="19095" h="21600" stroke="0" extrusionOk="0">
                    <a:moveTo>
                      <a:pt x="19095" y="10802"/>
                    </a:moveTo>
                    <a:cubicBezTo>
                      <a:pt x="15236" y="17484"/>
                      <a:pt x="8106" y="21599"/>
                      <a:pt x="391" y="21600"/>
                    </a:cubicBezTo>
                    <a:cubicBezTo>
                      <a:pt x="260" y="21600"/>
                      <a:pt x="130" y="21598"/>
                      <a:pt x="-1" y="21596"/>
                    </a:cubicBezTo>
                    <a:lnTo>
                      <a:pt x="391" y="0"/>
                    </a:lnTo>
                    <a:close/>
                  </a:path>
                </a:pathLst>
              </a:custGeom>
              <a:solidFill>
                <a:srgbClr val="00FFCC"/>
              </a:solidFill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50" name="Arc 50"/>
              <p:cNvSpPr>
                <a:spLocks/>
              </p:cNvSpPr>
              <p:nvPr/>
            </p:nvSpPr>
            <p:spPr bwMode="auto">
              <a:xfrm>
                <a:off x="3490" y="2601"/>
                <a:ext cx="901" cy="1048"/>
              </a:xfrm>
              <a:custGeom>
                <a:avLst/>
                <a:gdLst>
                  <a:gd name="G0" fmla="+- 18714 0 0"/>
                  <a:gd name="G1" fmla="+- 0 0 0"/>
                  <a:gd name="G2" fmla="+- 21600 0 0"/>
                  <a:gd name="T0" fmla="*/ 18694 w 18714"/>
                  <a:gd name="T1" fmla="*/ 21599 h 21599"/>
                  <a:gd name="T2" fmla="*/ 0 w 18714"/>
                  <a:gd name="T3" fmla="*/ 10785 h 21599"/>
                  <a:gd name="T4" fmla="*/ 18714 w 18714"/>
                  <a:gd name="T5" fmla="*/ 0 h 21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714" h="21599" fill="none" extrusionOk="0">
                    <a:moveTo>
                      <a:pt x="18693" y="21599"/>
                    </a:moveTo>
                    <a:cubicBezTo>
                      <a:pt x="10978" y="21592"/>
                      <a:pt x="3852" y="17470"/>
                      <a:pt x="-1" y="10785"/>
                    </a:cubicBezTo>
                  </a:path>
                  <a:path w="18714" h="21599" stroke="0" extrusionOk="0">
                    <a:moveTo>
                      <a:pt x="18693" y="21599"/>
                    </a:moveTo>
                    <a:cubicBezTo>
                      <a:pt x="10978" y="21592"/>
                      <a:pt x="3852" y="17470"/>
                      <a:pt x="-1" y="10785"/>
                    </a:cubicBezTo>
                    <a:lnTo>
                      <a:pt x="18714" y="0"/>
                    </a:lnTo>
                    <a:close/>
                  </a:path>
                </a:pathLst>
              </a:custGeom>
              <a:solidFill>
                <a:srgbClr val="00FFCC"/>
              </a:solidFill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51251" name="Group 51"/>
            <p:cNvGrpSpPr>
              <a:grpSpLocks/>
            </p:cNvGrpSpPr>
            <p:nvPr/>
          </p:nvGrpSpPr>
          <p:grpSpPr bwMode="auto">
            <a:xfrm>
              <a:off x="3197" y="1464"/>
              <a:ext cx="1058" cy="1563"/>
              <a:chOff x="3350" y="1561"/>
              <a:chExt cx="1041" cy="1563"/>
            </a:xfrm>
          </p:grpSpPr>
          <p:sp>
            <p:nvSpPr>
              <p:cNvPr id="51252" name="Arc 52"/>
              <p:cNvSpPr>
                <a:spLocks/>
              </p:cNvSpPr>
              <p:nvPr/>
            </p:nvSpPr>
            <p:spPr bwMode="auto">
              <a:xfrm>
                <a:off x="3350" y="2583"/>
                <a:ext cx="1041" cy="541"/>
              </a:xfrm>
              <a:custGeom>
                <a:avLst/>
                <a:gdLst>
                  <a:gd name="G0" fmla="+- 21600 0 0"/>
                  <a:gd name="G1" fmla="+- 371 0 0"/>
                  <a:gd name="G2" fmla="+- 21600 0 0"/>
                  <a:gd name="T0" fmla="*/ 2886 w 21600"/>
                  <a:gd name="T1" fmla="*/ 11156 h 11156"/>
                  <a:gd name="T2" fmla="*/ 4 w 21600"/>
                  <a:gd name="T3" fmla="*/ 0 h 11156"/>
                  <a:gd name="T4" fmla="*/ 21600 w 21600"/>
                  <a:gd name="T5" fmla="*/ 371 h 11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1156" fill="none" extrusionOk="0">
                    <a:moveTo>
                      <a:pt x="2885" y="11156"/>
                    </a:moveTo>
                    <a:cubicBezTo>
                      <a:pt x="995" y="7876"/>
                      <a:pt x="0" y="4156"/>
                      <a:pt x="0" y="371"/>
                    </a:cubicBezTo>
                    <a:cubicBezTo>
                      <a:pt x="-1" y="247"/>
                      <a:pt x="1" y="123"/>
                      <a:pt x="3" y="-1"/>
                    </a:cubicBezTo>
                  </a:path>
                  <a:path w="21600" h="11156" stroke="0" extrusionOk="0">
                    <a:moveTo>
                      <a:pt x="2885" y="11156"/>
                    </a:moveTo>
                    <a:cubicBezTo>
                      <a:pt x="995" y="7876"/>
                      <a:pt x="0" y="4156"/>
                      <a:pt x="0" y="371"/>
                    </a:cubicBezTo>
                    <a:cubicBezTo>
                      <a:pt x="-1" y="247"/>
                      <a:pt x="1" y="123"/>
                      <a:pt x="3" y="-1"/>
                    </a:cubicBezTo>
                    <a:lnTo>
                      <a:pt x="21600" y="371"/>
                    </a:lnTo>
                    <a:close/>
                  </a:path>
                </a:pathLst>
              </a:custGeom>
              <a:solidFill>
                <a:srgbClr val="FF3300"/>
              </a:solidFill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53" name="Arc 53"/>
              <p:cNvSpPr>
                <a:spLocks/>
              </p:cNvSpPr>
              <p:nvPr/>
            </p:nvSpPr>
            <p:spPr bwMode="auto">
              <a:xfrm>
                <a:off x="3350" y="1561"/>
                <a:ext cx="1041" cy="1040"/>
              </a:xfrm>
              <a:custGeom>
                <a:avLst/>
                <a:gdLst>
                  <a:gd name="G0" fmla="+- 21600 0 0"/>
                  <a:gd name="G1" fmla="+- 21599 0 0"/>
                  <a:gd name="G2" fmla="+- 21600 0 0"/>
                  <a:gd name="T0" fmla="*/ 0 w 21600"/>
                  <a:gd name="T1" fmla="*/ 21599 h 21599"/>
                  <a:gd name="T2" fmla="*/ 21580 w 21600"/>
                  <a:gd name="T3" fmla="*/ 0 h 21599"/>
                  <a:gd name="T4" fmla="*/ 21600 w 21600"/>
                  <a:gd name="T5" fmla="*/ 21599 h 21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677"/>
                      <a:pt x="9658" y="10"/>
                      <a:pt x="2157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677"/>
                      <a:pt x="9658" y="10"/>
                      <a:pt x="21579" y="-1"/>
                    </a:cubicBezTo>
                    <a:lnTo>
                      <a:pt x="21600" y="21599"/>
                    </a:lnTo>
                    <a:close/>
                  </a:path>
                </a:pathLst>
              </a:custGeom>
              <a:solidFill>
                <a:srgbClr val="FF3300"/>
              </a:solidFill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Stakeholder Involvement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635000" y="2163763"/>
            <a:ext cx="3576638" cy="13731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Two issues affect the extent of stakeholder involvement in the firm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771525" y="3719513"/>
            <a:ext cx="330517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727075" y="4456113"/>
            <a:ext cx="3394075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How do you increase the returns so everyone has more to share?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2000250" y="3849688"/>
            <a:ext cx="38735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2</a:t>
            </a:r>
          </a:p>
        </p:txBody>
      </p:sp>
      <p:grpSp>
        <p:nvGrpSpPr>
          <p:cNvPr id="51243" name="Group 43"/>
          <p:cNvGrpSpPr>
            <a:grpSpLocks/>
          </p:cNvGrpSpPr>
          <p:nvPr/>
        </p:nvGrpSpPr>
        <p:grpSpPr bwMode="auto">
          <a:xfrm>
            <a:off x="5075238" y="2324100"/>
            <a:ext cx="3321050" cy="3303588"/>
            <a:chOff x="3197" y="1464"/>
            <a:chExt cx="2092" cy="2081"/>
          </a:xfrm>
        </p:grpSpPr>
        <p:grpSp>
          <p:nvGrpSpPr>
            <p:cNvPr id="51230" name="Group 30"/>
            <p:cNvGrpSpPr>
              <a:grpSpLocks/>
            </p:cNvGrpSpPr>
            <p:nvPr/>
          </p:nvGrpSpPr>
          <p:grpSpPr bwMode="auto">
            <a:xfrm>
              <a:off x="4239" y="1464"/>
              <a:ext cx="1050" cy="1564"/>
              <a:chOff x="4390" y="1561"/>
              <a:chExt cx="1050" cy="1564"/>
            </a:xfrm>
          </p:grpSpPr>
          <p:sp>
            <p:nvSpPr>
              <p:cNvPr id="51231" name="Arc 31"/>
              <p:cNvSpPr>
                <a:spLocks/>
              </p:cNvSpPr>
              <p:nvPr/>
            </p:nvSpPr>
            <p:spPr bwMode="auto">
              <a:xfrm>
                <a:off x="4390" y="1561"/>
                <a:ext cx="1049" cy="1058"/>
              </a:xfrm>
              <a:custGeom>
                <a:avLst/>
                <a:gdLst>
                  <a:gd name="G0" fmla="+- 20 0 0"/>
                  <a:gd name="G1" fmla="+- 21600 0 0"/>
                  <a:gd name="G2" fmla="+- 21600 0 0"/>
                  <a:gd name="T0" fmla="*/ 0 w 21620"/>
                  <a:gd name="T1" fmla="*/ 1 h 21974"/>
                  <a:gd name="T2" fmla="*/ 21616 w 21620"/>
                  <a:gd name="T3" fmla="*/ 21974 h 21974"/>
                  <a:gd name="T4" fmla="*/ 20 w 21620"/>
                  <a:gd name="T5" fmla="*/ 21600 h 2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20" h="21974" fill="none" extrusionOk="0">
                    <a:moveTo>
                      <a:pt x="-1" y="0"/>
                    </a:moveTo>
                    <a:cubicBezTo>
                      <a:pt x="6" y="0"/>
                      <a:pt x="13" y="-1"/>
                      <a:pt x="20" y="0"/>
                    </a:cubicBezTo>
                    <a:cubicBezTo>
                      <a:pt x="11949" y="0"/>
                      <a:pt x="21620" y="9670"/>
                      <a:pt x="21620" y="21600"/>
                    </a:cubicBezTo>
                    <a:cubicBezTo>
                      <a:pt x="21620" y="21724"/>
                      <a:pt x="21618" y="21849"/>
                      <a:pt x="21616" y="21974"/>
                    </a:cubicBezTo>
                  </a:path>
                  <a:path w="21620" h="21974" stroke="0" extrusionOk="0">
                    <a:moveTo>
                      <a:pt x="-1" y="0"/>
                    </a:moveTo>
                    <a:cubicBezTo>
                      <a:pt x="6" y="0"/>
                      <a:pt x="13" y="-1"/>
                      <a:pt x="20" y="0"/>
                    </a:cubicBezTo>
                    <a:cubicBezTo>
                      <a:pt x="11949" y="0"/>
                      <a:pt x="21620" y="9670"/>
                      <a:pt x="21620" y="21600"/>
                    </a:cubicBezTo>
                    <a:cubicBezTo>
                      <a:pt x="21620" y="21724"/>
                      <a:pt x="21618" y="21849"/>
                      <a:pt x="21616" y="21974"/>
                    </a:cubicBezTo>
                    <a:lnTo>
                      <a:pt x="20" y="21600"/>
                    </a:lnTo>
                    <a:close/>
                  </a:path>
                </a:pathLst>
              </a:custGeom>
              <a:solidFill>
                <a:srgbClr val="00CCFF"/>
              </a:solidFill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32" name="Arc 32"/>
              <p:cNvSpPr>
                <a:spLocks/>
              </p:cNvSpPr>
              <p:nvPr/>
            </p:nvSpPr>
            <p:spPr bwMode="auto">
              <a:xfrm>
                <a:off x="4391" y="2601"/>
                <a:ext cx="1049" cy="524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10802"/>
                  <a:gd name="T2" fmla="*/ 18704 w 21600"/>
                  <a:gd name="T3" fmla="*/ 10802 h 10802"/>
                  <a:gd name="T4" fmla="*/ 0 w 21600"/>
                  <a:gd name="T5" fmla="*/ 0 h 108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0802" fill="none" extrusionOk="0">
                    <a:moveTo>
                      <a:pt x="21600" y="0"/>
                    </a:moveTo>
                    <a:cubicBezTo>
                      <a:pt x="21600" y="3792"/>
                      <a:pt x="20601" y="7518"/>
                      <a:pt x="18704" y="10802"/>
                    </a:cubicBezTo>
                  </a:path>
                  <a:path w="21600" h="10802" stroke="0" extrusionOk="0">
                    <a:moveTo>
                      <a:pt x="21600" y="0"/>
                    </a:moveTo>
                    <a:cubicBezTo>
                      <a:pt x="21600" y="3792"/>
                      <a:pt x="20601" y="7518"/>
                      <a:pt x="18704" y="108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FF"/>
              </a:solidFill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51233" name="Group 33"/>
            <p:cNvGrpSpPr>
              <a:grpSpLocks/>
            </p:cNvGrpSpPr>
            <p:nvPr/>
          </p:nvGrpSpPr>
          <p:grpSpPr bwMode="auto">
            <a:xfrm>
              <a:off x="3338" y="2497"/>
              <a:ext cx="1809" cy="1048"/>
              <a:chOff x="3490" y="2601"/>
              <a:chExt cx="1809" cy="1048"/>
            </a:xfrm>
          </p:grpSpPr>
          <p:sp>
            <p:nvSpPr>
              <p:cNvPr id="51234" name="Arc 34"/>
              <p:cNvSpPr>
                <a:spLocks/>
              </p:cNvSpPr>
              <p:nvPr/>
            </p:nvSpPr>
            <p:spPr bwMode="auto">
              <a:xfrm>
                <a:off x="4372" y="2601"/>
                <a:ext cx="927" cy="1048"/>
              </a:xfrm>
              <a:custGeom>
                <a:avLst/>
                <a:gdLst>
                  <a:gd name="G0" fmla="+- 391 0 0"/>
                  <a:gd name="G1" fmla="+- 0 0 0"/>
                  <a:gd name="G2" fmla="+- 21600 0 0"/>
                  <a:gd name="T0" fmla="*/ 19095 w 19095"/>
                  <a:gd name="T1" fmla="*/ 10802 h 21600"/>
                  <a:gd name="T2" fmla="*/ 0 w 19095"/>
                  <a:gd name="T3" fmla="*/ 21596 h 21600"/>
                  <a:gd name="T4" fmla="*/ 391 w 19095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095" h="21600" fill="none" extrusionOk="0">
                    <a:moveTo>
                      <a:pt x="19095" y="10802"/>
                    </a:moveTo>
                    <a:cubicBezTo>
                      <a:pt x="15236" y="17484"/>
                      <a:pt x="8106" y="21599"/>
                      <a:pt x="391" y="21600"/>
                    </a:cubicBezTo>
                    <a:cubicBezTo>
                      <a:pt x="260" y="21600"/>
                      <a:pt x="130" y="21598"/>
                      <a:pt x="-1" y="21596"/>
                    </a:cubicBezTo>
                  </a:path>
                  <a:path w="19095" h="21600" stroke="0" extrusionOk="0">
                    <a:moveTo>
                      <a:pt x="19095" y="10802"/>
                    </a:moveTo>
                    <a:cubicBezTo>
                      <a:pt x="15236" y="17484"/>
                      <a:pt x="8106" y="21599"/>
                      <a:pt x="391" y="21600"/>
                    </a:cubicBezTo>
                    <a:cubicBezTo>
                      <a:pt x="260" y="21600"/>
                      <a:pt x="130" y="21598"/>
                      <a:pt x="-1" y="21596"/>
                    </a:cubicBezTo>
                    <a:lnTo>
                      <a:pt x="391" y="0"/>
                    </a:lnTo>
                    <a:close/>
                  </a:path>
                </a:pathLst>
              </a:custGeom>
              <a:solidFill>
                <a:srgbClr val="00FFCC"/>
              </a:solidFill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35" name="Arc 35"/>
              <p:cNvSpPr>
                <a:spLocks/>
              </p:cNvSpPr>
              <p:nvPr/>
            </p:nvSpPr>
            <p:spPr bwMode="auto">
              <a:xfrm>
                <a:off x="3490" y="2601"/>
                <a:ext cx="901" cy="1048"/>
              </a:xfrm>
              <a:custGeom>
                <a:avLst/>
                <a:gdLst>
                  <a:gd name="G0" fmla="+- 18714 0 0"/>
                  <a:gd name="G1" fmla="+- 0 0 0"/>
                  <a:gd name="G2" fmla="+- 21600 0 0"/>
                  <a:gd name="T0" fmla="*/ 18694 w 18714"/>
                  <a:gd name="T1" fmla="*/ 21599 h 21599"/>
                  <a:gd name="T2" fmla="*/ 0 w 18714"/>
                  <a:gd name="T3" fmla="*/ 10785 h 21599"/>
                  <a:gd name="T4" fmla="*/ 18714 w 18714"/>
                  <a:gd name="T5" fmla="*/ 0 h 21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714" h="21599" fill="none" extrusionOk="0">
                    <a:moveTo>
                      <a:pt x="18693" y="21599"/>
                    </a:moveTo>
                    <a:cubicBezTo>
                      <a:pt x="10978" y="21592"/>
                      <a:pt x="3852" y="17470"/>
                      <a:pt x="-1" y="10785"/>
                    </a:cubicBezTo>
                  </a:path>
                  <a:path w="18714" h="21599" stroke="0" extrusionOk="0">
                    <a:moveTo>
                      <a:pt x="18693" y="21599"/>
                    </a:moveTo>
                    <a:cubicBezTo>
                      <a:pt x="10978" y="21592"/>
                      <a:pt x="3852" y="17470"/>
                      <a:pt x="-1" y="10785"/>
                    </a:cubicBezTo>
                    <a:lnTo>
                      <a:pt x="18714" y="0"/>
                    </a:lnTo>
                    <a:close/>
                  </a:path>
                </a:pathLst>
              </a:custGeom>
              <a:solidFill>
                <a:srgbClr val="00FFCC"/>
              </a:solidFill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51236" name="Group 36"/>
            <p:cNvGrpSpPr>
              <a:grpSpLocks/>
            </p:cNvGrpSpPr>
            <p:nvPr/>
          </p:nvGrpSpPr>
          <p:grpSpPr bwMode="auto">
            <a:xfrm>
              <a:off x="3197" y="1464"/>
              <a:ext cx="1058" cy="1563"/>
              <a:chOff x="3350" y="1561"/>
              <a:chExt cx="1041" cy="1563"/>
            </a:xfrm>
          </p:grpSpPr>
          <p:sp>
            <p:nvSpPr>
              <p:cNvPr id="51237" name="Arc 37"/>
              <p:cNvSpPr>
                <a:spLocks/>
              </p:cNvSpPr>
              <p:nvPr/>
            </p:nvSpPr>
            <p:spPr bwMode="auto">
              <a:xfrm>
                <a:off x="3350" y="2583"/>
                <a:ext cx="1041" cy="541"/>
              </a:xfrm>
              <a:custGeom>
                <a:avLst/>
                <a:gdLst>
                  <a:gd name="G0" fmla="+- 21600 0 0"/>
                  <a:gd name="G1" fmla="+- 371 0 0"/>
                  <a:gd name="G2" fmla="+- 21600 0 0"/>
                  <a:gd name="T0" fmla="*/ 2886 w 21600"/>
                  <a:gd name="T1" fmla="*/ 11156 h 11156"/>
                  <a:gd name="T2" fmla="*/ 4 w 21600"/>
                  <a:gd name="T3" fmla="*/ 0 h 11156"/>
                  <a:gd name="T4" fmla="*/ 21600 w 21600"/>
                  <a:gd name="T5" fmla="*/ 371 h 11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1156" fill="none" extrusionOk="0">
                    <a:moveTo>
                      <a:pt x="2885" y="11156"/>
                    </a:moveTo>
                    <a:cubicBezTo>
                      <a:pt x="995" y="7876"/>
                      <a:pt x="0" y="4156"/>
                      <a:pt x="0" y="371"/>
                    </a:cubicBezTo>
                    <a:cubicBezTo>
                      <a:pt x="-1" y="247"/>
                      <a:pt x="1" y="123"/>
                      <a:pt x="3" y="-1"/>
                    </a:cubicBezTo>
                  </a:path>
                  <a:path w="21600" h="11156" stroke="0" extrusionOk="0">
                    <a:moveTo>
                      <a:pt x="2885" y="11156"/>
                    </a:moveTo>
                    <a:cubicBezTo>
                      <a:pt x="995" y="7876"/>
                      <a:pt x="0" y="4156"/>
                      <a:pt x="0" y="371"/>
                    </a:cubicBezTo>
                    <a:cubicBezTo>
                      <a:pt x="-1" y="247"/>
                      <a:pt x="1" y="123"/>
                      <a:pt x="3" y="-1"/>
                    </a:cubicBezTo>
                    <a:lnTo>
                      <a:pt x="21600" y="371"/>
                    </a:lnTo>
                    <a:close/>
                  </a:path>
                </a:pathLst>
              </a:custGeom>
              <a:solidFill>
                <a:srgbClr val="FF3300"/>
              </a:solidFill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38" name="Arc 38"/>
              <p:cNvSpPr>
                <a:spLocks/>
              </p:cNvSpPr>
              <p:nvPr/>
            </p:nvSpPr>
            <p:spPr bwMode="auto">
              <a:xfrm>
                <a:off x="3350" y="1561"/>
                <a:ext cx="1041" cy="1040"/>
              </a:xfrm>
              <a:custGeom>
                <a:avLst/>
                <a:gdLst>
                  <a:gd name="G0" fmla="+- 21600 0 0"/>
                  <a:gd name="G1" fmla="+- 21599 0 0"/>
                  <a:gd name="G2" fmla="+- 21600 0 0"/>
                  <a:gd name="T0" fmla="*/ 0 w 21600"/>
                  <a:gd name="T1" fmla="*/ 21599 h 21599"/>
                  <a:gd name="T2" fmla="*/ 21580 w 21600"/>
                  <a:gd name="T3" fmla="*/ 0 h 21599"/>
                  <a:gd name="T4" fmla="*/ 21600 w 21600"/>
                  <a:gd name="T5" fmla="*/ 21599 h 21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677"/>
                      <a:pt x="9658" y="10"/>
                      <a:pt x="21579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677"/>
                      <a:pt x="9658" y="10"/>
                      <a:pt x="21579" y="-1"/>
                    </a:cubicBezTo>
                    <a:lnTo>
                      <a:pt x="21600" y="21599"/>
                    </a:lnTo>
                    <a:close/>
                  </a:path>
                </a:pathLst>
              </a:custGeom>
              <a:solidFill>
                <a:srgbClr val="FF3300"/>
              </a:solidFill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6988175" y="3141663"/>
            <a:ext cx="1125538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Capital Market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6091238" y="4460875"/>
            <a:ext cx="121602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Product Market</a:t>
            </a: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4535488" y="3448050"/>
            <a:ext cx="20558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Organizational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 autoUpdateAnimBg="0"/>
      <p:bldP spid="5121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5021D-7B87-4E4D-8F33-F59D6AD1A3E3}" type="slidenum">
              <a:rPr lang="en-US"/>
              <a:pPr/>
              <a:t>4</a:t>
            </a:fld>
            <a:endParaRPr lang="en-US"/>
          </a:p>
        </p:txBody>
      </p:sp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Important Definitions</a:t>
            </a:r>
          </a:p>
        </p:txBody>
      </p:sp>
      <p:sp>
        <p:nvSpPr>
          <p:cNvPr id="52227" name="Rectangle 1027"/>
          <p:cNvSpPr>
            <a:spLocks noChangeArrowheads="1"/>
          </p:cNvSpPr>
          <p:nvPr/>
        </p:nvSpPr>
        <p:spPr bwMode="auto">
          <a:xfrm>
            <a:off x="835025" y="1862138"/>
            <a:ext cx="5610225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Strategic Competitiveness</a:t>
            </a:r>
          </a:p>
        </p:txBody>
      </p:sp>
      <p:sp>
        <p:nvSpPr>
          <p:cNvPr id="52228" name="Rectangle 1028"/>
          <p:cNvSpPr>
            <a:spLocks noChangeArrowheads="1"/>
          </p:cNvSpPr>
          <p:nvPr/>
        </p:nvSpPr>
        <p:spPr bwMode="auto">
          <a:xfrm>
            <a:off x="1114425" y="2416175"/>
            <a:ext cx="730885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Achieved when a firm successfully formulates and implements a value-creating strategy</a:t>
            </a:r>
          </a:p>
        </p:txBody>
      </p:sp>
      <p:sp>
        <p:nvSpPr>
          <p:cNvPr id="52229" name="Rectangle 1029"/>
          <p:cNvSpPr>
            <a:spLocks noChangeArrowheads="1"/>
          </p:cNvSpPr>
          <p:nvPr/>
        </p:nvSpPr>
        <p:spPr bwMode="auto">
          <a:xfrm>
            <a:off x="1114425" y="4086225"/>
            <a:ext cx="7362825" cy="200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85000"/>
              </a:lnSpc>
              <a:spcAft>
                <a:spcPct val="50000"/>
              </a:spcAft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Occurs when a firm develops a strategy that competitors are not simultaneously implementing</a:t>
            </a:r>
          </a:p>
          <a:p>
            <a:pPr>
              <a:lnSpc>
                <a:spcPct val="85000"/>
              </a:lnSpc>
              <a:spcAft>
                <a:spcPct val="50000"/>
              </a:spcAft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Provides benefits which current and potential competitors are unable to duplicate</a:t>
            </a:r>
          </a:p>
        </p:txBody>
      </p:sp>
      <p:sp>
        <p:nvSpPr>
          <p:cNvPr id="52230" name="Rectangle 1030"/>
          <p:cNvSpPr>
            <a:spLocks noChangeArrowheads="1"/>
          </p:cNvSpPr>
          <p:nvPr/>
        </p:nvSpPr>
        <p:spPr bwMode="auto">
          <a:xfrm>
            <a:off x="835025" y="3517900"/>
            <a:ext cx="56102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Above-Average Returns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52228" grpId="0" autoUpdateAnimBg="0"/>
      <p:bldP spid="52229" grpId="0" autoUpdateAnimBg="0"/>
      <p:bldP spid="5223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1144-A33C-44A8-989A-9D5FCD62334F}" type="slidenum">
              <a:rPr lang="en-US"/>
              <a:pPr/>
              <a:t>5</a:t>
            </a:fld>
            <a:endParaRPr lang="en-US"/>
          </a:p>
        </p:txBody>
      </p:sp>
      <p:sp>
        <p:nvSpPr>
          <p:cNvPr id="532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Important Definitions</a:t>
            </a:r>
          </a:p>
        </p:txBody>
      </p:sp>
      <p:sp>
        <p:nvSpPr>
          <p:cNvPr id="53251" name="Rectangle 1027"/>
          <p:cNvSpPr>
            <a:spLocks noChangeArrowheads="1"/>
          </p:cNvSpPr>
          <p:nvPr/>
        </p:nvSpPr>
        <p:spPr bwMode="auto">
          <a:xfrm>
            <a:off x="830263" y="1860550"/>
            <a:ext cx="49291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Risk</a:t>
            </a:r>
          </a:p>
        </p:txBody>
      </p:sp>
      <p:sp>
        <p:nvSpPr>
          <p:cNvPr id="53252" name="Rectangle 1028"/>
          <p:cNvSpPr>
            <a:spLocks noChangeArrowheads="1"/>
          </p:cNvSpPr>
          <p:nvPr/>
        </p:nvSpPr>
        <p:spPr bwMode="auto">
          <a:xfrm>
            <a:off x="1095375" y="2414588"/>
            <a:ext cx="6329363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 investor’s uncertainty about the economic gains or losses that will result from a particular investment</a:t>
            </a:r>
          </a:p>
        </p:txBody>
      </p:sp>
      <p:sp>
        <p:nvSpPr>
          <p:cNvPr id="53253" name="Rectangle 1029"/>
          <p:cNvSpPr>
            <a:spLocks noChangeArrowheads="1"/>
          </p:cNvSpPr>
          <p:nvPr/>
        </p:nvSpPr>
        <p:spPr bwMode="auto">
          <a:xfrm>
            <a:off x="1095375" y="4286250"/>
            <a:ext cx="6778625" cy="1204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85000"/>
              </a:lnSpc>
              <a:spcAft>
                <a:spcPct val="50000"/>
              </a:spcAft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Returns that are equal to those an investor expects to earn from other investments with a similar amount of risk</a:t>
            </a:r>
          </a:p>
        </p:txBody>
      </p:sp>
      <p:sp>
        <p:nvSpPr>
          <p:cNvPr id="53254" name="Rectangle 1030"/>
          <p:cNvSpPr>
            <a:spLocks noChangeArrowheads="1"/>
          </p:cNvSpPr>
          <p:nvPr/>
        </p:nvSpPr>
        <p:spPr bwMode="auto">
          <a:xfrm>
            <a:off x="830263" y="3732213"/>
            <a:ext cx="4929187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Average Returns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  <p:bldP spid="53252" grpId="0" autoUpdateAnimBg="0"/>
      <p:bldP spid="53253" grpId="0" autoUpdateAnimBg="0"/>
      <p:bldP spid="5325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8A1-D455-4830-A73B-0258269BACAF}" type="slidenum">
              <a:rPr lang="en-US"/>
              <a:pPr/>
              <a:t>6</a:t>
            </a:fld>
            <a:endParaRPr lang="en-US"/>
          </a:p>
        </p:txBody>
      </p:sp>
      <p:sp>
        <p:nvSpPr>
          <p:cNvPr id="55298" name="Oval 1026"/>
          <p:cNvSpPr>
            <a:spLocks noChangeArrowheads="1"/>
          </p:cNvSpPr>
          <p:nvPr/>
        </p:nvSpPr>
        <p:spPr bwMode="auto">
          <a:xfrm>
            <a:off x="931863" y="2020888"/>
            <a:ext cx="3681412" cy="3681412"/>
          </a:xfrm>
          <a:prstGeom prst="ellipse">
            <a:avLst/>
          </a:prstGeom>
          <a:solidFill>
            <a:schemeClr val="tx1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/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  <a:latin typeface="Times" charset="0"/>
            </a:endParaRPr>
          </a:p>
        </p:txBody>
      </p:sp>
      <p:sp>
        <p:nvSpPr>
          <p:cNvPr id="55299" name="Text Box 1027"/>
          <p:cNvSpPr txBox="1">
            <a:spLocks noChangeArrowheads="1"/>
          </p:cNvSpPr>
          <p:nvPr/>
        </p:nvSpPr>
        <p:spPr bwMode="auto">
          <a:xfrm>
            <a:off x="995363" y="5676900"/>
            <a:ext cx="3551237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>
                <a:latin typeface="Times" charset="0"/>
              </a:rPr>
              <a:t>Fundamental nature of competition is changing </a:t>
            </a:r>
          </a:p>
        </p:txBody>
      </p:sp>
      <p:sp>
        <p:nvSpPr>
          <p:cNvPr id="55301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Competitive Landscape</a:t>
            </a:r>
          </a:p>
        </p:txBody>
      </p:sp>
      <p:sp>
        <p:nvSpPr>
          <p:cNvPr id="55303" name="Text Box 1031"/>
          <p:cNvSpPr txBox="1">
            <a:spLocks noChangeArrowheads="1"/>
          </p:cNvSpPr>
          <p:nvPr/>
        </p:nvSpPr>
        <p:spPr bwMode="auto">
          <a:xfrm>
            <a:off x="869950" y="4799013"/>
            <a:ext cx="3805238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</a:rPr>
              <a:t>Hypercompetitive environments</a:t>
            </a:r>
            <a:endParaRPr lang="en-US" altLang="en-US">
              <a:solidFill>
                <a:schemeClr val="bg2"/>
              </a:solidFill>
              <a:latin typeface="Times" charset="0"/>
            </a:endParaRPr>
          </a:p>
        </p:txBody>
      </p:sp>
      <p:sp>
        <p:nvSpPr>
          <p:cNvPr id="55306" name="Line 1034"/>
          <p:cNvSpPr>
            <a:spLocks noChangeShapeType="1"/>
          </p:cNvSpPr>
          <p:nvPr/>
        </p:nvSpPr>
        <p:spPr bwMode="auto">
          <a:xfrm>
            <a:off x="1274763" y="4859338"/>
            <a:ext cx="2994025" cy="0"/>
          </a:xfrm>
          <a:prstGeom prst="line">
            <a:avLst/>
          </a:prstGeom>
          <a:noFill/>
          <a:ln w="28575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5307" name="Text Box 1035"/>
          <p:cNvSpPr txBox="1">
            <a:spLocks noChangeArrowheads="1"/>
          </p:cNvSpPr>
          <p:nvPr/>
        </p:nvSpPr>
        <p:spPr bwMode="auto">
          <a:xfrm>
            <a:off x="5210175" y="1879600"/>
            <a:ext cx="3330575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" charset="0"/>
              </a:rPr>
              <a:t>Dynamics of strategic maneuvering among global and innovative combatants</a:t>
            </a:r>
          </a:p>
        </p:txBody>
      </p:sp>
      <p:sp>
        <p:nvSpPr>
          <p:cNvPr id="55308" name="Text Box 1036"/>
          <p:cNvSpPr txBox="1">
            <a:spLocks noChangeArrowheads="1"/>
          </p:cNvSpPr>
          <p:nvPr/>
        </p:nvSpPr>
        <p:spPr bwMode="auto">
          <a:xfrm>
            <a:off x="5210175" y="3589338"/>
            <a:ext cx="3070225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" charset="0"/>
              </a:rPr>
              <a:t>Price-quality positioning, new know-how, first mover</a:t>
            </a:r>
          </a:p>
        </p:txBody>
      </p:sp>
      <p:sp>
        <p:nvSpPr>
          <p:cNvPr id="55309" name="Text Box 1037"/>
          <p:cNvSpPr txBox="1">
            <a:spLocks noChangeArrowheads="1"/>
          </p:cNvSpPr>
          <p:nvPr/>
        </p:nvSpPr>
        <p:spPr bwMode="auto">
          <a:xfrm>
            <a:off x="5210175" y="4933950"/>
            <a:ext cx="3149600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" charset="0"/>
              </a:rPr>
              <a:t>Protect or invade established product or geographic markets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1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nimBg="1" autoUpdateAnimBg="0"/>
      <p:bldP spid="55299" grpId="0" autoUpdateAnimBg="0"/>
      <p:bldP spid="55301" grpId="0" autoUpdateAnimBg="0"/>
      <p:bldP spid="55303" grpId="0" autoUpdateAnimBg="0"/>
      <p:bldP spid="55306" grpId="0" animBg="1"/>
      <p:bldP spid="55307" grpId="0" autoUpdateAnimBg="0"/>
      <p:bldP spid="55308" grpId="0" autoUpdateAnimBg="0"/>
      <p:bldP spid="5530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21EB-C1F9-48FF-9F04-765144AF99B2}" type="slidenum">
              <a:rPr lang="en-US"/>
              <a:pPr/>
              <a:t>7</a:t>
            </a:fld>
            <a:endParaRPr lang="en-US"/>
          </a:p>
        </p:txBody>
      </p:sp>
      <p:sp>
        <p:nvSpPr>
          <p:cNvPr id="62478" name="Oval 1038"/>
          <p:cNvSpPr>
            <a:spLocks noChangeArrowheads="1"/>
          </p:cNvSpPr>
          <p:nvPr/>
        </p:nvSpPr>
        <p:spPr bwMode="auto">
          <a:xfrm>
            <a:off x="931863" y="2020888"/>
            <a:ext cx="3681412" cy="3681412"/>
          </a:xfrm>
          <a:prstGeom prst="ellipse">
            <a:avLst/>
          </a:prstGeom>
          <a:solidFill>
            <a:schemeClr val="tx1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/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  <a:latin typeface="Times" charset="0"/>
            </a:endParaRPr>
          </a:p>
        </p:txBody>
      </p:sp>
      <p:sp>
        <p:nvSpPr>
          <p:cNvPr id="62479" name="Text Box 1039"/>
          <p:cNvSpPr txBox="1">
            <a:spLocks noChangeArrowheads="1"/>
          </p:cNvSpPr>
          <p:nvPr/>
        </p:nvSpPr>
        <p:spPr bwMode="auto">
          <a:xfrm>
            <a:off x="995363" y="5676900"/>
            <a:ext cx="3551237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>
                <a:latin typeface="Times" charset="0"/>
              </a:rPr>
              <a:t>Fundamental nature of competition is changing </a:t>
            </a:r>
          </a:p>
        </p:txBody>
      </p:sp>
      <p:sp>
        <p:nvSpPr>
          <p:cNvPr id="62480" name="Text Box 1040"/>
          <p:cNvSpPr txBox="1">
            <a:spLocks noChangeArrowheads="1"/>
          </p:cNvSpPr>
          <p:nvPr/>
        </p:nvSpPr>
        <p:spPr bwMode="auto">
          <a:xfrm>
            <a:off x="869950" y="4799013"/>
            <a:ext cx="3805238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</a:rPr>
              <a:t>Hypercompetitive environments</a:t>
            </a:r>
            <a:endParaRPr lang="en-US" altLang="en-US">
              <a:solidFill>
                <a:schemeClr val="bg2"/>
              </a:solidFill>
              <a:latin typeface="Times" charset="0"/>
            </a:endParaRPr>
          </a:p>
        </p:txBody>
      </p:sp>
      <p:sp>
        <p:nvSpPr>
          <p:cNvPr id="62481" name="Line 1041"/>
          <p:cNvSpPr>
            <a:spLocks noChangeShapeType="1"/>
          </p:cNvSpPr>
          <p:nvPr/>
        </p:nvSpPr>
        <p:spPr bwMode="auto">
          <a:xfrm>
            <a:off x="1274763" y="4859338"/>
            <a:ext cx="2994025" cy="0"/>
          </a:xfrm>
          <a:prstGeom prst="line">
            <a:avLst/>
          </a:prstGeom>
          <a:noFill/>
          <a:ln w="28575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Competitive Landscape</a:t>
            </a:r>
          </a:p>
        </p:txBody>
      </p:sp>
      <p:sp>
        <p:nvSpPr>
          <p:cNvPr id="62471" name="Text Box 1031"/>
          <p:cNvSpPr txBox="1">
            <a:spLocks noChangeArrowheads="1"/>
          </p:cNvSpPr>
          <p:nvPr/>
        </p:nvSpPr>
        <p:spPr bwMode="auto">
          <a:xfrm>
            <a:off x="1509713" y="2255838"/>
            <a:ext cx="2540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  <a:latin typeface="Times" charset="0"/>
              </a:rPr>
              <a:t>Emergence of global economy</a:t>
            </a:r>
          </a:p>
        </p:txBody>
      </p:sp>
      <p:sp>
        <p:nvSpPr>
          <p:cNvPr id="62474" name="Text Box 1034"/>
          <p:cNvSpPr txBox="1">
            <a:spLocks noChangeArrowheads="1"/>
          </p:cNvSpPr>
          <p:nvPr/>
        </p:nvSpPr>
        <p:spPr bwMode="auto">
          <a:xfrm>
            <a:off x="5210175" y="1879600"/>
            <a:ext cx="3330575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" charset="0"/>
              </a:rPr>
              <a:t>Goods, services, people, skills, and ideas move freely across geographic borders.</a:t>
            </a:r>
          </a:p>
        </p:txBody>
      </p:sp>
      <p:sp>
        <p:nvSpPr>
          <p:cNvPr id="62475" name="Text Box 1035"/>
          <p:cNvSpPr txBox="1">
            <a:spLocks noChangeArrowheads="1"/>
          </p:cNvSpPr>
          <p:nvPr/>
        </p:nvSpPr>
        <p:spPr bwMode="auto">
          <a:xfrm>
            <a:off x="5210175" y="3589338"/>
            <a:ext cx="3070225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" charset="0"/>
              </a:rPr>
              <a:t>Spread of economic innovations around the world.</a:t>
            </a:r>
          </a:p>
        </p:txBody>
      </p:sp>
      <p:sp>
        <p:nvSpPr>
          <p:cNvPr id="62476" name="Text Box 1036"/>
          <p:cNvSpPr txBox="1">
            <a:spLocks noChangeArrowheads="1"/>
          </p:cNvSpPr>
          <p:nvPr/>
        </p:nvSpPr>
        <p:spPr bwMode="auto">
          <a:xfrm>
            <a:off x="5210175" y="4933950"/>
            <a:ext cx="3149600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" charset="0"/>
              </a:rPr>
              <a:t>Political and cultural adjustments are required.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 autoUpdateAnimBg="0"/>
      <p:bldP spid="62474" grpId="0" autoUpdateAnimBg="0"/>
      <p:bldP spid="62475" grpId="0" autoUpdateAnimBg="0"/>
      <p:bldP spid="6247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ABB8-1B52-4236-B82A-59930107C316}" type="slidenum">
              <a:rPr lang="en-US"/>
              <a:pPr/>
              <a:t>8</a:t>
            </a:fld>
            <a:endParaRPr lang="en-US"/>
          </a:p>
        </p:txBody>
      </p:sp>
      <p:sp>
        <p:nvSpPr>
          <p:cNvPr id="57359" name="Oval 1039"/>
          <p:cNvSpPr>
            <a:spLocks noChangeArrowheads="1"/>
          </p:cNvSpPr>
          <p:nvPr/>
        </p:nvSpPr>
        <p:spPr bwMode="auto">
          <a:xfrm>
            <a:off x="931863" y="2020888"/>
            <a:ext cx="3681412" cy="3681412"/>
          </a:xfrm>
          <a:prstGeom prst="ellipse">
            <a:avLst/>
          </a:prstGeom>
          <a:solidFill>
            <a:schemeClr val="tx1"/>
          </a:solidFill>
          <a:ln w="12700" cap="sq">
            <a:noFill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/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  <a:latin typeface="Times" charset="0"/>
            </a:endParaRPr>
          </a:p>
        </p:txBody>
      </p:sp>
      <p:sp>
        <p:nvSpPr>
          <p:cNvPr id="57360" name="Text Box 1040"/>
          <p:cNvSpPr txBox="1">
            <a:spLocks noChangeArrowheads="1"/>
          </p:cNvSpPr>
          <p:nvPr/>
        </p:nvSpPr>
        <p:spPr bwMode="auto">
          <a:xfrm>
            <a:off x="995363" y="5676900"/>
            <a:ext cx="3551237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>
                <a:latin typeface="Times" charset="0"/>
              </a:rPr>
              <a:t>Fundamental nature of competition is changing </a:t>
            </a:r>
          </a:p>
        </p:txBody>
      </p:sp>
      <p:sp>
        <p:nvSpPr>
          <p:cNvPr id="57361" name="Text Box 1041"/>
          <p:cNvSpPr txBox="1">
            <a:spLocks noChangeArrowheads="1"/>
          </p:cNvSpPr>
          <p:nvPr/>
        </p:nvSpPr>
        <p:spPr bwMode="auto">
          <a:xfrm>
            <a:off x="869950" y="4799013"/>
            <a:ext cx="3805238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</a:rPr>
              <a:t>Hypercompetitive environments</a:t>
            </a:r>
            <a:endParaRPr lang="en-US" altLang="en-US">
              <a:solidFill>
                <a:schemeClr val="bg2"/>
              </a:solidFill>
              <a:latin typeface="Times" charset="0"/>
            </a:endParaRPr>
          </a:p>
        </p:txBody>
      </p:sp>
      <p:sp>
        <p:nvSpPr>
          <p:cNvPr id="57362" name="Line 1042"/>
          <p:cNvSpPr>
            <a:spLocks noChangeShapeType="1"/>
          </p:cNvSpPr>
          <p:nvPr/>
        </p:nvSpPr>
        <p:spPr bwMode="auto">
          <a:xfrm>
            <a:off x="1274763" y="4859338"/>
            <a:ext cx="2994025" cy="0"/>
          </a:xfrm>
          <a:prstGeom prst="line">
            <a:avLst/>
          </a:prstGeom>
          <a:noFill/>
          <a:ln w="28575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Competitive Landscape</a:t>
            </a:r>
          </a:p>
        </p:txBody>
      </p:sp>
      <p:sp>
        <p:nvSpPr>
          <p:cNvPr id="57351" name="Text Box 1031"/>
          <p:cNvSpPr txBox="1">
            <a:spLocks noChangeArrowheads="1"/>
          </p:cNvSpPr>
          <p:nvPr/>
        </p:nvSpPr>
        <p:spPr bwMode="auto">
          <a:xfrm>
            <a:off x="1509713" y="2252663"/>
            <a:ext cx="2540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  <a:latin typeface="Times" charset="0"/>
              </a:rPr>
              <a:t>Emergence of global economy</a:t>
            </a:r>
          </a:p>
        </p:txBody>
      </p:sp>
      <p:sp>
        <p:nvSpPr>
          <p:cNvPr id="57352" name="Text Box 1032"/>
          <p:cNvSpPr txBox="1">
            <a:spLocks noChangeArrowheads="1"/>
          </p:cNvSpPr>
          <p:nvPr/>
        </p:nvSpPr>
        <p:spPr bwMode="auto">
          <a:xfrm>
            <a:off x="1196975" y="3144838"/>
            <a:ext cx="3163888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  <a:latin typeface="Times" charset="0"/>
              </a:rPr>
              <a:t>Rapid technological change</a:t>
            </a:r>
          </a:p>
        </p:txBody>
      </p:sp>
      <p:sp>
        <p:nvSpPr>
          <p:cNvPr id="57355" name="Text Box 1035"/>
          <p:cNvSpPr txBox="1">
            <a:spLocks noChangeArrowheads="1"/>
          </p:cNvSpPr>
          <p:nvPr/>
        </p:nvSpPr>
        <p:spPr bwMode="auto">
          <a:xfrm>
            <a:off x="5210175" y="1879600"/>
            <a:ext cx="3330575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" charset="0"/>
              </a:rPr>
              <a:t>Increasing rate of technological change and diffusion</a:t>
            </a:r>
          </a:p>
        </p:txBody>
      </p:sp>
      <p:sp>
        <p:nvSpPr>
          <p:cNvPr id="57356" name="Text Box 1036"/>
          <p:cNvSpPr txBox="1">
            <a:spLocks noChangeArrowheads="1"/>
          </p:cNvSpPr>
          <p:nvPr/>
        </p:nvSpPr>
        <p:spPr bwMode="auto">
          <a:xfrm>
            <a:off x="5210175" y="3233738"/>
            <a:ext cx="30702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" charset="0"/>
              </a:rPr>
              <a:t>The information age</a:t>
            </a:r>
          </a:p>
        </p:txBody>
      </p:sp>
      <p:sp>
        <p:nvSpPr>
          <p:cNvPr id="57357" name="Text Box 1037"/>
          <p:cNvSpPr txBox="1">
            <a:spLocks noChangeArrowheads="1"/>
          </p:cNvSpPr>
          <p:nvPr/>
        </p:nvSpPr>
        <p:spPr bwMode="auto">
          <a:xfrm>
            <a:off x="5210175" y="3859213"/>
            <a:ext cx="31496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" charset="0"/>
              </a:rPr>
              <a:t>Increasing knowledge intensity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 autoUpdateAnimBg="0"/>
      <p:bldP spid="57355" grpId="0" autoUpdateAnimBg="0"/>
      <p:bldP spid="57356" grpId="0" autoUpdateAnimBg="0"/>
      <p:bldP spid="5735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DCAE-912D-4351-9032-7395C34BD414}" type="slidenum">
              <a:rPr lang="en-US"/>
              <a:pPr/>
              <a:t>9</a:t>
            </a:fld>
            <a:endParaRPr lang="en-US"/>
          </a:p>
        </p:txBody>
      </p:sp>
      <p:sp>
        <p:nvSpPr>
          <p:cNvPr id="43017" name="Rectangle 10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Strategic Flexibility</a:t>
            </a:r>
          </a:p>
        </p:txBody>
      </p:sp>
      <p:sp>
        <p:nvSpPr>
          <p:cNvPr id="43026" name="Text Box 1042"/>
          <p:cNvSpPr txBox="1">
            <a:spLocks noChangeArrowheads="1"/>
          </p:cNvSpPr>
          <p:nvPr/>
        </p:nvSpPr>
        <p:spPr bwMode="auto">
          <a:xfrm>
            <a:off x="830263" y="2095500"/>
            <a:ext cx="7388225" cy="2868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set of capabilities used to respond to various demands and opportunities existing in a dynamic and uncertain competitive environment</a:t>
            </a:r>
          </a:p>
          <a:p>
            <a:pPr>
              <a:spcBef>
                <a:spcPct val="50000"/>
              </a:spcBef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It involves coping with uncertainty and the accompanying risks</a:t>
            </a:r>
            <a:endParaRPr kumimoji="0" lang="en-US" sz="32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4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43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7" grpId="0" autoUpdateAnimBg="0"/>
      <p:bldP spid="43026" grpId="0" build="p" autoUpdateAnimBg="0"/>
    </p:bldLst>
  </p:timing>
</p:sld>
</file>

<file path=ppt/theme/theme1.xml><?xml version="1.0" encoding="utf-8"?>
<a:theme xmlns:a="http://schemas.openxmlformats.org/drawingml/2006/main" name="MyStrategy">
  <a:themeElements>
    <a:clrScheme name="MyStrateg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MyStrateg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yStrateg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Strateg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Strateg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6068</TotalTime>
  <Words>1138</Words>
  <Application>Microsoft Office PowerPoint</Application>
  <PresentationFormat>Apresentação na tela (4:3)</PresentationFormat>
  <Paragraphs>341</Paragraphs>
  <Slides>36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1" baseType="lpstr">
      <vt:lpstr>Times New Roman</vt:lpstr>
      <vt:lpstr>Arial</vt:lpstr>
      <vt:lpstr>Wingdings</vt:lpstr>
      <vt:lpstr>Times</vt:lpstr>
      <vt:lpstr>MyStrategy</vt:lpstr>
      <vt:lpstr>Strategic Management and Strategic Competitiveness</vt:lpstr>
      <vt:lpstr>Slide 2</vt:lpstr>
      <vt:lpstr>Important Definitions</vt:lpstr>
      <vt:lpstr>Important Definitions</vt:lpstr>
      <vt:lpstr>Important Definitions</vt:lpstr>
      <vt:lpstr>Competitive Landscape</vt:lpstr>
      <vt:lpstr>Competitive Landscape</vt:lpstr>
      <vt:lpstr>Competitive Landscape</vt:lpstr>
      <vt:lpstr>Strategic Flexibility</vt:lpstr>
      <vt:lpstr>Strategic Flexibility</vt:lpstr>
      <vt:lpstr>I/O Model of Above-Average Returns</vt:lpstr>
      <vt:lpstr>Four Assumptions of the I/O Model</vt:lpstr>
      <vt:lpstr>Four Assumptions of the I/O Model</vt:lpstr>
      <vt:lpstr>Slide 14</vt:lpstr>
      <vt:lpstr>Slide 15</vt:lpstr>
      <vt:lpstr>Slide 16</vt:lpstr>
      <vt:lpstr>Slide 17</vt:lpstr>
      <vt:lpstr>Slide 18</vt:lpstr>
      <vt:lpstr>Slide 19</vt:lpstr>
      <vt:lpstr>Resource-based Model of Above Average Returns</vt:lpstr>
      <vt:lpstr>Slide 21</vt:lpstr>
      <vt:lpstr>Slide 22</vt:lpstr>
      <vt:lpstr>Four Attributes of Resources and Capabilities (Competitive Advantage)</vt:lpstr>
      <vt:lpstr>Resources and capabilities that meet these four criteria become a source of:</vt:lpstr>
      <vt:lpstr>Core Competencies are the basis for a firm’s</vt:lpstr>
      <vt:lpstr>Slide 26</vt:lpstr>
      <vt:lpstr>Slide 27</vt:lpstr>
      <vt:lpstr>Slide 28</vt:lpstr>
      <vt:lpstr>Slide 29</vt:lpstr>
      <vt:lpstr>Strategic Intent &amp; Mission</vt:lpstr>
      <vt:lpstr>The Firm and Its Stakeholders</vt:lpstr>
      <vt:lpstr>The Firm and Its Stakeholders</vt:lpstr>
      <vt:lpstr>Slide 33</vt:lpstr>
      <vt:lpstr>Slide 34</vt:lpstr>
      <vt:lpstr>Stakeholder Involvement</vt:lpstr>
      <vt:lpstr>Slide 36</vt:lpstr>
    </vt:vector>
  </TitlesOfParts>
  <Company>Colorado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Management: Competitiveness and Globalization</dc:title>
  <dc:subject>Chapter 1</dc:subject>
  <dc:creator>R. Dennis Middlemist</dc:creator>
  <dc:description>Contact author at_x000d_
dennis@middlemist.com</dc:description>
  <cp:lastModifiedBy>EDGARD</cp:lastModifiedBy>
  <cp:revision>32</cp:revision>
  <dcterms:created xsi:type="dcterms:W3CDTF">2002-02-13T21:58:11Z</dcterms:created>
  <dcterms:modified xsi:type="dcterms:W3CDTF">2014-08-19T18:52:41Z</dcterms:modified>
</cp:coreProperties>
</file>