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76" r:id="rId3"/>
    <p:sldId id="281" r:id="rId4"/>
    <p:sldId id="282" r:id="rId5"/>
    <p:sldId id="292" r:id="rId6"/>
    <p:sldId id="285" r:id="rId7"/>
    <p:sldId id="286" r:id="rId8"/>
    <p:sldId id="287" r:id="rId9"/>
    <p:sldId id="288" r:id="rId10"/>
    <p:sldId id="289" r:id="rId11"/>
    <p:sldId id="290" r:id="rId12"/>
    <p:sldId id="293" r:id="rId13"/>
    <p:sldId id="294" r:id="rId14"/>
    <p:sldId id="295" r:id="rId15"/>
    <p:sldId id="29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5" d="100"/>
          <a:sy n="65" d="100"/>
        </p:scale>
        <p:origin x="5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799FF-4F2C-4A01-8A55-4A7E4869AFE4}" type="datetimeFigureOut">
              <a:rPr lang="en-GB" smtClean="0"/>
              <a:t>05/09/2018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86F2-F4E8-437A-87A4-634101B625E3}" type="slidenum">
              <a:rPr lang="en-GB" smtClean="0"/>
              <a:t>‹#›</a:t>
            </a:fld>
            <a:endParaRPr lang="en-GB"/>
          </a:p>
        </p:txBody>
      </p:sp>
    </p:spTree>
    <p:extLst>
      <p:ext uri="{BB962C8B-B14F-4D97-AF65-F5344CB8AC3E}">
        <p14:creationId xmlns:p14="http://schemas.microsoft.com/office/powerpoint/2010/main" val="385833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9/5/2018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9/5/2018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ed.com/talks/achenyo_idachaba_how_i_turned_a_deadly_plant_into_a_thriving_business/transcrip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G4qblq0uah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onologuedb.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d.com/talk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onologuedb.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OLypkY8LMc" TargetMode="External"/><Relationship Id="rId2" Type="http://schemas.openxmlformats.org/officeDocument/2006/relationships/hyperlink" Target="http://youtu.be/G4qblq0uah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F8DE-A2AC-42C4-8276-10A095075373}"/>
              </a:ext>
            </a:extLst>
          </p:cNvPr>
          <p:cNvSpPr>
            <a:spLocks noGrp="1"/>
          </p:cNvSpPr>
          <p:nvPr>
            <p:ph type="ctrTitle"/>
          </p:nvPr>
        </p:nvSpPr>
        <p:spPr/>
        <p:txBody>
          <a:bodyPr/>
          <a:lstStyle/>
          <a:p>
            <a:r>
              <a:rPr lang="en-GB" dirty="0"/>
              <a:t>Conference Presentations</a:t>
            </a:r>
          </a:p>
        </p:txBody>
      </p:sp>
      <p:sp>
        <p:nvSpPr>
          <p:cNvPr id="3" name="Subtitle 2">
            <a:extLst>
              <a:ext uri="{FF2B5EF4-FFF2-40B4-BE49-F238E27FC236}">
                <a16:creationId xmlns:a16="http://schemas.microsoft.com/office/drawing/2014/main" id="{B35B0F90-F8A9-4CC3-9A79-3340B0B03E75}"/>
              </a:ext>
            </a:extLst>
          </p:cNvPr>
          <p:cNvSpPr>
            <a:spLocks noGrp="1"/>
          </p:cNvSpPr>
          <p:nvPr>
            <p:ph type="subTitle" idx="1"/>
          </p:nvPr>
        </p:nvSpPr>
        <p:spPr/>
        <p:txBody>
          <a:bodyPr/>
          <a:lstStyle/>
          <a:p>
            <a:r>
              <a:rPr lang="en-GB" dirty="0"/>
              <a:t>Mirroring techniques to improve your pronunciation</a:t>
            </a:r>
          </a:p>
        </p:txBody>
      </p:sp>
    </p:spTree>
    <p:extLst>
      <p:ext uri="{BB962C8B-B14F-4D97-AF65-F5344CB8AC3E}">
        <p14:creationId xmlns:p14="http://schemas.microsoft.com/office/powerpoint/2010/main" val="26879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normAutofit/>
          </a:bodyPr>
          <a:lstStyle/>
          <a:p>
            <a:r>
              <a:rPr lang="en-GB" dirty="0"/>
              <a:t>Now practise with a partner. (You can choose either model – it’s up to you)</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309416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normAutofit fontScale="90000"/>
          </a:bodyPr>
          <a:lstStyle/>
          <a:p>
            <a:r>
              <a:rPr lang="en-GB" dirty="0"/>
              <a:t>Mirroring phase: practise without the original.</a:t>
            </a:r>
            <a:br>
              <a:rPr lang="en-GB" dirty="0"/>
            </a:br>
            <a:br>
              <a:rPr lang="en-GB" dirty="0"/>
            </a:br>
            <a:r>
              <a:rPr lang="en-GB" dirty="0"/>
              <a:t>Shadowing phase: practise at the same time as the original.</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342335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3FB2-8B74-4235-A0A4-A8ABB50B132F}"/>
              </a:ext>
            </a:extLst>
          </p:cNvPr>
          <p:cNvSpPr>
            <a:spLocks noGrp="1"/>
          </p:cNvSpPr>
          <p:nvPr>
            <p:ph type="title"/>
          </p:nvPr>
        </p:nvSpPr>
        <p:spPr/>
        <p:txBody>
          <a:bodyPr/>
          <a:lstStyle/>
          <a:p>
            <a:r>
              <a:rPr lang="en-GB" dirty="0"/>
              <a:t>TED talk on agriculture</a:t>
            </a:r>
          </a:p>
        </p:txBody>
      </p:sp>
      <p:sp>
        <p:nvSpPr>
          <p:cNvPr id="6" name="Content Placeholder 5">
            <a:extLst>
              <a:ext uri="{FF2B5EF4-FFF2-40B4-BE49-F238E27FC236}">
                <a16:creationId xmlns:a16="http://schemas.microsoft.com/office/drawing/2014/main" id="{16BCF8D6-E17E-482E-ADD1-268D4D75053C}"/>
              </a:ext>
            </a:extLst>
          </p:cNvPr>
          <p:cNvSpPr>
            <a:spLocks noGrp="1"/>
          </p:cNvSpPr>
          <p:nvPr>
            <p:ph idx="1"/>
          </p:nvPr>
        </p:nvSpPr>
        <p:spPr/>
        <p:txBody>
          <a:bodyPr/>
          <a:lstStyle/>
          <a:p>
            <a:r>
              <a:rPr lang="en-GB" dirty="0">
                <a:hlinkClick r:id="rId2"/>
              </a:rPr>
              <a:t>https://www.ted.com/talks/achenyo_idachaba_how_i_turned_a_deadly_plant_into_a_thriving_business/transcript</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F5F3AEDA-2278-482A-9881-B1EF74B4A190}"/>
              </a:ext>
            </a:extLst>
          </p:cNvPr>
          <p:cNvPicPr>
            <a:picLocks noChangeAspect="1"/>
          </p:cNvPicPr>
          <p:nvPr/>
        </p:nvPicPr>
        <p:blipFill>
          <a:blip r:embed="rId3"/>
          <a:stretch>
            <a:fillRect/>
          </a:stretch>
        </p:blipFill>
        <p:spPr>
          <a:xfrm>
            <a:off x="4255030" y="2158007"/>
            <a:ext cx="6543675" cy="3680817"/>
          </a:xfrm>
          <a:prstGeom prst="rect">
            <a:avLst/>
          </a:prstGeom>
        </p:spPr>
      </p:pic>
    </p:spTree>
    <p:extLst>
      <p:ext uri="{BB962C8B-B14F-4D97-AF65-F5344CB8AC3E}">
        <p14:creationId xmlns:p14="http://schemas.microsoft.com/office/powerpoint/2010/main" val="325307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F827-CAC2-4974-A371-01117AF8C2C1}"/>
              </a:ext>
            </a:extLst>
          </p:cNvPr>
          <p:cNvSpPr>
            <a:spLocks noGrp="1"/>
          </p:cNvSpPr>
          <p:nvPr>
            <p:ph type="title"/>
          </p:nvPr>
        </p:nvSpPr>
        <p:spPr/>
        <p:txBody>
          <a:bodyPr/>
          <a:lstStyle/>
          <a:p>
            <a:r>
              <a:rPr lang="en-GB" dirty="0"/>
              <a:t>Using the transcript</a:t>
            </a:r>
          </a:p>
        </p:txBody>
      </p:sp>
      <p:sp>
        <p:nvSpPr>
          <p:cNvPr id="6" name="Content Placeholder 5">
            <a:extLst>
              <a:ext uri="{FF2B5EF4-FFF2-40B4-BE49-F238E27FC236}">
                <a16:creationId xmlns:a16="http://schemas.microsoft.com/office/drawing/2014/main" id="{FFF91865-DE1E-4273-806E-7477AD2675C7}"/>
              </a:ext>
            </a:extLst>
          </p:cNvPr>
          <p:cNvSpPr>
            <a:spLocks noGrp="1"/>
          </p:cNvSpPr>
          <p:nvPr>
            <p:ph idx="1"/>
          </p:nvPr>
        </p:nvSpPr>
        <p:spPr/>
        <p:txBody>
          <a:bodyPr>
            <a:normAutofit fontScale="85000" lnSpcReduction="10000"/>
          </a:bodyPr>
          <a:lstStyle/>
          <a:p>
            <a:pPr marL="0" indent="0">
              <a:buNone/>
            </a:pPr>
            <a:r>
              <a:rPr lang="en-GB" dirty="0"/>
              <a:t>Welcome to </a:t>
            </a:r>
            <a:r>
              <a:rPr lang="en-GB" dirty="0" err="1"/>
              <a:t>Bayeku</a:t>
            </a:r>
            <a:r>
              <a:rPr lang="en-GB" dirty="0"/>
              <a:t>, a riverine community in Ikorodu, Lagos -- a vivid representation of several riverine communities across Nigeria, communities whose waterways have been infested by an invasive aquatic weed; communities where economic livelihoods have been hampered: fishing, marine transportation and trading; communities where fish yields have diminished; communities where schoolchildren are unable to go to school for days, sometimes weeks, on end. Who would have thought that this plant with round leaves, inflated stems, and showy, lavender flowers would cause such havoc in these communities.</a:t>
            </a:r>
          </a:p>
          <a:p>
            <a:endParaRPr lang="en-GB" dirty="0"/>
          </a:p>
          <a:p>
            <a:pPr marL="0" indent="0">
              <a:buNone/>
            </a:pPr>
            <a:r>
              <a:rPr lang="en-GB" dirty="0"/>
              <a:t>The plant is known as water hyacinth and its botanical name, </a:t>
            </a:r>
            <a:r>
              <a:rPr lang="en-GB" dirty="0" err="1"/>
              <a:t>Eichhornia</a:t>
            </a:r>
            <a:r>
              <a:rPr lang="en-GB" dirty="0"/>
              <a:t> </a:t>
            </a:r>
            <a:r>
              <a:rPr lang="en-GB" dirty="0" err="1"/>
              <a:t>crassipes</a:t>
            </a:r>
            <a:r>
              <a:rPr lang="en-GB" dirty="0"/>
              <a:t>. Interestingly, in Nigeria, the plant is also known by other names, names associated with historical events, as well as myths. In some places, the plant is called Babangida. When you hear Babangida, you remember the military and military coups. And you think: fear, restraint. In parts of Nigeria in the Niger Delta, the plant is also known as </a:t>
            </a:r>
            <a:r>
              <a:rPr lang="en-GB" dirty="0" err="1"/>
              <a:t>Abiola</a:t>
            </a:r>
            <a:r>
              <a:rPr lang="en-GB" dirty="0"/>
              <a:t>. When you hear </a:t>
            </a:r>
            <a:r>
              <a:rPr lang="en-GB" dirty="0" err="1"/>
              <a:t>Abiola</a:t>
            </a:r>
            <a:r>
              <a:rPr lang="en-GB" dirty="0"/>
              <a:t>, you remember annulled elections and you think: dashed hopes. In the southwestern part of Nigeria, the plant is known as </a:t>
            </a:r>
            <a:r>
              <a:rPr lang="en-GB" dirty="0" err="1"/>
              <a:t>Gbe'borun</a:t>
            </a:r>
            <a:r>
              <a:rPr lang="en-GB" dirty="0"/>
              <a:t>. </a:t>
            </a:r>
            <a:r>
              <a:rPr lang="en-GB" dirty="0" err="1"/>
              <a:t>Gbe'borun</a:t>
            </a:r>
            <a:r>
              <a:rPr lang="en-GB" dirty="0"/>
              <a:t> is a Yoruba phrase which translates to "gossip," or "talebearer." When you think of gossip, you think: rapid reproduction, destruction. And in the Igala-speaking part of Nigeria, the plant is known as A </a:t>
            </a:r>
            <a:r>
              <a:rPr lang="en-GB" dirty="0" err="1"/>
              <a:t>Kp'iye</a:t>
            </a:r>
            <a:r>
              <a:rPr lang="en-GB" dirty="0"/>
              <a:t> </a:t>
            </a:r>
            <a:r>
              <a:rPr lang="en-GB" dirty="0" err="1"/>
              <a:t>Kp'oma</a:t>
            </a:r>
            <a:r>
              <a:rPr lang="en-GB" dirty="0"/>
              <a:t>, And when you hear that, you think of death. It literally translates to "death to mother and child."</a:t>
            </a:r>
          </a:p>
        </p:txBody>
      </p:sp>
    </p:spTree>
    <p:extLst>
      <p:ext uri="{BB962C8B-B14F-4D97-AF65-F5344CB8AC3E}">
        <p14:creationId xmlns:p14="http://schemas.microsoft.com/office/powerpoint/2010/main" val="428684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305B-2E41-41A8-995F-2A42BC7C4FF6}"/>
              </a:ext>
            </a:extLst>
          </p:cNvPr>
          <p:cNvSpPr>
            <a:spLocks noGrp="1"/>
          </p:cNvSpPr>
          <p:nvPr>
            <p:ph type="title"/>
          </p:nvPr>
        </p:nvSpPr>
        <p:spPr/>
        <p:txBody>
          <a:bodyPr/>
          <a:lstStyle/>
          <a:p>
            <a:r>
              <a:rPr lang="en-GB" dirty="0"/>
              <a:t>Your homework</a:t>
            </a:r>
          </a:p>
        </p:txBody>
      </p:sp>
      <p:sp>
        <p:nvSpPr>
          <p:cNvPr id="3" name="Content Placeholder 2">
            <a:extLst>
              <a:ext uri="{FF2B5EF4-FFF2-40B4-BE49-F238E27FC236}">
                <a16:creationId xmlns:a16="http://schemas.microsoft.com/office/drawing/2014/main" id="{849FDB77-DC19-4955-9764-344932C35360}"/>
              </a:ext>
            </a:extLst>
          </p:cNvPr>
          <p:cNvSpPr>
            <a:spLocks noGrp="1"/>
          </p:cNvSpPr>
          <p:nvPr>
            <p:ph idx="1"/>
          </p:nvPr>
        </p:nvSpPr>
        <p:spPr/>
        <p:txBody>
          <a:bodyPr>
            <a:normAutofit/>
          </a:bodyPr>
          <a:lstStyle/>
          <a:p>
            <a:r>
              <a:rPr lang="en-GB" sz="3200" dirty="0"/>
              <a:t>Select a new monologue of your own choice (1 or 2 mins)</a:t>
            </a:r>
          </a:p>
          <a:p>
            <a:r>
              <a:rPr lang="en-GB" sz="3200" dirty="0"/>
              <a:t>Go through the mirroring procedure.</a:t>
            </a:r>
          </a:p>
        </p:txBody>
      </p:sp>
    </p:spTree>
    <p:extLst>
      <p:ext uri="{BB962C8B-B14F-4D97-AF65-F5344CB8AC3E}">
        <p14:creationId xmlns:p14="http://schemas.microsoft.com/office/powerpoint/2010/main" val="107911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AD4B-152E-4791-8709-15BADE1635FF}"/>
              </a:ext>
            </a:extLst>
          </p:cNvPr>
          <p:cNvSpPr>
            <a:spLocks noGrp="1"/>
          </p:cNvSpPr>
          <p:nvPr>
            <p:ph type="title"/>
          </p:nvPr>
        </p:nvSpPr>
        <p:spPr/>
        <p:txBody>
          <a:bodyPr/>
          <a:lstStyle/>
          <a:p>
            <a:r>
              <a:rPr lang="en-GB" dirty="0"/>
              <a:t>A lecture on a mirroring project </a:t>
            </a:r>
            <a:br>
              <a:rPr lang="en-GB" dirty="0"/>
            </a:br>
            <a:r>
              <a:rPr lang="en-GB" dirty="0"/>
              <a:t>(53 mins)</a:t>
            </a:r>
          </a:p>
        </p:txBody>
      </p:sp>
      <p:sp>
        <p:nvSpPr>
          <p:cNvPr id="3" name="Content Placeholder 2">
            <a:extLst>
              <a:ext uri="{FF2B5EF4-FFF2-40B4-BE49-F238E27FC236}">
                <a16:creationId xmlns:a16="http://schemas.microsoft.com/office/drawing/2014/main" id="{63D4355E-6C09-484A-B8F3-C854E1F3C0B9}"/>
              </a:ext>
            </a:extLst>
          </p:cNvPr>
          <p:cNvSpPr>
            <a:spLocks noGrp="1"/>
          </p:cNvSpPr>
          <p:nvPr>
            <p:ph idx="1"/>
          </p:nvPr>
        </p:nvSpPr>
        <p:spPr/>
        <p:txBody>
          <a:bodyPr/>
          <a:lstStyle/>
          <a:p>
            <a:r>
              <a:rPr lang="en-GB" dirty="0">
                <a:hlinkClick r:id="rId2"/>
              </a:rPr>
              <a:t>https://youtu.be/G4qblq0uahw</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7EFF487A-0F18-4D2E-A9E1-251C8B8F439D}"/>
              </a:ext>
            </a:extLst>
          </p:cNvPr>
          <p:cNvPicPr>
            <a:picLocks noChangeAspect="1"/>
          </p:cNvPicPr>
          <p:nvPr/>
        </p:nvPicPr>
        <p:blipFill rotWithShape="1">
          <a:blip r:embed="rId3"/>
          <a:srcRect l="7694" t="15808" r="37586" b="6368"/>
          <a:stretch/>
        </p:blipFill>
        <p:spPr>
          <a:xfrm>
            <a:off x="4040372" y="1935125"/>
            <a:ext cx="5762847" cy="4610277"/>
          </a:xfrm>
          <a:prstGeom prst="rect">
            <a:avLst/>
          </a:prstGeom>
        </p:spPr>
      </p:pic>
    </p:spTree>
    <p:extLst>
      <p:ext uri="{BB962C8B-B14F-4D97-AF65-F5344CB8AC3E}">
        <p14:creationId xmlns:p14="http://schemas.microsoft.com/office/powerpoint/2010/main" val="166330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eaLnBrk="1" hangingPunct="1">
              <a:defRPr/>
            </a:pPr>
            <a:r>
              <a:rPr lang="en-GB" dirty="0">
                <a:solidFill>
                  <a:schemeClr val="bg1"/>
                </a:solidFill>
              </a:rPr>
              <a:t>Today´s session</a:t>
            </a:r>
            <a:endParaRPr lang="en-US" dirty="0">
              <a:solidFill>
                <a:schemeClr val="bg1"/>
              </a:solidFill>
            </a:endParaRPr>
          </a:p>
        </p:txBody>
      </p:sp>
      <p:sp>
        <p:nvSpPr>
          <p:cNvPr id="192515" name="Rectangle 3"/>
          <p:cNvSpPr>
            <a:spLocks noGrp="1" noChangeArrowheads="1"/>
          </p:cNvSpPr>
          <p:nvPr>
            <p:ph type="body" idx="1"/>
          </p:nvPr>
        </p:nvSpPr>
        <p:spPr/>
        <p:txBody>
          <a:bodyPr>
            <a:normAutofit/>
          </a:bodyPr>
          <a:lstStyle/>
          <a:p>
            <a:pPr eaLnBrk="1" hangingPunct="1">
              <a:defRPr/>
            </a:pPr>
            <a:r>
              <a:rPr lang="en-GB" sz="2800" dirty="0"/>
              <a:t>Techniques for pronunciation: ‘mirroring’</a:t>
            </a:r>
          </a:p>
        </p:txBody>
      </p:sp>
    </p:spTree>
    <p:extLst>
      <p:ext uri="{BB962C8B-B14F-4D97-AF65-F5344CB8AC3E}">
        <p14:creationId xmlns:p14="http://schemas.microsoft.com/office/powerpoint/2010/main" val="72996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C89D-E245-48BA-9F14-0DB89D68A5A5}"/>
              </a:ext>
            </a:extLst>
          </p:cNvPr>
          <p:cNvSpPr>
            <a:spLocks noGrp="1"/>
          </p:cNvSpPr>
          <p:nvPr>
            <p:ph type="title"/>
          </p:nvPr>
        </p:nvSpPr>
        <p:spPr/>
        <p:txBody>
          <a:bodyPr/>
          <a:lstStyle/>
          <a:p>
            <a:r>
              <a:rPr lang="en-GB" dirty="0"/>
              <a:t>Procedures</a:t>
            </a:r>
          </a:p>
        </p:txBody>
      </p:sp>
      <p:sp>
        <p:nvSpPr>
          <p:cNvPr id="3" name="Content Placeholder 2">
            <a:extLst>
              <a:ext uri="{FF2B5EF4-FFF2-40B4-BE49-F238E27FC236}">
                <a16:creationId xmlns:a16="http://schemas.microsoft.com/office/drawing/2014/main" id="{E70690B9-3529-43DD-8948-DFECE4F3D9F1}"/>
              </a:ext>
            </a:extLst>
          </p:cNvPr>
          <p:cNvSpPr>
            <a:spLocks noGrp="1"/>
          </p:cNvSpPr>
          <p:nvPr>
            <p:ph idx="1"/>
          </p:nvPr>
        </p:nvSpPr>
        <p:spPr/>
        <p:txBody>
          <a:bodyPr>
            <a:normAutofit fontScale="92500" lnSpcReduction="10000"/>
          </a:bodyPr>
          <a:lstStyle/>
          <a:p>
            <a:pPr marL="457200" indent="-457200">
              <a:buFont typeface="+mj-lt"/>
              <a:buAutoNum type="arabicParenR"/>
            </a:pPr>
            <a:r>
              <a:rPr lang="en-GB" dirty="0"/>
              <a:t>Choose your own model to copy. It needs to be appropriate (</a:t>
            </a:r>
            <a:r>
              <a:rPr lang="en-GB" dirty="0" err="1"/>
              <a:t>ie</a:t>
            </a:r>
            <a:r>
              <a:rPr lang="en-GB" dirty="0"/>
              <a:t> intelligible) but should be your choice. The monologue will contribute to your developing L2 identity.</a:t>
            </a:r>
          </a:p>
          <a:p>
            <a:pPr marL="457200" indent="-457200">
              <a:buFont typeface="+mj-lt"/>
              <a:buAutoNum type="arabicParenR"/>
            </a:pPr>
            <a:r>
              <a:rPr lang="en-GB" dirty="0"/>
              <a:t>Start by watching the video of your model with the sound off. Pay attention to the gestures, facial expressions and other features of non-verbal communication</a:t>
            </a:r>
          </a:p>
          <a:p>
            <a:pPr marL="457200" indent="-457200">
              <a:buFont typeface="+mj-lt"/>
              <a:buAutoNum type="arabicParenR"/>
            </a:pPr>
            <a:r>
              <a:rPr lang="en-GB" dirty="0"/>
              <a:t>Possible sources for models are TED talks or websites like </a:t>
            </a:r>
            <a:r>
              <a:rPr lang="en-GB" dirty="0">
                <a:hlinkClick r:id="rId2"/>
              </a:rPr>
              <a:t>http://www.monologuedb.com</a:t>
            </a:r>
            <a:r>
              <a:rPr lang="en-GB" dirty="0"/>
              <a:t>  1-3 minutes is sufficient!</a:t>
            </a:r>
          </a:p>
          <a:p>
            <a:pPr marL="457200" indent="-457200">
              <a:buFont typeface="+mj-lt"/>
              <a:buAutoNum type="arabicParenR"/>
            </a:pPr>
            <a:r>
              <a:rPr lang="en-GB" dirty="0"/>
              <a:t>Revise the transcript of the video into thought groups, with primary stresses marked.</a:t>
            </a:r>
          </a:p>
          <a:p>
            <a:pPr marL="457200" indent="-457200">
              <a:buFont typeface="+mj-lt"/>
              <a:buAutoNum type="arabicParenR"/>
            </a:pPr>
            <a:r>
              <a:rPr lang="en-GB" dirty="0"/>
              <a:t>Record a trial version, but look up at the camera to deliver the thought groups. Get feedback from your teacher and colleagues.</a:t>
            </a:r>
          </a:p>
          <a:p>
            <a:pPr marL="457200" indent="-457200">
              <a:buFont typeface="+mj-lt"/>
              <a:buAutoNum type="arabicParenR"/>
            </a:pPr>
            <a:r>
              <a:rPr lang="en-GB" dirty="0"/>
              <a:t>Practise and practise until you have memorised the monologue. Focus systematically on issues like rhythm, intonation, emotion.</a:t>
            </a:r>
          </a:p>
          <a:p>
            <a:pPr marL="457200" indent="-457200">
              <a:buFont typeface="+mj-lt"/>
              <a:buAutoNum type="arabicParenR"/>
            </a:pPr>
            <a:r>
              <a:rPr lang="en-GB" dirty="0"/>
              <a:t>If you struggle to express the emotion, use method acting – think of or imagine a time when you felt this way.</a:t>
            </a:r>
          </a:p>
          <a:p>
            <a:pPr marL="457200" indent="-457200">
              <a:buFont typeface="+mj-lt"/>
              <a:buAutoNum type="arabicParenR"/>
            </a:pPr>
            <a:r>
              <a:rPr lang="en-GB" dirty="0"/>
              <a:t>If you struggle to memorise the script accurately – improvise.</a:t>
            </a:r>
          </a:p>
          <a:p>
            <a:pPr marL="457200" indent="-457200">
              <a:buFont typeface="+mj-lt"/>
              <a:buAutoNum type="arabicParenR"/>
            </a:pPr>
            <a:endParaRPr lang="en-GB" dirty="0"/>
          </a:p>
          <a:p>
            <a:pPr marL="457200" indent="-457200">
              <a:buFont typeface="+mj-lt"/>
              <a:buAutoNum type="arabicParenR"/>
            </a:pPr>
            <a:endParaRPr lang="en-GB" dirty="0"/>
          </a:p>
        </p:txBody>
      </p:sp>
    </p:spTree>
    <p:extLst>
      <p:ext uri="{BB962C8B-B14F-4D97-AF65-F5344CB8AC3E}">
        <p14:creationId xmlns:p14="http://schemas.microsoft.com/office/powerpoint/2010/main" val="202070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982C-AE63-40E4-9017-E9325F0380A2}"/>
              </a:ext>
            </a:extLst>
          </p:cNvPr>
          <p:cNvSpPr>
            <a:spLocks noGrp="1"/>
          </p:cNvSpPr>
          <p:nvPr>
            <p:ph type="title"/>
          </p:nvPr>
        </p:nvSpPr>
        <p:spPr/>
        <p:txBody>
          <a:bodyPr/>
          <a:lstStyle/>
          <a:p>
            <a:r>
              <a:rPr lang="en-GB" dirty="0"/>
              <a:t>A possible source of monologues (1)</a:t>
            </a:r>
          </a:p>
        </p:txBody>
      </p:sp>
      <p:sp>
        <p:nvSpPr>
          <p:cNvPr id="3" name="Content Placeholder 2">
            <a:extLst>
              <a:ext uri="{FF2B5EF4-FFF2-40B4-BE49-F238E27FC236}">
                <a16:creationId xmlns:a16="http://schemas.microsoft.com/office/drawing/2014/main" id="{3D284C87-7527-42E8-A44A-8624CFF8B416}"/>
              </a:ext>
            </a:extLst>
          </p:cNvPr>
          <p:cNvSpPr>
            <a:spLocks noGrp="1"/>
          </p:cNvSpPr>
          <p:nvPr>
            <p:ph idx="1"/>
          </p:nvPr>
        </p:nvSpPr>
        <p:spPr/>
        <p:txBody>
          <a:bodyPr/>
          <a:lstStyle/>
          <a:p>
            <a:r>
              <a:rPr lang="en-GB" dirty="0">
                <a:hlinkClick r:id="rId2"/>
              </a:rPr>
              <a:t>https://www.ted.com/talks</a:t>
            </a:r>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4B4E90C7-023C-4399-866E-494B5F301587}"/>
              </a:ext>
            </a:extLst>
          </p:cNvPr>
          <p:cNvPicPr>
            <a:picLocks noChangeAspect="1"/>
          </p:cNvPicPr>
          <p:nvPr/>
        </p:nvPicPr>
        <p:blipFill>
          <a:blip r:embed="rId3"/>
          <a:stretch>
            <a:fillRect/>
          </a:stretch>
        </p:blipFill>
        <p:spPr>
          <a:xfrm>
            <a:off x="3893355" y="1905594"/>
            <a:ext cx="7703610" cy="4333281"/>
          </a:xfrm>
          <a:prstGeom prst="rect">
            <a:avLst/>
          </a:prstGeom>
        </p:spPr>
      </p:pic>
    </p:spTree>
    <p:extLst>
      <p:ext uri="{BB962C8B-B14F-4D97-AF65-F5344CB8AC3E}">
        <p14:creationId xmlns:p14="http://schemas.microsoft.com/office/powerpoint/2010/main" val="68884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982C-AE63-40E4-9017-E9325F0380A2}"/>
              </a:ext>
            </a:extLst>
          </p:cNvPr>
          <p:cNvSpPr>
            <a:spLocks noGrp="1"/>
          </p:cNvSpPr>
          <p:nvPr>
            <p:ph type="title"/>
          </p:nvPr>
        </p:nvSpPr>
        <p:spPr/>
        <p:txBody>
          <a:bodyPr/>
          <a:lstStyle/>
          <a:p>
            <a:r>
              <a:rPr lang="en-GB" dirty="0"/>
              <a:t>A possible source of monologues (2)</a:t>
            </a:r>
          </a:p>
        </p:txBody>
      </p:sp>
      <p:sp>
        <p:nvSpPr>
          <p:cNvPr id="3" name="Content Placeholder 2">
            <a:extLst>
              <a:ext uri="{FF2B5EF4-FFF2-40B4-BE49-F238E27FC236}">
                <a16:creationId xmlns:a16="http://schemas.microsoft.com/office/drawing/2014/main" id="{3D284C87-7527-42E8-A44A-8624CFF8B416}"/>
              </a:ext>
            </a:extLst>
          </p:cNvPr>
          <p:cNvSpPr>
            <a:spLocks noGrp="1"/>
          </p:cNvSpPr>
          <p:nvPr>
            <p:ph idx="1"/>
          </p:nvPr>
        </p:nvSpPr>
        <p:spPr/>
        <p:txBody>
          <a:bodyPr/>
          <a:lstStyle/>
          <a:p>
            <a:r>
              <a:rPr lang="en-GB" dirty="0">
                <a:hlinkClick r:id="rId2"/>
              </a:rPr>
              <a:t>http://www.monologuedb.com</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786CFB70-BCC8-48EA-884A-85D78B5C77BB}"/>
              </a:ext>
            </a:extLst>
          </p:cNvPr>
          <p:cNvPicPr>
            <a:picLocks noChangeAspect="1"/>
          </p:cNvPicPr>
          <p:nvPr/>
        </p:nvPicPr>
        <p:blipFill rotWithShape="1">
          <a:blip r:embed="rId3"/>
          <a:srcRect l="30322" t="18495" r="10403" b="6838"/>
          <a:stretch/>
        </p:blipFill>
        <p:spPr>
          <a:xfrm>
            <a:off x="3765754" y="1543663"/>
            <a:ext cx="7226711" cy="5120641"/>
          </a:xfrm>
          <a:prstGeom prst="rect">
            <a:avLst/>
          </a:prstGeom>
        </p:spPr>
      </p:pic>
      <p:sp>
        <p:nvSpPr>
          <p:cNvPr id="5" name="Arrow: Left 4">
            <a:extLst>
              <a:ext uri="{FF2B5EF4-FFF2-40B4-BE49-F238E27FC236}">
                <a16:creationId xmlns:a16="http://schemas.microsoft.com/office/drawing/2014/main" id="{06BEFB4C-B601-40E4-98F2-D1B5FEFC0F8F}"/>
              </a:ext>
            </a:extLst>
          </p:cNvPr>
          <p:cNvSpPr/>
          <p:nvPr/>
        </p:nvSpPr>
        <p:spPr>
          <a:xfrm>
            <a:off x="10695264" y="434585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B3C3C08-F618-4BCE-9AE9-56AACA5DF531}"/>
              </a:ext>
            </a:extLst>
          </p:cNvPr>
          <p:cNvPicPr>
            <a:picLocks noChangeAspect="1"/>
          </p:cNvPicPr>
          <p:nvPr/>
        </p:nvPicPr>
        <p:blipFill>
          <a:blip r:embed="rId4"/>
          <a:stretch>
            <a:fillRect/>
          </a:stretch>
        </p:blipFill>
        <p:spPr>
          <a:xfrm>
            <a:off x="10791115" y="2512141"/>
            <a:ext cx="993734" cy="493819"/>
          </a:xfrm>
          <a:prstGeom prst="rect">
            <a:avLst/>
          </a:prstGeom>
        </p:spPr>
      </p:pic>
    </p:spTree>
    <p:extLst>
      <p:ext uri="{BB962C8B-B14F-4D97-AF65-F5344CB8AC3E}">
        <p14:creationId xmlns:p14="http://schemas.microsoft.com/office/powerpoint/2010/main" val="118347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5A2CC9-23A6-4CC4-A7F4-BBB8C5DF0521}"/>
              </a:ext>
            </a:extLst>
          </p:cNvPr>
          <p:cNvSpPr>
            <a:spLocks noGrp="1"/>
          </p:cNvSpPr>
          <p:nvPr>
            <p:ph type="title"/>
          </p:nvPr>
        </p:nvSpPr>
        <p:spPr/>
        <p:txBody>
          <a:bodyPr/>
          <a:lstStyle/>
          <a:p>
            <a:r>
              <a:rPr lang="en-GB" dirty="0"/>
              <a:t>2 Classic film monologues (male &amp; female)</a:t>
            </a:r>
          </a:p>
        </p:txBody>
      </p:sp>
      <p:sp>
        <p:nvSpPr>
          <p:cNvPr id="6" name="Content Placeholder 5">
            <a:extLst>
              <a:ext uri="{FF2B5EF4-FFF2-40B4-BE49-F238E27FC236}">
                <a16:creationId xmlns:a16="http://schemas.microsoft.com/office/drawing/2014/main" id="{E4BA3F2F-23B6-4020-A983-CAECECE51470}"/>
              </a:ext>
            </a:extLst>
          </p:cNvPr>
          <p:cNvSpPr>
            <a:spLocks noGrp="1"/>
          </p:cNvSpPr>
          <p:nvPr>
            <p:ph sz="half" idx="1"/>
          </p:nvPr>
        </p:nvSpPr>
        <p:spPr>
          <a:xfrm>
            <a:off x="3696929" y="868680"/>
            <a:ext cx="3645703" cy="5768094"/>
          </a:xfrm>
        </p:spPr>
        <p:txBody>
          <a:bodyPr>
            <a:normAutofit fontScale="70000" lnSpcReduction="20000"/>
          </a:bodyPr>
          <a:lstStyle/>
          <a:p>
            <a:r>
              <a:rPr lang="en-US" sz="2900" dirty="0"/>
              <a:t>You know what you look like to me with your good bag and your cheap shoes? You look like a rube. A well scrubbed, hustling rube with a little taste. Good nutrition has given you some length of bone, but you’re not more than one generation from poor white trash, are you Agent Starling? And that accent you’re trying so desperately to shed – pure West Virginia. What was your father, dear? Was he a coal miner? Did he stink of the lamp? And oh, how quickly the boys found you. All those tedious, sticky </a:t>
            </a:r>
            <a:r>
              <a:rPr lang="en-US" sz="2900" dirty="0" err="1"/>
              <a:t>fumblings</a:t>
            </a:r>
            <a:r>
              <a:rPr lang="en-US" sz="2900" dirty="0"/>
              <a:t>, in the back seats of cars, while you could only dream of getting out. Getting anywhere. Getting all the way to the F.B.I.</a:t>
            </a:r>
          </a:p>
          <a:p>
            <a:endParaRPr lang="en-US" dirty="0"/>
          </a:p>
          <a:p>
            <a:r>
              <a:rPr lang="en-US" dirty="0"/>
              <a:t>Rube: (slang) an awkward unsophisticated person : rustic; a naive or inexperienced person </a:t>
            </a:r>
          </a:p>
          <a:p>
            <a:endParaRPr lang="en-GB" dirty="0"/>
          </a:p>
        </p:txBody>
      </p:sp>
      <p:sp>
        <p:nvSpPr>
          <p:cNvPr id="8" name="Content Placeholder 7">
            <a:extLst>
              <a:ext uri="{FF2B5EF4-FFF2-40B4-BE49-F238E27FC236}">
                <a16:creationId xmlns:a16="http://schemas.microsoft.com/office/drawing/2014/main" id="{4B91BFA4-841E-4309-9502-3465A33720BB}"/>
              </a:ext>
            </a:extLst>
          </p:cNvPr>
          <p:cNvSpPr>
            <a:spLocks noGrp="1"/>
          </p:cNvSpPr>
          <p:nvPr>
            <p:ph sz="half" idx="2"/>
          </p:nvPr>
        </p:nvSpPr>
        <p:spPr>
          <a:xfrm>
            <a:off x="7818120" y="221226"/>
            <a:ext cx="3474720" cy="5768094"/>
          </a:xfrm>
        </p:spPr>
        <p:txBody>
          <a:bodyPr>
            <a:normAutofit fontScale="70000" lnSpcReduction="20000"/>
          </a:bodyPr>
          <a:lstStyle/>
          <a:p>
            <a:r>
              <a:rPr lang="en-US" sz="2900" dirty="0"/>
              <a:t>I can’t go on with this scene, I’m too happy. Mr. DeMille do you mind if I say a few words? Thank you. I just want to tell you all how happy I am to be back in the studio making a picture again. You don’t know how much I’ve missed all of you. And I promise you I’ll never desert you again because after ‘Salome’ we’ll make another picture and another picture. You see, this is my life. It always will be. There’s nothing else. Just us, the cameras, and those wonderful people out there in the dark!… All right, Mr. DeMille, I’m ready for my close-up.</a:t>
            </a:r>
          </a:p>
          <a:p>
            <a:endParaRPr lang="en-GB" dirty="0"/>
          </a:p>
        </p:txBody>
      </p:sp>
    </p:spTree>
    <p:extLst>
      <p:ext uri="{BB962C8B-B14F-4D97-AF65-F5344CB8AC3E}">
        <p14:creationId xmlns:p14="http://schemas.microsoft.com/office/powerpoint/2010/main" val="166088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C170-B8B9-4865-967D-4AAF7A340C46}"/>
              </a:ext>
            </a:extLst>
          </p:cNvPr>
          <p:cNvSpPr>
            <a:spLocks noGrp="1"/>
          </p:cNvSpPr>
          <p:nvPr>
            <p:ph type="title"/>
          </p:nvPr>
        </p:nvSpPr>
        <p:spPr/>
        <p:txBody>
          <a:bodyPr/>
          <a:lstStyle/>
          <a:p>
            <a:r>
              <a:rPr lang="en-GB" dirty="0"/>
              <a:t>Do you know the characters?</a:t>
            </a:r>
            <a:br>
              <a:rPr lang="en-GB" dirty="0"/>
            </a:br>
            <a:br>
              <a:rPr lang="en-GB" dirty="0"/>
            </a:br>
            <a:r>
              <a:rPr lang="en-GB" dirty="0"/>
              <a:t>What is the mood of each monologue?</a:t>
            </a:r>
          </a:p>
        </p:txBody>
      </p:sp>
      <p:sp>
        <p:nvSpPr>
          <p:cNvPr id="5" name="Text Placeholder 4">
            <a:extLst>
              <a:ext uri="{FF2B5EF4-FFF2-40B4-BE49-F238E27FC236}">
                <a16:creationId xmlns:a16="http://schemas.microsoft.com/office/drawing/2014/main" id="{7FB13F17-CFE8-46BF-9A2C-077667831D3E}"/>
              </a:ext>
            </a:extLst>
          </p:cNvPr>
          <p:cNvSpPr>
            <a:spLocks noGrp="1"/>
          </p:cNvSpPr>
          <p:nvPr>
            <p:ph type="body" idx="1"/>
          </p:nvPr>
        </p:nvSpPr>
        <p:spPr/>
        <p:txBody>
          <a:bodyPr/>
          <a:lstStyle/>
          <a:p>
            <a:pPr algn="ctr"/>
            <a:r>
              <a:rPr lang="en-GB" dirty="0"/>
              <a:t>Hannibal Lecter</a:t>
            </a:r>
          </a:p>
        </p:txBody>
      </p:sp>
      <p:sp>
        <p:nvSpPr>
          <p:cNvPr id="7" name="Text Placeholder 6">
            <a:extLst>
              <a:ext uri="{FF2B5EF4-FFF2-40B4-BE49-F238E27FC236}">
                <a16:creationId xmlns:a16="http://schemas.microsoft.com/office/drawing/2014/main" id="{3E0CB4A9-CF3C-4F74-8C1A-0CEA89B87ECF}"/>
              </a:ext>
            </a:extLst>
          </p:cNvPr>
          <p:cNvSpPr>
            <a:spLocks noGrp="1"/>
          </p:cNvSpPr>
          <p:nvPr>
            <p:ph type="body" sz="quarter" idx="3"/>
          </p:nvPr>
        </p:nvSpPr>
        <p:spPr/>
        <p:txBody>
          <a:bodyPr/>
          <a:lstStyle/>
          <a:p>
            <a:pPr algn="ctr"/>
            <a:r>
              <a:rPr lang="en-GB" dirty="0"/>
              <a:t>Norma Desmond</a:t>
            </a:r>
          </a:p>
        </p:txBody>
      </p:sp>
      <p:pic>
        <p:nvPicPr>
          <p:cNvPr id="10" name="Content Placeholder 9">
            <a:extLst>
              <a:ext uri="{FF2B5EF4-FFF2-40B4-BE49-F238E27FC236}">
                <a16:creationId xmlns:a16="http://schemas.microsoft.com/office/drawing/2014/main" id="{93D7D9FC-3CD8-4E2E-B97B-8A2A8AB72FA7}"/>
              </a:ext>
            </a:extLst>
          </p:cNvPr>
          <p:cNvPicPr>
            <a:picLocks noGrp="1" noChangeAspect="1"/>
          </p:cNvPicPr>
          <p:nvPr>
            <p:ph sz="quarter" idx="4"/>
          </p:nvPr>
        </p:nvPicPr>
        <p:blipFill>
          <a:blip r:embed="rId2"/>
          <a:stretch>
            <a:fillRect/>
          </a:stretch>
        </p:blipFill>
        <p:spPr>
          <a:xfrm>
            <a:off x="7818463" y="1831306"/>
            <a:ext cx="3475037" cy="3477935"/>
          </a:xfrm>
          <a:prstGeom prst="rect">
            <a:avLst/>
          </a:prstGeom>
        </p:spPr>
      </p:pic>
      <p:pic>
        <p:nvPicPr>
          <p:cNvPr id="13" name="Content Placeholder 12">
            <a:extLst>
              <a:ext uri="{FF2B5EF4-FFF2-40B4-BE49-F238E27FC236}">
                <a16:creationId xmlns:a16="http://schemas.microsoft.com/office/drawing/2014/main" id="{9C9E84B7-B184-4298-8957-0D647665AE8A}"/>
              </a:ext>
            </a:extLst>
          </p:cNvPr>
          <p:cNvPicPr>
            <a:picLocks noGrp="1" noChangeAspect="1"/>
          </p:cNvPicPr>
          <p:nvPr>
            <p:ph sz="half" idx="2"/>
          </p:nvPr>
        </p:nvPicPr>
        <p:blipFill>
          <a:blip r:embed="rId3"/>
          <a:stretch>
            <a:fillRect/>
          </a:stretch>
        </p:blipFill>
        <p:spPr>
          <a:xfrm>
            <a:off x="3992517" y="1831307"/>
            <a:ext cx="3477934" cy="3477934"/>
          </a:xfrm>
          <a:prstGeom prst="rect">
            <a:avLst/>
          </a:prstGeom>
        </p:spPr>
      </p:pic>
    </p:spTree>
    <p:extLst>
      <p:ext uri="{BB962C8B-B14F-4D97-AF65-F5344CB8AC3E}">
        <p14:creationId xmlns:p14="http://schemas.microsoft.com/office/powerpoint/2010/main" val="262374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lstStyle/>
          <a:p>
            <a:r>
              <a:rPr lang="en-GB" dirty="0"/>
              <a:t>Watch without sound.</a:t>
            </a:r>
            <a:br>
              <a:rPr lang="en-GB" dirty="0"/>
            </a:br>
            <a:r>
              <a:rPr lang="en-GB" dirty="0"/>
              <a:t>Pay attention to facial expression and gesture</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69755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2705-745A-4FAF-91BB-11BA82BE53C0}"/>
              </a:ext>
            </a:extLst>
          </p:cNvPr>
          <p:cNvSpPr>
            <a:spLocks noGrp="1"/>
          </p:cNvSpPr>
          <p:nvPr>
            <p:ph type="title"/>
          </p:nvPr>
        </p:nvSpPr>
        <p:spPr/>
        <p:txBody>
          <a:bodyPr>
            <a:normAutofit/>
          </a:bodyPr>
          <a:lstStyle/>
          <a:p>
            <a:r>
              <a:rPr lang="en-GB" dirty="0"/>
              <a:t>Watch with sound.</a:t>
            </a:r>
            <a:br>
              <a:rPr lang="en-GB" dirty="0"/>
            </a:br>
            <a:br>
              <a:rPr lang="en-GB" dirty="0"/>
            </a:br>
            <a:r>
              <a:rPr lang="en-GB" dirty="0"/>
              <a:t>Pay attention to thought groups &amp; main beats (stressed syllables)</a:t>
            </a:r>
          </a:p>
        </p:txBody>
      </p:sp>
      <p:sp>
        <p:nvSpPr>
          <p:cNvPr id="3" name="Content Placeholder 2">
            <a:extLst>
              <a:ext uri="{FF2B5EF4-FFF2-40B4-BE49-F238E27FC236}">
                <a16:creationId xmlns:a16="http://schemas.microsoft.com/office/drawing/2014/main" id="{A824F789-7E75-4181-9873-55F155381708}"/>
              </a:ext>
            </a:extLst>
          </p:cNvPr>
          <p:cNvSpPr>
            <a:spLocks noGrp="1"/>
          </p:cNvSpPr>
          <p:nvPr>
            <p:ph idx="1"/>
          </p:nvPr>
        </p:nvSpPr>
        <p:spPr/>
        <p:txBody>
          <a:bodyPr>
            <a:normAutofit/>
          </a:bodyPr>
          <a:lstStyle/>
          <a:p>
            <a:r>
              <a:rPr lang="en-GB" sz="3200" dirty="0"/>
              <a:t>1. From </a:t>
            </a:r>
            <a:r>
              <a:rPr lang="en-GB" sz="3200" i="1" dirty="0"/>
              <a:t>The Silence of the Lambs </a:t>
            </a:r>
          </a:p>
          <a:p>
            <a:r>
              <a:rPr lang="en-GB" sz="3200" dirty="0">
                <a:hlinkClick r:id="rId2"/>
              </a:rPr>
              <a:t>http://youtu.be/G4qblq0uahw</a:t>
            </a:r>
            <a:r>
              <a:rPr lang="en-GB" sz="3200" dirty="0"/>
              <a:t> </a:t>
            </a:r>
          </a:p>
          <a:p>
            <a:endParaRPr lang="en-GB" sz="3200" dirty="0"/>
          </a:p>
          <a:p>
            <a:r>
              <a:rPr lang="en-GB" sz="3200" dirty="0"/>
              <a:t>2 From </a:t>
            </a:r>
            <a:r>
              <a:rPr lang="en-GB" sz="3200" i="1" dirty="0"/>
              <a:t>Sunset Boulevard</a:t>
            </a:r>
          </a:p>
          <a:p>
            <a:r>
              <a:rPr lang="en-GB" sz="3200" dirty="0">
                <a:hlinkClick r:id="rId3"/>
              </a:rPr>
              <a:t>https://youtu.be/eOLypkY8LMc</a:t>
            </a:r>
            <a:r>
              <a:rPr lang="en-GB" sz="3200" dirty="0"/>
              <a:t> </a:t>
            </a:r>
          </a:p>
        </p:txBody>
      </p:sp>
    </p:spTree>
    <p:extLst>
      <p:ext uri="{BB962C8B-B14F-4D97-AF65-F5344CB8AC3E}">
        <p14:creationId xmlns:p14="http://schemas.microsoft.com/office/powerpoint/2010/main" val="2870629464"/>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 Transcription test and review</Template>
  <TotalTime>653</TotalTime>
  <Words>1039</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Wingdings 2</vt:lpstr>
      <vt:lpstr>Quadro</vt:lpstr>
      <vt:lpstr>Conference Presentations</vt:lpstr>
      <vt:lpstr>Today´s session</vt:lpstr>
      <vt:lpstr>Procedures</vt:lpstr>
      <vt:lpstr>A possible source of monologues (1)</vt:lpstr>
      <vt:lpstr>A possible source of monologues (2)</vt:lpstr>
      <vt:lpstr>2 Classic film monologues (male &amp; female)</vt:lpstr>
      <vt:lpstr>Do you know the characters?  What is the mood of each monologue?</vt:lpstr>
      <vt:lpstr>Watch without sound. Pay attention to facial expression and gesture</vt:lpstr>
      <vt:lpstr>Watch with sound.  Pay attention to thought groups &amp; main beats (stressed syllables)</vt:lpstr>
      <vt:lpstr>Now practise with a partner. (You can choose either model – it’s up to you)</vt:lpstr>
      <vt:lpstr>Mirroring phase: practise without the original.  Shadowing phase: practise at the same time as the original.</vt:lpstr>
      <vt:lpstr>TED talk on agriculture</vt:lpstr>
      <vt:lpstr>Using the transcript</vt:lpstr>
      <vt:lpstr>Your homework</vt:lpstr>
      <vt:lpstr>A lecture on a mirroring project  (53 mins)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&amp; Phonology</dc:title>
  <dc:creator>John Corbett</dc:creator>
  <cp:lastModifiedBy>John Corbett</cp:lastModifiedBy>
  <cp:revision>71</cp:revision>
  <dcterms:created xsi:type="dcterms:W3CDTF">2018-03-18T20:56:05Z</dcterms:created>
  <dcterms:modified xsi:type="dcterms:W3CDTF">2018-09-05T10:50:04Z</dcterms:modified>
</cp:coreProperties>
</file>