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3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70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85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078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79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2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19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6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269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70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165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41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8003-8334-4001-863B-D29D434338DF}" type="datetimeFigureOut">
              <a:rPr lang="pt-BR" smtClean="0"/>
              <a:t>22/08/2018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EB5B-452E-4975-9A8B-3116337AF5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23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540534"/>
            <a:ext cx="9144000" cy="2722928"/>
          </a:xfrm>
        </p:spPr>
        <p:txBody>
          <a:bodyPr>
            <a:normAutofit fontScale="90000"/>
          </a:bodyPr>
          <a:lstStyle/>
          <a:p>
            <a:pPr>
              <a:lnSpc>
                <a:spcPts val="1250"/>
              </a:lnSpc>
              <a:spcAft>
                <a:spcPts val="800"/>
              </a:spcAft>
            </a:pPr>
            <a:br>
              <a:rPr lang="pt-BR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Universidade de São Paulo</a:t>
            </a: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Escola Superior de Agricultura “Luiz de Queiroz”</a:t>
            </a: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Departamento de Genética - LGN0232 </a:t>
            </a:r>
            <a:br>
              <a:rPr lang="pt-BR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7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7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Trabalho de Genética Molecular</a:t>
            </a:r>
            <a:br>
              <a:rPr lang="pt-BR" sz="27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14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3680829" y="2407154"/>
            <a:ext cx="6147511" cy="196843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br>
              <a:rPr lang="pt-BR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Análise de Parecer da CTNBio</a:t>
            </a:r>
            <a:endParaRPr lang="pt-B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utoShape 6" descr="Resultado de imagem para biosseguranca logo"/>
          <p:cNvSpPr>
            <a:spLocks noChangeAspect="1" noChangeArrowheads="1"/>
          </p:cNvSpPr>
          <p:nvPr/>
        </p:nvSpPr>
        <p:spPr bwMode="auto">
          <a:xfrm>
            <a:off x="8905437" y="381383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8" descr="Resultado de imagem para biosseguranc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668" y="3744345"/>
            <a:ext cx="1771743" cy="167761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185" y="2311012"/>
            <a:ext cx="3609145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06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CONSIDERAÇÕES FINAIS...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600" dirty="0"/>
              <a:t>Os pareceres estão disponíveis no site </a:t>
            </a:r>
            <a:r>
              <a:rPr lang="pt-BR" sz="2600" dirty="0" err="1"/>
              <a:t>Stoa</a:t>
            </a:r>
            <a:endParaRPr lang="pt-BR" sz="2600" dirty="0"/>
          </a:p>
          <a:p>
            <a:endParaRPr lang="pt-BR" sz="2600" dirty="0"/>
          </a:p>
          <a:p>
            <a:r>
              <a:rPr lang="pt-BR" sz="2600" dirty="0"/>
              <a:t>Em caso de dúvidas favor entrar em contato com os estagiários responsáveis pelas culturas.</a:t>
            </a:r>
          </a:p>
          <a:p>
            <a:endParaRPr lang="pt-BR" sz="2600" dirty="0"/>
          </a:p>
          <a:p>
            <a:endParaRPr lang="pt-BR" sz="2600" dirty="0"/>
          </a:p>
          <a:p>
            <a:pPr marL="0" indent="0" algn="r">
              <a:buNone/>
            </a:pPr>
            <a:r>
              <a:rPr lang="pt-BR" sz="2600" dirty="0"/>
              <a:t> Obrigada pela atenção!! </a:t>
            </a:r>
          </a:p>
          <a:p>
            <a:pPr marL="0" indent="0">
              <a:buNone/>
            </a:pPr>
            <a:endParaRPr lang="pt-BR" sz="2600" dirty="0"/>
          </a:p>
          <a:p>
            <a:pPr marL="0" indent="0" algn="r">
              <a:buNone/>
            </a:pPr>
            <a:r>
              <a:rPr lang="pt-BR" sz="2600" dirty="0"/>
              <a:t>Paula Suarez Henriques                   psuarezhenriques@usp.br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205397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7650" y="214313"/>
            <a:ext cx="10515600" cy="1325563"/>
          </a:xfrm>
        </p:spPr>
        <p:txBody>
          <a:bodyPr/>
          <a:lstStyle/>
          <a:p>
            <a:r>
              <a:rPr lang="pt-BR" b="1" u="sng" dirty="0"/>
              <a:t>Regras</a:t>
            </a:r>
            <a:br>
              <a:rPr lang="pt-BR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5775" y="1343024"/>
            <a:ext cx="11058525" cy="5300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/>
              <a:t>1.  O trabalho será constituído por </a:t>
            </a:r>
            <a:r>
              <a:rPr lang="pt-BR" sz="2600" b="1" u="sng" dirty="0"/>
              <a:t>3 partes</a:t>
            </a:r>
            <a:r>
              <a:rPr lang="pt-BR" sz="2600" dirty="0"/>
              <a:t>, cada uma avaliada de 0 a 10  </a:t>
            </a:r>
          </a:p>
          <a:p>
            <a:pPr>
              <a:buFontTx/>
              <a:buChar char="-"/>
            </a:pPr>
            <a:r>
              <a:rPr lang="pt-BR" sz="2600" dirty="0"/>
              <a:t>Apresentação escrita </a:t>
            </a:r>
          </a:p>
          <a:p>
            <a:pPr>
              <a:buFontTx/>
              <a:buChar char="-"/>
            </a:pPr>
            <a:r>
              <a:rPr lang="pt-BR" sz="2600" dirty="0"/>
              <a:t>Apresentação oral</a:t>
            </a:r>
          </a:p>
          <a:p>
            <a:pPr>
              <a:buFontTx/>
              <a:buChar char="-"/>
            </a:pPr>
            <a:r>
              <a:rPr lang="pt-BR" sz="2600" dirty="0"/>
              <a:t>Debate e participação do grupo  </a:t>
            </a:r>
          </a:p>
          <a:p>
            <a:pPr>
              <a:buFontTx/>
              <a:buChar char="-"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2.  O trabalho deverá ser realizado em grupos de </a:t>
            </a:r>
            <a:r>
              <a:rPr lang="pt-BR" sz="2600" b="1" u="sng" dirty="0"/>
              <a:t>até 5 alunos</a:t>
            </a:r>
            <a:r>
              <a:rPr lang="pt-BR" sz="2600" dirty="0"/>
              <a:t>.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3.  A ordem das apresentações orais dos grupos será sorteada, e apenas 1 aluno de cada grupo fará a exposição do trabalho</a:t>
            </a:r>
          </a:p>
          <a:p>
            <a:pPr marL="0" indent="0">
              <a:buNone/>
            </a:pPr>
            <a:endParaRPr lang="pt-BR" sz="2600" dirty="0"/>
          </a:p>
          <a:p>
            <a:pPr marL="0" indent="0">
              <a:buNone/>
            </a:pPr>
            <a:r>
              <a:rPr lang="pt-BR" sz="2600" dirty="0"/>
              <a:t>4.  Não serão aceitos trabalhos entregues após a data prevista pelo professor.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79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Roteiro da apresentação escrita </a:t>
            </a:r>
            <a:r>
              <a:rPr lang="pt-BR" b="1" u="sng" dirty="0">
                <a:sym typeface="Wingdings" panose="05000000000000000000" pitchFamily="2" charset="2"/>
              </a:rPr>
              <a:t></a:t>
            </a:r>
            <a:r>
              <a:rPr lang="pt-BR" b="1" u="sng" dirty="0"/>
              <a:t> </a:t>
            </a:r>
            <a:r>
              <a:rPr lang="pt-BR" b="1" u="sng" dirty="0" err="1"/>
              <a:t>Stoa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2050" name="Picture 2" descr="Resultado de imagem para SOJA TRANSGEN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74" y="1620178"/>
            <a:ext cx="2741685" cy="212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041228" y="1563766"/>
            <a:ext cx="7312572" cy="22329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Objetivo: apresentar aos alunos um parecer de liberação para plantio comercial de organismos geneticamente modificados (OGM) com enfoque nas </a:t>
            </a:r>
            <a:r>
              <a:rPr lang="pt-BR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ferramentas moleculares utilizadas </a:t>
            </a: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nas exigências de </a:t>
            </a:r>
            <a:r>
              <a:rPr lang="pt-BR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ensaios relacionados a biossegurança</a:t>
            </a: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tângulo 4"/>
          <p:cNvSpPr/>
          <p:nvPr/>
        </p:nvSpPr>
        <p:spPr>
          <a:xfrm>
            <a:off x="968468" y="3796750"/>
            <a:ext cx="10375790" cy="2605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Tópicos gerais abordados: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     Descrever como funciona a CTNBio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pt-BR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**  Seguir o roteiro para auxiliar a análise do parecer técnico da cultura escolhida</a:t>
            </a:r>
          </a:p>
          <a:p>
            <a:r>
              <a:rPr lang="pt-BR" sz="2600" dirty="0">
                <a:effectLst/>
                <a:ea typeface="Calibri" panose="020F0502020204030204" pitchFamily="34" charset="0"/>
              </a:rPr>
              <a:t>*** Citar e comentar suscintamente sobre um exemplo OGM liberado internacionalmente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74695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Entrega da apresentação escrita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PRAZO 15 de Novembro!!!!</a:t>
            </a:r>
          </a:p>
          <a:p>
            <a:endParaRPr lang="pt-BR" b="1" u="sng" dirty="0"/>
          </a:p>
          <a:p>
            <a:r>
              <a:rPr lang="pt-BR" dirty="0"/>
              <a:t>Texto escrito (até 10 páginas) com as respostas do roteiro  </a:t>
            </a:r>
          </a:p>
          <a:p>
            <a:r>
              <a:rPr lang="pt-BR" dirty="0"/>
              <a:t>Arquivo </a:t>
            </a:r>
            <a:r>
              <a:rPr lang="pt-BR" dirty="0" err="1"/>
              <a:t>pdf</a:t>
            </a:r>
            <a:r>
              <a:rPr lang="pt-BR" dirty="0"/>
              <a:t>  entregue por e-mail, para o estagiário responsável pelo tema.</a:t>
            </a:r>
          </a:p>
          <a:p>
            <a:r>
              <a:rPr lang="pt-BR" dirty="0"/>
              <a:t>O texto não pode conter partes retiradas diretamente da internet (plágio), não pode ser igual ao das outras turmas, pois textos dos mesmos eventos serão corrigidos de maneira comparativa;</a:t>
            </a:r>
          </a:p>
          <a:p>
            <a:r>
              <a:rPr lang="pt-BR" dirty="0"/>
              <a:t>Esta parte valerá </a:t>
            </a:r>
            <a:r>
              <a:rPr lang="pt-BR" b="1" u="sng" dirty="0"/>
              <a:t>1/3 da nota final do trabalho</a:t>
            </a:r>
            <a:r>
              <a:rPr lang="pt-BR" dirty="0"/>
              <a:t>. </a:t>
            </a:r>
            <a:r>
              <a:rPr lang="pt-BR" b="1" dirty="0"/>
              <a:t>Os grupos que não entregarem o texto escrito ficarão com 0 nesse quesito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7343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Entrega da apresentação  do trabalho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/>
              <a:t>Entrega do arquivo a ser usado para a apresentação oral em </a:t>
            </a:r>
            <a:r>
              <a:rPr lang="pt-BR" sz="2600" dirty="0" err="1"/>
              <a:t>pdf</a:t>
            </a:r>
            <a:r>
              <a:rPr lang="pt-BR" sz="2600" dirty="0"/>
              <a:t>  SERÁ NO DIA DA APRESENTAÇÃO- A ORDEM DAS APRESENTAÇÕES SERÁ POR SORTEIO, ESTEJAM PREPARADOS!</a:t>
            </a:r>
          </a:p>
          <a:p>
            <a:endParaRPr lang="pt-BR" sz="2600" dirty="0"/>
          </a:p>
          <a:p>
            <a:r>
              <a:rPr lang="pt-BR" sz="2600" dirty="0"/>
              <a:t>Apresentação: seminário com tempo limitado de até 15 minutos para a exposição do tema por 1 membro de cada grupo</a:t>
            </a:r>
          </a:p>
          <a:p>
            <a:endParaRPr lang="pt-BR" sz="2600" dirty="0"/>
          </a:p>
          <a:p>
            <a:r>
              <a:rPr lang="pt-BR" sz="2600" dirty="0"/>
              <a:t>Esta parte valerá </a:t>
            </a:r>
            <a:r>
              <a:rPr lang="pt-BR" sz="2600" b="1" u="sng" dirty="0"/>
              <a:t>1/3 da nota final do trabalho</a:t>
            </a:r>
            <a:r>
              <a:rPr lang="pt-BR" sz="2600" dirty="0"/>
              <a:t>. </a:t>
            </a:r>
            <a:r>
              <a:rPr lang="pt-BR" sz="2600" b="1" dirty="0"/>
              <a:t>Os grupos que não entregarem ficarão com 0 nesse quesito</a:t>
            </a:r>
            <a:endParaRPr lang="pt-BR" sz="26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438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u="sng" dirty="0"/>
              <a:t>Debate e participação do grupo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600" dirty="0"/>
              <a:t>No dia da apresentação o grupo será arguido por 5 minutos pelo professor, estagiário PAE e demais colegas.</a:t>
            </a:r>
          </a:p>
          <a:p>
            <a:endParaRPr lang="pt-BR" sz="2600" dirty="0"/>
          </a:p>
          <a:p>
            <a:r>
              <a:rPr lang="pt-BR" sz="2600" dirty="0"/>
              <a:t>Esta parte também valerá </a:t>
            </a:r>
            <a:r>
              <a:rPr lang="pt-BR" sz="2600" b="1" u="sng" dirty="0"/>
              <a:t>1/3 da nota final do trabalho</a:t>
            </a:r>
            <a:r>
              <a:rPr lang="pt-BR" sz="26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933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Temas e estagiários PAE responsáveis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1443202"/>
            <a:ext cx="10459107" cy="4938713"/>
          </a:xfrm>
        </p:spPr>
        <p:txBody>
          <a:bodyPr>
            <a:normAutofit/>
          </a:bodyPr>
          <a:lstStyle/>
          <a:p>
            <a:r>
              <a:rPr lang="pt-BR" sz="2600" dirty="0"/>
              <a:t>Carolina Alessandra </a:t>
            </a:r>
            <a:r>
              <a:rPr lang="pt-BR" sz="2600" dirty="0" err="1"/>
              <a:t>Hayashibara</a:t>
            </a:r>
            <a:r>
              <a:rPr lang="pt-BR" sz="2600" dirty="0"/>
              <a:t> – cultura do eucalipto – e-mail: carolina.h@usp.br</a:t>
            </a:r>
          </a:p>
          <a:p>
            <a:r>
              <a:rPr lang="pt-BR" sz="2600" dirty="0"/>
              <a:t>Parecer Técnico 4408/2015 – Eucalipto com maior produção de celulose</a:t>
            </a:r>
          </a:p>
          <a:p>
            <a:endParaRPr lang="pt-BR" sz="2600" dirty="0"/>
          </a:p>
          <a:p>
            <a:r>
              <a:rPr lang="pt-BR" sz="2600" dirty="0"/>
              <a:t>Daniel </a:t>
            </a:r>
            <a:r>
              <a:rPr lang="pt-BR" sz="2600" dirty="0" err="1"/>
              <a:t>Prezotto</a:t>
            </a:r>
            <a:r>
              <a:rPr lang="pt-BR" sz="2600" dirty="0"/>
              <a:t> </a:t>
            </a:r>
            <a:r>
              <a:rPr lang="pt-BR" sz="2600" dirty="0" err="1"/>
              <a:t>Longatto</a:t>
            </a:r>
            <a:r>
              <a:rPr lang="pt-BR" sz="2600" dirty="0"/>
              <a:t> - cultura da soja - e-mail: daniel.longatto@usp.br</a:t>
            </a:r>
          </a:p>
          <a:p>
            <a:r>
              <a:rPr lang="pt-BR" sz="2600" dirty="0"/>
              <a:t>Parecer Técnico 5398/17 - Soja resistente à inseto</a:t>
            </a:r>
          </a:p>
          <a:p>
            <a:endParaRPr lang="pt-BR" sz="2600" dirty="0"/>
          </a:p>
          <a:p>
            <a:r>
              <a:rPr lang="pt-BR" sz="2600" dirty="0" err="1"/>
              <a:t>Gleicy</a:t>
            </a:r>
            <a:r>
              <a:rPr lang="pt-BR" sz="2600" dirty="0"/>
              <a:t> Oliveira – cultura do feijão – e-mail: gleicy.k.oliveira@gmail.com</a:t>
            </a:r>
          </a:p>
          <a:p>
            <a:r>
              <a:rPr lang="pt-BR" sz="2600" dirty="0"/>
              <a:t>Parecer Técnico 3024/2011 – Feijão resistente à vírus</a:t>
            </a:r>
          </a:p>
          <a:p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8300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Temas e estagiários PAE responsáveis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4866" y="1506264"/>
            <a:ext cx="10934700" cy="4938713"/>
          </a:xfrm>
        </p:spPr>
        <p:txBody>
          <a:bodyPr>
            <a:normAutofit/>
          </a:bodyPr>
          <a:lstStyle/>
          <a:p>
            <a:r>
              <a:rPr lang="pt-BR" sz="2600" dirty="0"/>
              <a:t>Paula Suarez Henriques – cultura do algodão -  e-mail: psuarezhenriques@usp.br</a:t>
            </a:r>
          </a:p>
          <a:p>
            <a:r>
              <a:rPr lang="pt-BR" sz="2600" dirty="0"/>
              <a:t>Parecer Técnico 5400/2017 – Algodão resistente à inseto</a:t>
            </a:r>
          </a:p>
          <a:p>
            <a:endParaRPr lang="pt-BR" sz="2600" dirty="0"/>
          </a:p>
          <a:p>
            <a:r>
              <a:rPr lang="pt-BR" sz="2600" dirty="0"/>
              <a:t>Raphael Severo Faria – cultura do algodão – </a:t>
            </a:r>
            <a:r>
              <a:rPr lang="pt-BR" sz="2600" dirty="0" err="1"/>
              <a:t>email</a:t>
            </a:r>
            <a:r>
              <a:rPr lang="pt-BR" sz="2600" dirty="0"/>
              <a:t>: raphael.faria@usp.br</a:t>
            </a:r>
          </a:p>
          <a:p>
            <a:r>
              <a:rPr lang="pt-BR" sz="2600" dirty="0"/>
              <a:t>Parecer Técnico 1598/2008 – Algodão tolerante ao herbicida</a:t>
            </a:r>
          </a:p>
          <a:p>
            <a:endParaRPr lang="pt-BR" sz="2600" dirty="0"/>
          </a:p>
          <a:p>
            <a:r>
              <a:rPr lang="pt-BR" sz="2600" dirty="0"/>
              <a:t>Renata Carvalho – cultura do milho – e-mail: carvalho.rf@usp.br</a:t>
            </a:r>
          </a:p>
          <a:p>
            <a:r>
              <a:rPr lang="pt-BR" sz="2600" dirty="0"/>
              <a:t>Parecer Técnico 5221/2016 – Milho tolerante ao herbicida </a:t>
            </a:r>
            <a:r>
              <a:rPr lang="pt-BR" sz="2600" dirty="0" err="1"/>
              <a:t>gliphosate</a:t>
            </a:r>
            <a:endParaRPr lang="pt-BR" sz="2600" dirty="0"/>
          </a:p>
          <a:p>
            <a:endParaRPr lang="pt-BR" sz="2600" dirty="0"/>
          </a:p>
          <a:p>
            <a:endParaRPr lang="pt-BR" sz="2600" dirty="0"/>
          </a:p>
          <a:p>
            <a:pPr marL="0" indent="0">
              <a:buNone/>
            </a:pPr>
            <a:endParaRPr lang="pt-BR" sz="2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323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Algodão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903" y="1605712"/>
            <a:ext cx="10515600" cy="4351338"/>
          </a:xfrm>
        </p:spPr>
        <p:txBody>
          <a:bodyPr/>
          <a:lstStyle/>
          <a:p>
            <a:r>
              <a:rPr lang="pt-BR" dirty="0"/>
              <a:t>Parecer técnico 5400/2017</a:t>
            </a:r>
          </a:p>
          <a:p>
            <a:r>
              <a:rPr lang="pt-BR" b="1" dirty="0"/>
              <a:t>Algodão resistente à inseto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41283" y="2828836"/>
            <a:ext cx="42829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-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473" y="2828836"/>
            <a:ext cx="2938584" cy="294354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FE4F7991-3F10-4818-BBEE-6577456F96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2286" y="683273"/>
            <a:ext cx="5838431" cy="54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043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416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Tema do Office</vt:lpstr>
      <vt:lpstr>          Universidade de São Paulo  Escola Superior de Agricultura “Luiz de Queiroz”   Departamento de Genética - LGN0232    Trabalho de Genética Molecular      </vt:lpstr>
      <vt:lpstr>Regras </vt:lpstr>
      <vt:lpstr>Roteiro da apresentação escrita  Stoa </vt:lpstr>
      <vt:lpstr>Entrega da apresentação escrita  </vt:lpstr>
      <vt:lpstr>Entrega da apresentação  do trabalho</vt:lpstr>
      <vt:lpstr>Debate e participação do grupo</vt:lpstr>
      <vt:lpstr>Temas e estagiários PAE responsáveis </vt:lpstr>
      <vt:lpstr>Temas e estagiários PAE responsáveis </vt:lpstr>
      <vt:lpstr>Algodão </vt:lpstr>
      <vt:lpstr>CONSIDERAÇÕES FINAIS...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GENÉTICA MOLECULAR (LGN0232)      ANÁLISES DE PARECERES DA CNTBIO</dc:title>
  <dc:creator>User</dc:creator>
  <cp:lastModifiedBy>Paula Suarez Henriques</cp:lastModifiedBy>
  <cp:revision>20</cp:revision>
  <dcterms:created xsi:type="dcterms:W3CDTF">2018-08-13T02:45:50Z</dcterms:created>
  <dcterms:modified xsi:type="dcterms:W3CDTF">2018-08-22T23:01:20Z</dcterms:modified>
</cp:coreProperties>
</file>