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342" r:id="rId3"/>
    <p:sldId id="308" r:id="rId4"/>
    <p:sldId id="264" r:id="rId5"/>
    <p:sldId id="343" r:id="rId6"/>
    <p:sldId id="355" r:id="rId7"/>
    <p:sldId id="356" r:id="rId8"/>
    <p:sldId id="357" r:id="rId9"/>
    <p:sldId id="358" r:id="rId10"/>
    <p:sldId id="359" r:id="rId11"/>
    <p:sldId id="360" r:id="rId12"/>
    <p:sldId id="314" r:id="rId13"/>
    <p:sldId id="257" r:id="rId14"/>
    <p:sldId id="368" r:id="rId15"/>
    <p:sldId id="369" r:id="rId16"/>
    <p:sldId id="262" r:id="rId17"/>
    <p:sldId id="259" r:id="rId18"/>
    <p:sldId id="258" r:id="rId19"/>
    <p:sldId id="260" r:id="rId20"/>
    <p:sldId id="316" r:id="rId21"/>
    <p:sldId id="317" r:id="rId22"/>
    <p:sldId id="363" r:id="rId23"/>
    <p:sldId id="364" r:id="rId24"/>
    <p:sldId id="365" r:id="rId25"/>
    <p:sldId id="366" r:id="rId26"/>
    <p:sldId id="367" r:id="rId27"/>
    <p:sldId id="354" r:id="rId28"/>
    <p:sldId id="329" r:id="rId29"/>
    <p:sldId id="268" r:id="rId30"/>
    <p:sldId id="266" r:id="rId31"/>
    <p:sldId id="267" r:id="rId32"/>
    <p:sldId id="331" r:id="rId33"/>
    <p:sldId id="346" r:id="rId34"/>
    <p:sldId id="332" r:id="rId35"/>
    <p:sldId id="274" r:id="rId36"/>
    <p:sldId id="320" r:id="rId37"/>
    <p:sldId id="335" r:id="rId38"/>
    <p:sldId id="336" r:id="rId39"/>
    <p:sldId id="337" r:id="rId40"/>
    <p:sldId id="278" r:id="rId41"/>
    <p:sldId id="352" r:id="rId42"/>
    <p:sldId id="350" r:id="rId43"/>
    <p:sldId id="353" r:id="rId44"/>
    <p:sldId id="351" r:id="rId45"/>
    <p:sldId id="338" r:id="rId46"/>
    <p:sldId id="339" r:id="rId47"/>
    <p:sldId id="348" r:id="rId48"/>
    <p:sldId id="319" r:id="rId49"/>
    <p:sldId id="341" r:id="rId50"/>
  </p:sldIdLst>
  <p:sldSz cx="9144000" cy="6858000" type="screen4x3"/>
  <p:notesSz cx="6858000" cy="9544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DEF"/>
    <a:srgbClr val="F6E0F2"/>
    <a:srgbClr val="C95803"/>
    <a:srgbClr val="C48108"/>
    <a:srgbClr val="A46628"/>
    <a:srgbClr val="CC3300"/>
    <a:srgbClr val="FFCC66"/>
    <a:srgbClr val="800000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7869" autoAdjust="0"/>
  </p:normalViewPr>
  <p:slideViewPr>
    <p:cSldViewPr>
      <p:cViewPr varScale="1">
        <p:scale>
          <a:sx n="67" d="100"/>
          <a:sy n="67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98"/>
    </p:cViewPr>
  </p:sorterViewPr>
  <p:notesViewPr>
    <p:cSldViewPr>
      <p:cViewPr varScale="1">
        <p:scale>
          <a:sx n="48" d="100"/>
          <a:sy n="48" d="100"/>
        </p:scale>
        <p:origin x="-2934" y="-102"/>
      </p:cViewPr>
      <p:guideLst>
        <p:guide orient="horz" pos="300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5A67E-32CD-4E74-8020-B47B3552FEB8}" type="doc">
      <dgm:prSet loTypeId="urn:microsoft.com/office/officeart/2005/8/layout/process1" loCatId="process" qsTypeId="urn:microsoft.com/office/officeart/2005/8/quickstyle/simple2" qsCatId="simple" csTypeId="urn:microsoft.com/office/officeart/2005/8/colors/accent0_3" csCatId="mainScheme" phldr="1"/>
      <dgm:spPr/>
    </dgm:pt>
    <dgm:pt modelId="{6D9319A5-C798-42E1-86BE-AF877E2D7675}" type="pres">
      <dgm:prSet presAssocID="{65B5A67E-32CD-4E74-8020-B47B3552FEB8}" presName="Name0" presStyleCnt="0">
        <dgm:presLayoutVars>
          <dgm:dir/>
          <dgm:resizeHandles val="exact"/>
        </dgm:presLayoutVars>
      </dgm:prSet>
      <dgm:spPr/>
    </dgm:pt>
  </dgm:ptLst>
  <dgm:cxnLst>
    <dgm:cxn modelId="{677D94B0-44E5-4DFD-A2B6-FA45D42D31CE}" type="presOf" srcId="{65B5A67E-32CD-4E74-8020-B47B3552FEB8}" destId="{6D9319A5-C798-42E1-86BE-AF877E2D767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3AE1C-E355-458C-9CB3-F46C7D9972D3}" type="doc">
      <dgm:prSet loTypeId="urn:microsoft.com/office/officeart/2005/8/layout/chevron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C573D4E-F120-4DB7-805C-D33A11D9FDDC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Início da agricultura</a:t>
          </a:r>
        </a:p>
      </dgm:t>
    </dgm:pt>
    <dgm:pt modelId="{2289246E-6667-4C6F-B030-8580EF8D989B}" type="parTrans" cxnId="{731CBB87-6E88-4E1C-9090-DA0891BC4472}">
      <dgm:prSet/>
      <dgm:spPr/>
      <dgm:t>
        <a:bodyPr/>
        <a:lstStyle/>
        <a:p>
          <a:endParaRPr lang="pt-BR" sz="1800"/>
        </a:p>
      </dgm:t>
    </dgm:pt>
    <dgm:pt modelId="{409DDDAB-9F5C-4C06-8C1E-A848F8DF180A}" type="sibTrans" cxnId="{731CBB87-6E88-4E1C-9090-DA0891BC4472}">
      <dgm:prSet/>
      <dgm:spPr/>
      <dgm:t>
        <a:bodyPr/>
        <a:lstStyle/>
        <a:p>
          <a:endParaRPr lang="pt-BR" sz="1800"/>
        </a:p>
      </dgm:t>
    </dgm:pt>
    <dgm:pt modelId="{D282AA32-BEA3-4053-82B6-E51B73125A4B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Destinava-se basicamente ao suprimento de alimentos</a:t>
          </a:r>
        </a:p>
      </dgm:t>
    </dgm:pt>
    <dgm:pt modelId="{B7B9099E-5C0F-41C5-A85D-21CDC30CA5C6}" type="parTrans" cxnId="{4130C845-0648-4457-A07D-3022797E4E78}">
      <dgm:prSet/>
      <dgm:spPr/>
      <dgm:t>
        <a:bodyPr/>
        <a:lstStyle/>
        <a:p>
          <a:endParaRPr lang="pt-BR" sz="1800"/>
        </a:p>
      </dgm:t>
    </dgm:pt>
    <dgm:pt modelId="{E8B07443-53B2-4D7A-8681-CF1E975EFA1D}" type="sibTrans" cxnId="{4130C845-0648-4457-A07D-3022797E4E78}">
      <dgm:prSet/>
      <dgm:spPr/>
      <dgm:t>
        <a:bodyPr/>
        <a:lstStyle/>
        <a:p>
          <a:endParaRPr lang="pt-BR" sz="1800"/>
        </a:p>
      </dgm:t>
    </dgm:pt>
    <dgm:pt modelId="{B335B6AC-A9FD-41B5-BB99-25B0F3BE11D7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Revolução industrial</a:t>
          </a:r>
        </a:p>
      </dgm:t>
    </dgm:pt>
    <dgm:pt modelId="{42053D30-A84F-472D-8F5F-547E020AACE6}" type="parTrans" cxnId="{7AFC94C1-ED99-4A1B-A19F-6ECE530E282F}">
      <dgm:prSet/>
      <dgm:spPr/>
      <dgm:t>
        <a:bodyPr/>
        <a:lstStyle/>
        <a:p>
          <a:endParaRPr lang="pt-BR" sz="1800"/>
        </a:p>
      </dgm:t>
    </dgm:pt>
    <dgm:pt modelId="{8CE8E9A1-818F-4052-B5CC-4A8865363E46}" type="sibTrans" cxnId="{7AFC94C1-ED99-4A1B-A19F-6ECE530E282F}">
      <dgm:prSet/>
      <dgm:spPr/>
      <dgm:t>
        <a:bodyPr/>
        <a:lstStyle/>
        <a:p>
          <a:endParaRPr lang="pt-BR" sz="1800"/>
        </a:p>
      </dgm:t>
    </dgm:pt>
    <dgm:pt modelId="{50C2730E-0471-4367-B677-984B1C397D4B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Teve início a intensificação da agricultura</a:t>
          </a:r>
        </a:p>
      </dgm:t>
    </dgm:pt>
    <dgm:pt modelId="{EA827218-F859-46CB-BAC8-A9E8C46773AE}" type="parTrans" cxnId="{535CD4D6-CE27-4273-9731-5A168481456A}">
      <dgm:prSet/>
      <dgm:spPr/>
      <dgm:t>
        <a:bodyPr/>
        <a:lstStyle/>
        <a:p>
          <a:endParaRPr lang="pt-BR" sz="1800"/>
        </a:p>
      </dgm:t>
    </dgm:pt>
    <dgm:pt modelId="{7B74D66A-86CE-4A95-BDD2-6CC5EB2A92CA}" type="sibTrans" cxnId="{535CD4D6-CE27-4273-9731-5A168481456A}">
      <dgm:prSet/>
      <dgm:spPr/>
      <dgm:t>
        <a:bodyPr/>
        <a:lstStyle/>
        <a:p>
          <a:endParaRPr lang="pt-BR" sz="1800"/>
        </a:p>
      </dgm:t>
    </dgm:pt>
    <dgm:pt modelId="{4FBE6D6A-7E91-4402-9641-F61840113AD1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Revolução verde</a:t>
          </a:r>
        </a:p>
      </dgm:t>
    </dgm:pt>
    <dgm:pt modelId="{B826AB48-5CC3-45CF-977A-F4510305502B}" type="parTrans" cxnId="{492BE017-C39F-433F-B7B9-60EAE30D4ABC}">
      <dgm:prSet/>
      <dgm:spPr/>
      <dgm:t>
        <a:bodyPr/>
        <a:lstStyle/>
        <a:p>
          <a:endParaRPr lang="pt-BR" sz="1800"/>
        </a:p>
      </dgm:t>
    </dgm:pt>
    <dgm:pt modelId="{C57D4E5E-538E-4755-9B1C-AC54FA698A9E}" type="sibTrans" cxnId="{492BE017-C39F-433F-B7B9-60EAE30D4ABC}">
      <dgm:prSet/>
      <dgm:spPr/>
      <dgm:t>
        <a:bodyPr/>
        <a:lstStyle/>
        <a:p>
          <a:endParaRPr lang="pt-BR" sz="1800"/>
        </a:p>
      </dgm:t>
    </dgm:pt>
    <dgm:pt modelId="{A5A8FB78-3E60-4A94-9D2B-FD871111F6C2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 modernização da agricultura crescente e intensificada nos anos 1960</a:t>
          </a:r>
        </a:p>
      </dgm:t>
    </dgm:pt>
    <dgm:pt modelId="{3ED016B0-0AD0-4CAF-B1CE-F9ABC7B223EC}" type="parTrans" cxnId="{03361422-FCE3-47E9-8609-24FB555A9D5C}">
      <dgm:prSet/>
      <dgm:spPr/>
      <dgm:t>
        <a:bodyPr/>
        <a:lstStyle/>
        <a:p>
          <a:endParaRPr lang="pt-BR" sz="1800"/>
        </a:p>
      </dgm:t>
    </dgm:pt>
    <dgm:pt modelId="{E0BEDB93-F286-43A8-900B-EB0BC736DA0B}" type="sibTrans" cxnId="{03361422-FCE3-47E9-8609-24FB555A9D5C}">
      <dgm:prSet/>
      <dgm:spPr/>
      <dgm:t>
        <a:bodyPr/>
        <a:lstStyle/>
        <a:p>
          <a:endParaRPr lang="pt-BR" sz="1800"/>
        </a:p>
      </dgm:t>
    </dgm:pt>
    <dgm:pt modelId="{1BA59C4C-A609-449C-B590-A2C201F33EFE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Entre 11000 e 9000 anos atrás</a:t>
          </a:r>
        </a:p>
      </dgm:t>
    </dgm:pt>
    <dgm:pt modelId="{48AECA71-8407-4AF8-9864-1A66E643D9EA}" type="parTrans" cxnId="{188DE1F7-763C-446B-A376-B014559AD781}">
      <dgm:prSet/>
      <dgm:spPr/>
      <dgm:t>
        <a:bodyPr/>
        <a:lstStyle/>
        <a:p>
          <a:endParaRPr lang="pt-BR" sz="1800"/>
        </a:p>
      </dgm:t>
    </dgm:pt>
    <dgm:pt modelId="{602AAADD-C33E-4764-BF99-1B15ED7EE67A}" type="sibTrans" cxnId="{188DE1F7-763C-446B-A376-B014559AD781}">
      <dgm:prSet/>
      <dgm:spPr/>
      <dgm:t>
        <a:bodyPr/>
        <a:lstStyle/>
        <a:p>
          <a:endParaRPr lang="pt-BR" sz="1800"/>
        </a:p>
      </dgm:t>
    </dgm:pt>
    <dgm:pt modelId="{844DC86A-81AD-4731-AC2A-32FB78130134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Desrespeito aos ciclos naturais; tecnologia permite plantar o ano todo </a:t>
          </a:r>
        </a:p>
      </dgm:t>
    </dgm:pt>
    <dgm:pt modelId="{48D508EC-F5D3-49F3-9D79-87AFEDD9BC4F}" type="parTrans" cxnId="{D0730B26-8F30-4472-8E1E-C0C8B11DF95B}">
      <dgm:prSet/>
      <dgm:spPr/>
      <dgm:t>
        <a:bodyPr/>
        <a:lstStyle/>
        <a:p>
          <a:endParaRPr lang="pt-BR" sz="1800"/>
        </a:p>
      </dgm:t>
    </dgm:pt>
    <dgm:pt modelId="{6984F1E4-41DD-4D23-A261-ADB8074E42C9}" type="sibTrans" cxnId="{D0730B26-8F30-4472-8E1E-C0C8B11DF95B}">
      <dgm:prSet/>
      <dgm:spPr/>
      <dgm:t>
        <a:bodyPr/>
        <a:lstStyle/>
        <a:p>
          <a:endParaRPr lang="pt-BR" sz="1800"/>
        </a:p>
      </dgm:t>
    </dgm:pt>
    <dgm:pt modelId="{602C2CFA-991F-4EEC-B349-E1BFA9F3DA68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Teve início nos Estados Unidos e Europa, caracterizada por modelos técnicos apoiados em sistemas produtivos intensivos e especializados</a:t>
          </a:r>
        </a:p>
      </dgm:t>
    </dgm:pt>
    <dgm:pt modelId="{58173069-7939-4572-9D43-CA6F625A2B3D}" type="parTrans" cxnId="{B0D95295-635F-4B63-9C50-19C66E96CECE}">
      <dgm:prSet/>
      <dgm:spPr/>
      <dgm:t>
        <a:bodyPr/>
        <a:lstStyle/>
        <a:p>
          <a:endParaRPr lang="pt-BR" sz="1800"/>
        </a:p>
      </dgm:t>
    </dgm:pt>
    <dgm:pt modelId="{DC67AFC3-66EB-4D9D-818E-323258D022EA}" type="sibTrans" cxnId="{B0D95295-635F-4B63-9C50-19C66E96CECE}">
      <dgm:prSet/>
      <dgm:spPr/>
      <dgm:t>
        <a:bodyPr/>
        <a:lstStyle/>
        <a:p>
          <a:endParaRPr lang="pt-BR" sz="1800"/>
        </a:p>
      </dgm:t>
    </dgm:pt>
    <dgm:pt modelId="{EB773677-3A64-4CC1-B506-4AE15E205AD6}">
      <dgm:prSet phldrT="[Texto]" custT="1"/>
      <dgm:spPr/>
      <dgm:t>
        <a:bodyPr/>
        <a:lstStyle/>
        <a:p>
          <a:r>
            <a: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Impactos ambientais</a:t>
          </a:r>
        </a:p>
      </dgm:t>
    </dgm:pt>
    <dgm:pt modelId="{19FC5C2B-BE35-4D45-BDA6-5F10F98B62A5}" type="parTrans" cxnId="{41A7ED76-B8B0-4A5E-BA52-0A65717C06BC}">
      <dgm:prSet/>
      <dgm:spPr/>
      <dgm:t>
        <a:bodyPr/>
        <a:lstStyle/>
        <a:p>
          <a:endParaRPr lang="pt-BR" sz="1800"/>
        </a:p>
      </dgm:t>
    </dgm:pt>
    <dgm:pt modelId="{318F5BCD-087A-4D42-9004-F95658452877}" type="sibTrans" cxnId="{41A7ED76-B8B0-4A5E-BA52-0A65717C06BC}">
      <dgm:prSet/>
      <dgm:spPr/>
      <dgm:t>
        <a:bodyPr/>
        <a:lstStyle/>
        <a:p>
          <a:endParaRPr lang="pt-BR" sz="1800"/>
        </a:p>
      </dgm:t>
    </dgm:pt>
    <dgm:pt modelId="{A7EE8EAA-9FCA-4C18-A53F-592FB6CEAA37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Rompimento com limites naturais pela agricultura capitalista intensiva</a:t>
          </a:r>
        </a:p>
      </dgm:t>
    </dgm:pt>
    <dgm:pt modelId="{E91F7F1D-713B-4CB2-BADE-23776EA387CE}" type="parTrans" cxnId="{A61D1334-A40F-4271-B51F-D47AA693B647}">
      <dgm:prSet/>
      <dgm:spPr/>
      <dgm:t>
        <a:bodyPr/>
        <a:lstStyle/>
        <a:p>
          <a:endParaRPr lang="pt-BR" sz="1800"/>
        </a:p>
      </dgm:t>
    </dgm:pt>
    <dgm:pt modelId="{8598E261-318C-41E6-AFED-8D1A6D15B809}" type="sibTrans" cxnId="{A61D1334-A40F-4271-B51F-D47AA693B647}">
      <dgm:prSet/>
      <dgm:spPr/>
      <dgm:t>
        <a:bodyPr/>
        <a:lstStyle/>
        <a:p>
          <a:endParaRPr lang="pt-BR" sz="1800"/>
        </a:p>
      </dgm:t>
    </dgm:pt>
    <dgm:pt modelId="{32A88D14-E6F0-4343-9CAC-83C30579135D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Os ciclos biológicos são modificados artificialmente</a:t>
          </a:r>
        </a:p>
      </dgm:t>
    </dgm:pt>
    <dgm:pt modelId="{7AF07C8B-22BE-4E63-8E2A-FA9E9F50F425}" type="parTrans" cxnId="{DDC1CAA3-6A3A-467F-9D27-3F13327F1E1A}">
      <dgm:prSet/>
      <dgm:spPr/>
      <dgm:t>
        <a:bodyPr/>
        <a:lstStyle/>
        <a:p>
          <a:endParaRPr lang="pt-BR" sz="1800"/>
        </a:p>
      </dgm:t>
    </dgm:pt>
    <dgm:pt modelId="{47869498-F86C-457F-AF46-4B65374D7D0A}" type="sibTrans" cxnId="{DDC1CAA3-6A3A-467F-9D27-3F13327F1E1A}">
      <dgm:prSet/>
      <dgm:spPr/>
      <dgm:t>
        <a:bodyPr/>
        <a:lstStyle/>
        <a:p>
          <a:endParaRPr lang="pt-BR" sz="1800"/>
        </a:p>
      </dgm:t>
    </dgm:pt>
    <dgm:pt modelId="{60887B18-000A-430C-82F6-392E48F60F1B}">
      <dgm:prSet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Exaustão dos recursos naturais e contaminação do solo e água </a:t>
          </a:r>
        </a:p>
      </dgm:t>
    </dgm:pt>
    <dgm:pt modelId="{7AB40401-0AED-4D30-B429-6D7A09D08C40}" type="parTrans" cxnId="{24637FA1-F13D-4B5E-91A4-9BF47E91D5E1}">
      <dgm:prSet/>
      <dgm:spPr/>
      <dgm:t>
        <a:bodyPr/>
        <a:lstStyle/>
        <a:p>
          <a:endParaRPr lang="pt-BR" sz="1800"/>
        </a:p>
      </dgm:t>
    </dgm:pt>
    <dgm:pt modelId="{38CC155B-5CB9-461E-AFE9-2591020DFC72}" type="sibTrans" cxnId="{24637FA1-F13D-4B5E-91A4-9BF47E91D5E1}">
      <dgm:prSet/>
      <dgm:spPr/>
      <dgm:t>
        <a:bodyPr/>
        <a:lstStyle/>
        <a:p>
          <a:endParaRPr lang="pt-BR" sz="1800"/>
        </a:p>
      </dgm:t>
    </dgm:pt>
    <dgm:pt modelId="{392B6823-566E-44C5-A005-1AB7B005F583}">
      <dgm:prSet phldrT="[Texto]" custT="1"/>
      <dgm:spPr/>
      <dgm:t>
        <a:bodyPr/>
        <a:lstStyle/>
        <a:p>
          <a:r>
            <a:rPr lang="pt-BR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Estreitamento da relação agricultura – indústria (produção larga escala)</a:t>
          </a:r>
        </a:p>
      </dgm:t>
    </dgm:pt>
    <dgm:pt modelId="{D8505763-4FE3-4E1A-A5D8-81A3377871CE}" type="parTrans" cxnId="{07FB8113-2D7F-4C82-B36D-1EA6F1DF0874}">
      <dgm:prSet/>
      <dgm:spPr/>
      <dgm:t>
        <a:bodyPr/>
        <a:lstStyle/>
        <a:p>
          <a:endParaRPr lang="pt-BR"/>
        </a:p>
      </dgm:t>
    </dgm:pt>
    <dgm:pt modelId="{1BBAC201-B771-4F09-8681-67C9F3D9C510}" type="sibTrans" cxnId="{07FB8113-2D7F-4C82-B36D-1EA6F1DF0874}">
      <dgm:prSet/>
      <dgm:spPr/>
      <dgm:t>
        <a:bodyPr/>
        <a:lstStyle/>
        <a:p>
          <a:endParaRPr lang="pt-BR"/>
        </a:p>
      </dgm:t>
    </dgm:pt>
    <dgm:pt modelId="{392D2EAC-2D7A-43D6-A1F3-A9D1946EED63}" type="pres">
      <dgm:prSet presAssocID="{CB63AE1C-E355-458C-9CB3-F46C7D9972D3}" presName="linearFlow" presStyleCnt="0">
        <dgm:presLayoutVars>
          <dgm:dir/>
          <dgm:animLvl val="lvl"/>
          <dgm:resizeHandles val="exact"/>
        </dgm:presLayoutVars>
      </dgm:prSet>
      <dgm:spPr/>
    </dgm:pt>
    <dgm:pt modelId="{2E9D16AE-CD71-4A4A-9511-16C7C2D809EE}" type="pres">
      <dgm:prSet presAssocID="{2C573D4E-F120-4DB7-805C-D33A11D9FDDC}" presName="composite" presStyleCnt="0"/>
      <dgm:spPr/>
    </dgm:pt>
    <dgm:pt modelId="{51EA3A34-3E6A-4101-9957-8B0A0807E6AA}" type="pres">
      <dgm:prSet presAssocID="{2C573D4E-F120-4DB7-805C-D33A11D9FDDC}" presName="parentText" presStyleLbl="alignNode1" presStyleIdx="0" presStyleCnt="4" custLinFactNeighborY="-8613">
        <dgm:presLayoutVars>
          <dgm:chMax val="1"/>
          <dgm:bulletEnabled val="1"/>
        </dgm:presLayoutVars>
      </dgm:prSet>
      <dgm:spPr/>
    </dgm:pt>
    <dgm:pt modelId="{9978DC58-319E-4724-AF0E-5A9C7E1C0D30}" type="pres">
      <dgm:prSet presAssocID="{2C573D4E-F120-4DB7-805C-D33A11D9FDDC}" presName="descendantText" presStyleLbl="alignAcc1" presStyleIdx="0" presStyleCnt="4" custLinFactNeighborX="-167" custLinFactNeighborY="-11508">
        <dgm:presLayoutVars>
          <dgm:bulletEnabled val="1"/>
        </dgm:presLayoutVars>
      </dgm:prSet>
      <dgm:spPr/>
    </dgm:pt>
    <dgm:pt modelId="{364AC277-9DBB-4ACF-B232-AB85B1378B3F}" type="pres">
      <dgm:prSet presAssocID="{409DDDAB-9F5C-4C06-8C1E-A848F8DF180A}" presName="sp" presStyleCnt="0"/>
      <dgm:spPr/>
    </dgm:pt>
    <dgm:pt modelId="{3D82EB18-95C4-4434-826E-82FD1A2E297F}" type="pres">
      <dgm:prSet presAssocID="{B335B6AC-A9FD-41B5-BB99-25B0F3BE11D7}" presName="composite" presStyleCnt="0"/>
      <dgm:spPr/>
    </dgm:pt>
    <dgm:pt modelId="{279EB38B-0631-4663-B971-5E2137A6D4AB}" type="pres">
      <dgm:prSet presAssocID="{B335B6AC-A9FD-41B5-BB99-25B0F3BE11D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7CEACA9-9BCA-40DA-9506-B6E571056090}" type="pres">
      <dgm:prSet presAssocID="{B335B6AC-A9FD-41B5-BB99-25B0F3BE11D7}" presName="descendantText" presStyleLbl="alignAcc1" presStyleIdx="1" presStyleCnt="4">
        <dgm:presLayoutVars>
          <dgm:bulletEnabled val="1"/>
        </dgm:presLayoutVars>
      </dgm:prSet>
      <dgm:spPr/>
    </dgm:pt>
    <dgm:pt modelId="{AFE8E2A4-3515-4376-A728-DA9172B6E0BE}" type="pres">
      <dgm:prSet presAssocID="{8CE8E9A1-818F-4052-B5CC-4A8865363E46}" presName="sp" presStyleCnt="0"/>
      <dgm:spPr/>
    </dgm:pt>
    <dgm:pt modelId="{581FB685-0E76-43D0-A9A1-D0C877E5E18B}" type="pres">
      <dgm:prSet presAssocID="{4FBE6D6A-7E91-4402-9641-F61840113AD1}" presName="composite" presStyleCnt="0"/>
      <dgm:spPr/>
    </dgm:pt>
    <dgm:pt modelId="{7A09A12B-BD4F-479B-B605-F6CFDB69610A}" type="pres">
      <dgm:prSet presAssocID="{4FBE6D6A-7E91-4402-9641-F61840113AD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B5CC0B4B-C8A4-4378-A9FA-FFB51F9465B5}" type="pres">
      <dgm:prSet presAssocID="{4FBE6D6A-7E91-4402-9641-F61840113AD1}" presName="descendantText" presStyleLbl="alignAcc1" presStyleIdx="2" presStyleCnt="4" custLinFactNeighborX="995">
        <dgm:presLayoutVars>
          <dgm:bulletEnabled val="1"/>
        </dgm:presLayoutVars>
      </dgm:prSet>
      <dgm:spPr/>
    </dgm:pt>
    <dgm:pt modelId="{C0BCD720-594D-4CD7-AD6C-13A47A94BB37}" type="pres">
      <dgm:prSet presAssocID="{C57D4E5E-538E-4755-9B1C-AC54FA698A9E}" presName="sp" presStyleCnt="0"/>
      <dgm:spPr/>
    </dgm:pt>
    <dgm:pt modelId="{299F6395-3500-47A0-99BD-2F12DB5DEC17}" type="pres">
      <dgm:prSet presAssocID="{EB773677-3A64-4CC1-B506-4AE15E205AD6}" presName="composite" presStyleCnt="0"/>
      <dgm:spPr/>
    </dgm:pt>
    <dgm:pt modelId="{C0800EC9-099F-41A2-B045-869E86DBD9B9}" type="pres">
      <dgm:prSet presAssocID="{EB773677-3A64-4CC1-B506-4AE15E205AD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23F467F-4EA6-47F3-8DA4-D27EE8E2BAD2}" type="pres">
      <dgm:prSet presAssocID="{EB773677-3A64-4CC1-B506-4AE15E205AD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1CF9F0B-EA85-4CA7-B714-CD1584B9C32B}" type="presOf" srcId="{EB773677-3A64-4CC1-B506-4AE15E205AD6}" destId="{C0800EC9-099F-41A2-B045-869E86DBD9B9}" srcOrd="0" destOrd="0" presId="urn:microsoft.com/office/officeart/2005/8/layout/chevron2"/>
    <dgm:cxn modelId="{07FB8113-2D7F-4C82-B36D-1EA6F1DF0874}" srcId="{B335B6AC-A9FD-41B5-BB99-25B0F3BE11D7}" destId="{392B6823-566E-44C5-A005-1AB7B005F583}" srcOrd="1" destOrd="0" parTransId="{D8505763-4FE3-4E1A-A5D8-81A3377871CE}" sibTransId="{1BBAC201-B771-4F09-8681-67C9F3D9C510}"/>
    <dgm:cxn modelId="{492BE017-C39F-433F-B7B9-60EAE30D4ABC}" srcId="{CB63AE1C-E355-458C-9CB3-F46C7D9972D3}" destId="{4FBE6D6A-7E91-4402-9641-F61840113AD1}" srcOrd="2" destOrd="0" parTransId="{B826AB48-5CC3-45CF-977A-F4510305502B}" sibTransId="{C57D4E5E-538E-4755-9B1C-AC54FA698A9E}"/>
    <dgm:cxn modelId="{03361422-FCE3-47E9-8609-24FB555A9D5C}" srcId="{4FBE6D6A-7E91-4402-9641-F61840113AD1}" destId="{A5A8FB78-3E60-4A94-9D2B-FD871111F6C2}" srcOrd="0" destOrd="0" parTransId="{3ED016B0-0AD0-4CAF-B1CE-F9ABC7B223EC}" sibTransId="{E0BEDB93-F286-43A8-900B-EB0BC736DA0B}"/>
    <dgm:cxn modelId="{2D5B7E24-5990-482F-9A8A-27280253D118}" type="presOf" srcId="{A5A8FB78-3E60-4A94-9D2B-FD871111F6C2}" destId="{B5CC0B4B-C8A4-4378-A9FA-FFB51F9465B5}" srcOrd="0" destOrd="0" presId="urn:microsoft.com/office/officeart/2005/8/layout/chevron2"/>
    <dgm:cxn modelId="{D0730B26-8F30-4472-8E1E-C0C8B11DF95B}" srcId="{B335B6AC-A9FD-41B5-BB99-25B0F3BE11D7}" destId="{844DC86A-81AD-4731-AC2A-32FB78130134}" srcOrd="2" destOrd="0" parTransId="{48D508EC-F5D3-49F3-9D79-87AFEDD9BC4F}" sibTransId="{6984F1E4-41DD-4D23-A261-ADB8074E42C9}"/>
    <dgm:cxn modelId="{0C139926-625D-4799-B158-18F780C44B07}" type="presOf" srcId="{B335B6AC-A9FD-41B5-BB99-25B0F3BE11D7}" destId="{279EB38B-0631-4663-B971-5E2137A6D4AB}" srcOrd="0" destOrd="0" presId="urn:microsoft.com/office/officeart/2005/8/layout/chevron2"/>
    <dgm:cxn modelId="{A61D1334-A40F-4271-B51F-D47AA693B647}" srcId="{EB773677-3A64-4CC1-B506-4AE15E205AD6}" destId="{A7EE8EAA-9FCA-4C18-A53F-592FB6CEAA37}" srcOrd="0" destOrd="0" parTransId="{E91F7F1D-713B-4CB2-BADE-23776EA387CE}" sibTransId="{8598E261-318C-41E6-AFED-8D1A6D15B809}"/>
    <dgm:cxn modelId="{BE24053D-A958-48D4-8A23-A90AB629FFDE}" type="presOf" srcId="{4FBE6D6A-7E91-4402-9641-F61840113AD1}" destId="{7A09A12B-BD4F-479B-B605-F6CFDB69610A}" srcOrd="0" destOrd="0" presId="urn:microsoft.com/office/officeart/2005/8/layout/chevron2"/>
    <dgm:cxn modelId="{4130C845-0648-4457-A07D-3022797E4E78}" srcId="{2C573D4E-F120-4DB7-805C-D33A11D9FDDC}" destId="{D282AA32-BEA3-4053-82B6-E51B73125A4B}" srcOrd="1" destOrd="0" parTransId="{B7B9099E-5C0F-41C5-A85D-21CDC30CA5C6}" sibTransId="{E8B07443-53B2-4D7A-8681-CF1E975EFA1D}"/>
    <dgm:cxn modelId="{03A1C36A-818B-4D73-B4DF-42326B5567D5}" type="presOf" srcId="{D282AA32-BEA3-4053-82B6-E51B73125A4B}" destId="{9978DC58-319E-4724-AF0E-5A9C7E1C0D30}" srcOrd="0" destOrd="1" presId="urn:microsoft.com/office/officeart/2005/8/layout/chevron2"/>
    <dgm:cxn modelId="{41A7ED76-B8B0-4A5E-BA52-0A65717C06BC}" srcId="{CB63AE1C-E355-458C-9CB3-F46C7D9972D3}" destId="{EB773677-3A64-4CC1-B506-4AE15E205AD6}" srcOrd="3" destOrd="0" parTransId="{19FC5C2B-BE35-4D45-BDA6-5F10F98B62A5}" sibTransId="{318F5BCD-087A-4D42-9004-F95658452877}"/>
    <dgm:cxn modelId="{13DFBE58-98DB-45B6-86A8-89E22D67E9C6}" type="presOf" srcId="{1BA59C4C-A609-449C-B590-A2C201F33EFE}" destId="{9978DC58-319E-4724-AF0E-5A9C7E1C0D30}" srcOrd="0" destOrd="0" presId="urn:microsoft.com/office/officeart/2005/8/layout/chevron2"/>
    <dgm:cxn modelId="{D853B67C-7851-4C8E-BA83-709DD9A2A9D7}" type="presOf" srcId="{50C2730E-0471-4367-B677-984B1C397D4B}" destId="{47CEACA9-9BCA-40DA-9506-B6E571056090}" srcOrd="0" destOrd="0" presId="urn:microsoft.com/office/officeart/2005/8/layout/chevron2"/>
    <dgm:cxn modelId="{731CBB87-6E88-4E1C-9090-DA0891BC4472}" srcId="{CB63AE1C-E355-458C-9CB3-F46C7D9972D3}" destId="{2C573D4E-F120-4DB7-805C-D33A11D9FDDC}" srcOrd="0" destOrd="0" parTransId="{2289246E-6667-4C6F-B030-8580EF8D989B}" sibTransId="{409DDDAB-9F5C-4C06-8C1E-A848F8DF180A}"/>
    <dgm:cxn modelId="{07074B8D-5596-4303-BD36-C6DB404E11B8}" type="presOf" srcId="{602C2CFA-991F-4EEC-B349-E1BFA9F3DA68}" destId="{B5CC0B4B-C8A4-4378-A9FA-FFB51F9465B5}" srcOrd="0" destOrd="1" presId="urn:microsoft.com/office/officeart/2005/8/layout/chevron2"/>
    <dgm:cxn modelId="{B0D95295-635F-4B63-9C50-19C66E96CECE}" srcId="{4FBE6D6A-7E91-4402-9641-F61840113AD1}" destId="{602C2CFA-991F-4EEC-B349-E1BFA9F3DA68}" srcOrd="1" destOrd="0" parTransId="{58173069-7939-4572-9D43-CA6F625A2B3D}" sibTransId="{DC67AFC3-66EB-4D9D-818E-323258D022EA}"/>
    <dgm:cxn modelId="{24637FA1-F13D-4B5E-91A4-9BF47E91D5E1}" srcId="{EB773677-3A64-4CC1-B506-4AE15E205AD6}" destId="{60887B18-000A-430C-82F6-392E48F60F1B}" srcOrd="2" destOrd="0" parTransId="{7AB40401-0AED-4D30-B429-6D7A09D08C40}" sibTransId="{38CC155B-5CB9-461E-AFE9-2591020DFC72}"/>
    <dgm:cxn modelId="{19994DA3-F8D5-4B5E-9D2D-A09761EF3EF9}" type="presOf" srcId="{2C573D4E-F120-4DB7-805C-D33A11D9FDDC}" destId="{51EA3A34-3E6A-4101-9957-8B0A0807E6AA}" srcOrd="0" destOrd="0" presId="urn:microsoft.com/office/officeart/2005/8/layout/chevron2"/>
    <dgm:cxn modelId="{DDC1CAA3-6A3A-467F-9D27-3F13327F1E1A}" srcId="{EB773677-3A64-4CC1-B506-4AE15E205AD6}" destId="{32A88D14-E6F0-4343-9CAC-83C30579135D}" srcOrd="1" destOrd="0" parTransId="{7AF07C8B-22BE-4E63-8E2A-FA9E9F50F425}" sibTransId="{47869498-F86C-457F-AF46-4B65374D7D0A}"/>
    <dgm:cxn modelId="{BB89EAB6-003A-46EA-8F06-317D4C27D0A4}" type="presOf" srcId="{60887B18-000A-430C-82F6-392E48F60F1B}" destId="{823F467F-4EA6-47F3-8DA4-D27EE8E2BAD2}" srcOrd="0" destOrd="2" presId="urn:microsoft.com/office/officeart/2005/8/layout/chevron2"/>
    <dgm:cxn modelId="{D2EC27B8-7BE0-4D1E-8CAA-248C95FD7954}" type="presOf" srcId="{CB63AE1C-E355-458C-9CB3-F46C7D9972D3}" destId="{392D2EAC-2D7A-43D6-A1F3-A9D1946EED63}" srcOrd="0" destOrd="0" presId="urn:microsoft.com/office/officeart/2005/8/layout/chevron2"/>
    <dgm:cxn modelId="{568BD6BB-8CB5-40AA-9CEB-4A602296F20A}" type="presOf" srcId="{392B6823-566E-44C5-A005-1AB7B005F583}" destId="{47CEACA9-9BCA-40DA-9506-B6E571056090}" srcOrd="0" destOrd="1" presId="urn:microsoft.com/office/officeart/2005/8/layout/chevron2"/>
    <dgm:cxn modelId="{7AFC94C1-ED99-4A1B-A19F-6ECE530E282F}" srcId="{CB63AE1C-E355-458C-9CB3-F46C7D9972D3}" destId="{B335B6AC-A9FD-41B5-BB99-25B0F3BE11D7}" srcOrd="1" destOrd="0" parTransId="{42053D30-A84F-472D-8F5F-547E020AACE6}" sibTransId="{8CE8E9A1-818F-4052-B5CC-4A8865363E46}"/>
    <dgm:cxn modelId="{B05A09C4-CD3A-421F-A9FF-AECFF4B53812}" type="presOf" srcId="{A7EE8EAA-9FCA-4C18-A53F-592FB6CEAA37}" destId="{823F467F-4EA6-47F3-8DA4-D27EE8E2BAD2}" srcOrd="0" destOrd="0" presId="urn:microsoft.com/office/officeart/2005/8/layout/chevron2"/>
    <dgm:cxn modelId="{535CD4D6-CE27-4273-9731-5A168481456A}" srcId="{B335B6AC-A9FD-41B5-BB99-25B0F3BE11D7}" destId="{50C2730E-0471-4367-B677-984B1C397D4B}" srcOrd="0" destOrd="0" parTransId="{EA827218-F859-46CB-BAC8-A9E8C46773AE}" sibTransId="{7B74D66A-86CE-4A95-BDD2-6CC5EB2A92CA}"/>
    <dgm:cxn modelId="{352F16DA-61F9-45BD-B288-04EE175B7BA3}" type="presOf" srcId="{844DC86A-81AD-4731-AC2A-32FB78130134}" destId="{47CEACA9-9BCA-40DA-9506-B6E571056090}" srcOrd="0" destOrd="2" presId="urn:microsoft.com/office/officeart/2005/8/layout/chevron2"/>
    <dgm:cxn modelId="{188DE1F7-763C-446B-A376-B014559AD781}" srcId="{2C573D4E-F120-4DB7-805C-D33A11D9FDDC}" destId="{1BA59C4C-A609-449C-B590-A2C201F33EFE}" srcOrd="0" destOrd="0" parTransId="{48AECA71-8407-4AF8-9864-1A66E643D9EA}" sibTransId="{602AAADD-C33E-4764-BF99-1B15ED7EE67A}"/>
    <dgm:cxn modelId="{1EB7FFF7-CC9A-4320-AECD-508D67A5104C}" type="presOf" srcId="{32A88D14-E6F0-4343-9CAC-83C30579135D}" destId="{823F467F-4EA6-47F3-8DA4-D27EE8E2BAD2}" srcOrd="0" destOrd="1" presId="urn:microsoft.com/office/officeart/2005/8/layout/chevron2"/>
    <dgm:cxn modelId="{080E94E6-5B7B-4038-B732-AE211ACACEF7}" type="presParOf" srcId="{392D2EAC-2D7A-43D6-A1F3-A9D1946EED63}" destId="{2E9D16AE-CD71-4A4A-9511-16C7C2D809EE}" srcOrd="0" destOrd="0" presId="urn:microsoft.com/office/officeart/2005/8/layout/chevron2"/>
    <dgm:cxn modelId="{75B58B9F-B3E2-4F8B-95BD-F3547012DE75}" type="presParOf" srcId="{2E9D16AE-CD71-4A4A-9511-16C7C2D809EE}" destId="{51EA3A34-3E6A-4101-9957-8B0A0807E6AA}" srcOrd="0" destOrd="0" presId="urn:microsoft.com/office/officeart/2005/8/layout/chevron2"/>
    <dgm:cxn modelId="{36C2AA2D-E25B-4BB5-8955-C020B38C194D}" type="presParOf" srcId="{2E9D16AE-CD71-4A4A-9511-16C7C2D809EE}" destId="{9978DC58-319E-4724-AF0E-5A9C7E1C0D30}" srcOrd="1" destOrd="0" presId="urn:microsoft.com/office/officeart/2005/8/layout/chevron2"/>
    <dgm:cxn modelId="{40CD2CCF-B274-40FC-B155-C6C55BC4121B}" type="presParOf" srcId="{392D2EAC-2D7A-43D6-A1F3-A9D1946EED63}" destId="{364AC277-9DBB-4ACF-B232-AB85B1378B3F}" srcOrd="1" destOrd="0" presId="urn:microsoft.com/office/officeart/2005/8/layout/chevron2"/>
    <dgm:cxn modelId="{76AFB623-EB05-4A5E-AA28-A994F989BEB9}" type="presParOf" srcId="{392D2EAC-2D7A-43D6-A1F3-A9D1946EED63}" destId="{3D82EB18-95C4-4434-826E-82FD1A2E297F}" srcOrd="2" destOrd="0" presId="urn:microsoft.com/office/officeart/2005/8/layout/chevron2"/>
    <dgm:cxn modelId="{83308EFE-FB1F-4A29-B7A4-08F66F174F91}" type="presParOf" srcId="{3D82EB18-95C4-4434-826E-82FD1A2E297F}" destId="{279EB38B-0631-4663-B971-5E2137A6D4AB}" srcOrd="0" destOrd="0" presId="urn:microsoft.com/office/officeart/2005/8/layout/chevron2"/>
    <dgm:cxn modelId="{6A475AD4-E7DA-4260-99F6-31CCF01CD0A8}" type="presParOf" srcId="{3D82EB18-95C4-4434-826E-82FD1A2E297F}" destId="{47CEACA9-9BCA-40DA-9506-B6E571056090}" srcOrd="1" destOrd="0" presId="urn:microsoft.com/office/officeart/2005/8/layout/chevron2"/>
    <dgm:cxn modelId="{7E05EF2E-7698-4BED-A1E4-5BB550530751}" type="presParOf" srcId="{392D2EAC-2D7A-43D6-A1F3-A9D1946EED63}" destId="{AFE8E2A4-3515-4376-A728-DA9172B6E0BE}" srcOrd="3" destOrd="0" presId="urn:microsoft.com/office/officeart/2005/8/layout/chevron2"/>
    <dgm:cxn modelId="{08E9C029-B89D-4D81-8356-447166F28148}" type="presParOf" srcId="{392D2EAC-2D7A-43D6-A1F3-A9D1946EED63}" destId="{581FB685-0E76-43D0-A9A1-D0C877E5E18B}" srcOrd="4" destOrd="0" presId="urn:microsoft.com/office/officeart/2005/8/layout/chevron2"/>
    <dgm:cxn modelId="{D9F52762-E046-4F90-98C8-77164AF47396}" type="presParOf" srcId="{581FB685-0E76-43D0-A9A1-D0C877E5E18B}" destId="{7A09A12B-BD4F-479B-B605-F6CFDB69610A}" srcOrd="0" destOrd="0" presId="urn:microsoft.com/office/officeart/2005/8/layout/chevron2"/>
    <dgm:cxn modelId="{7AD855C4-594C-4057-880D-11AD89B88EFC}" type="presParOf" srcId="{581FB685-0E76-43D0-A9A1-D0C877E5E18B}" destId="{B5CC0B4B-C8A4-4378-A9FA-FFB51F9465B5}" srcOrd="1" destOrd="0" presId="urn:microsoft.com/office/officeart/2005/8/layout/chevron2"/>
    <dgm:cxn modelId="{E8C343B0-CA50-4AE0-84BD-DEB9076625EC}" type="presParOf" srcId="{392D2EAC-2D7A-43D6-A1F3-A9D1946EED63}" destId="{C0BCD720-594D-4CD7-AD6C-13A47A94BB37}" srcOrd="5" destOrd="0" presId="urn:microsoft.com/office/officeart/2005/8/layout/chevron2"/>
    <dgm:cxn modelId="{AA4AA02D-CF41-4531-A14F-E20B209773EB}" type="presParOf" srcId="{392D2EAC-2D7A-43D6-A1F3-A9D1946EED63}" destId="{299F6395-3500-47A0-99BD-2F12DB5DEC17}" srcOrd="6" destOrd="0" presId="urn:microsoft.com/office/officeart/2005/8/layout/chevron2"/>
    <dgm:cxn modelId="{317BFF6C-1757-4404-8699-B4046DF3311F}" type="presParOf" srcId="{299F6395-3500-47A0-99BD-2F12DB5DEC17}" destId="{C0800EC9-099F-41A2-B045-869E86DBD9B9}" srcOrd="0" destOrd="0" presId="urn:microsoft.com/office/officeart/2005/8/layout/chevron2"/>
    <dgm:cxn modelId="{ED38C4A3-9E0D-4583-B746-70F3CD31202E}" type="presParOf" srcId="{299F6395-3500-47A0-99BD-2F12DB5DEC17}" destId="{823F467F-4EA6-47F3-8DA4-D27EE8E2BA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A3A34-3E6A-4101-9957-8B0A0807E6AA}">
      <dsp:nvSpPr>
        <dsp:cNvPr id="0" name=""/>
        <dsp:cNvSpPr/>
      </dsp:nvSpPr>
      <dsp:spPr>
        <a:xfrm rot="5400000">
          <a:off x="-234204" y="234204"/>
          <a:ext cx="1561360" cy="10929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Início da agricultura</a:t>
          </a:r>
        </a:p>
      </dsp:txBody>
      <dsp:txXfrm rot="-5400000">
        <a:off x="0" y="546476"/>
        <a:ext cx="1092952" cy="468408"/>
      </dsp:txXfrm>
    </dsp:sp>
    <dsp:sp modelId="{9978DC58-319E-4724-AF0E-5A9C7E1C0D30}">
      <dsp:nvSpPr>
        <dsp:cNvPr id="0" name=""/>
        <dsp:cNvSpPr/>
      </dsp:nvSpPr>
      <dsp:spPr>
        <a:xfrm rot="5400000">
          <a:off x="4418676" y="-3338569"/>
          <a:ext cx="1014884" cy="769202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Entre 11000 e 9000 anos atrás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Destinava-se basicamente ao suprimento de alimentos</a:t>
          </a:r>
        </a:p>
      </dsp:txBody>
      <dsp:txXfrm rot="-5400000">
        <a:off x="1080107" y="49543"/>
        <a:ext cx="7642480" cy="915798"/>
      </dsp:txXfrm>
    </dsp:sp>
    <dsp:sp modelId="{279EB38B-0631-4663-B971-5E2137A6D4AB}">
      <dsp:nvSpPr>
        <dsp:cNvPr id="0" name=""/>
        <dsp:cNvSpPr/>
      </dsp:nvSpPr>
      <dsp:spPr>
        <a:xfrm rot="5400000">
          <a:off x="-234204" y="1651742"/>
          <a:ext cx="1561360" cy="10929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Revolução industrial</a:t>
          </a:r>
        </a:p>
      </dsp:txBody>
      <dsp:txXfrm rot="-5400000">
        <a:off x="0" y="1964014"/>
        <a:ext cx="1092952" cy="468408"/>
      </dsp:txXfrm>
    </dsp:sp>
    <dsp:sp modelId="{47CEACA9-9BCA-40DA-9506-B6E571056090}">
      <dsp:nvSpPr>
        <dsp:cNvPr id="0" name=""/>
        <dsp:cNvSpPr/>
      </dsp:nvSpPr>
      <dsp:spPr>
        <a:xfrm rot="5400000">
          <a:off x="4431522" y="-1921030"/>
          <a:ext cx="1014884" cy="769202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Teve início a intensificação da agricultura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Estreitamento da relação agricultura – indústria (produção larga escala)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Desrespeito aos ciclos naturais; tecnologia permite plantar o ano todo </a:t>
          </a:r>
        </a:p>
      </dsp:txBody>
      <dsp:txXfrm rot="-5400000">
        <a:off x="1092953" y="1467082"/>
        <a:ext cx="7642480" cy="915798"/>
      </dsp:txXfrm>
    </dsp:sp>
    <dsp:sp modelId="{7A09A12B-BD4F-479B-B605-F6CFDB69610A}">
      <dsp:nvSpPr>
        <dsp:cNvPr id="0" name=""/>
        <dsp:cNvSpPr/>
      </dsp:nvSpPr>
      <dsp:spPr>
        <a:xfrm rot="5400000">
          <a:off x="-234204" y="3069244"/>
          <a:ext cx="1561360" cy="10929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Revolução verde</a:t>
          </a:r>
        </a:p>
      </dsp:txBody>
      <dsp:txXfrm rot="-5400000">
        <a:off x="0" y="3381516"/>
        <a:ext cx="1092952" cy="468408"/>
      </dsp:txXfrm>
    </dsp:sp>
    <dsp:sp modelId="{B5CC0B4B-C8A4-4378-A9FA-FFB51F9465B5}">
      <dsp:nvSpPr>
        <dsp:cNvPr id="0" name=""/>
        <dsp:cNvSpPr/>
      </dsp:nvSpPr>
      <dsp:spPr>
        <a:xfrm rot="5400000">
          <a:off x="4431522" y="-503529"/>
          <a:ext cx="1014884" cy="769202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A modernização da agricultura crescente e intensificada nos anos 1960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Teve início nos Estados Unidos e Europa, caracterizada por modelos técnicos apoiados em sistemas produtivos intensivos e especializados</a:t>
          </a:r>
        </a:p>
      </dsp:txBody>
      <dsp:txXfrm rot="-5400000">
        <a:off x="1092953" y="2884583"/>
        <a:ext cx="7642480" cy="915798"/>
      </dsp:txXfrm>
    </dsp:sp>
    <dsp:sp modelId="{C0800EC9-099F-41A2-B045-869E86DBD9B9}">
      <dsp:nvSpPr>
        <dsp:cNvPr id="0" name=""/>
        <dsp:cNvSpPr/>
      </dsp:nvSpPr>
      <dsp:spPr>
        <a:xfrm rot="5400000">
          <a:off x="-234204" y="4486745"/>
          <a:ext cx="1561360" cy="1092952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Impactos ambientais</a:t>
          </a:r>
        </a:p>
      </dsp:txBody>
      <dsp:txXfrm rot="-5400000">
        <a:off x="0" y="4799017"/>
        <a:ext cx="1092952" cy="468408"/>
      </dsp:txXfrm>
    </dsp:sp>
    <dsp:sp modelId="{823F467F-4EA6-47F3-8DA4-D27EE8E2BAD2}">
      <dsp:nvSpPr>
        <dsp:cNvPr id="0" name=""/>
        <dsp:cNvSpPr/>
      </dsp:nvSpPr>
      <dsp:spPr>
        <a:xfrm rot="5400000">
          <a:off x="4431522" y="913972"/>
          <a:ext cx="1014884" cy="7692023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Rompimento com limites naturais pela agricultura capitalista intensiva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Os ciclos biológicos são modificados artificialmente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Exaustão dos recursos naturais e contaminação do solo e água </a:t>
          </a:r>
        </a:p>
      </dsp:txBody>
      <dsp:txXfrm rot="-5400000">
        <a:off x="1092953" y="4302085"/>
        <a:ext cx="7642480" cy="915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064625"/>
            <a:ext cx="2971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6F81E5-278D-4F38-AB65-0CC615C5E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012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655-E252-4EC2-B6D9-323665EA8411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715963"/>
            <a:ext cx="4768850" cy="357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533900"/>
            <a:ext cx="5486400" cy="4294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064625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238E5-9543-4F40-852E-111486928FF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5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459" y="959313"/>
            <a:ext cx="5760741" cy="257189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5459" y="3531205"/>
            <a:ext cx="5760741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5459" y="329308"/>
            <a:ext cx="3392144" cy="30920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200" y="131730"/>
            <a:ext cx="802005" cy="503578"/>
          </a:xfrm>
        </p:spPr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8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6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447" y="796298"/>
            <a:ext cx="1103027" cy="46625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1910" y="796298"/>
            <a:ext cx="5301095" cy="466256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59215" b="36435"/>
          <a:stretch/>
        </p:blipFill>
        <p:spPr>
          <a:xfrm rot="5400000">
            <a:off x="5605390" y="3050294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94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1756130"/>
            <a:ext cx="5764142" cy="2050066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5460" y="3806196"/>
            <a:ext cx="576414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63CBC-77E9-48D5-9801-883BB0F07E0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5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59" y="959314"/>
            <a:ext cx="6564015" cy="10441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5459" y="2172548"/>
            <a:ext cx="3125871" cy="327894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3822" y="2172548"/>
            <a:ext cx="3125652" cy="327894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D14F8-750D-4266-A349-B59BB708DC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88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2" y="959903"/>
            <a:ext cx="6571344" cy="10446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131" y="2169094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8131" y="2973815"/>
            <a:ext cx="3125766" cy="249166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3822" y="2172548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3822" y="2971035"/>
            <a:ext cx="3125652" cy="248498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C0EE0-B53E-4914-AECF-A039BF927F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5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30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51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041" y="959313"/>
            <a:ext cx="2425950" cy="224205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77" y="960890"/>
            <a:ext cx="3828178" cy="449691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041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CEB55-90F0-41F3-80D8-39A4ECB45E6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42454" b="36435"/>
          <a:stretch/>
        </p:blipFill>
        <p:spPr>
          <a:xfrm>
            <a:off x="1125460" y="643464"/>
            <a:ext cx="6574536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2077" y="1129512"/>
            <a:ext cx="3386166" cy="1918487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1420" y="3057166"/>
            <a:ext cx="3390817" cy="209256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4592" y="5469857"/>
            <a:ext cx="3393977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459" y="318641"/>
            <a:ext cx="2601032" cy="320931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726491" y="131730"/>
            <a:ext cx="795746" cy="503578"/>
          </a:xfrm>
        </p:spPr>
        <p:txBody>
          <a:bodyPr/>
          <a:lstStyle/>
          <a:p>
            <a:pPr>
              <a:defRPr/>
            </a:pPr>
            <a:fld id="{145A739F-F12D-4746-91A2-1ADFA2BB61A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r="70363" b="36435"/>
          <a:stretch/>
        </p:blipFill>
        <p:spPr>
          <a:xfrm>
            <a:off x="1125460" y="643464"/>
            <a:ext cx="339242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10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854"/>
            <a:ext cx="9144000" cy="7429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468769"/>
            <a:ext cx="9144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/>
          <p:cNvCxnSpPr/>
          <p:nvPr/>
        </p:nvCxnSpPr>
        <p:spPr>
          <a:xfrm>
            <a:off x="0" y="6121005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684" y="956172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684" y="2167385"/>
            <a:ext cx="6571343" cy="3288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21309" y="330371"/>
            <a:ext cx="2368292" cy="304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684" y="329308"/>
            <a:ext cx="3388498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3728" y="131730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AB118C1-E628-4E12-9B28-AA940D3B4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81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camara.leg.br/legin/fed/lei/1980-1987/lei-6938-31-agosto-1981-366135-publicacaooriginal-1-pl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m/news/in-pictures-4525790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u.unisinos.br/noticias/508812-agrotoxicos-um-mercado-bilionario-e-cada-vez-mais-concentrado" TargetMode="External"/><Relationship Id="rId2" Type="http://schemas.openxmlformats.org/officeDocument/2006/relationships/hyperlink" Target="http://www.andef.com.br/noticias/noticia.asp?cod=3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genciabrasil.ebc.com.br/noticia/2012-04-11/expansao-agricola-impulsiona-comercio-de-agrotoxicos-no-brasi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.unesp.br/igce/aplicada/ead/residuos/res13.html" TargetMode="External"/><Relationship Id="rId2" Type="http://schemas.openxmlformats.org/officeDocument/2006/relationships/hyperlink" Target="https://www.embrapa.br/busca-de-publicacoes/-/publicacao/15288/gestao-de-residuos-na-agricultura-e-agroindustri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etesb.sp.gov.br/biogas/aterro-sanitario/" TargetMode="External"/><Relationship Id="rId4" Type="http://schemas.openxmlformats.org/officeDocument/2006/relationships/hyperlink" Target="https://portalresiduossolidos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" TargetMode="External"/><Relationship Id="rId2" Type="http://schemas.openxmlformats.org/officeDocument/2006/relationships/hyperlink" Target="https://www.eea.europa.eu/publications#c7=en&amp;c11=5&amp;c14=&amp;c12=&amp;b_star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forum.org/agenda/2018/08/the-fourth-industrial-revolution-can-transform-how-we-solve-the-worlds-water-crises" TargetMode="External"/><Relationship Id="rId5" Type="http://schemas.openxmlformats.org/officeDocument/2006/relationships/hyperlink" Target="https://www.weforum.org/" TargetMode="External"/><Relationship Id="rId4" Type="http://schemas.openxmlformats.org/officeDocument/2006/relationships/hyperlink" Target="https://www.epa.gov/environmental-topics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JdWSrfM_k" TargetMode="External"/><Relationship Id="rId2" Type="http://schemas.openxmlformats.org/officeDocument/2006/relationships/hyperlink" Target="https://www.youtube.com/watch?v=iyCQKAmf0c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igbby414uM&amp;t=308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bge.gov.br/home/estatistica/economia/perfilmunic/meio_ambiente_2002/default.shtm" TargetMode="External"/><Relationship Id="rId2" Type="http://schemas.openxmlformats.org/officeDocument/2006/relationships/hyperlink" Target="http://www.ssrevista.uel.br/pdf/2008/31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256" y="1096144"/>
            <a:ext cx="8391200" cy="1828800"/>
          </a:xfrm>
        </p:spPr>
        <p:txBody>
          <a:bodyPr>
            <a:noAutofit/>
          </a:bodyPr>
          <a:lstStyle/>
          <a:p>
            <a:pPr algn="ctr"/>
            <a:br>
              <a:rPr lang="pt-BR" sz="4000" i="1" dirty="0">
                <a:solidFill>
                  <a:srgbClr val="FFC000"/>
                </a:solidFill>
              </a:rPr>
            </a:br>
            <a:br>
              <a:rPr lang="pt-BR" sz="4000" i="1" dirty="0">
                <a:solidFill>
                  <a:srgbClr val="FFC000"/>
                </a:solidFill>
              </a:rPr>
            </a:br>
            <a:br>
              <a:rPr lang="pt-BR" sz="4000" i="1" dirty="0">
                <a:solidFill>
                  <a:srgbClr val="FFC000"/>
                </a:solidFill>
              </a:rPr>
            </a:br>
            <a:r>
              <a:rPr lang="pt-BR" sz="2800" b="1" dirty="0">
                <a:effectLst/>
                <a:latin typeface="Calibri" pitchFamily="34" charset="0"/>
              </a:rPr>
              <a:t>LGN - 0479 Genética e Questões Socioambientais</a:t>
            </a:r>
            <a:br>
              <a:rPr lang="pt-BR" sz="2400" i="1" dirty="0">
                <a:effectLst/>
                <a:latin typeface="Calibri" pitchFamily="34" charset="0"/>
              </a:rPr>
            </a:br>
            <a:r>
              <a:rPr lang="pt-BR" sz="1800" dirty="0">
                <a:effectLst/>
                <a:latin typeface="Calibri" pitchFamily="34" charset="0"/>
              </a:rPr>
              <a:t>Universidade de São Paulo</a:t>
            </a:r>
            <a:br>
              <a:rPr lang="pt-BR" sz="1800" dirty="0">
                <a:effectLst/>
                <a:latin typeface="Calibri" pitchFamily="34" charset="0"/>
              </a:rPr>
            </a:br>
            <a:r>
              <a:rPr lang="pt-BR" sz="1800" dirty="0">
                <a:effectLst/>
                <a:latin typeface="Calibri" pitchFamily="34" charset="0"/>
              </a:rPr>
              <a:t>Escola Superior de Agricultura "Luiz de Queiroz”</a:t>
            </a:r>
            <a:br>
              <a:rPr lang="pt-BR" sz="1800" dirty="0">
                <a:effectLst/>
                <a:latin typeface="Calibri" pitchFamily="34" charset="0"/>
              </a:rPr>
            </a:br>
            <a:r>
              <a:rPr lang="pt-BR" sz="1800" dirty="0">
                <a:effectLst/>
                <a:latin typeface="Calibri" pitchFamily="34" charset="0"/>
              </a:rPr>
              <a:t>Departamento de Genética</a:t>
            </a:r>
            <a:br>
              <a:rPr lang="pt-BR" sz="1800" dirty="0">
                <a:effectLst/>
                <a:latin typeface="Calibri" pitchFamily="34" charset="0"/>
              </a:rPr>
            </a:br>
            <a:r>
              <a:rPr lang="pt-BR" sz="1800" dirty="0">
                <a:effectLst/>
                <a:latin typeface="Calibri" pitchFamily="34" charset="0"/>
              </a:rPr>
              <a:t>Laboratório de Ecologia Evolutiva Humana </a:t>
            </a:r>
            <a:br>
              <a:rPr lang="pt-BR" sz="1800" i="1" dirty="0">
                <a:effectLst/>
                <a:latin typeface="Calibri" pitchFamily="34" charset="0"/>
              </a:rPr>
            </a:br>
            <a:endParaRPr lang="pt-BR" sz="1800" i="1" dirty="0">
              <a:effectLst/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4652" y="2924944"/>
            <a:ext cx="7854696" cy="2952328"/>
          </a:xfrm>
        </p:spPr>
        <p:txBody>
          <a:bodyPr>
            <a:noAutofit/>
          </a:bodyPr>
          <a:lstStyle/>
          <a:p>
            <a:pPr algn="ctr"/>
            <a:endParaRPr lang="pt-BR" sz="2000" b="1" dirty="0"/>
          </a:p>
          <a:p>
            <a:pPr algn="ctr"/>
            <a:r>
              <a:rPr lang="pt-BR" sz="2800" b="1" dirty="0"/>
              <a:t>Resíduos</a:t>
            </a:r>
          </a:p>
          <a:p>
            <a:pPr algn="ctr"/>
            <a:r>
              <a:rPr lang="pt-BR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ova" panose="020B0604020202020204" pitchFamily="34" charset="0"/>
              </a:rPr>
              <a:t>Aula 05</a:t>
            </a:r>
            <a:endParaRPr lang="pt-BR" sz="3200" b="1" dirty="0">
              <a:latin typeface="Arial Nova" panose="020B0604020202020204" pitchFamily="34" charset="0"/>
            </a:endParaRPr>
          </a:p>
          <a:p>
            <a:pPr algn="ctr"/>
            <a:endParaRPr lang="pt-BR" sz="1800" b="1" dirty="0"/>
          </a:p>
          <a:p>
            <a:pPr algn="ctr"/>
            <a:r>
              <a:rPr lang="pt-BR" sz="1800" b="1" dirty="0"/>
              <a:t>Material adaptado a partir de anos anteriores e atualizado</a:t>
            </a:r>
          </a:p>
          <a:p>
            <a:pPr algn="ctr"/>
            <a:endParaRPr lang="pt-BR" sz="1800" b="1" dirty="0"/>
          </a:p>
          <a:p>
            <a:pPr algn="ctr"/>
            <a:endParaRPr lang="pt-BR" sz="1800" b="1" dirty="0"/>
          </a:p>
        </p:txBody>
      </p:sp>
      <p:pic>
        <p:nvPicPr>
          <p:cNvPr id="2052" name="Picture 34" descr="logo_ESALQ_2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45224"/>
            <a:ext cx="814838" cy="119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23928" y="6206462"/>
            <a:ext cx="1440160" cy="648072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Piracicaba</a:t>
            </a:r>
            <a:b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8E23F-617C-4779-BAAB-9A987587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1B62D6-E21A-43CD-AFE6-F0EBF7F49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48680"/>
            <a:ext cx="7704856" cy="4633067"/>
          </a:xfrm>
        </p:spPr>
        <p:txBody>
          <a:bodyPr>
            <a:normAutofit fontScale="25000" lnSpcReduction="20000"/>
          </a:bodyPr>
          <a:lstStyle/>
          <a:p>
            <a:endParaRPr lang="pt-BR" sz="6800" dirty="0"/>
          </a:p>
          <a:p>
            <a:endParaRPr lang="pt-BR" sz="6800" dirty="0"/>
          </a:p>
          <a:p>
            <a:r>
              <a:rPr lang="pt-BR" sz="7200" dirty="0">
                <a:highlight>
                  <a:srgbClr val="FFFF00"/>
                </a:highlight>
              </a:rPr>
              <a:t>02 03 01 </a:t>
            </a:r>
            <a:r>
              <a:rPr lang="pt-BR" sz="7200" dirty="0"/>
              <a:t>Lodos de lavagem, limpeza, descasque, centrifugação e separação -02 03 02 Resíduos de agentes conservantes -02 03 03 Resíduos da extração por solventes -02 03 04 Materiais impróprios para consumo ou processamento -02 03 05 Lodos do tratamento local de efluentes -02 03 99 Outros resíduos não anteriormente especificados </a:t>
            </a:r>
            <a:r>
              <a:rPr lang="pt-BR" sz="7200" dirty="0">
                <a:highlight>
                  <a:srgbClr val="00FFFF"/>
                </a:highlight>
              </a:rPr>
              <a:t>-02 04 Resíduos do processamento de açúcar:</a:t>
            </a:r>
          </a:p>
          <a:p>
            <a:r>
              <a:rPr lang="pt-BR" sz="7200" dirty="0"/>
              <a:t>02 04 03 Lodos do tratamento local de efluentes -02 04 04 Vinhaça</a:t>
            </a:r>
          </a:p>
          <a:p>
            <a:r>
              <a:rPr lang="pt-BR" sz="7200" dirty="0"/>
              <a:t>02 04 05 Bagaço de cana-de-açúcar</a:t>
            </a:r>
          </a:p>
          <a:p>
            <a:r>
              <a:rPr lang="pt-BR" sz="7200" dirty="0"/>
              <a:t>02 04 99 Outros resíduos não anteriormente especificados </a:t>
            </a:r>
          </a:p>
          <a:p>
            <a:endParaRPr lang="pt-BR" sz="7200" dirty="0">
              <a:highlight>
                <a:srgbClr val="00FFFF"/>
              </a:highlight>
            </a:endParaRPr>
          </a:p>
          <a:p>
            <a:r>
              <a:rPr lang="pt-BR" sz="7200" dirty="0">
                <a:highlight>
                  <a:srgbClr val="00FFFF"/>
                </a:highlight>
              </a:rPr>
              <a:t>02 05 Resíduos da indústria de lacticínios: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876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91433D-6326-4505-8A14-7F233A95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CB31A3-A2AF-402C-AAE7-E321A1DB2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20688"/>
            <a:ext cx="7475764" cy="3288635"/>
          </a:xfrm>
        </p:spPr>
        <p:txBody>
          <a:bodyPr>
            <a:noAutofit/>
          </a:bodyPr>
          <a:lstStyle/>
          <a:p>
            <a:pPr lvl="0">
              <a:buClr>
                <a:srgbClr val="415588"/>
              </a:buClr>
            </a:pPr>
            <a:r>
              <a:rPr lang="pt-BR" sz="1800" dirty="0">
                <a:solidFill>
                  <a:prstClr val="black"/>
                </a:solidFill>
                <a:highlight>
                  <a:srgbClr val="FFFF00"/>
                </a:highlight>
              </a:rPr>
              <a:t>02 05 01 Materiais impróprios para consumo ou processamento </a:t>
            </a:r>
            <a:r>
              <a:rPr lang="pt-BR" sz="1800" dirty="0">
                <a:solidFill>
                  <a:prstClr val="black"/>
                </a:solidFill>
              </a:rPr>
              <a:t>-02 05 02 Lodos do tratamento local de efluentes -02 05 99 Outros resíduos não anteriormente especificados -</a:t>
            </a:r>
            <a:r>
              <a:rPr lang="pt-BR" sz="1800" dirty="0">
                <a:solidFill>
                  <a:prstClr val="black"/>
                </a:solidFill>
                <a:highlight>
                  <a:srgbClr val="00FFFF"/>
                </a:highlight>
              </a:rPr>
              <a:t>02 06 Resíduos da indústria de panificação e confeitaria:</a:t>
            </a:r>
            <a:r>
              <a:rPr lang="pt-BR" sz="1800" dirty="0">
                <a:solidFill>
                  <a:prstClr val="black"/>
                </a:solidFill>
              </a:rPr>
              <a:t> 02 06 01 Materiais impróprios para consumo ou processamento -02 06 02 Resíduos de agentes conservantes -02 06 03 Lodos do tratamento local de efluentes -02 06 99 Outros resíduos não anteriormente especificados </a:t>
            </a:r>
            <a:r>
              <a:rPr lang="pt-BR" sz="1800" dirty="0">
                <a:solidFill>
                  <a:prstClr val="black"/>
                </a:solidFill>
                <a:highlight>
                  <a:srgbClr val="00FFFF"/>
                </a:highlight>
              </a:rPr>
              <a:t>-02 07 Resíduos da produção de bebidas alcoólicas e não alcoólicas (excluindo café, chá e cacau)</a:t>
            </a:r>
            <a:r>
              <a:rPr lang="pt-BR" sz="1800" dirty="0">
                <a:solidFill>
                  <a:prstClr val="black"/>
                </a:solidFill>
              </a:rPr>
              <a:t>: -02 07 01 Resíduos da lavagem, limpeza e redução mecânica das matérias-primas -02 07 02 Resíduos da destilação de álcool -02 07 03 Resíduos de tratamentos químicos -02 07 04 Materiais impróprios para consumo ou processamento -02 07 05 Lodos do tratamento local de efluentes -02 07 99 Outros resíduos não anteriormente especificados 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89427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17488"/>
            <a:ext cx="8640762" cy="64516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pt-BR" sz="2400" i="1" dirty="0">
              <a:solidFill>
                <a:srgbClr val="800000"/>
              </a:solidFill>
              <a:latin typeface="Tahoma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pt-BR" sz="3000" i="1" dirty="0">
              <a:solidFill>
                <a:srgbClr val="800000"/>
              </a:solidFill>
              <a:latin typeface="Tahoma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0825" y="290513"/>
            <a:ext cx="8640763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pt-BR" sz="2800" i="1"/>
          </a:p>
          <a:p>
            <a:pPr>
              <a:spcBef>
                <a:spcPct val="20000"/>
              </a:spcBef>
            </a:pPr>
            <a:r>
              <a:rPr lang="pt-BR" sz="2800"/>
              <a:t>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260350"/>
            <a:ext cx="8640763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pt-BR" sz="2800"/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79388" y="-243408"/>
            <a:ext cx="8640762" cy="630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spcBef>
                <a:spcPct val="20000"/>
              </a:spcBef>
              <a:defRPr/>
            </a:pPr>
            <a:endParaRPr lang="en-US" sz="2400" dirty="0">
              <a:latin typeface="+mn-lt"/>
            </a:endParaRPr>
          </a:p>
          <a:p>
            <a:pPr marL="609600" indent="-609600" algn="ctr">
              <a:spcBef>
                <a:spcPct val="20000"/>
              </a:spcBef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Definições </a:t>
            </a:r>
          </a:p>
          <a:p>
            <a:pPr algn="just">
              <a:spcBef>
                <a:spcPct val="20000"/>
              </a:spcBef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Resíduos nos estados sólidos e semissólidos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.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que resultam de atividades da comunidade, de origem industrial, doméstica, hospitalar, comercial e agrícola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[…]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lodos provenientes de sistemas de tratamento de água, ou gerados em equipamentos e instalações de controle de poluição, bem como determinados líquidos cujas particularidades tornem inviável o seu lançamento na rede pública de esgotos ou corpos d´água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[…]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(ABNT, 1987)</a:t>
            </a:r>
          </a:p>
          <a:p>
            <a:pPr algn="just">
              <a:spcBef>
                <a:spcPct val="20000"/>
              </a:spcBef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[…]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periculosidade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de um resíduo é a característica apresentada por um resíduo que possa pode apresentar (ABNT, 1987a:1):</a:t>
            </a:r>
          </a:p>
          <a:p>
            <a:pPr marL="457200" indent="231775" algn="just">
              <a:spcBef>
                <a:spcPct val="2000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riscos à saúde pública</a:t>
            </a:r>
          </a:p>
          <a:p>
            <a:pPr marL="457200" indent="6350" algn="just">
              <a:spcBef>
                <a:spcPct val="20000"/>
              </a:spcBef>
              <a:buClr>
                <a:srgbClr val="FFC000"/>
              </a:buClr>
              <a:buFont typeface="+mj-lt"/>
              <a:buAutoNum type="arabicPeriod"/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riscos ao ambiente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115" y="797447"/>
            <a:ext cx="8195770" cy="1752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Situação Problema</a:t>
            </a:r>
          </a:p>
          <a:p>
            <a:pPr algn="l" eaLnBrk="1" hangingPunct="1">
              <a:defRPr/>
            </a:pPr>
            <a:endParaRPr lang="pt-BR" sz="2400" dirty="0"/>
          </a:p>
          <a:p>
            <a:pPr algn="l" eaLnBrk="1" hangingPunct="1">
              <a:defRPr/>
            </a:pPr>
            <a:endParaRPr lang="pt-BR" sz="2400" dirty="0"/>
          </a:p>
          <a:p>
            <a:pPr marL="342900" indent="-342900" algn="l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Demanda mundial de alimentos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Intensificação de métodos produtivos</a:t>
            </a:r>
          </a:p>
          <a:p>
            <a:pPr marL="342900" indent="-342900" algn="l" eaLnBrk="1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Industrialização</a:t>
            </a:r>
          </a:p>
          <a:p>
            <a:pPr marL="342900" indent="-342900" algn="l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Poluição agrícola: nem irrelevante nem incontrolável</a:t>
            </a:r>
          </a:p>
          <a:p>
            <a:pPr algn="l">
              <a:lnSpc>
                <a:spcPct val="100000"/>
              </a:lnSpc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53762298"/>
              </p:ext>
            </p:extLst>
          </p:nvPr>
        </p:nvGraphicFramePr>
        <p:xfrm>
          <a:off x="1259632" y="2852936"/>
          <a:ext cx="6072336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5833BE9-6C00-4685-AFBF-36CA2CF1F1E1}"/>
              </a:ext>
            </a:extLst>
          </p:cNvPr>
          <p:cNvSpPr/>
          <p:nvPr/>
        </p:nvSpPr>
        <p:spPr>
          <a:xfrm>
            <a:off x="1206525" y="1484784"/>
            <a:ext cx="174957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Agricultura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8F1BE83E-5103-4976-9B9F-E5A4CFCE496C}"/>
              </a:ext>
            </a:extLst>
          </p:cNvPr>
          <p:cNvSpPr/>
          <p:nvPr/>
        </p:nvSpPr>
        <p:spPr>
          <a:xfrm>
            <a:off x="3563888" y="1484784"/>
            <a:ext cx="187419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Poluição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02C7FE0C-17CE-4671-A318-CB656BA5BF31}"/>
              </a:ext>
            </a:extLst>
          </p:cNvPr>
          <p:cNvSpPr/>
          <p:nvPr/>
        </p:nvSpPr>
        <p:spPr>
          <a:xfrm>
            <a:off x="5923559" y="1484784"/>
            <a:ext cx="217683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Qualidade Ambiental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6471742-DBDD-4A84-9E03-B8ADFDF16B1C}"/>
              </a:ext>
            </a:extLst>
          </p:cNvPr>
          <p:cNvSpPr/>
          <p:nvPr/>
        </p:nvSpPr>
        <p:spPr>
          <a:xfrm>
            <a:off x="711622" y="4605536"/>
            <a:ext cx="7986317" cy="141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pt-BR" sz="2800" dirty="0">
                <a:latin typeface="Calibri" pitchFamily="34" charset="0"/>
                <a:cs typeface="Calibri" pitchFamily="34" charset="0"/>
              </a:rPr>
              <a:t>Todas as fontes de poluição devem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dirty="0">
                <a:latin typeface="Calibri" pitchFamily="34" charset="0"/>
                <a:cs typeface="Calibri" pitchFamily="34" charset="0"/>
              </a:rPr>
              <a:t>ser consideradas de modo integrado: municipal, industrial, marinha, agrícola ou de origem mineral </a:t>
            </a:r>
          </a:p>
          <a:p>
            <a:pPr algn="ctr"/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B3F4684-581D-4F2D-A239-67CC769542B1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956096" y="1941984"/>
            <a:ext cx="6077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03790736-38A6-4ADC-ABBB-2A72BDD9E623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5438080" y="1941984"/>
            <a:ext cx="485479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08C44-AD70-4ED7-99A2-BC796F6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3" y="188640"/>
            <a:ext cx="6571343" cy="52861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Poluição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76F502-F5B6-4DB1-A3D7-71F3E465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3" y="1196752"/>
            <a:ext cx="6571343" cy="4200602"/>
          </a:xfrm>
        </p:spPr>
        <p:txBody>
          <a:bodyPr>
            <a:normAutofit fontScale="40000" lnSpcReduction="20000"/>
          </a:bodyPr>
          <a:lstStyle/>
          <a:p>
            <a:r>
              <a:rPr lang="pt-BR" sz="5000" b="1" dirty="0"/>
              <a:t>Lei nº 6.938, de 31 de Agosto de 1981 </a:t>
            </a:r>
            <a:endParaRPr lang="pt-BR" sz="4000" dirty="0"/>
          </a:p>
          <a:p>
            <a:pPr marL="0" indent="0" algn="r">
              <a:buNone/>
            </a:pPr>
            <a:r>
              <a:rPr lang="pt-BR" sz="4000" dirty="0"/>
              <a:t>	Dispõe sobre a Política Nacional do Meio Ambiente, seus fins e mecanismos de formulação e aplicação, e dá outras providências.</a:t>
            </a:r>
          </a:p>
          <a:p>
            <a:endParaRPr lang="pt-BR" sz="4000" dirty="0"/>
          </a:p>
          <a:p>
            <a:pPr marL="0" indent="0">
              <a:buNone/>
            </a:pPr>
            <a:r>
              <a:rPr lang="pt-BR" sz="4000" b="1" dirty="0"/>
              <a:t> Art. 3º </a:t>
            </a:r>
            <a:r>
              <a:rPr lang="pt-BR" sz="4000" dirty="0"/>
              <a:t>Para os fins previstos nesta Lei, entende-se por: </a:t>
            </a:r>
          </a:p>
          <a:p>
            <a:pPr marL="0" indent="0">
              <a:buNone/>
            </a:pPr>
            <a:r>
              <a:rPr lang="pt-BR" sz="4000" dirty="0"/>
              <a:t>I - </a:t>
            </a:r>
            <a:r>
              <a:rPr lang="pt-BR" sz="4000" b="1" dirty="0"/>
              <a:t>meio ambiente</a:t>
            </a:r>
            <a:r>
              <a:rPr lang="pt-BR" sz="4000" dirty="0"/>
              <a:t>, o conjunto de condições, leis, influências e interações de ordem física, química e biológica, que permite, abriga e rege a vida em todas as suas formas; </a:t>
            </a:r>
          </a:p>
          <a:p>
            <a:pPr marL="0" indent="0">
              <a:buNone/>
            </a:pPr>
            <a:endParaRPr lang="pt-BR" sz="4000" dirty="0"/>
          </a:p>
          <a:p>
            <a:pPr marL="0" indent="0">
              <a:buNone/>
            </a:pPr>
            <a:r>
              <a:rPr lang="pt-BR" sz="4000" dirty="0"/>
              <a:t>II - </a:t>
            </a:r>
            <a:r>
              <a:rPr lang="pt-BR" sz="4000" b="1" dirty="0"/>
              <a:t>degradação da qualidade ambiental</a:t>
            </a:r>
            <a:r>
              <a:rPr lang="pt-BR" sz="4000" dirty="0"/>
              <a:t>, a alteração adversa das características do meio ambiente; </a:t>
            </a:r>
          </a:p>
        </p:txBody>
      </p:sp>
    </p:spTree>
    <p:extLst>
      <p:ext uri="{BB962C8B-B14F-4D97-AF65-F5344CB8AC3E}">
        <p14:creationId xmlns:p14="http://schemas.microsoft.com/office/powerpoint/2010/main" val="324732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A7616E-1124-4D9B-9D57-DDFD88AF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16632"/>
            <a:ext cx="6571343" cy="104923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05753C-018B-4278-93D3-F97597E8D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28092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/>
              <a:t> III – </a:t>
            </a:r>
            <a:r>
              <a:rPr lang="pt-BR" sz="1600" b="1" dirty="0"/>
              <a:t>poluição:</a:t>
            </a:r>
            <a:r>
              <a:rPr lang="pt-BR" sz="1600" dirty="0"/>
              <a:t> a degradação da qualidade ambiental resultante de atividades que direta ou indiretamente: </a:t>
            </a:r>
          </a:p>
          <a:p>
            <a:pPr marL="0" indent="0">
              <a:buNone/>
            </a:pPr>
            <a:r>
              <a:rPr lang="pt-BR" sz="1600" dirty="0"/>
              <a:t>a)	prejudiquem a saúde, a segurança e o bem-estar da população;</a:t>
            </a:r>
          </a:p>
          <a:p>
            <a:pPr marL="0" indent="0">
              <a:buNone/>
            </a:pPr>
            <a:r>
              <a:rPr lang="pt-BR" sz="1600" dirty="0"/>
              <a:t>b)	criem condições adversas às atividades sociais e econômicas;</a:t>
            </a:r>
          </a:p>
          <a:p>
            <a:pPr marL="0" indent="0">
              <a:buNone/>
            </a:pPr>
            <a:r>
              <a:rPr lang="pt-BR" sz="1600" dirty="0"/>
              <a:t>c)	afetem desfavoravelmente a biota;</a:t>
            </a:r>
          </a:p>
          <a:p>
            <a:pPr marL="0" indent="0">
              <a:buNone/>
            </a:pPr>
            <a:r>
              <a:rPr lang="pt-BR" sz="1600" dirty="0"/>
              <a:t>d) 	afetem as condições estéticas ou sanitárias do meio ambiente;</a:t>
            </a:r>
          </a:p>
          <a:p>
            <a:pPr marL="0" indent="0">
              <a:buNone/>
            </a:pPr>
            <a:r>
              <a:rPr lang="pt-BR" sz="1600" dirty="0"/>
              <a:t>e) 	</a:t>
            </a:r>
            <a:r>
              <a:rPr lang="pt-BR" sz="1600" dirty="0" err="1"/>
              <a:t>lançem</a:t>
            </a:r>
            <a:r>
              <a:rPr lang="pt-BR" sz="1600" dirty="0"/>
              <a:t> matérias ou energia em desacordo com os padrões ambientais 	estabelecidos;</a:t>
            </a:r>
          </a:p>
          <a:p>
            <a:pPr marL="0" indent="0">
              <a:buNone/>
            </a:pPr>
            <a:r>
              <a:rPr lang="pt-BR" sz="1600" dirty="0"/>
              <a:t>IV - </a:t>
            </a:r>
            <a:r>
              <a:rPr lang="pt-BR" sz="1600" b="1" dirty="0"/>
              <a:t>poluidor</a:t>
            </a:r>
            <a:r>
              <a:rPr lang="pt-BR" sz="1600" dirty="0"/>
              <a:t>, a pessoa física ou jurídica, de direito público ou privado, responsável, direta ou indiretamente, por atividade causadora de degradação ambiental;  V - </a:t>
            </a:r>
            <a:r>
              <a:rPr lang="pt-BR" sz="1600" b="1" dirty="0"/>
              <a:t>recursos ambientais</a:t>
            </a:r>
            <a:r>
              <a:rPr lang="pt-BR" sz="1600" dirty="0"/>
              <a:t>, a atmosfera, as águas interiores, superficiais e subterrâneas, os estuários, o mar territorial, o solo, o subsolo e os elementos da biosfera.</a:t>
            </a:r>
          </a:p>
          <a:p>
            <a:pPr marL="0" indent="0">
              <a:buNone/>
            </a:pPr>
            <a:r>
              <a:rPr lang="pt-BR" sz="1600" dirty="0"/>
              <a:t>Fonte:</a:t>
            </a:r>
          </a:p>
          <a:p>
            <a:r>
              <a:rPr lang="pt-BR" sz="16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http://www2.camara.leg.br/legin/fed/lei/1980-1987/lei-6938-31-agosto-1981-366135-publicacaooriginal-1-pl.html</a:t>
            </a:r>
            <a:endParaRPr lang="pt-BR" sz="1600" b="1" dirty="0"/>
          </a:p>
          <a:p>
            <a:endParaRPr lang="pt-BR" sz="1600" b="1" dirty="0">
              <a:solidFill>
                <a:schemeClr val="bg1"/>
              </a:solidFill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021134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2503" y="188640"/>
            <a:ext cx="8784975" cy="54006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Definições 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pt-B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Poluição: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consiste numa alteração indesejável nas características físicas, químicas ou biológicas do ar, solo, água, que podem ou não afetar adversamente a vida humana, outras espécies, processos industriais, condições de vida e recursos culturais; ou que podem ou não estragar ou deteriorar os recursos naturais.</a:t>
            </a:r>
          </a:p>
          <a:p>
            <a:pPr algn="just"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Waste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Management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and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Control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1966, p.3)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Poluicão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: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todo efeito não desejado da atividade humana.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Merrington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i="1" dirty="0">
                <a:latin typeface="Calibri" pitchFamily="34" charset="0"/>
                <a:cs typeface="Calibri" pitchFamily="34" charset="0"/>
              </a:rPr>
              <a:t>et al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., 2002)</a:t>
            </a:r>
            <a:endParaRPr lang="pt-BR" sz="1600" b="1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defRPr/>
            </a:pP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52761" y="874545"/>
            <a:ext cx="7920880" cy="237626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25000"/>
              </a:lnSpc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Alguns focos para o gerenciamento de resíduos: </a:t>
            </a:r>
          </a:p>
          <a:p>
            <a:pPr marL="688975" indent="-288925" algn="just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Controle de odores </a:t>
            </a:r>
          </a:p>
          <a:p>
            <a:pPr marL="688975" indent="-288925" algn="just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Erosão</a:t>
            </a:r>
          </a:p>
          <a:p>
            <a:pPr marL="688975" indent="-288925" algn="just" eaLnBrk="1" hangingPunct="1">
              <a:lnSpc>
                <a:spcPct val="125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Resíduos do processamento de alimentos </a:t>
            </a:r>
          </a:p>
          <a:p>
            <a:pPr algn="just" eaLnBrk="1" hangingPunct="1">
              <a:lnSpc>
                <a:spcPct val="125000"/>
              </a:lnSpc>
            </a:pP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613467"/>
            <a:ext cx="8064896" cy="193899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R="45720" lvl="0" algn="just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Há, entretanto, consciência do potencial de longo alcance dos problemas associados à contaminação por lixiviação para o subsolo, formação de sais onde a terra é usada para deposição de resíduos ou onde a reutilização da água é praticada.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734" y="692696"/>
            <a:ext cx="8640762" cy="4824536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Exemplos de problemas associados à agricultura:</a:t>
            </a:r>
          </a:p>
          <a:p>
            <a:pPr algn="just">
              <a:spcBef>
                <a:spcPts val="600"/>
              </a:spcBef>
              <a:defRPr/>
            </a:pPr>
            <a:endParaRPr lang="pt-BR" sz="2200" b="1" i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b="1" i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b="1" i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b="1" i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endParaRPr lang="pt-BR" sz="2200" b="1" i="1" dirty="0">
              <a:latin typeface="Calibri" pitchFamily="34" charset="0"/>
              <a:cs typeface="Calibri" pitchFamily="34" charset="0"/>
            </a:endParaRPr>
          </a:p>
          <a:p>
            <a:pPr algn="just">
              <a:spcBef>
                <a:spcPts val="600"/>
              </a:spcBef>
              <a:defRPr/>
            </a:pPr>
            <a:r>
              <a:rPr lang="pt-BR" sz="2200" b="1" i="1" dirty="0">
                <a:latin typeface="Calibri" pitchFamily="34" charset="0"/>
                <a:cs typeface="Calibri" pitchFamily="34" charset="0"/>
              </a:rPr>
              <a:t>Agregações de pessoas em cidades e o desenvolvimento de operações industriais em larga escala: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04B647F-D71F-4F8D-9F6C-1B2098B04136}"/>
              </a:ext>
            </a:extLst>
          </p:cNvPr>
          <p:cNvSpPr/>
          <p:nvPr/>
        </p:nvSpPr>
        <p:spPr>
          <a:xfrm>
            <a:off x="413990" y="1340768"/>
            <a:ext cx="8352532" cy="228880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Excesso de nutrientes nas terras usadas para produção agrícola </a:t>
            </a:r>
          </a:p>
          <a:p>
            <a:pPr indent="-342900" algn="just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Deposição de resíduos</a:t>
            </a:r>
          </a:p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desequilibram os sistemas ecológicos naturais </a:t>
            </a:r>
          </a:p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elevam a eutrofização</a:t>
            </a:r>
          </a:p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liberação de odores</a:t>
            </a:r>
            <a:endParaRPr lang="pt-BR" sz="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7986E9A1-0F0B-48B1-AD94-08E8E1ACA30F}"/>
              </a:ext>
            </a:extLst>
          </p:cNvPr>
          <p:cNvSpPr/>
          <p:nvPr/>
        </p:nvSpPr>
        <p:spPr>
          <a:xfrm>
            <a:off x="452536" y="4581128"/>
            <a:ext cx="8352532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Deposição de resíduos </a:t>
            </a:r>
          </a:p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Poluição do ar e da água  </a:t>
            </a:r>
          </a:p>
          <a:p>
            <a:pPr lvl="2" indent="-342900" algn="just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Problemas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5274" y="481235"/>
            <a:ext cx="8640762" cy="3384377"/>
          </a:xfrm>
        </p:spPr>
        <p:txBody>
          <a:bodyPr>
            <a:normAutofit lnSpcReduction="10000"/>
          </a:bodyPr>
          <a:lstStyle/>
          <a:p>
            <a:pPr algn="l" eaLnBrk="1" hangingPunct="1">
              <a:lnSpc>
                <a:spcPct val="110000"/>
              </a:lnSpc>
              <a:defRPr/>
            </a:pP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Não há dúvida de que o controle ambiental é importante para a sociedade moderna. Portanto...</a:t>
            </a:r>
          </a:p>
          <a:p>
            <a:pPr algn="l" eaLnBrk="1" hangingPunct="1">
              <a:lnSpc>
                <a:spcPct val="110000"/>
              </a:lnSpc>
              <a:defRPr/>
            </a:pPr>
            <a:r>
              <a:rPr 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É importante adotar e empregar tecnologias com critérios que se adequem tanto à sociedade como ao ambiente.</a:t>
            </a:r>
          </a:p>
          <a:p>
            <a:pPr algn="l" eaLnBrk="1" hangingPunct="1">
              <a:lnSpc>
                <a:spcPct val="110000"/>
              </a:lnSpc>
              <a:defRPr/>
            </a:pP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pt-B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 problema mais crítico:</a:t>
            </a:r>
          </a:p>
          <a:p>
            <a:pPr algn="l" eaLnBrk="1" hangingPunct="1">
              <a:lnSpc>
                <a:spcPct val="110000"/>
              </a:lnSpc>
              <a:defRPr/>
            </a:pPr>
            <a:endParaRPr lang="pt-BR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70485" y="3871317"/>
            <a:ext cx="8422902" cy="171739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R="45720" lvl="0" algn="just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defRPr/>
            </a:pPr>
            <a:r>
              <a:rPr lang="pt-BR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Desenvolvimento da percepção, da compreensão, da conscientização e da autoconfiança na capacidade humana de influenciar seu futuro, produzindo um ambiente esteticamente agradável, economicamente viável e fisicamente sadio.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55E1F-A240-438A-8FAF-AF478C66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764704"/>
            <a:ext cx="6571343" cy="1752748"/>
          </a:xfrm>
        </p:spPr>
        <p:txBody>
          <a:bodyPr>
            <a:normAutofit/>
          </a:bodyPr>
          <a:lstStyle/>
          <a:p>
            <a:pPr algn="ctr"/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Problemas socioambientais mais relevantes para a espécie humana relacionam-se ao conceito de </a:t>
            </a:r>
            <a:r>
              <a:rPr lang="pt-BR" sz="28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adaptabilidade</a:t>
            </a:r>
            <a:br>
              <a:rPr lang="pt-BR" sz="28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pt-BR" sz="28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3F0AF6-F5FC-4D9F-9ED8-A5EA3444F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060849"/>
            <a:ext cx="8208911" cy="367240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que é adaptabilidade?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Adaptação – adaptação genética/ fisiológica/ mediação tecnológica  (STOK, 2008)</a:t>
            </a:r>
          </a:p>
          <a:p>
            <a:endParaRPr lang="pt-BR"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1198DE39-60E7-40BD-A3CF-0F4EA7DDA1FA}"/>
              </a:ext>
            </a:extLst>
          </p:cNvPr>
          <p:cNvSpPr/>
          <p:nvPr/>
        </p:nvSpPr>
        <p:spPr>
          <a:xfrm>
            <a:off x="539552" y="2517452"/>
            <a:ext cx="8208911" cy="2160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A </a:t>
            </a:r>
            <a:r>
              <a:rPr lang="pt-BR" sz="1600" b="1" dirty="0">
                <a:solidFill>
                  <a:schemeClr val="tx1"/>
                </a:solidFill>
              </a:rPr>
              <a:t>adaptabilidade</a:t>
            </a:r>
            <a:r>
              <a:rPr lang="pt-BR" sz="1600" dirty="0">
                <a:solidFill>
                  <a:schemeClr val="tx1"/>
                </a:solidFill>
              </a:rPr>
              <a:t> da nossa espécie à vida em um mundo cada vez mais urbano deveria de fato ser um tópico para pesquisas. Os </a:t>
            </a:r>
            <a:r>
              <a:rPr lang="pt-BR" sz="1600" b="1" dirty="0">
                <a:solidFill>
                  <a:schemeClr val="tx1"/>
                </a:solidFill>
              </a:rPr>
              <a:t>ajustes</a:t>
            </a:r>
            <a:r>
              <a:rPr lang="pt-BR" sz="1600" dirty="0">
                <a:solidFill>
                  <a:schemeClr val="tx1"/>
                </a:solidFill>
              </a:rPr>
              <a:t> fisiológicos necessários para enfrentarmos a poluição do ar não são menos complexos do que aqueles observados na adaptação ao frio ou às grandes altitudes. As multidões e a vida agitada das cidades requerem </a:t>
            </a:r>
            <a:r>
              <a:rPr lang="pt-BR" sz="1600" b="1" dirty="0">
                <a:solidFill>
                  <a:schemeClr val="tx1"/>
                </a:solidFill>
              </a:rPr>
              <a:t>complexos ajustes comportamentais e culturais</a:t>
            </a:r>
            <a:r>
              <a:rPr lang="pt-BR" sz="1600" dirty="0">
                <a:solidFill>
                  <a:schemeClr val="tx1"/>
                </a:solidFill>
              </a:rPr>
              <a:t> que, a longo prazo, possuem uma grande importância para a nossa vida como animais sociais e criadores de símbolos e significados (MORAN, 1982/ 1994, p. 381).</a:t>
            </a:r>
          </a:p>
        </p:txBody>
      </p:sp>
    </p:spTree>
    <p:extLst>
      <p:ext uri="{BB962C8B-B14F-4D97-AF65-F5344CB8AC3E}">
        <p14:creationId xmlns:p14="http://schemas.microsoft.com/office/powerpoint/2010/main" val="166199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268760"/>
            <a:ext cx="7416824" cy="72008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Contexto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Socioambiental</a:t>
            </a:r>
            <a:r>
              <a:rPr lang="pt-BR" sz="28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(Borelli; Lanza, 2008)</a:t>
            </a:r>
            <a:r>
              <a:rPr lang="pt-BR" sz="2800" b="1" i="1" dirty="0">
                <a:latin typeface="Calibri" pitchFamily="34" charset="0"/>
                <a:cs typeface="Calibri" pitchFamily="34" charset="0"/>
              </a:rPr>
              <a:t>:</a:t>
            </a:r>
            <a:endParaRPr lang="pt-BR" sz="2800" i="1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defRPr/>
            </a:pP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414425" y="2420888"/>
            <a:ext cx="8352928" cy="286232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R="45720" lvl="0" algn="just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tabLst>
                <a:tab pos="463550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É a partir dos suportes físico, químico e biótico naturais que as sociedades travam uma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relação de troca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 a natureza,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mediada pela cultura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A cultura ao mesmo tempo,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atribui um valor e uso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para esta base natural. </a:t>
            </a:r>
          </a:p>
          <a:p>
            <a:pPr marR="45720" lvl="0" algn="just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tabLst>
                <a:tab pos="463550" algn="l"/>
              </a:tabLst>
              <a:defRPr/>
            </a:pPr>
            <a:endParaRPr lang="pt-BR" sz="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R="45720" lvl="0" algn="just" fontAlgn="auto"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tabLst>
                <a:tab pos="463550" algn="l"/>
              </a:tabLst>
              <a:defRPr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desigualdade ambiental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o acesso aos recursos e serviços naturais - está entrelaçada com 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desigualdade social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política e econômica.</a:t>
            </a:r>
            <a:endParaRPr lang="pt-BR" sz="24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62690" y="1864841"/>
            <a:ext cx="8280400" cy="2088231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14000"/>
              </a:lnSpc>
              <a:defRPr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Este caráter mediador da cultura permite vê-la como um instrumento analítico para perceber de que forma certos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processos históricos impactam os processos ecológicos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constituindo formas predominantes de representação política e de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direitos sobre a apropriação e uso dos recursos naturais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1124744"/>
            <a:ext cx="7776864" cy="72008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Contexto</a:t>
            </a:r>
            <a:r>
              <a:rPr lang="pt-BR" sz="28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Socioambiental</a:t>
            </a:r>
            <a:r>
              <a:rPr lang="pt-BR" sz="28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i="1" dirty="0">
                <a:latin typeface="Calibri" pitchFamily="34" charset="0"/>
                <a:cs typeface="Calibri" pitchFamily="34" charset="0"/>
              </a:rPr>
              <a:t>(Borelli; Lanza, 2008)</a:t>
            </a:r>
            <a:r>
              <a:rPr lang="pt-BR" sz="2800" b="1" i="1" dirty="0">
                <a:latin typeface="Calibri" pitchFamily="34" charset="0"/>
                <a:cs typeface="Calibri" pitchFamily="34" charset="0"/>
              </a:rPr>
              <a:t>:</a:t>
            </a:r>
            <a:endParaRPr lang="pt-BR" sz="2800" i="1" dirty="0"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359532" y="429309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dirty="0" err="1">
                <a:latin typeface="Calibri" pitchFamily="34" charset="0"/>
                <a:cs typeface="Calibri" pitchFamily="34" charset="0"/>
              </a:rPr>
              <a:t>Ex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: países do Terceiro Mundo considerados como fonte de recursos naturais e, nas últimas décadas, também como receptáculo de atividades e resíduos de alto impacto ambiental – e, em menor grau, como mercado consumidor.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F08F478-BE1D-4771-8581-B07FED95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20" y="979321"/>
            <a:ext cx="6972300" cy="44291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35AEB4-EDD6-41CA-B970-8FAF6C891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420" y="57464"/>
            <a:ext cx="5832749" cy="442145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err="1"/>
              <a:t>DESIguaIS</a:t>
            </a:r>
            <a:endParaRPr lang="pt-BR" sz="2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D84579-D9B0-4D2D-9338-93EB1915A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657" y="5408446"/>
            <a:ext cx="6972300" cy="635231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pt-BR" sz="1500" b="1" dirty="0">
                <a:latin typeface="Calibri" panose="020F0502020204030204" pitchFamily="34" charset="0"/>
              </a:rPr>
              <a:t>Santa Fe, </a:t>
            </a:r>
            <a:r>
              <a:rPr lang="pt-BR" sz="1500" b="1" dirty="0" err="1">
                <a:latin typeface="Calibri" panose="020F0502020204030204" pitchFamily="34" charset="0"/>
              </a:rPr>
              <a:t>Mexico</a:t>
            </a:r>
            <a:r>
              <a:rPr lang="pt-BR" sz="1500" b="1" dirty="0">
                <a:latin typeface="Calibri" panose="020F0502020204030204" pitchFamily="34" charset="0"/>
              </a:rPr>
              <a:t> City </a:t>
            </a:r>
          </a:p>
          <a:p>
            <a:pPr algn="r">
              <a:lnSpc>
                <a:spcPct val="100000"/>
              </a:lnSpc>
            </a:pPr>
            <a:r>
              <a:rPr lang="pt-BR" sz="1200" dirty="0" err="1">
                <a:latin typeface="Calibri" panose="020F0502020204030204" pitchFamily="34" charset="0"/>
              </a:rPr>
              <a:t>Image</a:t>
            </a:r>
            <a:r>
              <a:rPr lang="pt-BR" sz="1200" dirty="0">
                <a:latin typeface="Calibri" panose="020F0502020204030204" pitchFamily="34" charset="0"/>
              </a:rPr>
              <a:t> copyright JOHNNY MILLER / MEDIADRUMIMAGES.COM</a:t>
            </a:r>
          </a:p>
        </p:txBody>
      </p:sp>
    </p:spTree>
    <p:extLst>
      <p:ext uri="{BB962C8B-B14F-4D97-AF65-F5344CB8AC3E}">
        <p14:creationId xmlns:p14="http://schemas.microsoft.com/office/powerpoint/2010/main" val="1625541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E934FD-9349-44CF-9E4F-69F174F5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578" y="5435838"/>
            <a:ext cx="6908270" cy="564913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pt-BR" sz="1500" b="1" dirty="0">
                <a:latin typeface="Calibri" panose="020F0502020204030204" pitchFamily="34" charset="0"/>
              </a:rPr>
              <a:t>Mumbai</a:t>
            </a:r>
            <a:br>
              <a:rPr lang="pt-BR" sz="1200" dirty="0">
                <a:latin typeface="Calibri" panose="020F0502020204030204" pitchFamily="34" charset="0"/>
              </a:rPr>
            </a:br>
            <a:r>
              <a:rPr lang="pt-BR" sz="1200" dirty="0" err="1">
                <a:latin typeface="Calibri" panose="020F0502020204030204" pitchFamily="34" charset="0"/>
              </a:rPr>
              <a:t>Image</a:t>
            </a:r>
            <a:r>
              <a:rPr lang="pt-BR" sz="1200" dirty="0">
                <a:latin typeface="Calibri" panose="020F0502020204030204" pitchFamily="34" charset="0"/>
              </a:rPr>
              <a:t> copyright JOHNNY MILLER / MEDIADRUMIMAGES.COM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646C22-CBDD-425B-B44C-6879C4D6A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578" y="1129719"/>
            <a:ext cx="6908270" cy="42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98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60097-0476-4D48-B21D-22288326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72" y="5493266"/>
            <a:ext cx="6948076" cy="479189"/>
          </a:xfrm>
        </p:spPr>
        <p:txBody>
          <a:bodyPr>
            <a:normAutofit/>
          </a:bodyPr>
          <a:lstStyle/>
          <a:p>
            <a:pPr algn="r"/>
            <a:r>
              <a:rPr lang="pt-BR" sz="1500" b="1" dirty="0">
                <a:latin typeface="Calibri" panose="020F0502020204030204" pitchFamily="34" charset="0"/>
              </a:rPr>
              <a:t>Mumbai</a:t>
            </a:r>
            <a:br>
              <a:rPr lang="pt-BR" sz="1200" dirty="0">
                <a:latin typeface="Calibri" panose="020F0502020204030204" pitchFamily="34" charset="0"/>
              </a:rPr>
            </a:br>
            <a:r>
              <a:rPr lang="pt-BR" sz="1200" dirty="0" err="1">
                <a:latin typeface="Calibri" panose="020F0502020204030204" pitchFamily="34" charset="0"/>
              </a:rPr>
              <a:t>Image</a:t>
            </a:r>
            <a:r>
              <a:rPr lang="pt-BR" sz="1200" dirty="0">
                <a:latin typeface="Calibri" panose="020F0502020204030204" pitchFamily="34" charset="0"/>
              </a:rPr>
              <a:t> copyright JOHNNY MILLER / MEDIADRUMIMAGES.COM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C8041DF-6FB9-4129-B02C-2D7D43ED0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772" y="1125140"/>
            <a:ext cx="6948076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4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6E9AFF0-2661-47F5-9428-FBB37ED66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80" y="1106664"/>
            <a:ext cx="6972300" cy="417909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FAC46E-8DDB-4F2F-81E7-9179BAA9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B231F6-F1FE-454E-A21B-A60185D25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780" y="5389960"/>
            <a:ext cx="7087379" cy="542171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pt-BR" b="1" dirty="0" err="1">
                <a:latin typeface="Calibri" panose="020F0502020204030204" pitchFamily="34" charset="0"/>
                <a:ea typeface="+mj-ea"/>
                <a:cs typeface="+mj-cs"/>
              </a:rPr>
              <a:t>Kya</a:t>
            </a:r>
            <a:r>
              <a:rPr lang="pt-BR" b="1" dirty="0"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pt-BR" b="1" dirty="0" err="1">
                <a:latin typeface="Calibri" panose="020F0502020204030204" pitchFamily="34" charset="0"/>
                <a:ea typeface="+mj-ea"/>
                <a:cs typeface="+mj-cs"/>
              </a:rPr>
              <a:t>Sands</a:t>
            </a:r>
            <a:r>
              <a:rPr lang="pt-BR" b="1" dirty="0">
                <a:latin typeface="Calibri" panose="020F0502020204030204" pitchFamily="34" charset="0"/>
                <a:ea typeface="+mj-ea"/>
                <a:cs typeface="+mj-cs"/>
              </a:rPr>
              <a:t>, </a:t>
            </a:r>
            <a:r>
              <a:rPr lang="pt-BR" b="1" dirty="0" err="1">
                <a:latin typeface="Calibri" panose="020F0502020204030204" pitchFamily="34" charset="0"/>
                <a:ea typeface="+mj-ea"/>
                <a:cs typeface="+mj-cs"/>
              </a:rPr>
              <a:t>Bloubosrand</a:t>
            </a:r>
            <a:br>
              <a:rPr lang="pt-BR" sz="1200" dirty="0">
                <a:latin typeface="Calibri" panose="020F0502020204030204" pitchFamily="34" charset="0"/>
                <a:ea typeface="+mj-ea"/>
                <a:cs typeface="+mj-cs"/>
              </a:rPr>
            </a:br>
            <a:r>
              <a:rPr lang="pt-BR" sz="1400" dirty="0" err="1">
                <a:latin typeface="Calibri" panose="020F0502020204030204" pitchFamily="34" charset="0"/>
                <a:ea typeface="+mj-ea"/>
                <a:cs typeface="+mj-cs"/>
              </a:rPr>
              <a:t>Image</a:t>
            </a:r>
            <a:r>
              <a:rPr lang="pt-BR" sz="1400" dirty="0">
                <a:latin typeface="Calibri" panose="020F0502020204030204" pitchFamily="34" charset="0"/>
                <a:ea typeface="+mj-ea"/>
                <a:cs typeface="+mj-cs"/>
              </a:rPr>
              <a:t> copyright JOHNNY MILLER / MEDIADRUMIMAGES.COM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90701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776A64-478F-45D2-8DFD-C57EAD25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69D266-29F8-45D3-8A0A-EE722990E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Link: 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https://www.bbc.com/news/in-pictures-45257901</a:t>
            </a:r>
            <a:endParaRPr lang="pt-BR" dirty="0"/>
          </a:p>
          <a:p>
            <a:pPr marL="0" indent="0">
              <a:buNone/>
            </a:pPr>
            <a:r>
              <a:rPr lang="en-US" dirty="0"/>
              <a:t>“The photos are part of Mr. Miller's Unequal Scenes project, which he started in April 2016 to challenge people's acceptance of inequality”.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(21/ 08/ 2018)</a:t>
            </a:r>
          </a:p>
        </p:txBody>
      </p:sp>
    </p:spTree>
    <p:extLst>
      <p:ext uri="{BB962C8B-B14F-4D97-AF65-F5344CB8AC3E}">
        <p14:creationId xmlns:p14="http://schemas.microsoft.com/office/powerpoint/2010/main" val="370329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36FBEE-B344-4989-B709-C7187AAED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3" y="224701"/>
            <a:ext cx="6571343" cy="445808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20000"/>
              </a:lnSpc>
              <a:spcBef>
                <a:spcPts val="1000"/>
              </a:spcBef>
              <a:buClr>
                <a:srgbClr val="415588"/>
              </a:buClr>
              <a:buSzPct val="100000"/>
            </a:pPr>
            <a:r>
              <a:rPr lang="pt-BR" sz="2000" b="1" dirty="0">
                <a:solidFill>
                  <a:prstClr val="black"/>
                </a:solidFill>
                <a:ea typeface="+mn-ea"/>
                <a:cs typeface="+mn-cs"/>
              </a:rPr>
              <a:t>Relatório do Fórum Econômico Mundial 2018</a:t>
            </a:r>
            <a:br>
              <a:rPr lang="pt-BR" sz="2000" b="1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2000" b="1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dirty="0"/>
            </a:br>
            <a:br>
              <a:rPr lang="pt-BR" dirty="0"/>
            </a:br>
            <a:endParaRPr lang="pt-BR" sz="2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4FC43-3DB1-48BA-A0F1-26303419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78" y="908720"/>
            <a:ext cx="6571343" cy="4492405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Global </a:t>
            </a:r>
            <a:r>
              <a:rPr lang="pt-BR" dirty="0" err="1"/>
              <a:t>Risks</a:t>
            </a:r>
            <a:r>
              <a:rPr lang="pt-BR" dirty="0"/>
              <a:t> 2018 (adaptado)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</a:t>
            </a:r>
          </a:p>
          <a:p>
            <a:pPr marL="0" indent="0">
              <a:buNone/>
            </a:pPr>
            <a:r>
              <a:rPr lang="pt-BR" dirty="0"/>
              <a:t>			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368633DE-DA9B-48BB-A8AA-F1BF7ADB9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4720"/>
              </p:ext>
            </p:extLst>
          </p:nvPr>
        </p:nvGraphicFramePr>
        <p:xfrm>
          <a:off x="1105778" y="1297304"/>
          <a:ext cx="6594248" cy="3898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124">
                  <a:extLst>
                    <a:ext uri="{9D8B030D-6E8A-4147-A177-3AD203B41FA5}">
                      <a16:colId xmlns:a16="http://schemas.microsoft.com/office/drawing/2014/main" val="3755042715"/>
                    </a:ext>
                  </a:extLst>
                </a:gridCol>
                <a:gridCol w="3297124">
                  <a:extLst>
                    <a:ext uri="{9D8B030D-6E8A-4147-A177-3AD203B41FA5}">
                      <a16:colId xmlns:a16="http://schemas.microsoft.com/office/drawing/2014/main" val="1912933500"/>
                    </a:ext>
                  </a:extLst>
                </a:gridCol>
              </a:tblGrid>
              <a:tr h="53295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In </a:t>
                      </a:r>
                      <a:r>
                        <a:rPr lang="pt-BR" sz="1800" dirty="0" err="1"/>
                        <a:t>terms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of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likelihood</a:t>
                      </a:r>
                      <a:r>
                        <a:rPr lang="pt-BR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In </a:t>
                      </a:r>
                      <a:r>
                        <a:rPr lang="pt-BR" sz="1800" dirty="0" err="1"/>
                        <a:t>terms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of</a:t>
                      </a:r>
                      <a:r>
                        <a:rPr lang="pt-BR" sz="1800" dirty="0"/>
                        <a:t> </a:t>
                      </a:r>
                      <a:r>
                        <a:rPr lang="pt-BR" sz="1800" dirty="0" err="1"/>
                        <a:t>impact</a:t>
                      </a:r>
                      <a:endParaRPr lang="pt-BR" sz="1800" dirty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96644"/>
                  </a:ext>
                </a:extLst>
              </a:tr>
              <a:tr h="613706">
                <a:tc>
                  <a:txBody>
                    <a:bodyPr/>
                    <a:lstStyle/>
                    <a:p>
                      <a:r>
                        <a:rPr lang="pt-BR" sz="1600" b="1" dirty="0"/>
                        <a:t>Extreme </a:t>
                      </a:r>
                      <a:r>
                        <a:rPr lang="pt-BR" sz="1600" b="1" dirty="0" err="1"/>
                        <a:t>weather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events</a:t>
                      </a:r>
                      <a:endParaRPr lang="pt-BR" sz="1600" b="1" dirty="0"/>
                    </a:p>
                    <a:p>
                      <a:endParaRPr lang="pt-BR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err="1"/>
                        <a:t>Weapons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of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mass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destruction</a:t>
                      </a:r>
                      <a:endParaRPr lang="pt-BR" sz="1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75643"/>
                  </a:ext>
                </a:extLst>
              </a:tr>
              <a:tr h="613706">
                <a:tc>
                  <a:txBody>
                    <a:bodyPr/>
                    <a:lstStyle/>
                    <a:p>
                      <a:r>
                        <a:rPr lang="pt-BR" sz="1600" b="1" dirty="0"/>
                        <a:t>Natural </a:t>
                      </a:r>
                      <a:r>
                        <a:rPr lang="pt-BR" sz="1600" b="1" dirty="0" err="1"/>
                        <a:t>disasters</a:t>
                      </a:r>
                      <a:endParaRPr lang="pt-BR" sz="1600" b="1" dirty="0"/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B83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Extreme </a:t>
                      </a:r>
                      <a:r>
                        <a:rPr lang="pt-BR" sz="1600" b="1" dirty="0" err="1"/>
                        <a:t>weather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events</a:t>
                      </a:r>
                      <a:endParaRPr lang="pt-BR" sz="16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43981"/>
                  </a:ext>
                </a:extLst>
              </a:tr>
              <a:tr h="613706">
                <a:tc>
                  <a:txBody>
                    <a:bodyPr/>
                    <a:lstStyle/>
                    <a:p>
                      <a:r>
                        <a:rPr lang="pt-BR" sz="1600" b="1" dirty="0" err="1"/>
                        <a:t>Cyberattacks</a:t>
                      </a:r>
                      <a:endParaRPr lang="pt-BR" sz="1600" b="1" dirty="0"/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B83D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/>
                        <a:t>Natural </a:t>
                      </a:r>
                      <a:r>
                        <a:rPr lang="pt-BR" sz="1600" b="1" dirty="0" err="1"/>
                        <a:t>disasters</a:t>
                      </a:r>
                      <a:endParaRPr lang="pt-BR" sz="16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63148"/>
                  </a:ext>
                </a:extLst>
              </a:tr>
              <a:tr h="872109">
                <a:tc>
                  <a:txBody>
                    <a:bodyPr/>
                    <a:lstStyle/>
                    <a:p>
                      <a:r>
                        <a:rPr lang="pt-BR" sz="1600" b="1" dirty="0"/>
                        <a:t>Data </a:t>
                      </a:r>
                      <a:r>
                        <a:rPr lang="pt-BR" sz="1600" b="1" dirty="0" err="1"/>
                        <a:t>fraud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or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theft</a:t>
                      </a:r>
                      <a:endParaRPr lang="pt-BR" sz="16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err="1"/>
                        <a:t>Failure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of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climate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change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mitigation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and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adaptation</a:t>
                      </a:r>
                      <a:endParaRPr lang="pt-BR" sz="1600" b="1" dirty="0"/>
                    </a:p>
                    <a:p>
                      <a:endParaRPr lang="pt-BR" sz="16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429879"/>
                  </a:ext>
                </a:extLst>
              </a:tr>
              <a:tr h="613706">
                <a:tc>
                  <a:txBody>
                    <a:bodyPr/>
                    <a:lstStyle/>
                    <a:p>
                      <a:r>
                        <a:rPr lang="pt-BR" sz="1600" b="1" dirty="0" err="1"/>
                        <a:t>Failure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of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climate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change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mitigation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and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adaptation</a:t>
                      </a:r>
                      <a:endParaRPr lang="pt-BR" sz="1600" b="1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1" dirty="0" err="1"/>
                        <a:t>Water</a:t>
                      </a:r>
                      <a:r>
                        <a:rPr lang="pt-BR" sz="1600" b="1" dirty="0"/>
                        <a:t> </a:t>
                      </a:r>
                      <a:r>
                        <a:rPr lang="pt-BR" sz="1600" b="1" dirty="0" err="1"/>
                        <a:t>crisis</a:t>
                      </a:r>
                      <a:endParaRPr lang="pt-BR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441083"/>
                  </a:ext>
                </a:extLst>
              </a:tr>
            </a:tbl>
          </a:graphicData>
        </a:graphic>
      </p:graphicFrame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7349761-3436-4373-9272-2D0141244CB8}"/>
              </a:ext>
            </a:extLst>
          </p:cNvPr>
          <p:cNvSpPr/>
          <p:nvPr/>
        </p:nvSpPr>
        <p:spPr>
          <a:xfrm>
            <a:off x="670117" y="5484587"/>
            <a:ext cx="1545138" cy="432048"/>
          </a:xfrm>
          <a:prstGeom prst="roundRect">
            <a:avLst/>
          </a:prstGeom>
          <a:solidFill>
            <a:srgbClr val="B83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Tecnológico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140C1C0D-DE07-43FD-8EDF-C8AD1D45486E}"/>
              </a:ext>
            </a:extLst>
          </p:cNvPr>
          <p:cNvSpPr/>
          <p:nvPr/>
        </p:nvSpPr>
        <p:spPr>
          <a:xfrm>
            <a:off x="3635896" y="5448622"/>
            <a:ext cx="1440160" cy="43204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Ambiental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9B46376-87BB-48B7-A97B-0CC94E0D50B0}"/>
              </a:ext>
            </a:extLst>
          </p:cNvPr>
          <p:cNvSpPr/>
          <p:nvPr/>
        </p:nvSpPr>
        <p:spPr>
          <a:xfrm>
            <a:off x="6372200" y="5484587"/>
            <a:ext cx="1545138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Social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8387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88640"/>
            <a:ext cx="91869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i="1" dirty="0">
                <a:latin typeface="Calibri" pitchFamily="34" charset="0"/>
                <a:cs typeface="Calibri" pitchFamily="34" charset="0"/>
              </a:rPr>
              <a:t>Intensificação da agricultura e geração de resíduos</a:t>
            </a:r>
            <a:r>
              <a:rPr lang="pt-BR" sz="2000" b="1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b="1" i="1" dirty="0">
                <a:latin typeface="Calibri" pitchFamily="34" charset="0"/>
                <a:cs typeface="Calibri" pitchFamily="34" charset="0"/>
              </a:rPr>
              <a:t>(Romeiro; Abrantes, 1980; </a:t>
            </a:r>
            <a:r>
              <a:rPr lang="pt-BR" sz="1400" b="1" i="1" dirty="0" err="1">
                <a:latin typeface="Calibri" pitchFamily="34" charset="0"/>
                <a:cs typeface="Calibri" pitchFamily="34" charset="0"/>
              </a:rPr>
              <a:t>Zanoni</a:t>
            </a:r>
            <a:r>
              <a:rPr lang="pt-BR" sz="1400" b="1" i="1" dirty="0">
                <a:latin typeface="Calibri" pitchFamily="34" charset="0"/>
                <a:cs typeface="Calibri" pitchFamily="34" charset="0"/>
              </a:rPr>
              <a:t>, 2004)</a:t>
            </a:r>
          </a:p>
          <a:p>
            <a:endParaRPr lang="pt-BR" sz="2000" b="1" i="1" dirty="0">
              <a:latin typeface="+mn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86858256"/>
              </p:ext>
            </p:extLst>
          </p:nvPr>
        </p:nvGraphicFramePr>
        <p:xfrm>
          <a:off x="179512" y="923906"/>
          <a:ext cx="8784976" cy="581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852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4" y="908720"/>
            <a:ext cx="8352928" cy="460851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20000"/>
              </a:lnSpc>
              <a:tabLst>
                <a:tab pos="463550" algn="l"/>
              </a:tabLs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 agricultura tem sido frequentemente acusada de ser o principal agente poluidor de vários segmentos do ambiente.</a:t>
            </a:r>
          </a:p>
          <a:p>
            <a:pPr algn="just" eaLnBrk="1" hangingPunct="1">
              <a:lnSpc>
                <a:spcPct val="120000"/>
              </a:lnSpc>
              <a:tabLst>
                <a:tab pos="463550" algn="l"/>
              </a:tabLs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lvl="0" algn="just">
              <a:lnSpc>
                <a:spcPct val="120000"/>
              </a:lnSpc>
              <a:tabLst>
                <a:tab pos="463550" algn="l"/>
              </a:tabLs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As informações disponíveis sugerem que </a:t>
            </a:r>
            <a:r>
              <a:rPr lang="pt-BR" sz="2000" b="1" u="sng" dirty="0">
                <a:latin typeface="Calibri" panose="020F0502020204030204" pitchFamily="34" charset="0"/>
                <a:cs typeface="Calibri" pitchFamily="34" charset="0"/>
              </a:rPr>
              <a:t>a qualidade potencial do ambiente </a:t>
            </a:r>
            <a:r>
              <a:rPr lang="pt-BR" sz="2000" dirty="0">
                <a:latin typeface="Calibri" panose="020F0502020204030204" pitchFamily="34" charset="0"/>
                <a:cs typeface="Calibri" pitchFamily="34" charset="0"/>
              </a:rPr>
              <a:t>e os problemas de saúde devidos às atividades agrícolas são mais dependentes das </a:t>
            </a:r>
            <a:r>
              <a:rPr lang="pt-BR" sz="2000" b="1" u="sng" dirty="0">
                <a:latin typeface="Calibri" panose="020F0502020204030204" pitchFamily="34" charset="0"/>
                <a:cs typeface="Calibri" pitchFamily="34" charset="0"/>
              </a:rPr>
              <a:t>práticas de produção e técnicas de gerenciamento de resíduos</a:t>
            </a:r>
            <a:r>
              <a:rPr lang="pt-BR" sz="2000" b="1" dirty="0"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  <a:cs typeface="Calibri" pitchFamily="34" charset="0"/>
              </a:rPr>
              <a:t>do que do tamanho do empreendimento, do número de animais alimentados, ou do total de resíduos envolvidos.</a:t>
            </a:r>
          </a:p>
          <a:p>
            <a:pPr algn="just">
              <a:lnSpc>
                <a:spcPct val="120000"/>
              </a:lnSpc>
              <a:tabLst>
                <a:tab pos="463550" algn="l"/>
              </a:tabLst>
              <a:defRPr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20000"/>
              </a:lnSpc>
              <a:tabLst>
                <a:tab pos="463550" algn="l"/>
              </a:tabLst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Os resíduos agrícolas constituem-se no principal componente dos problemas relacionados aos </a:t>
            </a:r>
            <a:r>
              <a:rPr lang="pt-BR" sz="2000" b="1" u="sng" dirty="0">
                <a:latin typeface="Calibri" panose="020F0502020204030204" pitchFamily="34" charset="0"/>
                <a:cs typeface="Calibri" pitchFamily="34" charset="0"/>
              </a:rPr>
              <a:t>resíduos sólidos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.</a:t>
            </a:r>
            <a:r>
              <a:rPr lang="pt-BR" sz="2000" dirty="0">
                <a:latin typeface="Calibri" panose="020F0502020204030204" pitchFamily="34" charset="0"/>
                <a:cs typeface="Calibri" pitchFamily="34" charset="0"/>
              </a:rPr>
              <a:t> </a:t>
            </a:r>
          </a:p>
          <a:p>
            <a:pPr lvl="0" algn="just">
              <a:lnSpc>
                <a:spcPct val="120000"/>
              </a:lnSpc>
              <a:defRPr/>
            </a:pPr>
            <a:endParaRPr lang="pt-BR" sz="2000" dirty="0">
              <a:latin typeface="Calibri" panose="020F0502020204030204" pitchFamily="34" charset="0"/>
              <a:cs typeface="Calibri" pitchFamily="34" charset="0"/>
            </a:endParaRPr>
          </a:p>
          <a:p>
            <a:pPr algn="just" eaLnBrk="1" hangingPunct="1">
              <a:lnSpc>
                <a:spcPct val="120000"/>
              </a:lnSpc>
              <a:defRPr/>
            </a:pPr>
            <a:r>
              <a:rPr lang="pt-BR" sz="18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>
              <a:lnSpc>
                <a:spcPct val="120000"/>
              </a:lnSpc>
              <a:defRPr/>
            </a:pPr>
            <a:endParaRPr lang="pt-B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80120"/>
            <a:ext cx="7851648" cy="1423039"/>
          </a:xfrm>
        </p:spPr>
        <p:txBody>
          <a:bodyPr anchor="t">
            <a:normAutofit/>
          </a:bodyPr>
          <a:lstStyle/>
          <a:p>
            <a:pPr algn="ctr"/>
            <a:br>
              <a:rPr lang="pt-BR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pt-BR" sz="3600" i="1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071" y="972173"/>
            <a:ext cx="8136904" cy="602351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Como vimos...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9071" y="1744632"/>
            <a:ext cx="8640960" cy="397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3"/>
              </a:buClr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- Estudos de Caso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3"/>
              </a:buClr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- Atividades e atitudes humanas que geram ou agravam esses problemas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3"/>
              </a:buClr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- Muitas atividades humanas geram 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resíduos e rejeitos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800100" lvl="1" indent="-342900">
              <a:lnSpc>
                <a:spcPct val="90000"/>
              </a:lnSpc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natureza e composição, consequências e impactos genéticos, ecológicos e sociais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3"/>
              </a:buClr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Abordagens:</a:t>
            </a:r>
          </a:p>
          <a:p>
            <a:pPr marL="800100" lvl="1" indent="-342900">
              <a:lnSpc>
                <a:spcPct val="90000"/>
              </a:lnSpc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pesquisas</a:t>
            </a:r>
          </a:p>
          <a:p>
            <a:pPr marL="800100" lvl="1" indent="-342900">
              <a:lnSpc>
                <a:spcPct val="90000"/>
              </a:lnSpc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medidas mitigadoras e tratamentos</a:t>
            </a:r>
          </a:p>
          <a:p>
            <a:pPr marL="800100" lvl="1" indent="-342900">
              <a:lnSpc>
                <a:spcPct val="90000"/>
              </a:lnSpc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contribuições da genética (ciência &amp; tecnologia)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7163" y="157163"/>
            <a:ext cx="8555705" cy="5720109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pt-BR" sz="2600" dirty="0">
                <a:latin typeface="Calibri" pitchFamily="34" charset="0"/>
                <a:cs typeface="Calibri" pitchFamily="34" charset="0"/>
              </a:rPr>
              <a:t>Definições</a:t>
            </a:r>
          </a:p>
          <a:p>
            <a:pPr algn="l" eaLnBrk="1" hangingPunct="1">
              <a:lnSpc>
                <a:spcPct val="110000"/>
              </a:lnSpc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110000"/>
              </a:lnSpc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 termo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resíduo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em relação à </a:t>
            </a:r>
            <a:r>
              <a:rPr lang="pt-B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poluição agrícola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refere-se a qualquer produto, resíduo ou rejeito das operações agrícolas que possam afetar adversamente a qualidade do ambiente ou a saúde dos seres humanos e(ou) dos animais, seja direta ou indiretamente.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Resíduos agrícolas:</a:t>
            </a:r>
          </a:p>
          <a:p>
            <a:pPr marL="1257300" lvl="2" indent="-342900" algn="l"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do processamento de alimentos </a:t>
            </a:r>
          </a:p>
          <a:p>
            <a:pPr marL="1257300" lvl="2" indent="-342900" algn="l"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líquidos e sólidos produzidos pelos animais </a:t>
            </a:r>
          </a:p>
          <a:p>
            <a:pPr marL="1257300" lvl="2" indent="-342900" algn="l"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materiais de embalagem </a:t>
            </a:r>
          </a:p>
          <a:p>
            <a:pPr marL="1257300" lvl="2" indent="-342900" algn="l"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perdas de produtos químicos agrícolas </a:t>
            </a:r>
          </a:p>
          <a:p>
            <a:pPr marL="1257300" lvl="2" indent="-342900" algn="l"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restos: de plantas e dos campos, de casas de vegetação e de sementeiras, de veículos, equipamentos e construções obsoletas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51718" y="798793"/>
            <a:ext cx="8640762" cy="4214383"/>
          </a:xfrm>
        </p:spPr>
        <p:txBody>
          <a:bodyPr anchor="b">
            <a:norm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Dificuldades em obter relações precisas entre práticas agrícolas e problemas ambientais ocorrem em função das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amplas fontes de resíduos agrícolas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e da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multiplicidade de fatores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que estão envolvidos, como: </a:t>
            </a: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topografia </a:t>
            </a: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precipitação </a:t>
            </a: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cobertura de solo </a:t>
            </a: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período, intensidade e local da aplicação de substâncias químicas ou fertilizantes</a:t>
            </a: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práticas de cultivo </a:t>
            </a:r>
            <a:endParaRPr lang="pt-BR" sz="2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027438"/>
            <a:ext cx="8496944" cy="9048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variabilidade das descargas de resíduos torna </a:t>
            </a:r>
            <a:r>
              <a:rPr lang="pt-BR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complexa a avaliação do impacto ambiental</a:t>
            </a:r>
            <a:r>
              <a:rPr lang="pt-BR" sz="24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da produção agrícola.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32624" y="831494"/>
            <a:ext cx="8856984" cy="72008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Intensificação da agricultura e agrotóxicos no Brasil </a:t>
            </a:r>
            <a:r>
              <a:rPr lang="pt-BR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(Romeiro; Abrantes, 1980)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9532" y="1602960"/>
            <a:ext cx="8424936" cy="343645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defRPr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 Estado brasileiro a partir de uma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política creditícia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iniciada por um projeto nacional na década de 1970, difundiu entre os agricultores o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padrão avançado de modernização de uso do solo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Por meio de contratos com agricultores estabeleceu a compra e utilização de um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pacote tecnológico padronizado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que não se adequava às reais condições e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particularidades ambientais</a:t>
            </a: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 cada região. Como consequência os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agrotóxicos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estão entre os principais elementos do modelo agrícola brasileiro.</a:t>
            </a:r>
          </a:p>
        </p:txBody>
      </p:sp>
    </p:spTree>
    <p:extLst>
      <p:ext uri="{BB962C8B-B14F-4D97-AF65-F5344CB8AC3E}">
        <p14:creationId xmlns:p14="http://schemas.microsoft.com/office/powerpoint/2010/main" val="2425990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F8619-2E15-46FD-930B-D89A70CA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3" y="188641"/>
            <a:ext cx="6571343" cy="720080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</a:rPr>
              <a:t>Dados - intensificação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07FAD2-2695-448B-99B1-D465A19FE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980728"/>
            <a:ext cx="7992888" cy="4896544"/>
          </a:xfrm>
        </p:spPr>
        <p:txBody>
          <a:bodyPr>
            <a:normAutofit fontScale="25000" lnSpcReduction="20000"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pt-BR" sz="8000" dirty="0">
                <a:latin typeface="Calibri" pitchFamily="34" charset="0"/>
              </a:rPr>
              <a:t>Em 2010 as vendas atingiram U$7,3bi (ANDEF), em comparação com os EUA (U$7,8bi) que tem uma área de cultivo 50% maior e com uma produção de grãos 3,5 vezes maior que a do Brasil (ANDEF).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pt-BR" sz="8000" dirty="0">
                <a:latin typeface="Calibri" pitchFamily="34" charset="0"/>
              </a:rPr>
              <a:t>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pt-BR" sz="8000" dirty="0">
                <a:latin typeface="Calibri" pitchFamily="34" charset="0"/>
              </a:rPr>
              <a:t>O mercado mundial movimentou U$51,2bi neste mesmo ano, sendo 66% deste controlado pelas empresas Bayer, Basf, Dow, Dupont, Monsanto e Syngenta.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pt-BR" sz="8000" dirty="0">
              <a:latin typeface="Calibri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pt-BR" sz="8000" dirty="0">
                <a:latin typeface="Calibri" pitchFamily="34" charset="0"/>
              </a:rPr>
              <a:t>O mercado de agrotóxicos cresceu entre 2000 e 2010 190% no Brasil e 93% no mundo. Neste ano, o Brasil representou 19% do mercado mundial, e a América Latina, 22% (UNISINOS).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endParaRPr lang="pt-BR" sz="8000" dirty="0">
              <a:latin typeface="Calibri" pitchFamily="34" charset="0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buClrTx/>
              <a:buSzTx/>
            </a:pPr>
            <a:r>
              <a:rPr lang="pt-BR" sz="8000" dirty="0">
                <a:latin typeface="Calibri" pitchFamily="34" charset="0"/>
              </a:rPr>
              <a:t>Os herbicidas representam 45% do mercado brasileiro (glifosato=29%), seguido de fungicidas (14%) e inseticidas (12%) (Agencia Brasil).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pt-BR" sz="3800" dirty="0">
              <a:latin typeface="Calibri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br>
              <a:rPr lang="pt-BR" sz="3800" dirty="0">
                <a:latin typeface="Calibri" pitchFamily="34" charset="0"/>
              </a:rPr>
            </a:br>
            <a:r>
              <a:rPr lang="pt-BR" sz="5600" dirty="0">
                <a:latin typeface="Calibri" pitchFamily="34" charset="0"/>
              </a:rPr>
              <a:t>FONTES: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pt-BR" sz="5600" dirty="0">
              <a:latin typeface="Calibri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pt-BR" sz="5600" dirty="0">
                <a:latin typeface="Calibri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http://www.andef.com.br/noticias/noticia.asp?cod=351</a:t>
            </a:r>
            <a:endParaRPr lang="pt-BR" sz="5600" dirty="0">
              <a:latin typeface="Calibri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pt-BR" sz="5600" dirty="0">
                <a:latin typeface="Calibri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http://www.ihu.unisinos.br/noticias/508812-agrotoxicos-um-mercado-bilionario-e-cada-vez-mais-concentrado</a:t>
            </a:r>
            <a:endParaRPr lang="pt-BR" sz="5600" dirty="0">
              <a:latin typeface="Calibri" pitchFamily="34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pt-BR" sz="5600" dirty="0">
                <a:latin typeface="Calibri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http://agenciabrasil.ebc.com.br/noticia/2012-04-11/expansao-agricola-impulsiona-comercio-de-agrotoxicos-no-brasil</a:t>
            </a:r>
            <a:endParaRPr lang="pt-BR" sz="5600" dirty="0">
              <a:latin typeface="Calibri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1231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50763" y="875120"/>
            <a:ext cx="8064896" cy="720080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Alguns efeitos do uso de agrotóxicos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0763" y="1595200"/>
            <a:ext cx="8713787" cy="413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Embora os agrotóxicos tenham efeitos reconhecidos no combate às pragas, esses podem ser persistentes, móveis e tóxicos no solo, na água e no ar.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Tendem a acumular-se no solo e na biota, e seus resíduos podem chegar às águas de superfície por escoamento, e às subterrâneas por lixiviação. 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 aumento do volume de vendas gera um grande volume de embalagens constituindo-se em séria ameaça ao meio ambiente devido ao descarte inadequado.</a:t>
            </a: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endParaRPr lang="pt-BR" sz="2000" dirty="0"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lnSpc>
                <a:spcPct val="110000"/>
              </a:lnSpc>
              <a:buClr>
                <a:srgbClr val="FFC000"/>
              </a:buClr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Agravos à saúde da população, contaminação de alimentos e degradação do meio ambiente.</a:t>
            </a:r>
          </a:p>
        </p:txBody>
      </p:sp>
    </p:spTree>
    <p:extLst>
      <p:ext uri="{BB962C8B-B14F-4D97-AF65-F5344CB8AC3E}">
        <p14:creationId xmlns:p14="http://schemas.microsoft.com/office/powerpoint/2010/main" val="2262377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16632"/>
            <a:ext cx="8208912" cy="5832648"/>
          </a:xfrm>
        </p:spPr>
        <p:txBody>
          <a:bodyPr>
            <a:no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Gerenciamento de resíduos</a:t>
            </a:r>
          </a:p>
          <a:p>
            <a:pPr algn="just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200" i="1" dirty="0">
                <a:latin typeface="Calibri" pitchFamily="34" charset="0"/>
                <a:cs typeface="Calibri" pitchFamily="34" charset="0"/>
              </a:rPr>
              <a:t>O objetivo do gerenciamento de resíduos é  </a:t>
            </a:r>
            <a:r>
              <a:rPr lang="pt-BR" sz="2200" b="1" i="1" dirty="0">
                <a:latin typeface="Calibri" pitchFamily="34" charset="0"/>
                <a:cs typeface="Calibri" pitchFamily="34" charset="0"/>
              </a:rPr>
              <a:t>reduzir</a:t>
            </a:r>
            <a:r>
              <a:rPr lang="pt-BR" sz="2200" i="1" dirty="0">
                <a:latin typeface="Calibri" pitchFamily="34" charset="0"/>
                <a:cs typeface="Calibri" pitchFamily="34" charset="0"/>
              </a:rPr>
              <a:t> a quantidade de resíduos que são gerados, </a:t>
            </a:r>
            <a:r>
              <a:rPr lang="pt-BR" sz="2200" b="1" i="1" dirty="0">
                <a:latin typeface="Calibri" pitchFamily="34" charset="0"/>
                <a:cs typeface="Calibri" pitchFamily="34" charset="0"/>
              </a:rPr>
              <a:t>utilizar os produtos </a:t>
            </a:r>
            <a:r>
              <a:rPr lang="pt-BR" sz="2200" i="1" dirty="0">
                <a:latin typeface="Calibri" pitchFamily="34" charset="0"/>
                <a:cs typeface="Calibri" pitchFamily="34" charset="0"/>
              </a:rPr>
              <a:t>que resultam do processamento e conduzir tais processos de modo </a:t>
            </a:r>
            <a:r>
              <a:rPr lang="pt-BR" sz="2200" b="1" i="1" dirty="0">
                <a:latin typeface="Calibri" pitchFamily="34" charset="0"/>
                <a:cs typeface="Calibri" pitchFamily="34" charset="0"/>
              </a:rPr>
              <a:t>economicamente viável, estabilizando, tratando ou liberando </a:t>
            </a:r>
            <a:r>
              <a:rPr lang="pt-BR" sz="2200" i="1" dirty="0">
                <a:latin typeface="Calibri" pitchFamily="34" charset="0"/>
                <a:cs typeface="Calibri" pitchFamily="34" charset="0"/>
              </a:rPr>
              <a:t>os resíduos finais que venham a ser gerados.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</a:rPr>
              <a:t>O conhecimento das características dos resíduos é fundamental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</a:rPr>
              <a:t>Métodos efetivos com resíduos industriais podem não ser efetivos com resíduos agrícolas</a:t>
            </a:r>
          </a:p>
          <a:p>
            <a:pPr indent="-457200" algn="just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2200" dirty="0">
                <a:latin typeface="Calibri" pitchFamily="34" charset="0"/>
                <a:cs typeface="Calibri" pitchFamily="34" charset="0"/>
              </a:rPr>
              <a:t>Necessário adequar os métodos às características de cada resíduo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16632"/>
            <a:ext cx="8280400" cy="5832648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Gerenciamento de resíduos</a:t>
            </a:r>
          </a:p>
          <a:p>
            <a:pPr algn="just">
              <a:lnSpc>
                <a:spcPct val="130000"/>
              </a:lnSpc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Os resíduos produzidos pelas atividades agroindustriais variam em quantidade e qualidade: 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o processamento de alimentos gera resíduos tanto líquidos (em grande volume), como sólidos;  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enquanto que os da avicultura, por exemplo, tendem a ter maior valor energético e a ter menor volume. </a:t>
            </a:r>
          </a:p>
          <a:p>
            <a:pPr marL="342900" indent="-342900" algn="just" eaLnBrk="1" hangingPunct="1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Informações sobre a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frequência e a qualidade das descargas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de resíduos permitem planejar as instalações: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Descargas constantes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Descargas intermitentes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5516" y="0"/>
            <a:ext cx="8712968" cy="576064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Gerenciamento de resíduos</a:t>
            </a:r>
          </a:p>
          <a:p>
            <a:pPr algn="ctr">
              <a:lnSpc>
                <a:spcPct val="13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 identificação das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fontes de resíduos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nos processos agroindustriais é essencial para: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fornecer informação para a segregação dos efluentes residuais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permitir reutilização das águas menos contaminadas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possibilitar mudanças nos processos que produzem grandes quantidades de resíduos e(ou) resíduos concentrados.  </a:t>
            </a:r>
          </a:p>
          <a:p>
            <a:pPr lvl="2" algn="just">
              <a:lnSpc>
                <a:spcPct val="130000"/>
              </a:lnSpc>
            </a:pPr>
            <a:endParaRPr lang="pt-BR" sz="1900" dirty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 </a:t>
            </a:r>
            <a:r>
              <a:rPr lang="pt-BR" sz="2400" b="1" u="sng" dirty="0">
                <a:latin typeface="Calibri" pitchFamily="34" charset="0"/>
                <a:cs typeface="Calibri" pitchFamily="34" charset="0"/>
              </a:rPr>
              <a:t>quantidade e a qualidade</a:t>
            </a:r>
            <a:r>
              <a:rPr lang="pt-BR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dos resíduos afeta a complexidade e o tamanho dos sistemas de tratamento de resíduos bem como as oportunidades de recuperação dos mesmos. </a:t>
            </a:r>
          </a:p>
        </p:txBody>
      </p:sp>
    </p:spTree>
    <p:extLst>
      <p:ext uri="{BB962C8B-B14F-4D97-AF65-F5344CB8AC3E}">
        <p14:creationId xmlns:p14="http://schemas.microsoft.com/office/powerpoint/2010/main" val="4346103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15516" y="25177"/>
            <a:ext cx="8712968" cy="5760640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Processamento de alimentos e resíduos</a:t>
            </a:r>
          </a:p>
          <a:p>
            <a:pPr algn="ctr">
              <a:lnSpc>
                <a:spcPct val="130000"/>
              </a:lnSpc>
            </a:pPr>
            <a:endParaRPr lang="pt-BR" sz="2400" b="1" i="1" dirty="0">
              <a:latin typeface="Calibri" pitchFamily="34" charset="0"/>
              <a:cs typeface="Calibri" pitchFamily="34" charset="0"/>
            </a:endParaRPr>
          </a:p>
          <a:p>
            <a:pPr marL="342900" indent="-342900" algn="ctr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A ação e preparação de alimentos utilizam grande quantidade de recursos naturais e geram resíduos de diversos tipos </a:t>
            </a:r>
          </a:p>
          <a:p>
            <a:pPr lvl="0" algn="just">
              <a:lnSpc>
                <a:spcPct val="130000"/>
              </a:lnSpc>
            </a:pPr>
            <a:endParaRPr lang="pt-BR" sz="2400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Mudanças no mercado de alimentos têm resultado em alterações nos métodos de processamento: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Nem sempre a demanda do mercado leva em consideração os resíduos gerados nos processos e seus impactos ambientais</a:t>
            </a:r>
          </a:p>
          <a:p>
            <a:pPr marL="1257300" lvl="2" indent="-342900" algn="just">
              <a:lnSpc>
                <a:spcPct val="130000"/>
              </a:lnSpc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Novas práticas e produtos podem gerar ou transferir os resíduos para a fonte produtora</a:t>
            </a:r>
          </a:p>
        </p:txBody>
      </p:sp>
    </p:spTree>
    <p:extLst>
      <p:ext uri="{BB962C8B-B14F-4D97-AF65-F5344CB8AC3E}">
        <p14:creationId xmlns:p14="http://schemas.microsoft.com/office/powerpoint/2010/main" val="958197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4393" y="0"/>
            <a:ext cx="8712968" cy="576064"/>
          </a:xfrm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pt-BR" sz="2400" b="1" i="1" dirty="0">
                <a:latin typeface="Calibri" pitchFamily="34" charset="0"/>
                <a:cs typeface="Calibri" pitchFamily="34" charset="0"/>
              </a:rPr>
              <a:t>Processamento de alimentos e resíduos</a:t>
            </a:r>
            <a:endParaRPr lang="pt-BR" sz="24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130000"/>
              </a:lnSpc>
              <a:buFont typeface="Arial" pitchFamily="34" charset="0"/>
              <a:buChar char="•"/>
            </a:pP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54393" y="911099"/>
            <a:ext cx="8496944" cy="5035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45720" indent="-342900" algn="just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Cada instalação de processamento de alimentos tem resíduos em diferentes quantidades e qualidades.</a:t>
            </a:r>
          </a:p>
          <a:p>
            <a:pPr marL="342900" marR="45720" lvl="0" indent="-342900" algn="just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95000"/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itchFamily="34" charset="0"/>
                <a:cs typeface="Calibri" pitchFamily="34" charset="0"/>
              </a:rPr>
              <a:t>Poucas instalações de processamento de alimentos têm conhecimento adequado dos volumes, características e flutuações de seus resíduos</a:t>
            </a:r>
          </a:p>
          <a:p>
            <a:pPr marL="1257300" lvl="2" indent="-342900" algn="just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Balanços sistemáticos podem fornecer estimativas sobre o total de fluxo de resíduos e liberação de contaminantes. </a:t>
            </a:r>
          </a:p>
          <a:p>
            <a:pPr marL="1257300" lvl="2" indent="-342900" algn="just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Pct val="70000"/>
              <a:buFont typeface="Arial" pitchFamily="34" charset="0"/>
              <a:buChar char="•"/>
            </a:pPr>
            <a:r>
              <a:rPr lang="pt-BR" sz="2000" dirty="0">
                <a:latin typeface="Calibri" pitchFamily="34" charset="0"/>
                <a:cs typeface="Calibri" pitchFamily="34" charset="0"/>
              </a:rPr>
              <a:t>Esses balanços, juntamente com levantamentos internos de fluxos individuais de resíduos podem indicar oportunidades para introduzir mudanças e reduzi-los, como também, contribuir para se identificar descargas desconhecidas. </a:t>
            </a:r>
          </a:p>
        </p:txBody>
      </p:sp>
    </p:spTree>
    <p:extLst>
      <p:ext uri="{BB962C8B-B14F-4D97-AF65-F5344CB8AC3E}">
        <p14:creationId xmlns:p14="http://schemas.microsoft.com/office/powerpoint/2010/main" val="382679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67543" y="52090"/>
            <a:ext cx="8208912" cy="5465142"/>
          </a:xfrm>
        </p:spPr>
        <p:txBody>
          <a:bodyPr>
            <a:noAutofit/>
          </a:bodyPr>
          <a:lstStyle/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endParaRPr lang="pt-BR" sz="1900" dirty="0">
              <a:latin typeface="Calibri" pitchFamily="34" charset="0"/>
              <a:cs typeface="Calibri" pitchFamily="34" charset="0"/>
            </a:endParaRPr>
          </a:p>
          <a:p>
            <a:pPr marL="914400" lvl="2" algn="l">
              <a:lnSpc>
                <a:spcPct val="100000"/>
              </a:lnSpc>
            </a:pPr>
            <a:endParaRPr lang="pt-BR" sz="1900" dirty="0">
              <a:latin typeface="Calibri" pitchFamily="34" charset="0"/>
              <a:cs typeface="Calibri" pitchFamily="34" charset="0"/>
            </a:endParaRPr>
          </a:p>
          <a:p>
            <a:pPr marL="914400" lvl="2" algn="l">
              <a:lnSpc>
                <a:spcPct val="100000"/>
              </a:lnSpc>
            </a:pPr>
            <a:r>
              <a:rPr lang="pt-BR" sz="2000" b="1" i="1" dirty="0">
                <a:latin typeface="Calibri" pitchFamily="34" charset="0"/>
                <a:cs typeface="Calibri" pitchFamily="34" charset="0"/>
              </a:rPr>
              <a:t>Muitas cidades definem como seus maiores problemas ambientais: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os resíduos sólidos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uso do solo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águas servidas/ residuais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problemas de crescimento</a:t>
            </a:r>
          </a:p>
          <a:p>
            <a:pPr algn="l" eaLnBrk="1" hangingPunct="1">
              <a:lnSpc>
                <a:spcPct val="110000"/>
              </a:lnSpc>
            </a:pPr>
            <a:r>
              <a:rPr lang="pt-BR" sz="2000" b="1" i="1" dirty="0">
                <a:latin typeface="Calibri" pitchFamily="34" charset="0"/>
                <a:cs typeface="Calibri" pitchFamily="34" charset="0"/>
              </a:rPr>
              <a:t>	    Problemas ambientais facilmente detectáveis: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nuvens visíveis de fumaça nas cidades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influência de poluentes do ar e da água sobre a saúde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lixo visual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ruas barulhentas 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grandes vazamentos de petróleo e seus efeitos</a:t>
            </a:r>
          </a:p>
          <a:p>
            <a:pPr marL="1257300" lvl="2" indent="-342900" algn="l">
              <a:lnSpc>
                <a:spcPct val="10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engarrafamentos em autoestradas e </a:t>
            </a:r>
          </a:p>
          <a:p>
            <a:pPr marL="1257300" lvl="2" indent="-342900" algn="l">
              <a:lnSpc>
                <a:spcPct val="110000"/>
              </a:lnSpc>
              <a:buFont typeface="Arial" pitchFamily="34" charset="0"/>
              <a:buChar char="•"/>
            </a:pPr>
            <a:r>
              <a:rPr lang="pt-BR" sz="1900" dirty="0">
                <a:latin typeface="Calibri" pitchFamily="34" charset="0"/>
                <a:cs typeface="Calibri" pitchFamily="34" charset="0"/>
              </a:rPr>
              <a:t>desaparecimento de paisagens rurais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611560" y="5668714"/>
            <a:ext cx="8208912" cy="9048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Outras condições são eventualmente mais difíceis de se identificar, como os efeitos de mudanças climáticas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17488"/>
            <a:ext cx="8640762" cy="6451600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endParaRPr lang="pt-BR" sz="2400" i="1" dirty="0">
              <a:solidFill>
                <a:srgbClr val="800000"/>
              </a:solidFill>
              <a:latin typeface="Tahoma" charset="0"/>
            </a:endParaRPr>
          </a:p>
          <a:p>
            <a:pPr algn="just" eaLnBrk="1" hangingPunct="1">
              <a:lnSpc>
                <a:spcPct val="110000"/>
              </a:lnSpc>
            </a:pPr>
            <a:endParaRPr lang="pt-BR" sz="3000" i="1" dirty="0">
              <a:solidFill>
                <a:srgbClr val="800000"/>
              </a:solidFill>
              <a:latin typeface="Tahoma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32408"/>
              </p:ext>
            </p:extLst>
          </p:nvPr>
        </p:nvGraphicFramePr>
        <p:xfrm>
          <a:off x="1259533" y="925374"/>
          <a:ext cx="6461626" cy="4983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158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Resíduos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Métodos de tratamento e deposição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Líquidos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Resíduos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Orgânicos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Tratamento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biológico</a:t>
                      </a:r>
                    </a:p>
                    <a:p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Disposição no solo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pt-BR" sz="1400" kern="1200" dirty="0">
                          <a:solidFill>
                            <a:schemeClr val="tx1"/>
                          </a:solidFill>
                        </a:rPr>
                        <a:t>Matéria Orgânica Dissolvida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pt-BR" sz="1400" kern="1200" dirty="0">
                          <a:solidFill>
                            <a:schemeClr val="tx1"/>
                          </a:solidFill>
                        </a:rPr>
                        <a:t>Disposição no solo</a:t>
                      </a:r>
                    </a:p>
                    <a:p>
                      <a:pPr marL="0" algn="l" rtl="0" eaLnBrk="1" latinLnBrk="0" hangingPunct="1"/>
                      <a:r>
                        <a:rPr kumimoji="0" lang="pt-BR" sz="1400" kern="1200" dirty="0">
                          <a:solidFill>
                            <a:schemeClr val="tx1"/>
                          </a:solidFill>
                        </a:rPr>
                        <a:t>Tratamento químico ou físico</a:t>
                      </a:r>
                      <a:endParaRPr kumimoji="0" lang="pt-BR" sz="14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Matéria Orgânica Suspensa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Sedimentação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Tratamento biológico</a:t>
                      </a:r>
                    </a:p>
                    <a:p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Precipitação química</a:t>
                      </a:r>
                    </a:p>
                    <a:p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Disposição no solo</a:t>
                      </a:r>
                    </a:p>
                    <a:p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Tratamento químico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Sólidos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Resíduos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Orgânicos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Incineração</a:t>
                      </a:r>
                    </a:p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Compostagem</a:t>
                      </a:r>
                    </a:p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Disposição no solo</a:t>
                      </a:r>
                    </a:p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Desidratação</a:t>
                      </a:r>
                    </a:p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Alimentação animal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Resíduos</a:t>
                      </a:r>
                      <a:r>
                        <a:rPr lang="pt-BR" sz="1400" baseline="0" dirty="0">
                          <a:solidFill>
                            <a:schemeClr val="tx1"/>
                          </a:solidFill>
                        </a:rPr>
                        <a:t> Inorgânicos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Disposição no solo</a:t>
                      </a:r>
                      <a:endParaRPr lang="pt-BR" sz="1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5273" y="-511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Calibri" pitchFamily="34" charset="0"/>
                <a:cs typeface="Calibri" pitchFamily="34" charset="0"/>
              </a:rPr>
              <a:t>Possibilidades de Tratamento e Métodos de Disposição para </a:t>
            </a:r>
          </a:p>
          <a:p>
            <a:pPr algn="ctr"/>
            <a:r>
              <a:rPr lang="pt-BR" sz="2000" b="1" i="1" dirty="0">
                <a:latin typeface="Calibri" pitchFamily="34" charset="0"/>
                <a:cs typeface="Calibri" pitchFamily="34" charset="0"/>
              </a:rPr>
              <a:t>Resíduos de diferentes categorias </a:t>
            </a:r>
            <a:r>
              <a:rPr lang="pt-BR" sz="1400" b="1" i="1" dirty="0">
                <a:latin typeface="Calibri" pitchFamily="34" charset="0"/>
                <a:cs typeface="Calibri" pitchFamily="34" charset="0"/>
              </a:rPr>
              <a:t>(adaptada de </a:t>
            </a:r>
            <a:r>
              <a:rPr lang="pt-BR" sz="1400" b="1" i="1" dirty="0" err="1">
                <a:latin typeface="Calibri" pitchFamily="34" charset="0"/>
                <a:cs typeface="Calibri" pitchFamily="34" charset="0"/>
              </a:rPr>
              <a:t>Loher</a:t>
            </a:r>
            <a:r>
              <a:rPr lang="pt-BR" sz="1400" b="1" i="1" dirty="0">
                <a:latin typeface="Calibri" pitchFamily="34" charset="0"/>
                <a:cs typeface="Calibri" pitchFamily="34" charset="0"/>
              </a:rPr>
              <a:t>, 1984)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259632" y="5908854"/>
            <a:ext cx="66247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3203D-D86C-42D0-A703-2F7E0ECA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Lição de casa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13C834-3BE0-4DF2-8AF4-951295575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Incineração</a:t>
            </a:r>
          </a:p>
          <a:p>
            <a:r>
              <a:rPr lang="pt-BR" sz="2800" dirty="0"/>
              <a:t>Logística reversa</a:t>
            </a:r>
          </a:p>
        </p:txBody>
      </p:sp>
    </p:spTree>
    <p:extLst>
      <p:ext uri="{BB962C8B-B14F-4D97-AF65-F5344CB8AC3E}">
        <p14:creationId xmlns:p14="http://schemas.microsoft.com/office/powerpoint/2010/main" val="1736553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0CCF6-B38F-417C-B312-E451C5BB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3" y="116632"/>
            <a:ext cx="6571343" cy="528612"/>
          </a:xfrm>
        </p:spPr>
        <p:txBody>
          <a:bodyPr>
            <a:normAutofit fontScale="90000"/>
          </a:bodyPr>
          <a:lstStyle/>
          <a:p>
            <a:r>
              <a:rPr lang="pt-BR" dirty="0"/>
              <a:t>Acessar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192EDA71-C7F6-4F97-9C85-E2ABFBEBBA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201332"/>
              </p:ext>
            </p:extLst>
          </p:nvPr>
        </p:nvGraphicFramePr>
        <p:xfrm>
          <a:off x="1129394" y="1268760"/>
          <a:ext cx="6570662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331">
                  <a:extLst>
                    <a:ext uri="{9D8B030D-6E8A-4147-A177-3AD203B41FA5}">
                      <a16:colId xmlns:a16="http://schemas.microsoft.com/office/drawing/2014/main" val="2919361915"/>
                    </a:ext>
                  </a:extLst>
                </a:gridCol>
                <a:gridCol w="3285331">
                  <a:extLst>
                    <a:ext uri="{9D8B030D-6E8A-4147-A177-3AD203B41FA5}">
                      <a16:colId xmlns:a16="http://schemas.microsoft.com/office/drawing/2014/main" val="1700951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27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hlinkClick r:id="rId2"/>
                        </a:rPr>
                        <a:t>https://www.embrapa.br/busca-de-publicacoes/-/publicacao/15288/gestao-de-residuos-na-agricultura-e-agroindustria</a:t>
                      </a:r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Resíduos Agricultura e </a:t>
                      </a:r>
                      <a:r>
                        <a:rPr lang="pt-BR" dirty="0" err="1"/>
                        <a:t>Agroindustria</a:t>
                      </a:r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OBS: O arquivo </a:t>
                      </a:r>
                      <a:r>
                        <a:rPr lang="pt-BR" dirty="0" err="1"/>
                        <a:t>pdf</a:t>
                      </a:r>
                      <a:r>
                        <a:rPr lang="pt-BR" dirty="0"/>
                        <a:t> está disponível na pasta de apoio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2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hlinkClick r:id="rId3"/>
                        </a:rPr>
                        <a:t>http://www.rc.unesp.br/igce/aplicada/ead/residuos/res13.html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Disposição de resíduos sólidos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52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hlinkClick r:id="rId4"/>
                        </a:rPr>
                        <a:t>https://portalresiduossolidos.com/</a:t>
                      </a:r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Resíduos Sólidos - Geral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735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>
                          <a:hlinkClick r:id="rId5"/>
                        </a:rPr>
                        <a:t>https://cetesb.sp.gov.br/biogas/aterro-sanitario/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Cetesb/ Biogás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628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675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BD246-4483-412C-AD85-A2DAE1C5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793" y="188640"/>
            <a:ext cx="6571343" cy="600620"/>
          </a:xfrm>
        </p:spPr>
        <p:txBody>
          <a:bodyPr/>
          <a:lstStyle/>
          <a:p>
            <a:r>
              <a:rPr lang="pt-BR" dirty="0"/>
              <a:t>Acessar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1B7A49A-FFD3-44AE-9AD3-76AFE257D6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866149"/>
              </p:ext>
            </p:extLst>
          </p:nvPr>
        </p:nvGraphicFramePr>
        <p:xfrm>
          <a:off x="1128713" y="908050"/>
          <a:ext cx="6570662" cy="524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331">
                  <a:extLst>
                    <a:ext uri="{9D8B030D-6E8A-4147-A177-3AD203B41FA5}">
                      <a16:colId xmlns:a16="http://schemas.microsoft.com/office/drawing/2014/main" val="813721775"/>
                    </a:ext>
                  </a:extLst>
                </a:gridCol>
                <a:gridCol w="3285331">
                  <a:extLst>
                    <a:ext uri="{9D8B030D-6E8A-4147-A177-3AD203B41FA5}">
                      <a16:colId xmlns:a16="http://schemas.microsoft.com/office/drawing/2014/main" val="835917672"/>
                    </a:ext>
                  </a:extLst>
                </a:gridCol>
              </a:tblGrid>
              <a:tr h="56330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294284"/>
                  </a:ext>
                </a:extLst>
              </a:tr>
              <a:tr h="1309571">
                <a:tc>
                  <a:txBody>
                    <a:bodyPr/>
                    <a:lstStyle/>
                    <a:p>
                      <a:r>
                        <a:rPr lang="pt-BR" dirty="0">
                          <a:hlinkClick r:id="rId2"/>
                        </a:rPr>
                        <a:t>https://www.eea.europa.eu/publications#c7=en&amp;c11=5&amp;c14=&amp;c12=&amp;b_start=0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Publicações sobre o ambiente da Europa publicadas pela EEA (Agência </a:t>
                      </a:r>
                      <a:r>
                        <a:rPr lang="pt-BR" dirty="0" err="1"/>
                        <a:t>Européia</a:t>
                      </a:r>
                      <a:r>
                        <a:rPr lang="pt-BR" dirty="0"/>
                        <a:t> de Meio Ambiente)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184302"/>
                  </a:ext>
                </a:extLst>
              </a:tr>
              <a:tr h="763935">
                <a:tc>
                  <a:txBody>
                    <a:bodyPr/>
                    <a:lstStyle/>
                    <a:p>
                      <a:r>
                        <a:rPr lang="pt-BR" dirty="0">
                          <a:hlinkClick r:id="rId3"/>
                        </a:rPr>
                        <a:t>https://www.eea.europa.eu/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Agencia </a:t>
                      </a:r>
                      <a:r>
                        <a:rPr lang="pt-BR" dirty="0" err="1"/>
                        <a:t>Européia</a:t>
                      </a:r>
                      <a:r>
                        <a:rPr lang="pt-BR" dirty="0"/>
                        <a:t> de Meio Ambiente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608877"/>
                  </a:ext>
                </a:extLst>
              </a:tr>
              <a:tr h="869922">
                <a:tc>
                  <a:txBody>
                    <a:bodyPr/>
                    <a:lstStyle/>
                    <a:p>
                      <a:r>
                        <a:rPr lang="pt-BR" dirty="0">
                          <a:hlinkClick r:id="rId4"/>
                        </a:rPr>
                        <a:t>https://www.epa.gov/environmental-topics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Agência de Proteção Ambiental dos Estados Unidos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591633"/>
                  </a:ext>
                </a:extLst>
              </a:tr>
              <a:tr h="566510">
                <a:tc>
                  <a:txBody>
                    <a:bodyPr/>
                    <a:lstStyle/>
                    <a:p>
                      <a:r>
                        <a:rPr lang="pt-BR" dirty="0">
                          <a:hlinkClick r:id="rId5"/>
                        </a:rPr>
                        <a:t>https://www.weforum.org/</a:t>
                      </a:r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>
                          <a:hlinkClick r:id="rId6"/>
                        </a:rPr>
                        <a:t>https://www.weforum.org/agenda/2018/08/the-fourth-industrial-revolution-can-transform-how-we-solve-the-worlds-water-crises</a:t>
                      </a:r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Forum</a:t>
                      </a:r>
                      <a:r>
                        <a:rPr lang="pt-BR" dirty="0"/>
                        <a:t> Econômico Mundial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 err="1"/>
                        <a:t>Forum</a:t>
                      </a:r>
                      <a:r>
                        <a:rPr lang="pt-BR" dirty="0"/>
                        <a:t> </a:t>
                      </a:r>
                      <a:r>
                        <a:rPr lang="pt-BR" dirty="0" err="1"/>
                        <a:t>Economico</a:t>
                      </a:r>
                      <a:r>
                        <a:rPr lang="pt-BR" dirty="0"/>
                        <a:t> Mundial – Relatório Global de Riscos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31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76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899F26-D60A-4FAA-A8F7-ACEFB7FF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Vídeos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691484-892C-4A24-A329-001A9F3EE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8683" y="1784682"/>
            <a:ext cx="6571343" cy="3660542"/>
          </a:xfrm>
        </p:spPr>
        <p:txBody>
          <a:bodyPr>
            <a:normAutofit fontScale="92500" lnSpcReduction="20000"/>
          </a:bodyPr>
          <a:lstStyle/>
          <a:p>
            <a:r>
              <a:rPr lang="pt-BR" sz="1800" dirty="0">
                <a:hlinkClick r:id="rId2"/>
              </a:rPr>
              <a:t>https://www.youtube.com/watch?v=iyCQKAmf0cU</a:t>
            </a:r>
            <a:endParaRPr lang="pt-BR" sz="1800" dirty="0"/>
          </a:p>
          <a:p>
            <a:r>
              <a:rPr lang="pt-BR" dirty="0"/>
              <a:t>(o que é aterro sanitário e pra que serve)</a:t>
            </a:r>
          </a:p>
          <a:p>
            <a:endParaRPr lang="pt-BR" sz="1800" dirty="0">
              <a:hlinkClick r:id="rId3"/>
            </a:endParaRPr>
          </a:p>
          <a:p>
            <a:r>
              <a:rPr lang="pt-BR" sz="1800" dirty="0">
                <a:hlinkClick r:id="rId3"/>
              </a:rPr>
              <a:t>https://www.youtube.com/watch?v=xUJdWSrfM_k</a:t>
            </a:r>
            <a:endParaRPr lang="pt-BR" sz="1800" dirty="0"/>
          </a:p>
          <a:p>
            <a:r>
              <a:rPr lang="pt-BR" dirty="0"/>
              <a:t>(aterro sanitário X lixão)</a:t>
            </a:r>
          </a:p>
          <a:p>
            <a:endParaRPr lang="pt-BR" dirty="0"/>
          </a:p>
          <a:p>
            <a:r>
              <a:rPr lang="pt-BR" sz="1900" dirty="0">
                <a:hlinkClick r:id="rId4"/>
              </a:rPr>
              <a:t>https://www.youtube.com/watch?v=iigbby414uM&amp;t=308s</a:t>
            </a:r>
            <a:endParaRPr lang="pt-BR" sz="1900" dirty="0"/>
          </a:p>
          <a:p>
            <a:r>
              <a:rPr lang="pt-BR" dirty="0"/>
              <a:t>(aterro controlado - o que é e como funciona)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6351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07604" y="1181628"/>
            <a:ext cx="8064896" cy="2117813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112713" algn="just" eaLnBrk="1" hangingPunct="1"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natureza tem garantido os meios para decompor pequenas descargas de resíduos. Entretanto, criações intensivas de animais e intenso plantio de vegetais têm ultrapassado essa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capacidade natural de </a:t>
            </a:r>
            <a:r>
              <a:rPr lang="pt-BR" sz="2400" b="1" u="sng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auto-purificação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63888" y="188640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  <a:cs typeface="Calibri" pitchFamily="34" charset="0"/>
              </a:rPr>
              <a:t>Reflexão </a:t>
            </a:r>
            <a:r>
              <a:rPr lang="pt-BR" sz="2400" b="1" i="1" dirty="0">
                <a:latin typeface="Calibri" pitchFamily="34" charset="0"/>
                <a:cs typeface="Calibri" pitchFamily="34" charset="0"/>
              </a:rPr>
              <a:t>							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800000"/>
                </a:solidFill>
                <a:latin typeface="Tahoma" charset="0"/>
              </a:rPr>
              <a:t> </a:t>
            </a:r>
            <a:endParaRPr lang="pt-BR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4517" y="3628647"/>
            <a:ext cx="8064896" cy="1613757"/>
          </a:xfrm>
          <a:prstGeom prst="rect">
            <a:avLst/>
          </a:prstGeom>
          <a:solidFill>
            <a:schemeClr val="accent1"/>
          </a:solidFill>
        </p:spPr>
        <p:txBody>
          <a:bodyPr vert="horz" lIns="0" rIns="18288" anchor="ctr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algn="just"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Os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custos ambientais, sociais e econômicos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 agricultura intensiva e do modelo industrial podem forçar a busca por métodos que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convertam resíduos em produtos de valor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nimBg="1"/>
      <p:bldP spid="5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029251"/>
            <a:ext cx="8424936" cy="2399749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marL="112713" algn="just"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melhor solução para o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gerenciamento de resíduos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está na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manutenção do ciclo básico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tanto quanto for possível. Mesmo quando isso não é possível, os resíduos ou produtos deveriam ser considerados como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recursos a serem reutilizados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 não materiais a serem meramente descartados.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362485" y="234068"/>
            <a:ext cx="1278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itchFamily="34" charset="0"/>
                <a:cs typeface="Calibri" pitchFamily="34" charset="0"/>
              </a:rPr>
              <a:t>Reflexão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3710936"/>
            <a:ext cx="8424936" cy="2117813"/>
          </a:xfrm>
          <a:prstGeom prst="rect">
            <a:avLst/>
          </a:prstGeom>
          <a:solidFill>
            <a:schemeClr val="accent1"/>
          </a:solidFill>
        </p:spPr>
        <p:txBody>
          <a:bodyPr vert="horz" lIns="0" rIns="18288" anchor="ctr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algn="just">
              <a:lnSpc>
                <a:spcPct val="120000"/>
              </a:lnSpc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Quanto mais longe do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ciclo básico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for a situação, mais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desequilibrada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ela se torna e maiores os problemas de gerenciamento de resíduos e os custos para manter as condições desejadas de </a:t>
            </a:r>
            <a:r>
              <a:rPr lang="pt-BR" sz="2400" b="1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qualidade ambiental.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54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nimBg="1"/>
      <p:bldP spid="4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381CE-CBD8-46EB-B3F8-10A0F1C7B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3" y="260648"/>
            <a:ext cx="6571343" cy="44580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Reflexão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BBC945-AD48-4A94-91D6-BCD98E74C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8E7FEA1-1B5D-4016-8A65-612A174E4319}"/>
              </a:ext>
            </a:extLst>
          </p:cNvPr>
          <p:cNvSpPr/>
          <p:nvPr/>
        </p:nvSpPr>
        <p:spPr>
          <a:xfrm>
            <a:off x="611560" y="1268760"/>
            <a:ext cx="7632847" cy="4187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Há que se considerar que subjacentes a esses fatores estão os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valores e atitudes públicas </a:t>
            </a: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que produziram e mantiveram condições ambientais indesejáveis. </a:t>
            </a:r>
          </a:p>
          <a:p>
            <a:pPr marL="174625" algn="just">
              <a:spcBef>
                <a:spcPts val="1200"/>
              </a:spcBef>
              <a:spcAft>
                <a:spcPts val="1200"/>
              </a:spcAft>
              <a:defRPr/>
            </a:pPr>
            <a:endParaRPr 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174625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 proteção do ambiente requer o esforço consciente dos indivíduos que nele vivem e trabalham.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7900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60648"/>
            <a:ext cx="8964488" cy="54721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1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BIBLIOGRAFIA CONSULTADA</a:t>
            </a:r>
            <a:endParaRPr lang="pt-BR" sz="16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 err="1">
                <a:latin typeface="Calibri" pitchFamily="34" charset="0"/>
                <a:cs typeface="Calibri" pitchFamily="34" charset="0"/>
              </a:rPr>
              <a:t>Borinelli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B.; Lanza, F. Questão  Socioambiental, Cultura Política e Cidadania no Brasil </a:t>
            </a:r>
            <a:r>
              <a:rPr lang="pt-BR" sz="1600" dirty="0">
                <a:latin typeface="Calibri" pitchFamily="34" charset="0"/>
                <a:cs typeface="Calibri" pitchFamily="34" charset="0"/>
                <a:hlinkClick r:id="rId2"/>
              </a:rPr>
              <a:t>www.ssrevista.uel.br/ </a:t>
            </a:r>
            <a:r>
              <a:rPr lang="pt-BR" sz="1600" dirty="0" err="1">
                <a:latin typeface="Calibri" pitchFamily="34" charset="0"/>
                <a:cs typeface="Calibri" pitchFamily="34" charset="0"/>
                <a:hlinkClick r:id="rId2"/>
              </a:rPr>
              <a:t>pdf</a:t>
            </a:r>
            <a:r>
              <a:rPr lang="pt-BR" sz="1600" dirty="0">
                <a:latin typeface="Calibri" pitchFamily="34" charset="0"/>
                <a:cs typeface="Calibri" pitchFamily="34" charset="0"/>
                <a:hlinkClick r:id="rId2"/>
              </a:rPr>
              <a:t>/2008/31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18p.</a:t>
            </a:r>
          </a:p>
          <a:p>
            <a:pPr algn="l" eaLnBrk="1" hangingPunct="1"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Instituto Brasileiro de Geografia e Estatística (IBGE) </a:t>
            </a:r>
            <a:r>
              <a:rPr lang="pt-B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Pesquisa de Informações Básicas Municipais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: Perfil dos Municípios Brasileiros, Meio Ambiente, 2002. Disponível em &lt; </a:t>
            </a:r>
            <a:r>
              <a:rPr lang="pt-BR" sz="1600" dirty="0">
                <a:latin typeface="Calibri" pitchFamily="34" charset="0"/>
                <a:cs typeface="Calibri" pitchFamily="34" charset="0"/>
                <a:hlinkClick r:id="rId3"/>
              </a:rPr>
              <a:t>http://www.ibge.gov.br/home/estatistica/economia/perfilmunic/meio_ambiente_2002/default.shtm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&gt; Acesso em agosto de 2009. </a:t>
            </a: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Loehr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R.C.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Pollution Control for Agriculture.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2ªEd. New York, Academic Press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Inc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1984.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467p.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dirty="0">
                <a:latin typeface="Calibri" pitchFamily="34" charset="0"/>
                <a:cs typeface="Calibri" pitchFamily="34" charset="0"/>
              </a:rPr>
              <a:t>MORAN, E. F. </a:t>
            </a:r>
            <a:r>
              <a:rPr lang="pt-BR" b="1" dirty="0">
                <a:latin typeface="Calibri" pitchFamily="34" charset="0"/>
                <a:cs typeface="Calibri" pitchFamily="34" charset="0"/>
              </a:rPr>
              <a:t>Adaptabilidade humana</a:t>
            </a:r>
            <a:r>
              <a:rPr lang="pt-BR" dirty="0">
                <a:latin typeface="Calibri" pitchFamily="34" charset="0"/>
                <a:cs typeface="Calibri" pitchFamily="34" charset="0"/>
              </a:rPr>
              <a:t>. São Paulo: Edusp, 1994.</a:t>
            </a: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 err="1">
                <a:latin typeface="Calibri" pitchFamily="34" charset="0"/>
                <a:cs typeface="Calibri" pitchFamily="34" charset="0"/>
              </a:rPr>
              <a:t>Merrington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G.;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Winder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L.; Parkinson, R.;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Redman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M.  </a:t>
            </a:r>
            <a:r>
              <a:rPr lang="en-US" sz="1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Agricultural Pollution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– environmental problems and practical solutions.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Spon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Press – London/New York. 2002. 243 p.</a:t>
            </a:r>
          </a:p>
          <a:p>
            <a:pPr algn="l" eaLnBrk="1" hangingPunct="1">
              <a:spcAft>
                <a:spcPct val="5000"/>
              </a:spcAft>
              <a:defRPr/>
            </a:pPr>
            <a:r>
              <a:rPr lang="pt-BR" sz="1600" dirty="0">
                <a:latin typeface="Calibri" pitchFamily="34" charset="0"/>
                <a:cs typeface="Calibri" pitchFamily="34" charset="0"/>
              </a:rPr>
              <a:t>Romeiro, A. R., Abrantes, F. J. Uso do solo rural, tecnologia e meio ambiente. In: Seminário de Estrutura Agrária, Estado e Sociedade, 1980, Campinas. </a:t>
            </a:r>
            <a:r>
              <a:rPr lang="pt-BR" sz="1600" b="1" dirty="0">
                <a:latin typeface="Calibri" pitchFamily="34" charset="0"/>
                <a:cs typeface="Calibri" pitchFamily="34" charset="0"/>
              </a:rPr>
              <a:t>Anais...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Campinas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260648"/>
            <a:ext cx="8964488" cy="5472113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16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BIBLIOGRAFIA CONSULTADA</a:t>
            </a:r>
            <a:endParaRPr lang="pt-BR" sz="1600" dirty="0">
              <a:solidFill>
                <a:srgbClr val="FFCC66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endParaRPr lang="pt-BR" sz="16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r>
              <a:rPr lang="pt-BR" sz="1600" dirty="0" err="1">
                <a:latin typeface="Calibri" pitchFamily="34" charset="0"/>
                <a:cs typeface="Calibri" pitchFamily="34" charset="0"/>
              </a:rPr>
              <a:t>Sewell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G.H. </a:t>
            </a:r>
            <a:r>
              <a:rPr lang="pt-B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Administração e controle da qualidade ambiental.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trad. </a:t>
            </a:r>
            <a:r>
              <a:rPr lang="pt-BR" sz="1600" dirty="0" err="1">
                <a:latin typeface="Calibri" pitchFamily="34" charset="0"/>
                <a:cs typeface="Calibri" pitchFamily="34" charset="0"/>
              </a:rPr>
              <a:t>EngºGildo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 Magalhães dos Santos Filho. São Paulo. EPU/EDUSP/CETESB, 1993.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301p.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Shuler, M.L. An introduction to the role of Agricultural wastes and residues as resources. Shuler, M.L. (ed.)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</a:rPr>
              <a:t>Silva e Costa (2012). “A indústria de defensivos agrícolas”. In: BNDES Setorial 35 p. 233-276</a:t>
            </a: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Utilization and Recycle of Agricultural Wastes and Residues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New York, cap. I, p.2-17.</a:t>
            </a:r>
          </a:p>
          <a:p>
            <a:pPr algn="just">
              <a:spcBef>
                <a:spcPct val="40000"/>
              </a:spcBef>
              <a:spcAft>
                <a:spcPct val="5000"/>
              </a:spcAft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STOCK, J. T. Are humans still evolving? Technological advances and unique biological characteristics allow us to adapt to environmental stress. Has this stopped genetic evolution?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Science &amp; Society, EMBO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reports. 9, S51 - S54, 2008.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Disponível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&lt; http://www.nature.com/embor/journal/v9/n1s/full/embor200863.html &gt;.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Acesso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30 ago. 2013.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spcBef>
                <a:spcPct val="40000"/>
              </a:spcBef>
              <a:spcAft>
                <a:spcPct val="5000"/>
              </a:spcAft>
              <a:defRPr/>
            </a:pPr>
            <a:r>
              <a:rPr lang="en-US" sz="1600" dirty="0" err="1">
                <a:latin typeface="Calibri" pitchFamily="34" charset="0"/>
                <a:cs typeface="Calibri" pitchFamily="34" charset="0"/>
              </a:rPr>
              <a:t>Strauch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D. 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Helth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aspects of agricultural residue utilization. In; FAO/UNEP 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Seminary on residue utilization management of agricultural and AGROINDUSTRIAL wastes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, Rome, FAO, 1977. p.185-201.</a:t>
            </a:r>
          </a:p>
          <a:p>
            <a:pPr algn="l" eaLnBrk="1" hangingPunct="1">
              <a:spcAft>
                <a:spcPct val="5000"/>
              </a:spcAft>
              <a:defRPr/>
            </a:pPr>
            <a:r>
              <a:rPr lang="pt-BR" sz="1600" dirty="0" err="1">
                <a:latin typeface="Calibri" pitchFamily="34" charset="0"/>
                <a:cs typeface="Calibri" pitchFamily="34" charset="0"/>
              </a:rPr>
              <a:t>Zanoni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, M. A questão ambiental e o rural contemporâneo</a:t>
            </a:r>
            <a:r>
              <a:rPr lang="pt-BR" sz="1600" b="1" dirty="0">
                <a:latin typeface="Calibri" pitchFamily="34" charset="0"/>
                <a:cs typeface="Calibri" pitchFamily="34" charset="0"/>
              </a:rPr>
              <a:t>. Desenvolvimento e Meio Ambiente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. Paraná, n. 10, p. 101-110, 2004. </a:t>
            </a:r>
          </a:p>
        </p:txBody>
      </p:sp>
    </p:spTree>
    <p:extLst>
      <p:ext uri="{BB962C8B-B14F-4D97-AF65-F5344CB8AC3E}">
        <p14:creationId xmlns:p14="http://schemas.microsoft.com/office/powerpoint/2010/main" val="132973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47F5-04F0-4C26-AA58-CB7EB929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60648"/>
            <a:ext cx="6571343" cy="1224136"/>
          </a:xfrm>
        </p:spPr>
        <p:txBody>
          <a:bodyPr>
            <a:normAutofit fontScale="90000"/>
          </a:bodyPr>
          <a:lstStyle/>
          <a:p>
            <a:r>
              <a:rPr lang="pt-BR" sz="2700" b="1" dirty="0"/>
              <a:t>Resíduos</a:t>
            </a:r>
            <a:br>
              <a:rPr lang="pt-BR" sz="2200" dirty="0"/>
            </a:br>
            <a:br>
              <a:rPr lang="pt-BR" sz="2200" dirty="0"/>
            </a:br>
            <a:r>
              <a:rPr lang="pt-BR" sz="1800" dirty="0"/>
              <a:t>IBAMA INSTRUÇÃO NORMATIVA Nº 13, DE 18 DE DEZEMBRO DE 2012</a:t>
            </a:r>
            <a:br>
              <a:rPr lang="pt-BR" dirty="0"/>
            </a:br>
            <a:br>
              <a:rPr lang="pt-BR" dirty="0">
                <a:latin typeface="Calibri" panose="020F0502020204030204" pitchFamily="34" charset="0"/>
              </a:rPr>
            </a:b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692F9D-80D2-4F93-AEEF-29F2B851A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13" y="1340768"/>
            <a:ext cx="8510573" cy="46085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>
                <a:highlight>
                  <a:srgbClr val="FFFF00"/>
                </a:highlight>
              </a:rPr>
              <a:t>Resíduos sólidos</a:t>
            </a:r>
            <a:r>
              <a:rPr lang="pt-BR" dirty="0"/>
              <a:t>: todo material, substância, objeto ou bem descartado resultante de atividades humanas em sociedade, a cuja destinação final se procede, se propõe proceder ou se está obrigado a proceder, nos estados sólido ou semissólido, bem como gases contidos em recipientes e líquidos cujas particularidades tornem inviável o seu lançamento na rede pública de esgotos ou em corpos d'água, ou exijam para isso soluções técnica ou economicamente inviáveis em face da melhor tecnologia disponível;</a:t>
            </a:r>
          </a:p>
          <a:p>
            <a:pPr>
              <a:buFontTx/>
              <a:buChar char="-"/>
            </a:pPr>
            <a:r>
              <a:rPr lang="pt-BR" dirty="0">
                <a:highlight>
                  <a:srgbClr val="FFFF00"/>
                </a:highlight>
              </a:rPr>
              <a:t>Resíduos dos serviços de saúde</a:t>
            </a:r>
            <a:r>
              <a:rPr lang="pt-BR" dirty="0"/>
              <a:t>: aqueles que são descritos e classificados como resíduos de saúde, </a:t>
            </a:r>
            <a:r>
              <a:rPr lang="pt-BR" dirty="0">
                <a:highlight>
                  <a:srgbClr val="FFFF00"/>
                </a:highlight>
              </a:rPr>
              <a:t>conforme Resolução CONAMA nº 358, de 29 de abril de 2005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 marL="0" indent="0">
              <a:buNone/>
            </a:pP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0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10960-1329-4091-BF44-DEBB8466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88641"/>
            <a:ext cx="6571343" cy="648072"/>
          </a:xfrm>
        </p:spPr>
        <p:txBody>
          <a:bodyPr/>
          <a:lstStyle/>
          <a:p>
            <a:r>
              <a:rPr lang="pt-BR" dirty="0"/>
              <a:t>II. Capítulos da Lista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BCC210-BF00-4F63-9DD7-8332B5A1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7776864" cy="494565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01 - Resíduos da prospecção e exploração de minas e pedreiras, bem como de tratamentos físicos e químicos das matérias extraídas;</a:t>
            </a:r>
          </a:p>
          <a:p>
            <a:r>
              <a:rPr lang="pt-BR" dirty="0">
                <a:highlight>
                  <a:srgbClr val="00FFFF"/>
                </a:highlight>
              </a:rPr>
              <a:t>02 - </a:t>
            </a:r>
            <a:r>
              <a:rPr lang="pt-BR" dirty="0"/>
              <a:t>Resíduos da agricultura, horticultura, aquicultura, silvicultura, caça e pesca, e da preparação e processamento de produtos alimentares;</a:t>
            </a:r>
          </a:p>
          <a:p>
            <a:r>
              <a:rPr lang="pt-BR" dirty="0"/>
              <a:t>03 - Resíduos do processamento de madeira e da fabricação de painéis, mobiliário, papel e celulose;</a:t>
            </a:r>
          </a:p>
          <a:p>
            <a:r>
              <a:rPr lang="pt-BR" dirty="0"/>
              <a:t>04 - Resíduos da indústria do couro e produtos de couro e da indústria têxtil;</a:t>
            </a:r>
          </a:p>
          <a:p>
            <a:r>
              <a:rPr lang="pt-BR" dirty="0"/>
              <a:t>05 - Resíduos da refinação de petróleo, da purificação de gás natural e do tratamento </a:t>
            </a:r>
            <a:r>
              <a:rPr lang="pt-BR" dirty="0" err="1"/>
              <a:t>pirolítico</a:t>
            </a:r>
            <a:r>
              <a:rPr lang="pt-BR" dirty="0"/>
              <a:t> do carvão;</a:t>
            </a:r>
          </a:p>
          <a:p>
            <a:r>
              <a:rPr lang="pt-BR" dirty="0"/>
              <a:t>06 - Resíduos de processos químicos inorgânicos;</a:t>
            </a:r>
          </a:p>
          <a:p>
            <a:r>
              <a:rPr lang="pt-BR" dirty="0"/>
              <a:t>07 - Resíduos de processos químicos orgânicos;</a:t>
            </a:r>
          </a:p>
          <a:p>
            <a:r>
              <a:rPr lang="pt-BR" dirty="0"/>
              <a:t>08 - Resíduos da fabricação, formulação, distribuição e utilização de revestimentos (tintas, vernizes e esmaltes vítreos), colas, vedantes e tintas de impressão;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29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9A244-CD6F-4D09-9B5D-3F249738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080" y="188640"/>
            <a:ext cx="6571343" cy="648072"/>
          </a:xfrm>
        </p:spPr>
        <p:txBody>
          <a:bodyPr/>
          <a:lstStyle/>
          <a:p>
            <a:r>
              <a:rPr lang="pt-BR" dirty="0"/>
              <a:t>II. Capítulos da Lista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DD3FF6-0844-497C-B2BC-FF2ADCDC4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5" y="1124744"/>
            <a:ext cx="6984776" cy="475252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09 - Resíduos da indústria fotográfica;</a:t>
            </a:r>
          </a:p>
          <a:p>
            <a:r>
              <a:rPr lang="pt-BR" dirty="0"/>
              <a:t>10 - Resíduos de processos térmicos;</a:t>
            </a:r>
          </a:p>
          <a:p>
            <a:r>
              <a:rPr lang="pt-BR" dirty="0"/>
              <a:t>11 - Resíduos de tratamentos químicos e revestimentos de metais e outros materiais; resíduos da </a:t>
            </a:r>
            <a:r>
              <a:rPr lang="pt-BR" dirty="0" err="1"/>
              <a:t>hidrometalurgia</a:t>
            </a:r>
            <a:r>
              <a:rPr lang="pt-BR" dirty="0"/>
              <a:t> de metais não ferrosos;</a:t>
            </a:r>
          </a:p>
          <a:p>
            <a:r>
              <a:rPr lang="pt-BR" dirty="0"/>
              <a:t>12 - Resíduos da moldagem e do tratamento físico e mecânico de superfície de metais e plásticos;</a:t>
            </a:r>
          </a:p>
          <a:p>
            <a:r>
              <a:rPr lang="pt-BR" dirty="0"/>
              <a:t>13 - Óleos usados e resíduos de combustíveis líquidos (exceto óleos alimentares e capítulos 05, 12 e 19);</a:t>
            </a:r>
          </a:p>
          <a:p>
            <a:r>
              <a:rPr lang="pt-BR" dirty="0"/>
              <a:t>14 - Resíduos de solventes, fluidos de refrigeração e gases propulsores orgânicos (exceto 07 e 08);</a:t>
            </a:r>
          </a:p>
          <a:p>
            <a:r>
              <a:rPr lang="pt-BR" dirty="0"/>
              <a:t>15 - Resíduos de embalagens; absorventes, panos de limpeza, materiais filtrantes e vestuário de proteção não anteriormente especificados;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9412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C1007-F0C0-4469-907C-5455167B6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84" y="116633"/>
            <a:ext cx="6571343" cy="720080"/>
          </a:xfrm>
        </p:spPr>
        <p:txBody>
          <a:bodyPr/>
          <a:lstStyle/>
          <a:p>
            <a:r>
              <a:rPr lang="pt-BR" dirty="0"/>
              <a:t>II. Capítulos da Lista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23F588-F34D-4F4B-BF17-A477897C1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19346"/>
            <a:ext cx="7331748" cy="4619307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16 - Resíduos não especificados em outros capítulos desta Lista;</a:t>
            </a:r>
          </a:p>
          <a:p>
            <a:r>
              <a:rPr lang="pt-BR" dirty="0"/>
              <a:t>17 - Resíduos de construção e demolição (incluindo solos escavados de locais contaminados);</a:t>
            </a:r>
          </a:p>
          <a:p>
            <a:r>
              <a:rPr lang="pt-BR" dirty="0"/>
              <a:t>18 - Resíduos dos serviços de saúde;</a:t>
            </a:r>
          </a:p>
          <a:p>
            <a:r>
              <a:rPr lang="pt-BR" dirty="0"/>
              <a:t>19 - Resíduos de instalações de gestão de resíduos, de estações de tratamento de águas residuais e da preparação de água para consumo humano e água para consumo industrial;</a:t>
            </a:r>
          </a:p>
          <a:p>
            <a:r>
              <a:rPr lang="pt-BR" dirty="0"/>
              <a:t>20 - Resíduos sólidos urbanos e equiparados (resíduos domésticos, do comércio, indústria e serviços), incluindo as frações provenientes da coleta seletiva.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7855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FD8F5-0EA4-4CA0-BC0F-60873BD2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655" y="188640"/>
            <a:ext cx="6571343" cy="528612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III. Listagem dos resíduos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3BD93-CCE7-48A2-8D53-9DBAE7DD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1"/>
            <a:ext cx="8748464" cy="4547300"/>
          </a:xfrm>
        </p:spPr>
        <p:txBody>
          <a:bodyPr>
            <a:normAutofit fontScale="25000" lnSpcReduction="20000"/>
          </a:bodyPr>
          <a:lstStyle/>
          <a:p>
            <a:r>
              <a:rPr lang="pt-BR" sz="6000" dirty="0">
                <a:highlight>
                  <a:srgbClr val="00FFFF"/>
                </a:highlight>
              </a:rPr>
              <a:t>02 01 Resíduos da agricultura, horticultura, aquicultura, silvicultura, caça e pesca:</a:t>
            </a:r>
          </a:p>
          <a:p>
            <a:r>
              <a:rPr lang="pt-BR" sz="6000" dirty="0">
                <a:highlight>
                  <a:srgbClr val="FFFF00"/>
                </a:highlight>
              </a:rPr>
              <a:t>02 01 01 </a:t>
            </a:r>
            <a:r>
              <a:rPr lang="pt-BR" sz="6000" dirty="0"/>
              <a:t>Lodos provenientes da lavagem e limpeza -</a:t>
            </a:r>
            <a:r>
              <a:rPr lang="pt-BR" sz="6000" dirty="0">
                <a:highlight>
                  <a:srgbClr val="FFFF00"/>
                </a:highlight>
              </a:rPr>
              <a:t>02 01 02 </a:t>
            </a:r>
            <a:r>
              <a:rPr lang="pt-BR" sz="6000" dirty="0"/>
              <a:t>Resíduos de tecidos animais -02 01 03 Resíduos de tecidos vegetais -02 01 04 Resíduos de plásticos (excluindo embalagens) -02 01 06 Fezes, urina e estrume de animais (incluindo palha suja), efluentes recolhidos separadamente e tratados noutro local -02 01 07 Resíduos silvícolas -02 01 08 (*) Resíduos agrotóxicos e afins (</a:t>
            </a:r>
            <a:r>
              <a:rPr lang="pt-BR" sz="6000" dirty="0" err="1"/>
              <a:t>agro-químicos</a:t>
            </a:r>
            <a:r>
              <a:rPr lang="pt-BR" sz="6000" dirty="0"/>
              <a:t>) contendo substâncias perigosas -02 01 09 Resíduos agrotóxicos e afins (</a:t>
            </a:r>
            <a:r>
              <a:rPr lang="pt-BR" sz="6000" dirty="0" err="1"/>
              <a:t>agro-químicos</a:t>
            </a:r>
            <a:r>
              <a:rPr lang="pt-BR" sz="6000" dirty="0"/>
              <a:t>) não abrangidos em 02 01 08 -02 01 10 Resíduos metálicos, como por exemplo, estruturas metálicas, sucatas metálicas, varas e cabos utilizados em campo -02 01 99 Outros resíduos não anteriormente especificados -</a:t>
            </a:r>
            <a:r>
              <a:rPr lang="pt-BR" sz="6000" dirty="0">
                <a:highlight>
                  <a:srgbClr val="00FFFF"/>
                </a:highlight>
              </a:rPr>
              <a:t>02 02 Resíduos da preparação e processamento de carne, peixe e outros produtos alimentares de origem animal:</a:t>
            </a:r>
          </a:p>
          <a:p>
            <a:r>
              <a:rPr lang="pt-BR" sz="6000" dirty="0">
                <a:highlight>
                  <a:srgbClr val="FFFF00"/>
                </a:highlight>
              </a:rPr>
              <a:t>02 02 01 </a:t>
            </a:r>
            <a:r>
              <a:rPr lang="pt-BR" sz="6000" dirty="0"/>
              <a:t>Lodos provenientes da lavagem e limpeza -02 02 02 Resíduos de tecidos animais e orgânico de processo (sebo, soro, ossos, sangue, etc.) -02 02 03 Materiais impróprios para consumo ou processamento -02 02 04 Lodos do tratamento local de efluentes -02 02 99 Outros resíduos não anteriormente especificados -</a:t>
            </a:r>
            <a:r>
              <a:rPr lang="pt-BR" sz="6000" dirty="0">
                <a:highlight>
                  <a:srgbClr val="00FFFF"/>
                </a:highlight>
              </a:rPr>
              <a:t>02 03 Resíduos da preparação e processamento de frutos, legumes, cereais, óleos alimentares, cacau, café, chá e tabaco; resíduos da produção de conservas; resíduos da produção de levedura e extrato de levedura e da preparação e fermentação de melaços</a:t>
            </a:r>
            <a:r>
              <a:rPr lang="pt-BR" sz="6000" dirty="0"/>
              <a:t>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36583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04B663"/>
      </a:accent4>
      <a:accent5>
        <a:srgbClr val="DF8822"/>
      </a:accent5>
      <a:accent6>
        <a:srgbClr val="BC410A"/>
      </a:accent6>
      <a:hlink>
        <a:srgbClr val="5977C4"/>
      </a:hlink>
      <a:folHlink>
        <a:srgbClr val="0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2741</TotalTime>
  <Words>4073</Words>
  <Application>Microsoft Office PowerPoint</Application>
  <PresentationFormat>Apresentação na tela (4:3)</PresentationFormat>
  <Paragraphs>390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6" baseType="lpstr">
      <vt:lpstr>Arial</vt:lpstr>
      <vt:lpstr>Arial Nova</vt:lpstr>
      <vt:lpstr>Calibri</vt:lpstr>
      <vt:lpstr>Century Gothic</vt:lpstr>
      <vt:lpstr>Tahoma</vt:lpstr>
      <vt:lpstr>Wingdings 2</vt:lpstr>
      <vt:lpstr>Galeria</vt:lpstr>
      <vt:lpstr>   LGN - 0479 Genética e Questões Socioambientais Universidade de São Paulo Escola Superior de Agricultura "Luiz de Queiroz” Departamento de Genética Laboratório de Ecologia Evolutiva Humana  </vt:lpstr>
      <vt:lpstr>Problemas socioambientais mais relevantes para a espécie humana relacionam-se ao conceito de adaptabilidade </vt:lpstr>
      <vt:lpstr> </vt:lpstr>
      <vt:lpstr>Apresentação do PowerPoint</vt:lpstr>
      <vt:lpstr>Resíduos  IBAMA INSTRUÇÃO NORMATIVA Nº 13, DE 18 DE DEZEMBRO DE 2012  </vt:lpstr>
      <vt:lpstr>II. Capítulos da Lista</vt:lpstr>
      <vt:lpstr>II. Capítulos da Lista</vt:lpstr>
      <vt:lpstr>II. Capítulos da Lista</vt:lpstr>
      <vt:lpstr>III. Listagem dos resíduos </vt:lpstr>
      <vt:lpstr>Apresentação do PowerPoint</vt:lpstr>
      <vt:lpstr>Apresentação do PowerPoint</vt:lpstr>
      <vt:lpstr>Apresentação do PowerPoint</vt:lpstr>
      <vt:lpstr>Apresentação do PowerPoint</vt:lpstr>
      <vt:lpstr>Poluição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DESIguaIS</vt:lpstr>
      <vt:lpstr>Mumbai Image copyright JOHNNY MILLER / MEDIADRUMIMAGES.COM</vt:lpstr>
      <vt:lpstr>Mumbai Image copyright JOHNNY MILLER / MEDIADRUMIMAGES.COM</vt:lpstr>
      <vt:lpstr>Apresentação do PowerPoint</vt:lpstr>
      <vt:lpstr>Apresentação do PowerPoint</vt:lpstr>
      <vt:lpstr>Relatório do Fórum Econômico Mundial 2018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Dados - intensificação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Lição de casa </vt:lpstr>
      <vt:lpstr>Acessar</vt:lpstr>
      <vt:lpstr>Acessar</vt:lpstr>
      <vt:lpstr>Vídeos</vt:lpstr>
      <vt:lpstr>Apresentação do PowerPoint</vt:lpstr>
      <vt:lpstr>Apresentação do PowerPoint</vt:lpstr>
      <vt:lpstr>Reflexão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Superior de Agricultura "Luiz de Queiroz” Departamento de Genética LGN-478 e 479-Ecogenética de Resíduos Agroindustriais</dc:title>
  <dc:creator>User</dc:creator>
  <cp:lastModifiedBy>Debora Casagrande Santos</cp:lastModifiedBy>
  <cp:revision>266</cp:revision>
  <dcterms:created xsi:type="dcterms:W3CDTF">2007-07-31T19:15:02Z</dcterms:created>
  <dcterms:modified xsi:type="dcterms:W3CDTF">2018-08-31T19:49:37Z</dcterms:modified>
</cp:coreProperties>
</file>