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9F76F1-9419-4842-BA43-D4D0DCEBB111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D8F0F-4AFF-4373-A73C-E8D2226147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B9879-2D42-4282-B32A-A266562E63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344F-6632-4241-A353-642AC60C310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1703-0006-4059-A595-FB0FA0333D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D8474-207C-4264-9886-CE887AFD96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FD1C-0050-496E-AE91-DF22FB1D7D6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BFD0C-CB3F-40EA-BEB4-C9E4D229F8F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74BB3-2F45-4A37-AE73-75C7ABAF80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06D-2B3A-4F50-A007-E5EB7FD7ABC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E6B7-0DD5-499A-B25A-0D85BB63F6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 sz="2400"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2C01F3-1979-4AF5-B8FD-120F67F9D0C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/>
              <a:t>Os Projetos e o Meio Ambiente</a:t>
            </a:r>
            <a:br>
              <a:rPr lang="pt-BR" sz="3600" b="1"/>
            </a:br>
            <a:endParaRPr lang="pt-BR" sz="36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Edgard M Merlo</a:t>
            </a:r>
          </a:p>
          <a:p>
            <a:r>
              <a:rPr lang="pt-BR"/>
              <a:t>Cap 12 - Clemente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pt-BR" sz="2100" b="1"/>
              <a:t>Três fatores-chave para estabelecimento de soluções de mercado efetivas:</a:t>
            </a:r>
            <a:endParaRPr lang="pt-BR" sz="210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bem especificados – quanto menos mensurável a propriedade, mais difícil é administrar os recursos e reclamar os danos causados (posse da terra x espaço aéreo).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defensáveis – conflitos sobre a propriedade e dificuldade de estabelecimento de soluções (ex. cerca e lençol subterrâneo de água)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transferíveis  - a propriedade deve ser passível de ser comprada por outro (se isso não ocorre o incentivo de melhoria desaparece)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Contabilidade ambiental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/>
              <a:t>Nível macroeconômico</a:t>
            </a:r>
            <a:r>
              <a:rPr lang="pt-BR"/>
              <a:t> =&gt;Recursos naturais de um país =&gt; estoque natural de capital (as contas nacionais devem ser ajustadas de forma a refletir as mudanças no capital natural do país)</a:t>
            </a:r>
            <a:endParaRPr lang="pt-BR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Contabilidade ambiental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600" b="1"/>
              <a:t>Nível micro =&gt; duas abordagens:</a:t>
            </a:r>
          </a:p>
          <a:p>
            <a:pPr>
              <a:lnSpc>
                <a:spcPct val="80000"/>
              </a:lnSpc>
            </a:pPr>
            <a:r>
              <a:rPr lang="pt-BR" sz="2600" b="1"/>
              <a:t>Valorização monetária</a:t>
            </a:r>
            <a:r>
              <a:rPr lang="pt-BR" sz="2600"/>
              <a:t> =&gt; medir os efeitos da degradação ambiental em termos monetários</a:t>
            </a:r>
            <a:endParaRPr lang="pt-BR" sz="2600" b="1"/>
          </a:p>
          <a:p>
            <a:pPr>
              <a:lnSpc>
                <a:spcPct val="80000"/>
              </a:lnSpc>
            </a:pPr>
            <a:r>
              <a:rPr lang="pt-BR" sz="2600" b="1"/>
              <a:t>Unidades físicas</a:t>
            </a:r>
            <a:r>
              <a:rPr lang="pt-BR" sz="2600"/>
              <a:t> =&gt; o capital natural pode ser estudado em termos de estoques e fluxos físicos: Duas formas:</a:t>
            </a:r>
          </a:p>
          <a:p>
            <a:pPr>
              <a:lnSpc>
                <a:spcPct val="80000"/>
              </a:lnSpc>
            </a:pPr>
            <a:r>
              <a:rPr lang="pt-BR" sz="2600"/>
              <a:t>uma contabilidade de emissões (perdas do sistema) e</a:t>
            </a:r>
          </a:p>
          <a:p>
            <a:pPr>
              <a:lnSpc>
                <a:spcPct val="80000"/>
              </a:lnSpc>
            </a:pPr>
            <a:r>
              <a:rPr lang="pt-BR" sz="2600"/>
              <a:t>uma contabilidade de status, descreve o estado do meio ambiente em um determinado período de tempo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Contabilidade ambiental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Um problema da abordagem (unidades Físicas) é que as unidades podem diferir segundo os componentes, não permitindo comparações.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Preceitos a serem utilizados na contabilidade ambiental</a:t>
            </a:r>
            <a:r>
              <a:rPr lang="pt-BR" sz="3400"/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pt-BR" sz="2600"/>
              <a:t>usar uma planilha de balanço para mostrar o perfil dos estoques de recursos disponíveis, registrando a situação inicial e a final;</a:t>
            </a:r>
          </a:p>
          <a:p>
            <a:pPr marL="571500" indent="-571500"/>
            <a:r>
              <a:rPr lang="pt-BR" sz="2600"/>
              <a:t>preparar um levantamento das fontes e usos de estoques de recursos;</a:t>
            </a:r>
          </a:p>
          <a:p>
            <a:pPr marL="571500" indent="-571500"/>
            <a:r>
              <a:rPr lang="pt-BR" sz="2600"/>
              <a:t>garantir consistência de forma que todo o demonstrativo de estoque e fluxo estejam conciliados entre si.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Valor Econômico</a:t>
            </a: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Pode ser separado em dois componentes principais:</a:t>
            </a:r>
          </a:p>
          <a:p>
            <a:r>
              <a:rPr lang="pt-BR" sz="2600"/>
              <a:t>valores de uso (pessoal) =&gt; obtidos considerando o uso dos recursos para prover bens e serviços aos indivíduos;</a:t>
            </a:r>
          </a:p>
          <a:p>
            <a:r>
              <a:rPr lang="pt-BR" sz="2600"/>
              <a:t>valores não relacionados a uso =&gt; não relacionados ao uso efetivo, como a disponibilização dos recursos para gerações futuras.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Valor econômico Total</a:t>
            </a:r>
            <a:br>
              <a:rPr lang="pt-BR" sz="3400" b="1"/>
            </a:br>
            <a:endParaRPr lang="pt-BR" sz="34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600" b="1"/>
              <a:t>Valor Pessoal de uso</a:t>
            </a:r>
            <a:r>
              <a:rPr lang="pt-BR" sz="2600"/>
              <a:t>:</a:t>
            </a:r>
          </a:p>
          <a:p>
            <a:pPr>
              <a:lnSpc>
                <a:spcPct val="90000"/>
              </a:lnSpc>
            </a:pPr>
            <a:r>
              <a:rPr lang="pt-BR" sz="2600"/>
              <a:t>valor de uso direto</a:t>
            </a:r>
          </a:p>
          <a:p>
            <a:pPr>
              <a:lnSpc>
                <a:spcPct val="90000"/>
              </a:lnSpc>
            </a:pPr>
            <a:r>
              <a:rPr lang="pt-BR" sz="2600"/>
              <a:t>valor de uso indireto (benefícios funcionais)</a:t>
            </a:r>
          </a:p>
          <a:p>
            <a:pPr>
              <a:lnSpc>
                <a:spcPct val="90000"/>
              </a:lnSpc>
            </a:pPr>
            <a:r>
              <a:rPr lang="pt-BR" sz="2600"/>
              <a:t>valor de opção (valores de uso futuro direto e indireto)</a:t>
            </a:r>
            <a:endParaRPr lang="pt-BR" sz="2600" b="1"/>
          </a:p>
          <a:p>
            <a:pPr>
              <a:lnSpc>
                <a:spcPct val="90000"/>
              </a:lnSpc>
            </a:pPr>
            <a:r>
              <a:rPr lang="pt-BR" sz="2600" b="1"/>
              <a:t>Valor não relacionado a uso</a:t>
            </a: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valor de herança (valor do conhecimento de uso p/ remanescentes/descendentes)</a:t>
            </a:r>
          </a:p>
          <a:p>
            <a:pPr>
              <a:lnSpc>
                <a:spcPct val="90000"/>
              </a:lnSpc>
            </a:pPr>
            <a:r>
              <a:rPr lang="pt-BR" sz="2600"/>
              <a:t>valor da existência (valor do conhecimento da existência de rec. Naturais)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Mensurando o valor econômico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b="1"/>
              <a:t>Valoração de mercado </a:t>
            </a:r>
            <a:r>
              <a:rPr lang="pt-BR" sz="2600"/>
              <a:t> - podem ser usadas quando os serviços ambientais são comercializados no mercado;</a:t>
            </a:r>
            <a:endParaRPr lang="pt-BR" sz="2600" b="1"/>
          </a:p>
          <a:p>
            <a:r>
              <a:rPr lang="pt-BR" sz="2600" b="1"/>
              <a:t>Valoração quasi-mercado</a:t>
            </a:r>
            <a:r>
              <a:rPr lang="pt-BR" sz="2600"/>
              <a:t>, pode ser feita usando-se a metodologia de custo de viagem, ou contabilizando as despesas de equipamentos de lazer, barcos, etc.</a:t>
            </a:r>
            <a:endParaRPr lang="pt-BR" sz="2600" b="1"/>
          </a:p>
          <a:p>
            <a:r>
              <a:rPr lang="pt-BR" sz="2600" b="1"/>
              <a:t>Mercados Hipotéticos,</a:t>
            </a:r>
            <a:r>
              <a:rPr lang="pt-BR" sz="2600"/>
              <a:t> um instrumento de pesquisa é usado para estimar a disposição para pagar.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Noções de Ecoeconomia</a:t>
            </a:r>
            <a:br>
              <a:rPr lang="pt-BR" sz="3400" b="1"/>
            </a:br>
            <a:endParaRPr lang="pt-BR" sz="34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100" b="1"/>
              <a:t>Alguns fundamentos da lógica da escolha coletiva:</a:t>
            </a:r>
          </a:p>
          <a:p>
            <a:pPr>
              <a:lnSpc>
                <a:spcPct val="90000"/>
              </a:lnSpc>
            </a:pPr>
            <a:r>
              <a:rPr lang="pt-BR" sz="2100" b="1"/>
              <a:t>Bens públicos, </a:t>
            </a:r>
            <a:r>
              <a:rPr lang="pt-BR" sz="2100"/>
              <a:t>que apresentam algumas características: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t-BR" sz="2100"/>
              <a:t>oferta conjunta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t-BR" sz="2100"/>
              <a:t>princípio da impossibilidade de exclusão</a:t>
            </a:r>
            <a:endParaRPr lang="pt-BR" sz="2100" b="1"/>
          </a:p>
          <a:p>
            <a:pPr>
              <a:lnSpc>
                <a:spcPct val="90000"/>
              </a:lnSpc>
            </a:pPr>
            <a:r>
              <a:rPr lang="pt-BR" sz="2100" b="1"/>
              <a:t>Externalidades</a:t>
            </a:r>
            <a:r>
              <a:rPr lang="pt-BR" sz="2100"/>
              <a:t>,  resultam em benefícios ou custos para terceiros</a:t>
            </a:r>
          </a:p>
          <a:p>
            <a:pPr>
              <a:lnSpc>
                <a:spcPct val="90000"/>
              </a:lnSpc>
            </a:pPr>
            <a:r>
              <a:rPr lang="pt-BR" sz="2100"/>
              <a:t>o Estado pode intervir para garantir níveis ótimos de produção de bens que geram externalidades, compensando os custos ou benefícios externos da produção com impostos ou subsídios.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Noções de Ecoeconomia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diferença principal entre os bens públicos e externalidades é o impacto do princípio de exclusão. Para bens públicos puros, a exclusão é impossível e todos os membros de uma comunidade podem compartilhar seus benefícios.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Teorema de Coase</a:t>
            </a:r>
            <a:br>
              <a:rPr lang="pt-BR" sz="3400" b="1"/>
            </a:br>
            <a:endParaRPr lang="pt-BR" sz="34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100" b="1"/>
              <a:t>Coase</a:t>
            </a:r>
            <a:r>
              <a:rPr lang="pt-BR" sz="2100"/>
              <a:t> mostrou que o livre mercado nem sempre vai resolver o problema das externalidades associadas à poluição, pois existem os custos de transação. Estes custos incluem os custos de busca de informação, negociação e decisão e os custos de controle e cumprimento dos contratos.</a:t>
            </a:r>
          </a:p>
          <a:p>
            <a:pPr>
              <a:lnSpc>
                <a:spcPct val="90000"/>
              </a:lnSpc>
            </a:pPr>
            <a:r>
              <a:rPr lang="pt-BR" sz="2100"/>
              <a:t> Suponha uma firma que polui, seus vizinhos podem oferecer a ela um prêmio para que ela não opere – existe um incentivo para sua não operação. Se os benefícios de sua operação superarem os benefícios que ela recebe por sua não operação (custo de oportunidade) ela irá operar.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Teorema de Coase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alocação de recursos será eficiente, desconsiderando a dotação inicial de direitos de propriedade, na medida em que os custos de transação são suficientemente baixos e os direitos de propriedade estão claramente atribuídos e podem ser negociados.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Teorema de Coase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900"/>
              <a:t>É a intervenção governamental sempre necessárias para resolver externalidades ou a escolha coletiva pode resultar na internalização das externalidades ?</a:t>
            </a:r>
            <a:endParaRPr lang="pt-BR" sz="1900" u="sng"/>
          </a:p>
          <a:p>
            <a:pPr>
              <a:lnSpc>
                <a:spcPct val="80000"/>
              </a:lnSpc>
            </a:pPr>
            <a:r>
              <a:rPr lang="pt-BR" sz="1900" u="sng"/>
              <a:t>Dificuldades para a resolução voluntárias de externalidades:</a:t>
            </a:r>
            <a:endParaRPr lang="pt-BR" sz="1900"/>
          </a:p>
          <a:p>
            <a:pPr>
              <a:lnSpc>
                <a:spcPct val="80000"/>
              </a:lnSpc>
            </a:pPr>
            <a:r>
              <a:rPr lang="pt-BR" sz="1900"/>
              <a:t>necessidade de negociações;</a:t>
            </a:r>
          </a:p>
          <a:p>
            <a:pPr>
              <a:lnSpc>
                <a:spcPct val="80000"/>
              </a:lnSpc>
            </a:pPr>
            <a:r>
              <a:rPr lang="pt-BR" sz="1900"/>
              <a:t>existência de custos de transações;</a:t>
            </a:r>
          </a:p>
          <a:p>
            <a:pPr>
              <a:lnSpc>
                <a:spcPct val="80000"/>
              </a:lnSpc>
            </a:pPr>
            <a:r>
              <a:rPr lang="pt-BR" sz="1900"/>
              <a:t>presença de cartéis;</a:t>
            </a:r>
          </a:p>
          <a:p>
            <a:pPr>
              <a:lnSpc>
                <a:spcPct val="80000"/>
              </a:lnSpc>
            </a:pPr>
            <a:r>
              <a:rPr lang="pt-BR" sz="1900"/>
              <a:t>falta de informações.</a:t>
            </a:r>
            <a:endParaRPr lang="pt-BR" sz="1900" i="1"/>
          </a:p>
          <a:p>
            <a:pPr>
              <a:lnSpc>
                <a:spcPct val="80000"/>
              </a:lnSpc>
            </a:pPr>
            <a:r>
              <a:rPr lang="pt-BR" sz="1900" i="1"/>
              <a:t>“</a:t>
            </a:r>
            <a:r>
              <a:rPr lang="pt-BR" sz="2000" i="1"/>
              <a:t>Se os custos de transação forem baixos, haverá uma boa chance de que a solução voluntária ocorra e, dessa forma, a  necessidade para a ação pública seja pequena.No entanto, em algumas circunstâncias reais esses custos podem ser grandes, sugerindo que a intervenção estatal ainda pode ser a melhor forma para resolver as externalidades.”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400" b="1"/>
              <a:t/>
            </a:r>
            <a:br>
              <a:rPr lang="pt-BR" sz="3400" b="1"/>
            </a:br>
            <a:r>
              <a:rPr lang="pt-BR" sz="3400" b="1"/>
              <a:t>Conceitos da </a:t>
            </a:r>
            <a:r>
              <a:rPr lang="pt-BR" sz="3400" b="1" i="1"/>
              <a:t>New Resource Economics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600"/>
              <a:t>Um grupo de ambientalistas começou a questionar a qualidade do setor público no que se refere à gestão ambiental.  </a:t>
            </a:r>
          </a:p>
          <a:p>
            <a:pPr>
              <a:lnSpc>
                <a:spcPct val="90000"/>
              </a:lnSpc>
            </a:pPr>
            <a:r>
              <a:rPr lang="pt-BR" sz="2600"/>
              <a:t>As soluções coletivas realmente resolvem os problemas envolvendo bens públicos e externalidades e produzem melhores resultados do que o setor privado?</a:t>
            </a:r>
          </a:p>
          <a:p>
            <a:pPr>
              <a:lnSpc>
                <a:spcPct val="90000"/>
              </a:lnSpc>
            </a:pPr>
            <a:r>
              <a:rPr lang="pt-BR" sz="2600"/>
              <a:t>São os processo de mercado necessariamente danosos ao meio ambiente, como acreditam alguns ambientalistas?</a:t>
            </a:r>
          </a:p>
          <a:p>
            <a:pPr>
              <a:lnSpc>
                <a:spcPct val="90000"/>
              </a:lnSpc>
            </a:pPr>
            <a:endParaRPr lang="pt-BR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400" b="1"/>
              <a:t>Conceitos da </a:t>
            </a:r>
            <a:r>
              <a:rPr lang="pt-BR" sz="3400" b="1" i="1"/>
              <a:t>New Resource Economics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Irá defender a atuação do setor privado, pois este é mais eficiente que o setor público devido aos fatores:</a:t>
            </a:r>
          </a:p>
          <a:p>
            <a:r>
              <a:rPr lang="pt-BR" sz="2600"/>
              <a:t>Recompensa e penalidade são importantes para todo o comportamento humano</a:t>
            </a:r>
          </a:p>
          <a:p>
            <a:r>
              <a:rPr lang="pt-BR" sz="2600"/>
              <a:t>Os custos de transação são positivos e freqüentemente altos, tanto no setor público quanto no setor privado.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100" b="1"/>
              <a:t>Três vantagens do setor privado sobre o setor público:</a:t>
            </a:r>
            <a:endParaRPr lang="pt-BR" sz="2100"/>
          </a:p>
          <a:p>
            <a:pPr>
              <a:lnSpc>
                <a:spcPct val="90000"/>
              </a:lnSpc>
            </a:pPr>
            <a:r>
              <a:rPr lang="pt-BR" sz="2100"/>
              <a:t>preços de mercado para o setor privado denotam informações condensadas sobre o valor para o consumidor, a escassez relativa, etc.</a:t>
            </a:r>
          </a:p>
          <a:p>
            <a:pPr>
              <a:lnSpc>
                <a:spcPct val="90000"/>
              </a:lnSpc>
            </a:pPr>
            <a:r>
              <a:rPr lang="pt-BR" sz="2100"/>
              <a:t>no setor privado, compradores e vendedores arcam com os custos de suas ações, tendo, portanto incentivos poderosos para investir na informação correta;</a:t>
            </a:r>
          </a:p>
          <a:p>
            <a:pPr>
              <a:lnSpc>
                <a:spcPct val="90000"/>
              </a:lnSpc>
            </a:pPr>
            <a:r>
              <a:rPr lang="pt-BR" sz="2100"/>
              <a:t>disciplina competitiva é imposta nos mercados devido ao fato de existirem vários ofertantes e compradores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49</TotalTime>
  <Words>1018</Words>
  <Application>Microsoft Office PowerPoint</Application>
  <PresentationFormat>Apresentação na tela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Verdana</vt:lpstr>
      <vt:lpstr>Times New Roman</vt:lpstr>
      <vt:lpstr>Wingdings</vt:lpstr>
      <vt:lpstr>Perfil</vt:lpstr>
      <vt:lpstr>Os Projetos e o Meio Ambiente </vt:lpstr>
      <vt:lpstr>Noções de Ecoeconomia </vt:lpstr>
      <vt:lpstr>Noções de Ecoeconomia</vt:lpstr>
      <vt:lpstr>Teorema de Coase </vt:lpstr>
      <vt:lpstr>Teorema de Coase</vt:lpstr>
      <vt:lpstr>Teorema de Coase</vt:lpstr>
      <vt:lpstr> Conceitos da New Resource Economics</vt:lpstr>
      <vt:lpstr>Conceitos da New Resource Economics</vt:lpstr>
      <vt:lpstr>Slide 9</vt:lpstr>
      <vt:lpstr>Slide 10</vt:lpstr>
      <vt:lpstr>Contabilidade ambiental</vt:lpstr>
      <vt:lpstr>Contabilidade ambiental</vt:lpstr>
      <vt:lpstr>Contabilidade ambiental</vt:lpstr>
      <vt:lpstr>Preceitos a serem utilizados na contabilidade ambiental:</vt:lpstr>
      <vt:lpstr>Valor Econômico</vt:lpstr>
      <vt:lpstr>Valor econômico Total </vt:lpstr>
      <vt:lpstr>Mensurando o valor econômico</vt:lpstr>
    </vt:vector>
  </TitlesOfParts>
  <Company>FEARP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Projetos e o Meio Ambiente</dc:title>
  <dc:creator>Merlo</dc:creator>
  <cp:lastModifiedBy>Edgard Monforte Merlo</cp:lastModifiedBy>
  <cp:revision>5</cp:revision>
  <dcterms:created xsi:type="dcterms:W3CDTF">2010-10-21T20:18:00Z</dcterms:created>
  <dcterms:modified xsi:type="dcterms:W3CDTF">2018-08-07T23:16:37Z</dcterms:modified>
</cp:coreProperties>
</file>