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6" r:id="rId2"/>
  </p:sldMasterIdLst>
  <p:notesMasterIdLst>
    <p:notesMasterId r:id="rId67"/>
  </p:notesMasterIdLst>
  <p:sldIdLst>
    <p:sldId id="256" r:id="rId3"/>
    <p:sldId id="258" r:id="rId4"/>
    <p:sldId id="319" r:id="rId5"/>
    <p:sldId id="257" r:id="rId6"/>
    <p:sldId id="320" r:id="rId7"/>
    <p:sldId id="321" r:id="rId8"/>
    <p:sldId id="261" r:id="rId9"/>
    <p:sldId id="348" r:id="rId10"/>
    <p:sldId id="324" r:id="rId11"/>
    <p:sldId id="325" r:id="rId12"/>
    <p:sldId id="327" r:id="rId13"/>
    <p:sldId id="349" r:id="rId14"/>
    <p:sldId id="350" r:id="rId15"/>
    <p:sldId id="351" r:id="rId16"/>
    <p:sldId id="259" r:id="rId17"/>
    <p:sldId id="352" r:id="rId18"/>
    <p:sldId id="353" r:id="rId19"/>
    <p:sldId id="354" r:id="rId20"/>
    <p:sldId id="262" r:id="rId21"/>
    <p:sldId id="264" r:id="rId22"/>
    <p:sldId id="333" r:id="rId23"/>
    <p:sldId id="267" r:id="rId24"/>
    <p:sldId id="355" r:id="rId25"/>
    <p:sldId id="275" r:id="rId26"/>
    <p:sldId id="356" r:id="rId27"/>
    <p:sldId id="334" r:id="rId28"/>
    <p:sldId id="280" r:id="rId29"/>
    <p:sldId id="282" r:id="rId30"/>
    <p:sldId id="335" r:id="rId31"/>
    <p:sldId id="336" r:id="rId32"/>
    <p:sldId id="337" r:id="rId33"/>
    <p:sldId id="338" r:id="rId34"/>
    <p:sldId id="339" r:id="rId35"/>
    <p:sldId id="340" r:id="rId36"/>
    <p:sldId id="285" r:id="rId37"/>
    <p:sldId id="288" r:id="rId38"/>
    <p:sldId id="290" r:id="rId39"/>
    <p:sldId id="293" r:id="rId40"/>
    <p:sldId id="294" r:id="rId41"/>
    <p:sldId id="296" r:id="rId42"/>
    <p:sldId id="297" r:id="rId43"/>
    <p:sldId id="300" r:id="rId44"/>
    <p:sldId id="301" r:id="rId45"/>
    <p:sldId id="302" r:id="rId46"/>
    <p:sldId id="343" r:id="rId47"/>
    <p:sldId id="342" r:id="rId48"/>
    <p:sldId id="344" r:id="rId49"/>
    <p:sldId id="303" r:id="rId50"/>
    <p:sldId id="345" r:id="rId51"/>
    <p:sldId id="305" r:id="rId52"/>
    <p:sldId id="346" r:id="rId53"/>
    <p:sldId id="307" r:id="rId54"/>
    <p:sldId id="308" r:id="rId55"/>
    <p:sldId id="310" r:id="rId56"/>
    <p:sldId id="347" r:id="rId57"/>
    <p:sldId id="311" r:id="rId58"/>
    <p:sldId id="314" r:id="rId59"/>
    <p:sldId id="315" r:id="rId60"/>
    <p:sldId id="316" r:id="rId61"/>
    <p:sldId id="358" r:id="rId62"/>
    <p:sldId id="359" r:id="rId63"/>
    <p:sldId id="360" r:id="rId64"/>
    <p:sldId id="287" r:id="rId65"/>
    <p:sldId id="361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>
      <p:cViewPr varScale="1">
        <p:scale>
          <a:sx n="64" d="100"/>
          <a:sy n="6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8A50-DCD0-4693-82C7-39CBD0C89D3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FADE-A032-4934-9ED8-A255F3B8F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6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7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29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0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1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8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1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82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192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6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339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4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66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192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71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22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210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318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161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65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48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03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381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873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737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120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429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511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58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3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28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33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5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3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53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ADE-A032-4934-9ED8-A255F3B8FF5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0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6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07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0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8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64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20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59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82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6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515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4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3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7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86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1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4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58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1D5052-0ABB-4159-8CA1-80C024F1B3CB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72D9239-C697-4F51-A064-B56E71305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5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5" y="953283"/>
            <a:ext cx="9180512" cy="454644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5696" y="556483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800" dirty="0"/>
              <a:t>A decisão de localização </a:t>
            </a:r>
            <a:r>
              <a:rPr lang="pt-BR" sz="2800" dirty="0" smtClean="0"/>
              <a:t>varejista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9400" y="158809"/>
            <a:ext cx="474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RAD-5009 - Política dos Negócios no Varejo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8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gpabr.com/data/files/8A1784E941A962C90141B804D2C34956/br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43" y="3088313"/>
            <a:ext cx="4156245" cy="27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5373216"/>
            <a:ext cx="42484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Pão de Açúcar</a:t>
            </a:r>
          </a:p>
          <a:p>
            <a:pPr algn="ctr"/>
            <a:r>
              <a:rPr lang="pt-BR" dirty="0" smtClean="0"/>
              <a:t>Atender às necessidades de segmentos mais exigentes.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44008" y="5373216"/>
            <a:ext cx="42484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Barateiro</a:t>
            </a:r>
          </a:p>
          <a:p>
            <a:pPr algn="ctr"/>
            <a:r>
              <a:rPr lang="pt-BR" dirty="0" smtClean="0"/>
              <a:t>Posicionamento  mais popular</a:t>
            </a:r>
          </a:p>
          <a:p>
            <a:pPr algn="ctr"/>
            <a:r>
              <a:rPr lang="pt-BR" dirty="0" smtClean="0"/>
              <a:t>Melhor foco na classe média-baixa.</a:t>
            </a:r>
            <a:endParaRPr lang="pt-BR" dirty="0"/>
          </a:p>
        </p:txBody>
      </p:sp>
      <p:pic>
        <p:nvPicPr>
          <p:cNvPr id="9220" name="Picture 4" descr="http://3.bp.blogspot.com/-QHTlzexoXYc/Uix7E-kqFaI/AAAAAAAACJA/e3AI0dvIPrw/s1600/Grupo-Po-de-Acar-carref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97" y="39264"/>
            <a:ext cx="6361415" cy="19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xame2.abrilm.com.br/assets/images/2011/3/26272/size_590_loja-pao-de-acucar.jpg?13007434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16832"/>
            <a:ext cx="4427984" cy="33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bcl.com.br/wp-content/uploads/2015/07/OBarateiro_SP_01-398x1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9" y="1860584"/>
            <a:ext cx="4404741" cy="16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8473"/>
            <a:ext cx="7772400" cy="1609344"/>
          </a:xfrm>
        </p:spPr>
        <p:txBody>
          <a:bodyPr/>
          <a:lstStyle/>
          <a:p>
            <a:r>
              <a:rPr lang="pt-BR" dirty="0" smtClean="0"/>
              <a:t>Modelos de lojas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4941168"/>
            <a:ext cx="424847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Área de influência mais extensa, pois conseguem atrair clientes mais afastados.</a:t>
            </a:r>
          </a:p>
          <a:p>
            <a:pPr algn="ctr"/>
            <a:r>
              <a:rPr lang="pt-BR" dirty="0" smtClean="0"/>
              <a:t>Vias expressas – acesso de quem está distante e atingir maior volume de vendas.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44008" y="4941168"/>
            <a:ext cx="424847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Área de influência pequena. Regiões residenciais, densamente povoadas em vias de menor circulação.</a:t>
            </a:r>
            <a:endParaRPr lang="pt-BR" dirty="0"/>
          </a:p>
        </p:txBody>
      </p:sp>
      <p:pic>
        <p:nvPicPr>
          <p:cNvPr id="10242" name="Picture 2" descr="http://www.jornaldaparaiba.com.br/gerencia/upload_imagens/fotos_publicadas/album-3/22042009163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" y="1304764"/>
            <a:ext cx="4541470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-NwLI3xWcrmA/Ti65djylZdI/AAAAAAAABGM/JiD3k2EHl_A/s1600/farmac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4764"/>
            <a:ext cx="3524007" cy="35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52064"/>
            <a:ext cx="7772400" cy="1609344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7772400" cy="4050792"/>
          </a:xfrm>
        </p:spPr>
        <p:txBody>
          <a:bodyPr/>
          <a:lstStyle/>
          <a:p>
            <a:r>
              <a:rPr lang="pt-BR" sz="2800" dirty="0"/>
              <a:t> Localização </a:t>
            </a:r>
            <a:r>
              <a:rPr lang="pt-BR" sz="2800" dirty="0">
                <a:sym typeface="Wingdings" panose="05000000000000000000" pitchFamily="2" charset="2"/>
              </a:rPr>
              <a:t> Estratégias Geográficas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611560" y="2852936"/>
            <a:ext cx="26026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Concentração geográfica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4089815" y="2888284"/>
            <a:ext cx="455719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Maior produtividade nos custos fixos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Melhor ajuste mercadológico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195736" y="4705169"/>
            <a:ext cx="4824536" cy="206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Supermercados Zona Sul:</a:t>
            </a:r>
          </a:p>
          <a:p>
            <a:pPr algn="ctr"/>
            <a:r>
              <a:rPr lang="pt-BR" dirty="0" smtClean="0"/>
              <a:t>nos bairros da zona sul do RJ.</a:t>
            </a:r>
          </a:p>
          <a:p>
            <a:pPr algn="ctr"/>
            <a:r>
              <a:rPr lang="pt-BR" dirty="0" err="1" smtClean="0"/>
              <a:t>Angeloni</a:t>
            </a:r>
            <a:r>
              <a:rPr lang="pt-BR" dirty="0" smtClean="0"/>
              <a:t>: estado de SC.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52064"/>
            <a:ext cx="7772400" cy="1609344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7772400" cy="4050792"/>
          </a:xfrm>
        </p:spPr>
        <p:txBody>
          <a:bodyPr/>
          <a:lstStyle/>
          <a:p>
            <a:r>
              <a:rPr lang="pt-BR" sz="2800" dirty="0"/>
              <a:t> Localização </a:t>
            </a:r>
            <a:r>
              <a:rPr lang="pt-BR" sz="2800" dirty="0">
                <a:sym typeface="Wingdings" panose="05000000000000000000" pitchFamily="2" charset="2"/>
              </a:rPr>
              <a:t> Estratégias Geográficas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611560" y="2852936"/>
            <a:ext cx="26026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Dispersão geográfica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4089815" y="2888284"/>
            <a:ext cx="455719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Minimizar os riscos da concentração</a:t>
            </a:r>
          </a:p>
        </p:txBody>
      </p:sp>
      <p:sp>
        <p:nvSpPr>
          <p:cNvPr id="7" name="Elipse 6"/>
          <p:cNvSpPr/>
          <p:nvPr/>
        </p:nvSpPr>
        <p:spPr>
          <a:xfrm>
            <a:off x="2195736" y="4705169"/>
            <a:ext cx="4824536" cy="206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Makro </a:t>
            </a:r>
            <a:r>
              <a:rPr lang="pt-BR" dirty="0" smtClean="0"/>
              <a:t>Atacadista.</a:t>
            </a:r>
            <a:endParaRPr lang="pt-BR" dirty="0"/>
          </a:p>
          <a:p>
            <a:pPr algn="ctr"/>
            <a:r>
              <a:rPr lang="pt-BR" dirty="0"/>
              <a:t>Leroy </a:t>
            </a:r>
            <a:r>
              <a:rPr lang="pt-BR" dirty="0" smtClean="0"/>
              <a:t>Merlin.</a:t>
            </a:r>
            <a:endParaRPr lang="pt-BR" dirty="0"/>
          </a:p>
          <a:p>
            <a:pPr algn="ctr"/>
            <a:r>
              <a:rPr lang="pt-BR" dirty="0" smtClean="0"/>
              <a:t>C&amp;A.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52064"/>
            <a:ext cx="7772400" cy="1609344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dirty="0"/>
              <a:t> Localização </a:t>
            </a:r>
            <a:r>
              <a:rPr lang="pt-BR" sz="2800" dirty="0">
                <a:sym typeface="Wingdings" panose="05000000000000000000" pitchFamily="2" charset="2"/>
              </a:rPr>
              <a:t> </a:t>
            </a:r>
            <a:r>
              <a:rPr lang="pt-BR" sz="2800" dirty="0" smtClean="0">
                <a:sym typeface="Wingdings" panose="05000000000000000000" pitchFamily="2" charset="2"/>
              </a:rPr>
              <a:t>Estratégias</a:t>
            </a:r>
          </a:p>
          <a:p>
            <a:endParaRPr lang="pt-BR" sz="2800" dirty="0">
              <a:sym typeface="Wingdings" panose="05000000000000000000" pitchFamily="2" charset="2"/>
            </a:endParaRPr>
          </a:p>
          <a:p>
            <a:endParaRPr lang="pt-BR" sz="2800" dirty="0" smtClean="0">
              <a:sym typeface="Wingdings" panose="05000000000000000000" pitchFamily="2" charset="2"/>
            </a:endParaRPr>
          </a:p>
          <a:p>
            <a:r>
              <a:rPr lang="pt-BR" sz="2400" dirty="0">
                <a:sym typeface="Wingdings" panose="05000000000000000000" pitchFamily="2" charset="2"/>
              </a:rPr>
              <a:t>Decisões estratégicas = diretrizes de </a:t>
            </a:r>
            <a:r>
              <a:rPr lang="pt-BR" sz="2400" dirty="0" smtClean="0">
                <a:sym typeface="Wingdings" panose="05000000000000000000" pitchFamily="2" charset="2"/>
              </a:rPr>
              <a:t>expansão.</a:t>
            </a:r>
            <a:endParaRPr lang="pt-BR" sz="2400" dirty="0">
              <a:sym typeface="Wingdings" panose="05000000000000000000" pitchFamily="2" charset="2"/>
            </a:endParaRPr>
          </a:p>
          <a:p>
            <a:r>
              <a:rPr lang="pt-BR" sz="2400" dirty="0">
                <a:sym typeface="Wingdings" panose="05000000000000000000" pitchFamily="2" charset="2"/>
              </a:rPr>
              <a:t>Decisões táticas = avaliação e seleção de pontos </a:t>
            </a:r>
            <a:r>
              <a:rPr lang="pt-BR" sz="2400" dirty="0" smtClean="0">
                <a:sym typeface="Wingdings" panose="05000000000000000000" pitchFamily="2" charset="2"/>
              </a:rPr>
              <a:t>específicos.</a:t>
            </a:r>
            <a:endParaRPr lang="pt-BR" sz="2400" dirty="0">
              <a:sym typeface="Wingdings" panose="05000000000000000000" pitchFamily="2" charset="2"/>
            </a:endParaRPr>
          </a:p>
          <a:p>
            <a:r>
              <a:rPr lang="pt-BR" sz="2400" dirty="0">
                <a:sym typeface="Wingdings" panose="05000000000000000000" pitchFamily="2" charset="2"/>
              </a:rPr>
              <a:t>Decisões financeiras = ligados à </a:t>
            </a:r>
            <a:r>
              <a:rPr lang="pt-BR" sz="2400" dirty="0" smtClean="0">
                <a:sym typeface="Wingdings" panose="05000000000000000000" pitchFamily="2" charset="2"/>
              </a:rPr>
              <a:t>propriedade.</a:t>
            </a:r>
            <a:endParaRPr lang="pt-BR" sz="2400" dirty="0">
              <a:sym typeface="Wingdings" panose="05000000000000000000" pitchFamily="2" charset="2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36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5760" y="1961408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Tipos de Localização Varejista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400" dirty="0" smtClean="0"/>
              <a:t>1) Centro comercial não planejado</a:t>
            </a:r>
          </a:p>
          <a:p>
            <a:r>
              <a:rPr lang="pt-BR" dirty="0" smtClean="0"/>
              <a:t>Do centro da cidade</a:t>
            </a:r>
          </a:p>
          <a:p>
            <a:endParaRPr lang="pt-BR" dirty="0" smtClean="0"/>
          </a:p>
          <a:p>
            <a:r>
              <a:rPr lang="pt-BR" dirty="0" smtClean="0"/>
              <a:t>De bairro</a:t>
            </a:r>
          </a:p>
          <a:p>
            <a:endParaRPr lang="pt-BR" dirty="0" smtClean="0"/>
          </a:p>
          <a:p>
            <a:r>
              <a:rPr lang="pt-BR" dirty="0" smtClean="0"/>
              <a:t>De vizinhança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9851" y="3429000"/>
            <a:ext cx="4536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SP: Rua São Caetano; Rua Teodoro Sampaio; Rua 25 de março.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11760" y="4486832"/>
            <a:ext cx="4536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SP: Santana; RJ: Copacabana, Tijuca.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087724" y="5544664"/>
            <a:ext cx="4536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Quitandas, açougues, conveniências, salão de beleza, etc.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520" y="352064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localização</a:t>
            </a:r>
            <a:endParaRPr lang="pt-BR" dirty="0"/>
          </a:p>
        </p:txBody>
      </p:sp>
      <p:pic>
        <p:nvPicPr>
          <p:cNvPr id="8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5760" y="1961408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Tipos de Localização Varejista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400" dirty="0"/>
              <a:t>2</a:t>
            </a:r>
            <a:r>
              <a:rPr lang="pt-BR" sz="2400" dirty="0" smtClean="0"/>
              <a:t>) Centro comercial planejado</a:t>
            </a:r>
          </a:p>
          <a:p>
            <a:r>
              <a:rPr lang="pt-BR" dirty="0"/>
              <a:t>Shopping center</a:t>
            </a:r>
          </a:p>
          <a:p>
            <a:r>
              <a:rPr lang="pt-BR" dirty="0" err="1"/>
              <a:t>Outlet</a:t>
            </a:r>
            <a:r>
              <a:rPr lang="pt-BR" dirty="0"/>
              <a:t> Campinas</a:t>
            </a:r>
          </a:p>
          <a:p>
            <a:r>
              <a:rPr lang="pt-BR" dirty="0"/>
              <a:t>Hipermercados</a:t>
            </a:r>
          </a:p>
          <a:p>
            <a:r>
              <a:rPr lang="pt-BR" dirty="0"/>
              <a:t>Aeroporto/rodoviária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520" y="352064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localização</a:t>
            </a:r>
            <a:endParaRPr lang="pt-BR" dirty="0"/>
          </a:p>
        </p:txBody>
      </p:sp>
      <p:pic>
        <p:nvPicPr>
          <p:cNvPr id="8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5760" y="1961408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Tipos de Localização Varejista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400" dirty="0" smtClean="0"/>
              <a:t>3) Lojas Isoladas</a:t>
            </a:r>
          </a:p>
          <a:p>
            <a:r>
              <a:rPr lang="pt-BR" dirty="0" smtClean="0"/>
              <a:t>Uemura Home Center</a:t>
            </a:r>
          </a:p>
          <a:p>
            <a:r>
              <a:rPr lang="pt-BR" dirty="0" smtClean="0"/>
              <a:t>Makro e </a:t>
            </a:r>
            <a:r>
              <a:rPr lang="pt-BR" dirty="0" err="1" smtClean="0"/>
              <a:t>Sam’s</a:t>
            </a:r>
            <a:r>
              <a:rPr lang="pt-BR" dirty="0" smtClean="0"/>
              <a:t> Club</a:t>
            </a:r>
          </a:p>
          <a:p>
            <a:r>
              <a:rPr lang="pt-BR" dirty="0" smtClean="0"/>
              <a:t>Revenda </a:t>
            </a:r>
            <a:r>
              <a:rPr lang="pt-BR" dirty="0"/>
              <a:t>de carros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520" y="352064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localização</a:t>
            </a:r>
            <a:endParaRPr lang="pt-BR" dirty="0"/>
          </a:p>
        </p:txBody>
      </p:sp>
      <p:pic>
        <p:nvPicPr>
          <p:cNvPr id="8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51520" y="352064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localização</a:t>
            </a:r>
            <a:endParaRPr lang="pt-BR" dirty="0"/>
          </a:p>
        </p:txBody>
      </p:sp>
      <p:pic>
        <p:nvPicPr>
          <p:cNvPr id="8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5760" y="1961408"/>
            <a:ext cx="7772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/>
              <a:t> McDonald’s </a:t>
            </a:r>
            <a:r>
              <a:rPr lang="pt-BR" sz="2800" dirty="0"/>
              <a:t>consegue SUCESSO em vários tipos de </a:t>
            </a:r>
            <a:r>
              <a:rPr lang="pt-BR" sz="2800" dirty="0" smtClean="0"/>
              <a:t>localização.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1266" name="Picture 2" descr="http://s2.glbimg.com/Uyz8Qmw2UCyynXyBUFhIf1S0odw=/300x225/s.glbimg.com/jo/g1/f/original/2013/01/06/1-dsc_01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" y="2978957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uol.com/c/noticias/2014/01/10/restaurante-do-mcdonalds-no-shopping-aricanduva-zona-leste-de-sao-paulo-1389370281251_956x500.jpg?mob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2" y="2688861"/>
            <a:ext cx="3567750" cy="18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vejasp.abril.com.br/blogs/pop/files/2015/09/mcdonal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4" y="4710102"/>
            <a:ext cx="3047520" cy="20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tribunapaulinia.com.br/wp-content/uploads/2015/01/McDonald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40" y="5306478"/>
            <a:ext cx="2912500" cy="14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12503"/>
            <a:ext cx="8435280" cy="457538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As </a:t>
            </a:r>
            <a:r>
              <a:rPr lang="pt-BR" sz="2800" dirty="0"/>
              <a:t>técnicas orientam decisões sobre</a:t>
            </a:r>
            <a:r>
              <a:rPr lang="pt-BR" sz="2800" dirty="0" smtClean="0"/>
              <a:t>:</a:t>
            </a:r>
          </a:p>
          <a:p>
            <a:endParaRPr lang="pt-BR" sz="2800" dirty="0"/>
          </a:p>
          <a:p>
            <a:pPr lvl="1"/>
            <a:r>
              <a:rPr lang="pt-BR" sz="2400" dirty="0"/>
              <a:t>novos locais de </a:t>
            </a:r>
            <a:r>
              <a:rPr lang="pt-BR" sz="2400" dirty="0" smtClean="0"/>
              <a:t>loja.</a:t>
            </a:r>
            <a:endParaRPr lang="pt-BR" sz="2400" dirty="0"/>
          </a:p>
          <a:p>
            <a:pPr lvl="1"/>
            <a:r>
              <a:rPr lang="pt-BR" sz="2400" dirty="0"/>
              <a:t>extensões de </a:t>
            </a:r>
            <a:r>
              <a:rPr lang="pt-BR" sz="2400" dirty="0" smtClean="0"/>
              <a:t>espaço.</a:t>
            </a:r>
            <a:endParaRPr lang="pt-BR" sz="2400" dirty="0"/>
          </a:p>
          <a:p>
            <a:pPr lvl="1"/>
            <a:r>
              <a:rPr lang="pt-BR" sz="2400" dirty="0"/>
              <a:t>racionalização da </a:t>
            </a:r>
            <a:r>
              <a:rPr lang="pt-BR" sz="2400" dirty="0" smtClean="0"/>
              <a:t>cadeia.</a:t>
            </a:r>
            <a:endParaRPr lang="pt-BR" sz="2400" dirty="0"/>
          </a:p>
          <a:p>
            <a:pPr lvl="1"/>
            <a:r>
              <a:rPr lang="pt-BR" sz="2400" dirty="0"/>
              <a:t>reposicionamento de </a:t>
            </a:r>
            <a:r>
              <a:rPr lang="pt-BR" sz="2400" dirty="0" smtClean="0"/>
              <a:t>loja.</a:t>
            </a:r>
            <a:endParaRPr lang="pt-BR" sz="2400" dirty="0"/>
          </a:p>
          <a:p>
            <a:pPr lvl="1"/>
            <a:r>
              <a:rPr lang="pt-BR" sz="2400" dirty="0"/>
              <a:t>localização de sortimento, preços, </a:t>
            </a:r>
            <a:r>
              <a:rPr lang="pt-BR" sz="2400" dirty="0" smtClean="0"/>
              <a:t>etc.</a:t>
            </a:r>
            <a:endParaRPr lang="pt-BR" sz="2400" dirty="0"/>
          </a:p>
          <a:p>
            <a:pPr lvl="1"/>
            <a:r>
              <a:rPr lang="pt-BR" sz="2400" dirty="0"/>
              <a:t>avaliação de </a:t>
            </a:r>
            <a:r>
              <a:rPr lang="pt-BR" sz="2400" dirty="0" smtClean="0"/>
              <a:t>desempenho.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496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879104"/>
          </a:xfrm>
        </p:spPr>
        <p:txBody>
          <a:bodyPr/>
          <a:lstStyle/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As </a:t>
            </a:r>
            <a:r>
              <a:rPr lang="pt-BR" b="1" dirty="0"/>
              <a:t>três coisas mais importantes no varejo são 'localização, localização e </a:t>
            </a:r>
            <a:r>
              <a:rPr lang="pt-BR" b="1" dirty="0" smtClean="0"/>
              <a:t>localização’.</a:t>
            </a:r>
            <a:endParaRPr lang="pt-BR" b="1" dirty="0"/>
          </a:p>
        </p:txBody>
      </p:sp>
      <p:pic>
        <p:nvPicPr>
          <p:cNvPr id="1026" name="Picture 2" descr="http://asseaf.com.br/images/Localiz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9" y="0"/>
            <a:ext cx="917478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92514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Sequências </a:t>
            </a:r>
            <a:r>
              <a:rPr lang="pt-BR" sz="2800" dirty="0"/>
              <a:t>de decisões de localização que o varejo deve </a:t>
            </a:r>
            <a:r>
              <a:rPr lang="pt-BR" sz="2800" dirty="0" smtClean="0"/>
              <a:t>seguir (várias sugestões).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400" b="1" dirty="0"/>
              <a:t>1) Pesquisa:</a:t>
            </a:r>
            <a:r>
              <a:rPr lang="pt-BR" sz="2400" dirty="0"/>
              <a:t> identificar áreas geográficas que podem ter potencial para o novo(s) mercado(s).</a:t>
            </a:r>
          </a:p>
          <a:p>
            <a:pPr marL="0" indent="0">
              <a:buNone/>
            </a:pPr>
            <a:r>
              <a:rPr lang="pt-BR" sz="2400" b="1" dirty="0"/>
              <a:t>2) Viabilidade:</a:t>
            </a:r>
            <a:r>
              <a:rPr lang="pt-BR" sz="2400" dirty="0"/>
              <a:t> encontrar o melhor local disponível na área e prever o volume de negócios da loja.</a:t>
            </a:r>
          </a:p>
          <a:p>
            <a:pPr marL="0" indent="0">
              <a:buNone/>
            </a:pPr>
            <a:r>
              <a:rPr lang="pt-BR" sz="2400" b="1" dirty="0"/>
              <a:t>3) </a:t>
            </a:r>
            <a:r>
              <a:rPr lang="pt-BR" sz="2400" b="1" dirty="0" smtClean="0"/>
              <a:t>Micro</a:t>
            </a:r>
            <a:r>
              <a:rPr lang="pt-BR" sz="2400" b="1" dirty="0"/>
              <a:t>:</a:t>
            </a:r>
            <a:r>
              <a:rPr lang="pt-BR" sz="2400" dirty="0"/>
              <a:t> exame detalhado de um local específico </a:t>
            </a:r>
            <a:r>
              <a:rPr lang="pt-BR" sz="2400" dirty="0" smtClean="0"/>
              <a:t>relevante </a:t>
            </a:r>
            <a:r>
              <a:rPr lang="pt-BR" sz="2400" dirty="0"/>
              <a:t>para o potencial de desempenho loja</a:t>
            </a:r>
            <a:r>
              <a:rPr lang="pt-BR" sz="2400" dirty="0" smtClean="0"/>
              <a:t>.</a:t>
            </a:r>
          </a:p>
          <a:p>
            <a:pPr marL="0" indent="0" algn="r">
              <a:buNone/>
            </a:pPr>
            <a:endParaRPr lang="pt-BR" sz="2400" dirty="0" smtClean="0"/>
          </a:p>
          <a:p>
            <a:pPr marL="0" indent="0" algn="r">
              <a:buNone/>
            </a:pPr>
            <a:r>
              <a:rPr lang="pt-BR" sz="2400" dirty="0" err="1" smtClean="0"/>
              <a:t>Bowlby</a:t>
            </a:r>
            <a:r>
              <a:rPr lang="pt-BR" sz="2400" dirty="0" smtClean="0"/>
              <a:t> </a:t>
            </a:r>
            <a:r>
              <a:rPr lang="pt-BR" sz="2400" dirty="0"/>
              <a:t>et al. (1984)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2590" y="1412776"/>
            <a:ext cx="2626757" cy="544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FIGURA 7.1</a:t>
            </a:r>
            <a:endParaRPr lang="pt-BR" dirty="0"/>
          </a:p>
        </p:txBody>
      </p:sp>
      <p:pic>
        <p:nvPicPr>
          <p:cNvPr id="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dirty="0"/>
              <a:t>N</a:t>
            </a:r>
            <a:r>
              <a:rPr lang="pt-BR" sz="2800" dirty="0" smtClean="0"/>
              <a:t>íveis </a:t>
            </a:r>
            <a:r>
              <a:rPr lang="pt-BR" sz="2800" dirty="0"/>
              <a:t>geográficos de decisões de localização do </a:t>
            </a:r>
            <a:r>
              <a:rPr lang="pt-BR" sz="2800" dirty="0" smtClean="0"/>
              <a:t>varejo: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94" y="1556792"/>
            <a:ext cx="2326844" cy="5142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173800" y="2756654"/>
            <a:ext cx="40416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No primeiro nível, o varejista identificou uma área urbana com potencial,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melhor </a:t>
            </a:r>
            <a:r>
              <a:rPr lang="pt-BR" sz="2000" dirty="0"/>
              <a:t>representada </a:t>
            </a:r>
            <a:r>
              <a:rPr lang="pt-BR" sz="2000" dirty="0" smtClean="0"/>
              <a:t>no setor sudestes </a:t>
            </a:r>
            <a:r>
              <a:rPr lang="pt-BR" sz="2000" dirty="0"/>
              <a:t>(nível </a:t>
            </a:r>
            <a:r>
              <a:rPr lang="pt-BR" sz="2000" dirty="0" smtClean="0"/>
              <a:t>2).</a:t>
            </a:r>
          </a:p>
          <a:p>
            <a:endParaRPr lang="pt-BR" sz="2000" dirty="0"/>
          </a:p>
          <a:p>
            <a:r>
              <a:rPr lang="pt-BR" sz="2000" dirty="0" smtClean="0"/>
              <a:t>Finalmente</a:t>
            </a:r>
            <a:r>
              <a:rPr lang="pt-BR" sz="2000" dirty="0"/>
              <a:t>, sites específicos são avaliadas </a:t>
            </a:r>
            <a:r>
              <a:rPr lang="pt-BR" sz="2000" dirty="0" smtClean="0"/>
              <a:t>em </a:t>
            </a:r>
            <a:r>
              <a:rPr lang="pt-BR" sz="2000" dirty="0"/>
              <a:t>'</a:t>
            </a:r>
            <a:r>
              <a:rPr lang="pt-BR" sz="2000" dirty="0" err="1"/>
              <a:t>micro-escala</a:t>
            </a:r>
            <a:r>
              <a:rPr lang="pt-BR" sz="2000" dirty="0"/>
              <a:t> "</a:t>
            </a:r>
            <a:r>
              <a:rPr lang="pt-BR" sz="2000" dirty="0" smtClean="0"/>
              <a:t>de análise.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099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36402"/>
            <a:ext cx="7772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Muitas </a:t>
            </a:r>
            <a:r>
              <a:rPr lang="pt-BR" sz="3200" dirty="0"/>
              <a:t>das técnicas mais </a:t>
            </a:r>
            <a:r>
              <a:rPr lang="pt-BR" sz="3200" dirty="0" smtClean="0"/>
              <a:t>sofisticadas não são usadas pelos varejistas.</a:t>
            </a:r>
            <a:endParaRPr lang="pt-BR" sz="3200" dirty="0"/>
          </a:p>
          <a:p>
            <a:endParaRPr lang="pt-BR" sz="3200" dirty="0" smtClean="0"/>
          </a:p>
          <a:p>
            <a:pPr marL="0" indent="0">
              <a:buNone/>
            </a:pPr>
            <a:endParaRPr lang="pt-BR" sz="3200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pic>
        <p:nvPicPr>
          <p:cNvPr id="5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36402"/>
            <a:ext cx="8568952" cy="4050792"/>
          </a:xfrm>
        </p:spPr>
        <p:txBody>
          <a:bodyPr>
            <a:normAutofit/>
          </a:bodyPr>
          <a:lstStyle/>
          <a:p>
            <a:r>
              <a:rPr lang="pt-BR" sz="2800" b="1" dirty="0" err="1" smtClean="0">
                <a:solidFill>
                  <a:schemeClr val="accent1"/>
                </a:solidFill>
              </a:rPr>
              <a:t>Checklists</a:t>
            </a:r>
            <a:endParaRPr lang="pt-BR" sz="2800" b="1" dirty="0">
              <a:solidFill>
                <a:schemeClr val="accent1"/>
              </a:solidFill>
            </a:endParaRPr>
          </a:p>
          <a:p>
            <a:r>
              <a:rPr lang="pt-BR" sz="2400" dirty="0"/>
              <a:t>Possuem custo baixo e, ao mesmo tempo </a:t>
            </a:r>
            <a:r>
              <a:rPr lang="pt-BR" sz="2400" dirty="0" smtClean="0"/>
              <a:t>exigem </a:t>
            </a:r>
            <a:r>
              <a:rPr lang="pt-BR" sz="2400" dirty="0"/>
              <a:t>experiência, não precisam de altos níveis de conhecimento técnico.</a:t>
            </a:r>
          </a:p>
          <a:p>
            <a:r>
              <a:rPr lang="pt-BR" sz="2400" dirty="0"/>
              <a:t>Ênfase em características da população dentro das áreas comerciais projetadas.</a:t>
            </a:r>
          </a:p>
          <a:p>
            <a:r>
              <a:rPr lang="pt-BR" sz="2400" dirty="0"/>
              <a:t>É apenas o ponto de partida de um processo de avaliação, que fornece essencialmente perguntas, não respostas.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pic>
        <p:nvPicPr>
          <p:cNvPr id="5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1773"/>
              </p:ext>
            </p:extLst>
          </p:nvPr>
        </p:nvGraphicFramePr>
        <p:xfrm>
          <a:off x="189856" y="731728"/>
          <a:ext cx="8784976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POPULAÇÃO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ACESSIBILIDADE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CONCORRÊNCIA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CUSTOS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Tamanho da população</a:t>
                      </a:r>
                    </a:p>
                    <a:p>
                      <a:r>
                        <a:rPr lang="pt-BR" sz="1400" dirty="0" smtClean="0"/>
                        <a:t>Faixa etária</a:t>
                      </a:r>
                    </a:p>
                    <a:p>
                      <a:r>
                        <a:rPr lang="pt-BR" sz="1400" dirty="0" smtClean="0"/>
                        <a:t>Renda/Renda</a:t>
                      </a:r>
                      <a:r>
                        <a:rPr lang="pt-BR" sz="1400" baseline="0" dirty="0" smtClean="0"/>
                        <a:t> per capita</a:t>
                      </a:r>
                    </a:p>
                    <a:p>
                      <a:r>
                        <a:rPr lang="pt-BR" sz="1400" baseline="0" dirty="0" smtClean="0"/>
                        <a:t>Composição familiar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Ocupação</a:t>
                      </a:r>
                    </a:p>
                    <a:p>
                      <a:r>
                        <a:rPr lang="pt-BR" sz="1400" dirty="0" smtClean="0"/>
                        <a:t>Estilo de vida</a:t>
                      </a:r>
                    </a:p>
                    <a:p>
                      <a:r>
                        <a:rPr lang="pt-BR" sz="1400" dirty="0" smtClean="0"/>
                        <a:t>Grupos étnicos/culturais</a:t>
                      </a:r>
                    </a:p>
                    <a:p>
                      <a:r>
                        <a:rPr lang="pt-BR" sz="1400" dirty="0" smtClean="0"/>
                        <a:t>Padrões de compra atuais</a:t>
                      </a:r>
                    </a:p>
                    <a:p>
                      <a:r>
                        <a:rPr lang="pt-BR" sz="1400" dirty="0" smtClean="0"/>
                        <a:t>Estabilidade econômica</a:t>
                      </a:r>
                    </a:p>
                    <a:p>
                      <a:r>
                        <a:rPr lang="pt-BR" sz="1400" dirty="0" smtClean="0"/>
                        <a:t>Níveis de desemprego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Tipo de moradia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Densidade Habitacional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Fluxo de pedestres</a:t>
                      </a:r>
                    </a:p>
                    <a:p>
                      <a:r>
                        <a:rPr lang="pt-BR" sz="1400" dirty="0" smtClean="0"/>
                        <a:t>Rotas de entrada</a:t>
                      </a:r>
                    </a:p>
                    <a:p>
                      <a:r>
                        <a:rPr lang="pt-BR" sz="1400" dirty="0" smtClean="0"/>
                        <a:t>Transporte público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tipos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custo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fácil de usar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potencial</a:t>
                      </a:r>
                    </a:p>
                    <a:p>
                      <a:r>
                        <a:rPr lang="pt-BR" sz="1400" dirty="0" smtClean="0"/>
                        <a:t>Proprietários de carros</a:t>
                      </a:r>
                    </a:p>
                    <a:p>
                      <a:r>
                        <a:rPr lang="pt-BR" sz="1400" dirty="0" smtClean="0"/>
                        <a:t>Rede rodoviária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condições</a:t>
                      </a:r>
                    </a:p>
                    <a:p>
                      <a:r>
                        <a:rPr lang="pt-BR" sz="1400" dirty="0" smtClean="0"/>
                        <a:t>Velocidade de condução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congestionamento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restrições</a:t>
                      </a:r>
                    </a:p>
                    <a:p>
                      <a:r>
                        <a:rPr lang="pt-BR" sz="1400" dirty="0" smtClean="0"/>
                        <a:t>Estacionamento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capacidade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conveniência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custo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potencial</a:t>
                      </a:r>
                    </a:p>
                    <a:p>
                      <a:r>
                        <a:rPr lang="pt-BR" sz="1400" dirty="0" smtClean="0"/>
                        <a:t>Visibilidade</a:t>
                      </a:r>
                    </a:p>
                    <a:p>
                      <a:r>
                        <a:rPr lang="pt-BR" sz="1400" dirty="0" smtClean="0"/>
                        <a:t>Acesso para o staff e o transporte de entregas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Atividade de varejo existente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concorrentes diretos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concorrentes indireto</a:t>
                      </a:r>
                    </a:p>
                    <a:p>
                      <a:r>
                        <a:rPr lang="pt-BR" sz="1400" dirty="0" smtClean="0"/>
                        <a:t>Lojas-âncora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Atração acumulada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compatibilidade</a:t>
                      </a:r>
                    </a:p>
                    <a:p>
                      <a:r>
                        <a:rPr lang="pt-BR" sz="1400" dirty="0" smtClean="0"/>
                        <a:t>Especificação</a:t>
                      </a:r>
                      <a:r>
                        <a:rPr lang="pt-BR" sz="1400" baseline="0" dirty="0" smtClean="0"/>
                        <a:t> do varejo existente</a:t>
                      </a:r>
                      <a:endParaRPr lang="pt-BR" sz="1400" dirty="0" smtClean="0"/>
                    </a:p>
                    <a:p>
                      <a:pPr marL="0" indent="273050"/>
                      <a:r>
                        <a:rPr lang="pt-BR" sz="1400" dirty="0" smtClean="0"/>
                        <a:t>áreas de venda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volume de negócios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departamento/análise de produtos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zonas de comércio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Idade dos pontos de venda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padrão de projeto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estacionamento</a:t>
                      </a:r>
                    </a:p>
                    <a:p>
                      <a:r>
                        <a:rPr lang="pt-BR" sz="1400" dirty="0" smtClean="0"/>
                        <a:t>Índice de saturação</a:t>
                      </a:r>
                    </a:p>
                    <a:p>
                      <a:r>
                        <a:rPr lang="pt-BR" sz="1400" dirty="0" smtClean="0"/>
                        <a:t>Potencial competitivo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expansão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remodelação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locais</a:t>
                      </a:r>
                      <a:r>
                        <a:rPr lang="pt-BR" sz="1400" baseline="0" dirty="0" smtClean="0"/>
                        <a:t> vagos</a:t>
                      </a:r>
                      <a:endParaRPr lang="pt-BR" sz="1400" dirty="0" smtClean="0"/>
                    </a:p>
                    <a:p>
                      <a:pPr marL="0" indent="273050"/>
                      <a:r>
                        <a:rPr lang="pt-BR" sz="1400" dirty="0" smtClean="0"/>
                        <a:t>interceptação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reposicionamento</a:t>
                      </a:r>
                    </a:p>
                    <a:p>
                      <a:pPr marL="0" indent="273050"/>
                      <a:r>
                        <a:rPr lang="pt-BR" sz="1400" dirty="0" smtClean="0"/>
                        <a:t>política concorrente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Preço de compra</a:t>
                      </a:r>
                    </a:p>
                    <a:p>
                      <a:r>
                        <a:rPr lang="pt-BR" sz="1400" dirty="0" smtClean="0"/>
                        <a:t>Preparação do local</a:t>
                      </a:r>
                    </a:p>
                    <a:p>
                      <a:r>
                        <a:rPr lang="pt-BR" sz="1400" dirty="0" smtClean="0"/>
                        <a:t>Restrições de construção</a:t>
                      </a:r>
                    </a:p>
                    <a:p>
                      <a:r>
                        <a:rPr lang="pt-BR" sz="1400" dirty="0" smtClean="0"/>
                        <a:t>Concessões de desenvolvimento</a:t>
                      </a:r>
                    </a:p>
                    <a:p>
                      <a:r>
                        <a:rPr lang="pt-BR" sz="1400" dirty="0" smtClean="0"/>
                        <a:t>Taxas a pagar</a:t>
                      </a:r>
                    </a:p>
                    <a:p>
                      <a:r>
                        <a:rPr lang="pt-BR" sz="1400" dirty="0" smtClean="0"/>
                        <a:t>Renovações</a:t>
                      </a:r>
                    </a:p>
                    <a:p>
                      <a:r>
                        <a:rPr lang="pt-BR" sz="1400" dirty="0" smtClean="0"/>
                        <a:t>Custos de manutenção</a:t>
                      </a:r>
                    </a:p>
                    <a:p>
                      <a:r>
                        <a:rPr lang="pt-BR" sz="1400" dirty="0" smtClean="0"/>
                        <a:t>Necessidades de segurança</a:t>
                      </a:r>
                    </a:p>
                    <a:p>
                      <a:r>
                        <a:rPr lang="pt-BR" sz="1400" dirty="0" smtClean="0"/>
                        <a:t>Disponibilidade de pessoal Custos de entrega</a:t>
                      </a:r>
                    </a:p>
                    <a:p>
                      <a:r>
                        <a:rPr lang="pt-BR" sz="1400" dirty="0" smtClean="0"/>
                        <a:t>Mídia promocionais</a:t>
                      </a:r>
                    </a:p>
                    <a:p>
                      <a:r>
                        <a:rPr lang="pt-BR" sz="1400" dirty="0" smtClean="0"/>
                        <a:t>Perda de volume de negócios / outros ramos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271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 smtClean="0"/>
              <a:t>Tipos de informações de uma </a:t>
            </a:r>
            <a:r>
              <a:rPr lang="pt-BR" sz="2800" b="1" dirty="0" err="1" smtClean="0"/>
              <a:t>checklist</a:t>
            </a:r>
            <a:endParaRPr lang="pt-BR" sz="2800" dirty="0" smtClean="0"/>
          </a:p>
          <a:p>
            <a:endParaRPr lang="pt-BR" sz="2400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689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90576"/>
            <a:ext cx="8568952" cy="405079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</a:t>
            </a:r>
            <a:r>
              <a:rPr lang="pt-BR" sz="2400" i="1" dirty="0" err="1" smtClean="0"/>
              <a:t>Surveys</a:t>
            </a:r>
            <a:r>
              <a:rPr lang="pt-BR" sz="2400" dirty="0" smtClean="0"/>
              <a:t> (pesquisas quantitativas) podem </a:t>
            </a:r>
            <a:r>
              <a:rPr lang="pt-BR" sz="2400" dirty="0"/>
              <a:t>fornecer estimativas de densidade na </a:t>
            </a:r>
            <a:r>
              <a:rPr lang="pt-BR" sz="2400" dirty="0" smtClean="0"/>
              <a:t>região </a:t>
            </a:r>
            <a:r>
              <a:rPr lang="pt-BR" sz="2400" dirty="0"/>
              <a:t>de comércio e também mostrar os efeitos da concorrência dentro dessa área. </a:t>
            </a:r>
          </a:p>
          <a:p>
            <a:r>
              <a:rPr lang="pt-BR" sz="2400" dirty="0" smtClean="0"/>
              <a:t> No </a:t>
            </a:r>
            <a:r>
              <a:rPr lang="pt-BR" sz="2400" dirty="0"/>
              <a:t>nível mais simples, um mapa pode representar os endereços residenciais de cada cliente.</a:t>
            </a:r>
          </a:p>
          <a:p>
            <a:pPr lvl="1"/>
            <a:r>
              <a:rPr lang="pt-BR" sz="2200" dirty="0" smtClean="0"/>
              <a:t> Realizado </a:t>
            </a:r>
            <a:r>
              <a:rPr lang="pt-BR" sz="2200" dirty="0"/>
              <a:t>por placa de carros, pesquisas, cartão fidelidade.</a:t>
            </a:r>
          </a:p>
          <a:p>
            <a:r>
              <a:rPr lang="pt-BR" sz="2400" dirty="0" smtClean="0"/>
              <a:t> Podem </a:t>
            </a:r>
            <a:r>
              <a:rPr lang="pt-BR" sz="2400" dirty="0"/>
              <a:t>ser prescritivos e ajudar nas estratégias promocionais.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/>
          </a:bodyPr>
          <a:lstStyle/>
          <a:p>
            <a:r>
              <a:rPr lang="pt-BR" b="1" dirty="0"/>
              <a:t>Técnicas </a:t>
            </a:r>
            <a:r>
              <a:rPr lang="pt-BR" b="1" dirty="0" smtClean="0"/>
              <a:t>de</a:t>
            </a:r>
            <a:br>
              <a:rPr lang="pt-BR" b="1" dirty="0" smtClean="0"/>
            </a:br>
            <a:r>
              <a:rPr lang="pt-BR" b="1" dirty="0" smtClean="0"/>
              <a:t>mapeamento</a:t>
            </a:r>
            <a:endParaRPr lang="pt-BR" dirty="0"/>
          </a:p>
        </p:txBody>
      </p:sp>
      <p:pic>
        <p:nvPicPr>
          <p:cNvPr id="5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642" y="254340"/>
            <a:ext cx="8112806" cy="1433853"/>
          </a:xfrm>
        </p:spPr>
        <p:txBody>
          <a:bodyPr>
            <a:normAutofit/>
          </a:bodyPr>
          <a:lstStyle/>
          <a:p>
            <a:pPr marL="176213" indent="-166688" algn="ctr"/>
            <a:r>
              <a:rPr lang="pt-BR" sz="2400" b="1" dirty="0" smtClean="0"/>
              <a:t>Áreas </a:t>
            </a:r>
            <a:r>
              <a:rPr lang="pt-BR" sz="2400" b="1" dirty="0"/>
              <a:t>de influência: </a:t>
            </a:r>
            <a:r>
              <a:rPr lang="pt-BR" sz="2400" dirty="0"/>
              <a:t>primária (60-75%), secundária (15-25%) e terciária (10</a:t>
            </a:r>
            <a:r>
              <a:rPr lang="pt-BR" sz="2400" dirty="0" smtClean="0"/>
              <a:t>%).</a:t>
            </a:r>
            <a:endParaRPr lang="pt-BR" sz="2400" dirty="0"/>
          </a:p>
          <a:p>
            <a:pPr algn="ctr"/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88" y="2497493"/>
            <a:ext cx="3948010" cy="38654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7" y="2492896"/>
            <a:ext cx="4305428" cy="263792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904" y="53494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http://redpgv.coppe.ufrj.br/index.php/es/produccion/articulos-cientificos/2011-1/565-metodologia-de-delimitacao-de-area-de-influencia-para-supermercados-com-uso-de-geoprocessamento/file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96544" y="1350899"/>
            <a:ext cx="393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Isócronas: </a:t>
            </a:r>
            <a:r>
              <a:rPr lang="pt-BR" dirty="0"/>
              <a:t>mostram os limites de tempo; indicam um mesmo tempo de percurso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6572" y="1350899"/>
            <a:ext cx="416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accent1"/>
                </a:solidFill>
              </a:rPr>
              <a:t>Isócotas</a:t>
            </a:r>
            <a:r>
              <a:rPr lang="pt-BR" dirty="0"/>
              <a:t>:  mostram os limite de distância; são linhas divisórias delineadas por círculos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0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42086"/>
            <a:ext cx="8496944" cy="4923217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/>
              <a:t>O mapeamento inclui </a:t>
            </a:r>
            <a:r>
              <a:rPr lang="pt-BR" sz="3000" dirty="0"/>
              <a:t>as seguintes </a:t>
            </a:r>
            <a:r>
              <a:rPr lang="pt-BR" sz="3000" dirty="0" smtClean="0"/>
              <a:t>informações relevantes:</a:t>
            </a:r>
          </a:p>
          <a:p>
            <a:endParaRPr lang="pt-BR" sz="3000" dirty="0"/>
          </a:p>
          <a:p>
            <a:r>
              <a:rPr lang="pt-BR" sz="2400" dirty="0" smtClean="0"/>
              <a:t>atividade </a:t>
            </a:r>
            <a:r>
              <a:rPr lang="pt-BR" sz="2400" dirty="0"/>
              <a:t>de cada </a:t>
            </a:r>
            <a:r>
              <a:rPr lang="pt-BR" sz="2400" dirty="0" smtClean="0"/>
              <a:t>varejista.</a:t>
            </a:r>
            <a:endParaRPr lang="pt-BR" sz="2400" dirty="0"/>
          </a:p>
          <a:p>
            <a:r>
              <a:rPr lang="pt-BR" sz="2400" dirty="0" smtClean="0"/>
              <a:t>números e nomes </a:t>
            </a:r>
            <a:r>
              <a:rPr lang="pt-BR" sz="2400" dirty="0"/>
              <a:t>de </a:t>
            </a:r>
            <a:r>
              <a:rPr lang="pt-BR" sz="2400" dirty="0" smtClean="0"/>
              <a:t>ruas.</a:t>
            </a:r>
            <a:endParaRPr lang="pt-BR" sz="2400" dirty="0"/>
          </a:p>
          <a:p>
            <a:r>
              <a:rPr lang="pt-BR" sz="2400" dirty="0" smtClean="0"/>
              <a:t>estacionamentos.</a:t>
            </a:r>
            <a:endParaRPr lang="pt-BR" sz="2400" dirty="0"/>
          </a:p>
          <a:p>
            <a:r>
              <a:rPr lang="pt-BR" sz="2400" dirty="0" smtClean="0"/>
              <a:t>ponto </a:t>
            </a:r>
            <a:r>
              <a:rPr lang="pt-BR" sz="2400" dirty="0"/>
              <a:t>de </a:t>
            </a:r>
            <a:r>
              <a:rPr lang="pt-BR" sz="2400" dirty="0" smtClean="0"/>
              <a:t>ônibus.</a:t>
            </a:r>
            <a:endParaRPr lang="pt-BR" sz="2400" dirty="0"/>
          </a:p>
          <a:p>
            <a:r>
              <a:rPr lang="pt-BR" sz="2400" dirty="0" smtClean="0"/>
              <a:t>localização </a:t>
            </a:r>
            <a:r>
              <a:rPr lang="pt-BR" sz="2400" dirty="0"/>
              <a:t>dos </a:t>
            </a:r>
            <a:r>
              <a:rPr lang="pt-BR" sz="2400" dirty="0" smtClean="0"/>
              <a:t>serviços.</a:t>
            </a:r>
            <a:endParaRPr lang="pt-BR" sz="2400" dirty="0"/>
          </a:p>
          <a:p>
            <a:r>
              <a:rPr lang="pt-BR" sz="2400" dirty="0" smtClean="0"/>
              <a:t>ruas </a:t>
            </a:r>
            <a:r>
              <a:rPr lang="pt-BR" sz="2400" dirty="0"/>
              <a:t>de sentido </a:t>
            </a:r>
            <a:r>
              <a:rPr lang="pt-BR" sz="2400" dirty="0" smtClean="0"/>
              <a:t>único.</a:t>
            </a:r>
            <a:endParaRPr lang="pt-BR" sz="2400" dirty="0"/>
          </a:p>
          <a:p>
            <a:r>
              <a:rPr lang="pt-BR" sz="2400" dirty="0" smtClean="0"/>
              <a:t>travessia </a:t>
            </a:r>
            <a:r>
              <a:rPr lang="pt-BR" sz="2400" dirty="0"/>
              <a:t>de </a:t>
            </a:r>
            <a:r>
              <a:rPr lang="pt-BR" sz="2400" dirty="0" smtClean="0"/>
              <a:t>pedestres.</a:t>
            </a:r>
            <a:endParaRPr lang="pt-BR" sz="2400" dirty="0"/>
          </a:p>
          <a:p>
            <a:r>
              <a:rPr lang="pt-BR" sz="2400" dirty="0" smtClean="0"/>
              <a:t>propriedades </a:t>
            </a:r>
            <a:r>
              <a:rPr lang="pt-BR" sz="2400" dirty="0"/>
              <a:t>e os locais </a:t>
            </a:r>
            <a:r>
              <a:rPr lang="pt-BR" sz="2400" dirty="0" smtClean="0"/>
              <a:t>vagos.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10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3861048"/>
            <a:ext cx="3960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Geografia física urbana</a:t>
            </a:r>
            <a:endParaRPr lang="pt-BR" sz="2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720916" y="5238137"/>
            <a:ext cx="3960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Características do mercado</a:t>
            </a:r>
            <a:endParaRPr lang="pt-BR" sz="2000" dirty="0"/>
          </a:p>
        </p:txBody>
      </p:sp>
      <p:sp>
        <p:nvSpPr>
          <p:cNvPr id="6" name="Mais 5"/>
          <p:cNvSpPr/>
          <p:nvPr/>
        </p:nvSpPr>
        <p:spPr>
          <a:xfrm>
            <a:off x="3954180" y="4579098"/>
            <a:ext cx="1075220" cy="8947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10265"/>
            <a:ext cx="8640960" cy="405079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</a:rPr>
              <a:t>Sistemas </a:t>
            </a:r>
            <a:r>
              <a:rPr lang="pt-BR" sz="2800" b="1" dirty="0">
                <a:solidFill>
                  <a:schemeClr val="accent1"/>
                </a:solidFill>
              </a:rPr>
              <a:t>de Informação </a:t>
            </a:r>
            <a:r>
              <a:rPr lang="pt-BR" sz="2800" b="1" dirty="0" smtClean="0">
                <a:solidFill>
                  <a:schemeClr val="accent1"/>
                </a:solidFill>
              </a:rPr>
              <a:t>Geográfica (GIS)</a:t>
            </a:r>
          </a:p>
          <a:p>
            <a:r>
              <a:rPr lang="pt-BR" sz="2400" dirty="0" smtClean="0"/>
              <a:t>Os Sistemas </a:t>
            </a:r>
            <a:r>
              <a:rPr lang="pt-BR" sz="2400" dirty="0"/>
              <a:t>de </a:t>
            </a:r>
            <a:r>
              <a:rPr lang="pt-BR" sz="2400" dirty="0" smtClean="0"/>
              <a:t>Informação </a:t>
            </a:r>
            <a:r>
              <a:rPr lang="pt-BR" sz="2400" dirty="0"/>
              <a:t>G</a:t>
            </a:r>
            <a:r>
              <a:rPr lang="pt-BR" sz="2400" dirty="0" smtClean="0"/>
              <a:t>eográfica </a:t>
            </a:r>
            <a:r>
              <a:rPr lang="pt-BR" sz="2400" dirty="0"/>
              <a:t>tiveram suas origens na década de 1960, </a:t>
            </a:r>
            <a:r>
              <a:rPr lang="pt-BR" sz="2400" dirty="0" smtClean="0"/>
              <a:t>possuem grande aplicação no varejo, em estudos sobre localização e estratégia.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3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86520"/>
            <a:ext cx="8352928" cy="405079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Mapas temáticos (GIS)</a:t>
            </a:r>
          </a:p>
          <a:p>
            <a:r>
              <a:rPr lang="pt-BR" sz="2400" dirty="0" smtClean="0"/>
              <a:t>Computadorizados e utilizam recursos visuais, tais como cores, sombras e símbolos.</a:t>
            </a:r>
          </a:p>
          <a:p>
            <a:r>
              <a:rPr lang="pt-BR" sz="2400" dirty="0" smtClean="0"/>
              <a:t>Composição:</a:t>
            </a:r>
          </a:p>
          <a:p>
            <a:pPr lvl="1"/>
            <a:r>
              <a:rPr lang="pt-BR" sz="2000" dirty="0" smtClean="0"/>
              <a:t>Mapas digitalizados.</a:t>
            </a:r>
          </a:p>
          <a:p>
            <a:pPr lvl="1"/>
            <a:r>
              <a:rPr lang="pt-BR" sz="2000" dirty="0" smtClean="0"/>
              <a:t>Dados econômicos-demográficos.</a:t>
            </a:r>
          </a:p>
          <a:p>
            <a:pPr lvl="1"/>
            <a:r>
              <a:rPr lang="pt-BR" sz="2000" dirty="0" smtClean="0"/>
              <a:t>Informações sobre o varejo.</a:t>
            </a:r>
          </a:p>
          <a:p>
            <a:pPr lvl="1"/>
            <a:r>
              <a:rPr lang="pt-BR" sz="2000" dirty="0" smtClean="0"/>
              <a:t>Informações sobre os clientes.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50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5195" y="1844824"/>
            <a:ext cx="3978805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 smtClean="0"/>
              <a:t>Atrativo para o consumidor</a:t>
            </a:r>
          </a:p>
          <a:p>
            <a:pPr marL="0" indent="0" algn="ctr">
              <a:buNone/>
            </a:pPr>
            <a:r>
              <a:rPr lang="pt-BR" sz="2800" dirty="0" smtClean="0"/>
              <a:t>X</a:t>
            </a:r>
          </a:p>
          <a:p>
            <a:pPr marL="0" indent="0" algn="ctr">
              <a:buNone/>
            </a:pPr>
            <a:r>
              <a:rPr lang="pt-BR" sz="2800" dirty="0" smtClean="0"/>
              <a:t>Investimentos do varejista</a:t>
            </a:r>
          </a:p>
        </p:txBody>
      </p:sp>
      <p:pic>
        <p:nvPicPr>
          <p:cNvPr id="4098" name="Picture 2" descr="http://www.dinheironainternet.blog.br/wp-content/uploads/2015/01/ponto-comercial-procu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635"/>
            <a:ext cx="5292080" cy="59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ivulgação / Cognatis (http://www.cognatis.com.br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0188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453336"/>
            <a:ext cx="6982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http://conhecimentopratico.uol.com.br/geografia/mapas-demografia/35/artigo206927-7.asp</a:t>
            </a:r>
          </a:p>
        </p:txBody>
      </p:sp>
    </p:spTree>
    <p:extLst>
      <p:ext uri="{BB962C8B-B14F-4D97-AF65-F5344CB8AC3E}">
        <p14:creationId xmlns:p14="http://schemas.microsoft.com/office/powerpoint/2010/main" val="34536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ivulgação / Cognatis (http://www.cognatis.com.br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" y="548680"/>
            <a:ext cx="9142693" cy="56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38" y="6433591"/>
            <a:ext cx="577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http://conhecimentopratico.uol.com.br/geografia/mapas-demografia/35/artigo206927-7.asp</a:t>
            </a:r>
          </a:p>
        </p:txBody>
      </p:sp>
    </p:spTree>
    <p:extLst>
      <p:ext uri="{BB962C8B-B14F-4D97-AF65-F5344CB8AC3E}">
        <p14:creationId xmlns:p14="http://schemas.microsoft.com/office/powerpoint/2010/main" val="21205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Divulgação / Cognatis (http://www.cognatis.com.br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88751"/>
            <a:ext cx="9108504" cy="50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496" y="6433591"/>
            <a:ext cx="6982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http://conhecimentopratico.uol.com.br/geografia/mapas-demografia/35/artigo206927-7.asp</a:t>
            </a:r>
          </a:p>
        </p:txBody>
      </p:sp>
    </p:spTree>
    <p:extLst>
      <p:ext uri="{BB962C8B-B14F-4D97-AF65-F5344CB8AC3E}">
        <p14:creationId xmlns:p14="http://schemas.microsoft.com/office/powerpoint/2010/main" val="2671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Divulgação / Cognatis (http://www.cognatis.com.br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092"/>
            <a:ext cx="9158813" cy="53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6308725"/>
            <a:ext cx="6982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http://conhecimentopratico.uol.com.br/geografia/mapas-demografia/35/artigo206927-7.asp</a:t>
            </a:r>
          </a:p>
        </p:txBody>
      </p:sp>
    </p:spTree>
    <p:extLst>
      <p:ext uri="{BB962C8B-B14F-4D97-AF65-F5344CB8AC3E}">
        <p14:creationId xmlns:p14="http://schemas.microsoft.com/office/powerpoint/2010/main" val="537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OkK2B3R0C48/UAmf8gRwEvI/AAAAAAAAA3w/qkl3aNKd3x0/s1600/Map_Sal%C3%A1rio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86" y="2708920"/>
            <a:ext cx="5637114" cy="43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-qcUfJIlmH78/UAmfwD7q4zI/AAAAAAAAA3o/S_txQREYwIg/s1600/Mapa_Kern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" y="0"/>
            <a:ext cx="4357524" cy="40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39" y="6519064"/>
            <a:ext cx="4488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http://geopara.blogspot.com.br/2012_07_01_archive.html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33185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7772400" cy="4050792"/>
          </a:xfrm>
        </p:spPr>
        <p:txBody>
          <a:bodyPr>
            <a:normAutofit/>
          </a:bodyPr>
          <a:lstStyle/>
          <a:p>
            <a:r>
              <a:rPr lang="pt-BR" sz="2800" b="1" dirty="0"/>
              <a:t>B</a:t>
            </a:r>
            <a:r>
              <a:rPr lang="pt-BR" sz="2800" b="1" dirty="0" smtClean="0"/>
              <a:t>enefícios </a:t>
            </a:r>
            <a:r>
              <a:rPr lang="pt-BR" sz="2800" b="1" dirty="0"/>
              <a:t>do </a:t>
            </a:r>
            <a:r>
              <a:rPr lang="pt-BR" sz="2800" b="1" dirty="0" smtClean="0"/>
              <a:t>GIS:</a:t>
            </a:r>
            <a:r>
              <a:rPr lang="pt-BR" dirty="0" smtClean="0"/>
              <a:t> </a:t>
            </a:r>
            <a:r>
              <a:rPr lang="pt-BR" sz="2800" dirty="0" smtClean="0"/>
              <a:t>velocidade</a:t>
            </a:r>
            <a:r>
              <a:rPr lang="pt-BR" sz="2800" dirty="0"/>
              <a:t>, </a:t>
            </a:r>
            <a:r>
              <a:rPr lang="pt-BR" sz="2800" dirty="0" smtClean="0"/>
              <a:t>a abrangência dos </a:t>
            </a:r>
            <a:r>
              <a:rPr lang="pt-BR" sz="2800" dirty="0"/>
              <a:t>dados disponíveis, </a:t>
            </a:r>
            <a:r>
              <a:rPr lang="pt-BR" sz="2800" dirty="0" smtClean="0"/>
              <a:t>continuidade.</a:t>
            </a:r>
          </a:p>
          <a:p>
            <a:endParaRPr lang="pt-BR" dirty="0"/>
          </a:p>
          <a:p>
            <a:r>
              <a:rPr lang="pt-BR" sz="2400" dirty="0" smtClean="0"/>
              <a:t>Os custos de hardware caíram, mas os conjuntos de dados permanecem caros. </a:t>
            </a:r>
          </a:p>
          <a:p>
            <a:endParaRPr lang="pt-BR" sz="2400" dirty="0"/>
          </a:p>
          <a:p>
            <a:r>
              <a:rPr lang="pt-BR" sz="2400" dirty="0" smtClean="0"/>
              <a:t>Cartões de fidelidade.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14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336196" y="5517232"/>
            <a:ext cx="2592288" cy="11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/>
              <a:t>projetado para minimizar a necessidade de julgamento subjetivo </a:t>
            </a:r>
          </a:p>
        </p:txBody>
      </p:sp>
      <p:pic>
        <p:nvPicPr>
          <p:cNvPr id="5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58528"/>
            <a:ext cx="8496944" cy="405079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O método </a:t>
            </a:r>
            <a:r>
              <a:rPr lang="pt-BR" sz="2800" b="1" dirty="0" smtClean="0">
                <a:solidFill>
                  <a:schemeClr val="accent1"/>
                </a:solidFill>
              </a:rPr>
              <a:t>analógico</a:t>
            </a:r>
            <a:endParaRPr lang="pt-B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sz="2400" dirty="0" smtClean="0"/>
              <a:t>1) </a:t>
            </a:r>
            <a:r>
              <a:rPr lang="pt-BR" sz="2400" dirty="0"/>
              <a:t>Identificar outras lojas</a:t>
            </a:r>
            <a:r>
              <a:rPr lang="pt-BR" dirty="0"/>
              <a:t>, de preferência dentro da mesma cadeia, que </a:t>
            </a:r>
            <a:r>
              <a:rPr lang="pt-BR" dirty="0" smtClean="0"/>
              <a:t>têm </a:t>
            </a:r>
            <a:r>
              <a:rPr lang="pt-BR" dirty="0"/>
              <a:t>muitas características essenciais em comum com a loja e localização proposta.</a:t>
            </a:r>
          </a:p>
          <a:p>
            <a:pPr marL="0" indent="0">
              <a:buNone/>
            </a:pPr>
            <a:r>
              <a:rPr lang="pt-BR" sz="2400" dirty="0" smtClean="0"/>
              <a:t>2) </a:t>
            </a:r>
            <a:r>
              <a:rPr lang="pt-BR" sz="2400" dirty="0"/>
              <a:t>Quantificar </a:t>
            </a:r>
            <a:r>
              <a:rPr lang="pt-BR" dirty="0"/>
              <a:t>as principais características dessas lojas e áreas comerciais, em seguida, tabular e resumir estes dados.</a:t>
            </a:r>
          </a:p>
          <a:p>
            <a:pPr marL="0" indent="0">
              <a:buNone/>
            </a:pPr>
            <a:r>
              <a:rPr lang="pt-BR" sz="2400" dirty="0" smtClean="0"/>
              <a:t>3) Extrapolar </a:t>
            </a:r>
            <a:r>
              <a:rPr lang="pt-BR" dirty="0"/>
              <a:t>a partir </a:t>
            </a:r>
            <a:r>
              <a:rPr lang="pt-BR" dirty="0" smtClean="0"/>
              <a:t>dessas </a:t>
            </a:r>
            <a:r>
              <a:rPr lang="pt-BR" dirty="0"/>
              <a:t>lojas </a:t>
            </a:r>
            <a:r>
              <a:rPr lang="pt-BR" dirty="0" smtClean="0"/>
              <a:t>análogas </a:t>
            </a:r>
            <a:r>
              <a:rPr lang="pt-BR" dirty="0"/>
              <a:t>para estimar o volume de negócios </a:t>
            </a:r>
            <a:r>
              <a:rPr lang="pt-BR" dirty="0" smtClean="0"/>
              <a:t>prováveis </a:t>
            </a:r>
            <a:r>
              <a:rPr lang="pt-BR" dirty="0"/>
              <a:t>e rentabilidade </a:t>
            </a:r>
            <a:r>
              <a:rPr lang="pt-BR" dirty="0" smtClean="0"/>
              <a:t>no </a:t>
            </a:r>
            <a:r>
              <a:rPr lang="pt-BR" dirty="0"/>
              <a:t>local proposto.</a:t>
            </a:r>
          </a:p>
        </p:txBody>
      </p:sp>
    </p:spTree>
    <p:extLst>
      <p:ext uri="{BB962C8B-B14F-4D97-AF65-F5344CB8AC3E}">
        <p14:creationId xmlns:p14="http://schemas.microsoft.com/office/powerpoint/2010/main" val="22798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44016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44216"/>
            <a:ext cx="8229600" cy="5141168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b="1" dirty="0">
                <a:solidFill>
                  <a:schemeClr val="accent1"/>
                </a:solidFill>
              </a:rPr>
              <a:t>O método </a:t>
            </a:r>
            <a:r>
              <a:rPr lang="pt-BR" sz="2400" b="1" dirty="0" smtClean="0">
                <a:solidFill>
                  <a:schemeClr val="accent1"/>
                </a:solidFill>
              </a:rPr>
              <a:t>analógico</a:t>
            </a:r>
            <a:endParaRPr lang="pt-BR" sz="2400" dirty="0">
              <a:solidFill>
                <a:schemeClr val="accent1"/>
              </a:solidFill>
            </a:endParaRPr>
          </a:p>
          <a:p>
            <a:r>
              <a:rPr lang="pt-BR" sz="2400" dirty="0" smtClean="0"/>
              <a:t>Pode ser refinado através de dados de pesquisa e informações de banco de dados GIS.</a:t>
            </a:r>
          </a:p>
          <a:p>
            <a:endParaRPr lang="pt-BR" sz="2400" dirty="0" smtClean="0"/>
          </a:p>
          <a:p>
            <a:r>
              <a:rPr lang="pt-BR" sz="2400" dirty="0" smtClean="0"/>
              <a:t>O limite desta técnica é a extensão do banco de dados, quanto maior, mais complexo; fazendo sentido o uso dos modelos de regressão multivariada.</a:t>
            </a:r>
          </a:p>
        </p:txBody>
      </p:sp>
    </p:spTree>
    <p:extLst>
      <p:ext uri="{BB962C8B-B14F-4D97-AF65-F5344CB8AC3E}">
        <p14:creationId xmlns:p14="http://schemas.microsoft.com/office/powerpoint/2010/main" val="40697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0668" y="2420888"/>
            <a:ext cx="8479803" cy="405079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</a:rPr>
              <a:t>Análise </a:t>
            </a:r>
            <a:r>
              <a:rPr lang="pt-BR" sz="2800" b="1" dirty="0">
                <a:solidFill>
                  <a:schemeClr val="accent1"/>
                </a:solidFill>
              </a:rPr>
              <a:t>de </a:t>
            </a:r>
            <a:r>
              <a:rPr lang="pt-BR" sz="2800" b="1" dirty="0" smtClean="0">
                <a:solidFill>
                  <a:schemeClr val="accent1"/>
                </a:solidFill>
              </a:rPr>
              <a:t>Regressão Múltipla</a:t>
            </a:r>
          </a:p>
          <a:p>
            <a:r>
              <a:rPr lang="pt-BR" sz="2400" dirty="0" smtClean="0"/>
              <a:t>A complexidade dos dados requer </a:t>
            </a:r>
            <a:r>
              <a:rPr lang="pt-BR" sz="2400" dirty="0"/>
              <a:t>procedimentos mais sofisticados para identificar as relações entre </a:t>
            </a:r>
            <a:r>
              <a:rPr lang="pt-BR" sz="2400" dirty="0" smtClean="0"/>
              <a:t>uma </a:t>
            </a:r>
            <a:r>
              <a:rPr lang="pt-BR" sz="2400" dirty="0"/>
              <a:t>loja </a:t>
            </a:r>
            <a:r>
              <a:rPr lang="pt-BR" sz="2400" dirty="0" smtClean="0"/>
              <a:t>e </a:t>
            </a:r>
            <a:r>
              <a:rPr lang="pt-BR" sz="2400" dirty="0"/>
              <a:t>as várias variáveis ​​de previsão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Construção de </a:t>
            </a:r>
            <a:r>
              <a:rPr lang="pt-BR" sz="2400" dirty="0"/>
              <a:t>um modelo </a:t>
            </a:r>
            <a:r>
              <a:rPr lang="pt-BR" sz="2400" dirty="0" smtClean="0"/>
              <a:t>que </a:t>
            </a:r>
            <a:r>
              <a:rPr lang="pt-BR" sz="2400" dirty="0"/>
              <a:t>aproveita o poder preditivo de tudo, ou o subconjunto mais adequado, das variáveis ​​de previsão </a:t>
            </a:r>
            <a:r>
              <a:rPr lang="pt-BR" sz="2400" dirty="0" smtClean="0"/>
              <a:t>disponíveis.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77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55976" y="-197361"/>
            <a:ext cx="5544615" cy="240222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776" y="2564904"/>
            <a:ext cx="7772400" cy="4050792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Davies (1973) apresenta um exemplo com base em 72 lojas </a:t>
            </a:r>
            <a:r>
              <a:rPr lang="pt-BR" sz="2800" dirty="0" smtClean="0"/>
              <a:t>(de </a:t>
            </a:r>
            <a:r>
              <a:rPr lang="pt-BR" sz="2800" dirty="0"/>
              <a:t>adaptação </a:t>
            </a:r>
            <a:r>
              <a:rPr lang="pt-BR" sz="2800" dirty="0" smtClean="0"/>
              <a:t>análoga). </a:t>
            </a:r>
            <a:r>
              <a:rPr lang="pt-BR" sz="2800" dirty="0"/>
              <a:t>As </a:t>
            </a:r>
            <a:r>
              <a:rPr lang="pt-BR" sz="2800" dirty="0" smtClean="0">
                <a:solidFill>
                  <a:schemeClr val="accent1"/>
                </a:solidFill>
              </a:rPr>
              <a:t>cinco variáveis</a:t>
            </a:r>
            <a:r>
              <a:rPr lang="pt-BR" sz="2800" dirty="0" smtClean="0"/>
              <a:t> seguintes </a:t>
            </a:r>
            <a:r>
              <a:rPr lang="pt-BR" sz="2800" dirty="0" smtClean="0">
                <a:solidFill>
                  <a:schemeClr val="accent1"/>
                </a:solidFill>
              </a:rPr>
              <a:t>explicaram 71% </a:t>
            </a:r>
            <a:r>
              <a:rPr lang="pt-BR" sz="2800" dirty="0">
                <a:solidFill>
                  <a:schemeClr val="accent1"/>
                </a:solidFill>
              </a:rPr>
              <a:t>da variação nas vendas</a:t>
            </a:r>
            <a:r>
              <a:rPr lang="pt-BR" sz="2800" dirty="0"/>
              <a:t>:</a:t>
            </a:r>
          </a:p>
          <a:p>
            <a:pPr marL="0" indent="0">
              <a:buNone/>
            </a:pPr>
            <a:r>
              <a:rPr lang="pt-BR" sz="2800" dirty="0" smtClean="0"/>
              <a:t>	- área bruta de vendas;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- renda </a:t>
            </a:r>
            <a:r>
              <a:rPr lang="pt-BR" sz="2800" dirty="0"/>
              <a:t>e </a:t>
            </a:r>
            <a:r>
              <a:rPr lang="pt-BR" sz="2800" dirty="0" smtClean="0"/>
              <a:t>taxas (impostos);</a:t>
            </a:r>
          </a:p>
          <a:p>
            <a:pPr marL="0" indent="0">
              <a:buNone/>
            </a:pPr>
            <a:r>
              <a:rPr lang="pt-BR" sz="2800" dirty="0"/>
              <a:t>	</a:t>
            </a:r>
            <a:r>
              <a:rPr lang="pt-BR" sz="2800" dirty="0" smtClean="0"/>
              <a:t>- espaço do estacionamento;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- </a:t>
            </a:r>
            <a:r>
              <a:rPr lang="pt-BR" sz="2800" dirty="0"/>
              <a:t>n</a:t>
            </a:r>
            <a:r>
              <a:rPr lang="pt-BR" sz="2800" dirty="0" smtClean="0"/>
              <a:t>úmero </a:t>
            </a:r>
            <a:r>
              <a:rPr lang="pt-BR" sz="2800" dirty="0"/>
              <a:t>de </a:t>
            </a:r>
            <a:r>
              <a:rPr lang="pt-BR" sz="2800" dirty="0" smtClean="0"/>
              <a:t>filiais;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- acessibilidade à loja.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4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405079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Mesmo com </a:t>
            </a:r>
            <a:r>
              <a:rPr lang="pt-BR" sz="2800" dirty="0"/>
              <a:t>pequenas diferenças físicas entre os </a:t>
            </a:r>
            <a:r>
              <a:rPr lang="pt-BR" sz="2800" dirty="0" smtClean="0"/>
              <a:t>locais, estes exercem </a:t>
            </a:r>
            <a:r>
              <a:rPr lang="pt-BR" sz="2800" dirty="0"/>
              <a:t>uma grande influência sobre a acessibilidade das lojas e atratividade para os clientes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sz="2400" b="1" dirty="0" smtClean="0"/>
          </a:p>
        </p:txBody>
      </p:sp>
      <p:pic>
        <p:nvPicPr>
          <p:cNvPr id="5122" name="Picture 2" descr="https://imagesapt.apontador-assets.com/fit-in/345x236/d1bf1c249b234849b6eae64ae634dfe7/lojas-americanas-shopping-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848581" cy="17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27583"/>
            <a:ext cx="8496944" cy="405079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Se </a:t>
            </a:r>
            <a:r>
              <a:rPr lang="pt-BR" sz="2400" dirty="0"/>
              <a:t>a informação </a:t>
            </a:r>
            <a:r>
              <a:rPr lang="pt-BR" sz="2400" dirty="0" smtClean="0"/>
              <a:t>for </a:t>
            </a:r>
            <a:r>
              <a:rPr lang="pt-BR" sz="2400" dirty="0"/>
              <a:t>limitada ou </a:t>
            </a:r>
            <a:r>
              <a:rPr lang="pt-BR" sz="2400" dirty="0" smtClean="0"/>
              <a:t>cara, </a:t>
            </a:r>
            <a:r>
              <a:rPr lang="pt-BR" sz="2400" dirty="0"/>
              <a:t>é possível que apenas </a:t>
            </a:r>
            <a:r>
              <a:rPr lang="pt-BR" sz="2400" dirty="0" smtClean="0"/>
              <a:t>duas </a:t>
            </a:r>
            <a:r>
              <a:rPr lang="pt-BR" sz="2400" dirty="0"/>
              <a:t>ou três variáveis-chave </a:t>
            </a:r>
            <a:r>
              <a:rPr lang="pt-BR" sz="2400" dirty="0" smtClean="0"/>
              <a:t>possam </a:t>
            </a:r>
            <a:r>
              <a:rPr lang="pt-BR" sz="2400" dirty="0"/>
              <a:t>proporcionar um nível satisfatório de predição, pelo menos para o rastreio inicial dos locais</a:t>
            </a:r>
            <a:r>
              <a:rPr lang="pt-BR" sz="2400" dirty="0" smtClean="0"/>
              <a:t>.</a:t>
            </a:r>
            <a:r>
              <a:rPr lang="pt-BR" sz="2400" dirty="0"/>
              <a:t> </a:t>
            </a:r>
            <a:endParaRPr lang="pt-BR" sz="2400" dirty="0" smtClean="0"/>
          </a:p>
          <a:p>
            <a:r>
              <a:rPr lang="pt-BR" sz="2400" dirty="0" smtClean="0"/>
              <a:t> A </a:t>
            </a:r>
            <a:r>
              <a:rPr lang="pt-BR" sz="2400" b="1" dirty="0"/>
              <a:t>análise de regressão </a:t>
            </a:r>
            <a:r>
              <a:rPr lang="pt-BR" sz="2400" dirty="0"/>
              <a:t>pode também ser </a:t>
            </a:r>
            <a:r>
              <a:rPr lang="pt-BR" sz="2400" dirty="0" smtClean="0"/>
              <a:t>aplicada </a:t>
            </a:r>
            <a:r>
              <a:rPr lang="pt-BR" sz="2400" dirty="0"/>
              <a:t>para a estimativa do potencial de mercado, como parte de uma ampla verificação de possíveis áreas geográficas para expansão.</a:t>
            </a:r>
          </a:p>
        </p:txBody>
      </p:sp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0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52552"/>
            <a:ext cx="8458200" cy="160934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Análise de Regressão </a:t>
            </a:r>
            <a:r>
              <a:rPr lang="pt-BR" sz="2800" b="1" dirty="0" smtClean="0">
                <a:solidFill>
                  <a:schemeClr val="accent1"/>
                </a:solidFill>
              </a:rPr>
              <a:t>Múltipla</a:t>
            </a:r>
            <a:endParaRPr lang="pt-BR" sz="28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85184" y="1648308"/>
            <a:ext cx="4258816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59792"/>
              </p:ext>
            </p:extLst>
          </p:nvPr>
        </p:nvGraphicFramePr>
        <p:xfrm>
          <a:off x="86524" y="1146678"/>
          <a:ext cx="89644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PRINCIPAIS VANTAGENS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PERIGOS E DESVANTAGENS</a:t>
                      </a:r>
                      <a:endParaRPr lang="pt-B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Uma vez que a equação é desenvolvida, é fácil de usar.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Fornece uma regra objetiva para avaliações por diferentes analistas de mercado.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Fornece uma equação construída para cada varejista.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A margem de erro pode ser determinada estatisticamente.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Tem especial valor para os varejistas que têm um apelo à segmentos.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Prevê também uma avaliação das performances de lojas existentes.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Exige um grande banco de dados.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Necessidade de distinguir causa e efeito claramente ao selecionar variáveis ​​“</a:t>
                      </a:r>
                      <a:r>
                        <a:rPr lang="pt-BR" sz="2000" dirty="0" err="1" smtClean="0"/>
                        <a:t>preditoras</a:t>
                      </a:r>
                      <a:r>
                        <a:rPr lang="pt-BR" sz="2000" dirty="0" smtClean="0"/>
                        <a:t>”.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A exatidão da previsão se deteriora quanto mais diferenças houver do local inicialmente calibrado o modelo.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 smtClean="0"/>
                        <a:t>Problemas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pt-BR" sz="2000" b="0" dirty="0" err="1" smtClean="0">
                          <a:solidFill>
                            <a:schemeClr val="tx1"/>
                          </a:solidFill>
                        </a:rPr>
                        <a:t>multicolinearidade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2000" dirty="0" smtClean="0"/>
                        <a:t>duas ou mais</a:t>
                      </a:r>
                      <a:r>
                        <a:rPr lang="pt-BR" sz="2000" baseline="0" dirty="0" smtClean="0"/>
                        <a:t> variáveis </a:t>
                      </a:r>
                      <a:r>
                        <a:rPr lang="pt-BR" sz="2000" dirty="0" smtClean="0"/>
                        <a:t>​​independentes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estão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fortemente associadas, o modelo se tornará menos estável). 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0591"/>
            <a:ext cx="847612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Uma comparação interessante entre a capacidade de previsão de redes neurais e regressão múltipla foi relatado por Coates et </a:t>
            </a:r>
            <a:r>
              <a:rPr lang="pt-BR" sz="2400" dirty="0" smtClean="0"/>
              <a:t>al, </a:t>
            </a:r>
            <a:r>
              <a:rPr lang="pt-BR" sz="2400" dirty="0"/>
              <a:t>(1995</a:t>
            </a:r>
            <a:r>
              <a:rPr lang="pt-BR" sz="2400" dirty="0" smtClean="0"/>
              <a:t>).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90857" y="1700808"/>
            <a:ext cx="4575412" cy="40934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Redes </a:t>
            </a:r>
            <a:r>
              <a:rPr lang="pt-BR" sz="2000" b="1" dirty="0">
                <a:solidFill>
                  <a:schemeClr val="bg1"/>
                </a:solidFill>
              </a:rPr>
              <a:t>neurais</a:t>
            </a:r>
            <a:r>
              <a:rPr lang="pt-BR" sz="2000" dirty="0">
                <a:solidFill>
                  <a:schemeClr val="bg1"/>
                </a:solidFill>
              </a:rPr>
              <a:t> tentam representar as </a:t>
            </a:r>
            <a:r>
              <a:rPr lang="pt-BR" sz="2000" b="1" dirty="0">
                <a:solidFill>
                  <a:schemeClr val="bg1"/>
                </a:solidFill>
              </a:rPr>
              <a:t>atividades do cérebro</a:t>
            </a:r>
            <a:r>
              <a:rPr lang="pt-BR" sz="2000" dirty="0">
                <a:solidFill>
                  <a:schemeClr val="bg1"/>
                </a:solidFill>
              </a:rPr>
              <a:t>, o tratamento e processamento de grandes quantidades de </a:t>
            </a:r>
            <a:r>
              <a:rPr lang="pt-BR" sz="2000" dirty="0" smtClean="0">
                <a:solidFill>
                  <a:schemeClr val="bg1"/>
                </a:solidFill>
              </a:rPr>
              <a:t>informações.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Trabalha com o processamento de vários elementos que produzem uma saída, que interferem em outros processamentos.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A </a:t>
            </a:r>
            <a:r>
              <a:rPr lang="pt-BR" sz="2000" dirty="0">
                <a:solidFill>
                  <a:schemeClr val="bg1"/>
                </a:solidFill>
              </a:rPr>
              <a:t>rede neural </a:t>
            </a:r>
            <a:r>
              <a:rPr lang="pt-BR" sz="2000" dirty="0" smtClean="0">
                <a:solidFill>
                  <a:schemeClr val="bg1"/>
                </a:solidFill>
              </a:rPr>
              <a:t>realiza um processamento </a:t>
            </a:r>
            <a:r>
              <a:rPr lang="pt-BR" sz="2000" dirty="0">
                <a:solidFill>
                  <a:schemeClr val="bg1"/>
                </a:solidFill>
              </a:rPr>
              <a:t>marginalmente melhor do que </a:t>
            </a:r>
            <a:r>
              <a:rPr lang="pt-BR" sz="2000" dirty="0" smtClean="0">
                <a:solidFill>
                  <a:schemeClr val="bg1"/>
                </a:solidFill>
              </a:rPr>
              <a:t>a </a:t>
            </a:r>
            <a:r>
              <a:rPr lang="pt-BR" sz="2000" dirty="0">
                <a:solidFill>
                  <a:schemeClr val="bg1"/>
                </a:solidFill>
              </a:rPr>
              <a:t>regressão múltipla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27802" y="4139922"/>
            <a:ext cx="370790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/>
            </a:lvl1pPr>
          </a:lstStyle>
          <a:p>
            <a:r>
              <a:rPr lang="pt-BR" b="0" dirty="0" smtClean="0">
                <a:solidFill>
                  <a:schemeClr val="bg1"/>
                </a:solidFill>
              </a:rPr>
              <a:t>A análise de regressão múltipla é relativamente simples.</a:t>
            </a:r>
          </a:p>
          <a:p>
            <a:endParaRPr lang="pt-BR" b="0" dirty="0" smtClean="0">
              <a:solidFill>
                <a:schemeClr val="bg1"/>
              </a:solidFill>
            </a:endParaRPr>
          </a:p>
          <a:p>
            <a:r>
              <a:rPr lang="pt-BR" b="0" dirty="0" smtClean="0">
                <a:solidFill>
                  <a:schemeClr val="bg1"/>
                </a:solidFill>
              </a:rPr>
              <a:t>É </a:t>
            </a:r>
            <a:r>
              <a:rPr lang="pt-BR" b="0" dirty="0">
                <a:solidFill>
                  <a:schemeClr val="bg1"/>
                </a:solidFill>
              </a:rPr>
              <a:t>provável que </a:t>
            </a:r>
            <a:r>
              <a:rPr lang="pt-BR" b="0" dirty="0" smtClean="0">
                <a:solidFill>
                  <a:schemeClr val="bg1"/>
                </a:solidFill>
              </a:rPr>
              <a:t>tratamentos neurais desempenhem </a:t>
            </a:r>
            <a:r>
              <a:rPr lang="pt-BR" b="0" dirty="0">
                <a:solidFill>
                  <a:schemeClr val="bg1"/>
                </a:solidFill>
              </a:rPr>
              <a:t>um papel crescente na localização e modelagem de escolha.</a:t>
            </a:r>
          </a:p>
          <a:p>
            <a:endParaRPr lang="pt-B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Análise de regressão múltipla é uma ferramenta analítica, </a:t>
            </a:r>
            <a:r>
              <a:rPr lang="pt-BR" sz="2800" dirty="0"/>
              <a:t>que </a:t>
            </a:r>
            <a:r>
              <a:rPr lang="pt-BR" sz="2800" dirty="0" smtClean="0"/>
              <a:t>ajuda </a:t>
            </a:r>
            <a:r>
              <a:rPr lang="pt-BR" sz="2800" dirty="0"/>
              <a:t>a compreender e medir a influência das variáveis ​​de previsão.</a:t>
            </a:r>
          </a:p>
        </p:txBody>
      </p:sp>
    </p:spTree>
    <p:extLst>
      <p:ext uri="{BB962C8B-B14F-4D97-AF65-F5344CB8AC3E}">
        <p14:creationId xmlns:p14="http://schemas.microsoft.com/office/powerpoint/2010/main" val="23776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48147" y="4244656"/>
            <a:ext cx="6447706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/>
              <a:t>“complexos varejistas atraem grupos de consumidores na </a:t>
            </a:r>
            <a:r>
              <a:rPr lang="pt-BR" sz="2000" b="1" i="1" dirty="0"/>
              <a:t>razão direta</a:t>
            </a:r>
            <a:r>
              <a:rPr lang="pt-BR" sz="2000" i="1" dirty="0"/>
              <a:t> da atratividade do esforço de marketing dos complexos varejistas e na </a:t>
            </a:r>
            <a:r>
              <a:rPr lang="pt-BR" sz="2000" b="1" i="1" dirty="0"/>
              <a:t>razão inversa do quadrado </a:t>
            </a:r>
            <a:r>
              <a:rPr lang="pt-BR" sz="2000" i="1" dirty="0"/>
              <a:t>da distância ou do tempo de deslocamento entre grupos de consumidores e complexos varejistas”.</a:t>
            </a:r>
          </a:p>
          <a:p>
            <a:pPr algn="ctr"/>
            <a:endParaRPr lang="pt-BR" sz="2000" dirty="0"/>
          </a:p>
        </p:txBody>
      </p:sp>
      <p:pic>
        <p:nvPicPr>
          <p:cNvPr id="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05079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</a:rPr>
              <a:t> Modelos </a:t>
            </a:r>
            <a:r>
              <a:rPr lang="pt-BR" sz="2800" b="1" dirty="0">
                <a:solidFill>
                  <a:schemeClr val="accent1"/>
                </a:solidFill>
              </a:rPr>
              <a:t>de interação </a:t>
            </a:r>
            <a:r>
              <a:rPr lang="pt-BR" sz="2800" b="1" dirty="0" smtClean="0">
                <a:solidFill>
                  <a:schemeClr val="accent1"/>
                </a:solidFill>
              </a:rPr>
              <a:t>espacial</a:t>
            </a:r>
          </a:p>
          <a:p>
            <a:r>
              <a:rPr lang="pt-BR" sz="2400" b="1" dirty="0" smtClean="0"/>
              <a:t>Ou modelos gravitacionais </a:t>
            </a:r>
            <a:r>
              <a:rPr lang="pt-BR" sz="2400" dirty="0" smtClean="0"/>
              <a:t>evoluíram </a:t>
            </a:r>
            <a:r>
              <a:rPr lang="pt-BR" sz="2400" dirty="0"/>
              <a:t>como parte de um fluxo importante de desenvolvimento </a:t>
            </a:r>
            <a:r>
              <a:rPr lang="pt-BR" sz="2400" dirty="0" smtClean="0"/>
              <a:t>baseados nas leis de física de gravitação dos corpos celestes.</a:t>
            </a:r>
          </a:p>
        </p:txBody>
      </p:sp>
    </p:spTree>
    <p:extLst>
      <p:ext uri="{BB962C8B-B14F-4D97-AF65-F5344CB8AC3E}">
        <p14:creationId xmlns:p14="http://schemas.microsoft.com/office/powerpoint/2010/main" val="11655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538" y="771279"/>
            <a:ext cx="91440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O </a:t>
            </a:r>
            <a:r>
              <a:rPr lang="pt-BR" sz="2400" dirty="0"/>
              <a:t>princípio básico </a:t>
            </a:r>
            <a:r>
              <a:rPr lang="pt-BR" sz="2400" dirty="0" smtClean="0"/>
              <a:t>dos </a:t>
            </a:r>
            <a:r>
              <a:rPr lang="pt-BR" sz="2400" dirty="0"/>
              <a:t>modelos de interação espacial </a:t>
            </a:r>
            <a:r>
              <a:rPr lang="pt-BR" sz="2400" dirty="0" smtClean="0"/>
              <a:t>é: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971600" y="3933056"/>
            <a:ext cx="33123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Atração do varejista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203848" y="1938834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Compradores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004048" y="3933056"/>
            <a:ext cx="33123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Qualquer medida de dissuasão</a:t>
            </a:r>
            <a:endParaRPr lang="pt-BR" sz="2400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83568" y="4077072"/>
            <a:ext cx="0" cy="115212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716016" y="4077072"/>
            <a:ext cx="0" cy="1152128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 rot="16200000">
            <a:off x="4247964" y="-577550"/>
            <a:ext cx="720080" cy="72728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6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054" y="764704"/>
            <a:ext cx="842493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dirty="0" err="1" smtClean="0">
                <a:solidFill>
                  <a:schemeClr val="accent1"/>
                </a:solidFill>
              </a:rPr>
              <a:t>Reilly</a:t>
            </a:r>
            <a:r>
              <a:rPr lang="pt-BR" sz="3000" dirty="0" smtClean="0">
                <a:solidFill>
                  <a:schemeClr val="accent1"/>
                </a:solidFill>
              </a:rPr>
              <a:t> (1929) &gt; Converse (1949) &gt; </a:t>
            </a:r>
            <a:r>
              <a:rPr lang="pt-BR" sz="3000" dirty="0" err="1" smtClean="0">
                <a:solidFill>
                  <a:schemeClr val="accent1"/>
                </a:solidFill>
              </a:rPr>
              <a:t>Huff</a:t>
            </a:r>
            <a:r>
              <a:rPr lang="pt-BR" sz="3000" dirty="0" smtClean="0">
                <a:solidFill>
                  <a:schemeClr val="accent1"/>
                </a:solidFill>
              </a:rPr>
              <a:t> (1964)</a:t>
            </a:r>
          </a:p>
          <a:p>
            <a:pPr marL="0" indent="0" algn="ctr">
              <a:buNone/>
            </a:pPr>
            <a:endParaRPr lang="pt-BR" sz="3000" dirty="0" smtClean="0">
              <a:solidFill>
                <a:schemeClr val="accent1"/>
              </a:solidFill>
            </a:endParaRPr>
          </a:p>
          <a:p>
            <a:r>
              <a:rPr lang="pt-BR" sz="2400" b="1" dirty="0" smtClean="0"/>
              <a:t>A “lei </a:t>
            </a:r>
            <a:r>
              <a:rPr lang="pt-BR" sz="2400" b="1" dirty="0"/>
              <a:t>de </a:t>
            </a:r>
            <a:r>
              <a:rPr lang="pt-BR" sz="2400" b="1" dirty="0" err="1"/>
              <a:t>Reilly</a:t>
            </a:r>
            <a:r>
              <a:rPr lang="pt-BR" sz="2400" b="1" dirty="0"/>
              <a:t>” ou “teoria gravitacional do varejo” </a:t>
            </a:r>
            <a:r>
              <a:rPr lang="pt-BR" sz="2400" dirty="0"/>
              <a:t>afirma </a:t>
            </a:r>
            <a:r>
              <a:rPr lang="pt-BR" sz="2400" dirty="0" smtClean="0"/>
              <a:t>que a área de influência de um empreendimento comercial é diretamente proporcional ao seu </a:t>
            </a:r>
            <a:r>
              <a:rPr lang="pt-BR" sz="2400" u="sng" dirty="0" smtClean="0"/>
              <a:t>tamanho</a:t>
            </a:r>
            <a:r>
              <a:rPr lang="pt-BR" sz="2400" dirty="0" smtClean="0"/>
              <a:t> e, inversamente, proporcional à </a:t>
            </a:r>
            <a:r>
              <a:rPr lang="pt-BR" sz="2400" u="sng" dirty="0" smtClean="0"/>
              <a:t>distância</a:t>
            </a:r>
            <a:r>
              <a:rPr lang="pt-BR" sz="2400" dirty="0" smtClean="0"/>
              <a:t> das residências dos consumidores.</a:t>
            </a:r>
          </a:p>
          <a:p>
            <a:endParaRPr lang="pt-BR" sz="2400" dirty="0" smtClean="0"/>
          </a:p>
          <a:p>
            <a:r>
              <a:rPr lang="pt-BR" sz="2400" dirty="0" smtClean="0"/>
              <a:t>Converse (1949) reformulou a “lei de </a:t>
            </a:r>
            <a:r>
              <a:rPr lang="pt-BR" sz="2400" dirty="0" err="1" smtClean="0"/>
              <a:t>Reilly</a:t>
            </a:r>
            <a:r>
              <a:rPr lang="pt-BR" sz="2400" dirty="0" smtClean="0"/>
              <a:t>” a fim de identificar um </a:t>
            </a:r>
            <a:r>
              <a:rPr lang="pt-BR" sz="2400" b="1" dirty="0" smtClean="0"/>
              <a:t>ponto de equilíbrio </a:t>
            </a:r>
            <a:r>
              <a:rPr lang="pt-BR" sz="2400" dirty="0" smtClean="0"/>
              <a:t>entre dois pontos, em que os consumidores seriam indiferentes para fazer compras em um ou outro lugar.</a:t>
            </a:r>
          </a:p>
        </p:txBody>
      </p:sp>
    </p:spTree>
    <p:extLst>
      <p:ext uri="{BB962C8B-B14F-4D97-AF65-F5344CB8AC3E}">
        <p14:creationId xmlns:p14="http://schemas.microsoft.com/office/powerpoint/2010/main" val="23451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507288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dirty="0" err="1" smtClean="0">
                <a:solidFill>
                  <a:schemeClr val="accent1"/>
                </a:solidFill>
              </a:rPr>
              <a:t>Reilly</a:t>
            </a:r>
            <a:r>
              <a:rPr lang="pt-BR" sz="3200" dirty="0" smtClean="0">
                <a:solidFill>
                  <a:schemeClr val="accent1"/>
                </a:solidFill>
              </a:rPr>
              <a:t> (1929) &gt; Converse (1949) &gt; </a:t>
            </a:r>
            <a:r>
              <a:rPr lang="pt-BR" sz="3200" dirty="0" err="1" smtClean="0">
                <a:solidFill>
                  <a:schemeClr val="accent1"/>
                </a:solidFill>
              </a:rPr>
              <a:t>Huff</a:t>
            </a:r>
            <a:r>
              <a:rPr lang="pt-BR" sz="3200" dirty="0" smtClean="0">
                <a:solidFill>
                  <a:schemeClr val="accent1"/>
                </a:solidFill>
              </a:rPr>
              <a:t> (1964)</a:t>
            </a:r>
          </a:p>
          <a:p>
            <a:pPr marL="0" indent="0" algn="ctr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r>
              <a:rPr lang="pt-BR" sz="2600" dirty="0" smtClean="0"/>
              <a:t>Derivou-se </a:t>
            </a:r>
            <a:r>
              <a:rPr lang="pt-BR" sz="2600" dirty="0"/>
              <a:t>uma fórmula para descrever o </a:t>
            </a:r>
            <a:r>
              <a:rPr lang="pt-BR" sz="2600" b="1" dirty="0"/>
              <a:t>"ponto de </a:t>
            </a:r>
            <a:r>
              <a:rPr lang="pt-BR" sz="2600" b="1" dirty="0" smtClean="0"/>
              <a:t>indiferença"</a:t>
            </a:r>
            <a:r>
              <a:rPr lang="pt-BR" sz="2600" dirty="0" smtClean="0"/>
              <a:t> </a:t>
            </a:r>
            <a:r>
              <a:rPr lang="pt-BR" sz="2600" dirty="0"/>
              <a:t>entre </a:t>
            </a:r>
            <a:r>
              <a:rPr lang="pt-BR" sz="2600" dirty="0" smtClean="0"/>
              <a:t>dois centros comerciais.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pPr marL="0" indent="0">
              <a:buNone/>
            </a:pPr>
            <a:r>
              <a:rPr lang="pt-BR" sz="2000" dirty="0" smtClean="0"/>
              <a:t>d</a:t>
            </a:r>
            <a:r>
              <a:rPr lang="pt-BR" sz="1400" dirty="0" smtClean="0"/>
              <a:t>01</a:t>
            </a:r>
            <a:r>
              <a:rPr lang="pt-BR" sz="2000" dirty="0" smtClean="0"/>
              <a:t> </a:t>
            </a:r>
            <a:r>
              <a:rPr lang="pt-BR" sz="2000" dirty="0"/>
              <a:t>= é a distância, ou tempo de viagem, </a:t>
            </a:r>
            <a:r>
              <a:rPr lang="pt-BR" sz="2000" dirty="0" smtClean="0"/>
              <a:t>do ponto de indiferença até o centro 1.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d</a:t>
            </a:r>
            <a:r>
              <a:rPr lang="pt-BR" sz="1400" dirty="0"/>
              <a:t>12</a:t>
            </a:r>
            <a:r>
              <a:rPr lang="pt-BR" sz="2000" dirty="0"/>
              <a:t> = é a distância, ou tempo de viagem, entre </a:t>
            </a:r>
            <a:r>
              <a:rPr lang="pt-BR" sz="2000" dirty="0" smtClean="0"/>
              <a:t>os centros </a:t>
            </a:r>
            <a:r>
              <a:rPr lang="pt-BR" sz="2000" dirty="0"/>
              <a:t>1 e </a:t>
            </a:r>
            <a:r>
              <a:rPr lang="pt-BR" sz="2000" dirty="0" smtClean="0"/>
              <a:t>2.</a:t>
            </a: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A</a:t>
            </a:r>
            <a:r>
              <a:rPr lang="pt-BR" sz="1400" dirty="0" smtClean="0"/>
              <a:t>1</a:t>
            </a:r>
            <a:r>
              <a:rPr lang="pt-BR" sz="2000" dirty="0" smtClean="0"/>
              <a:t>, </a:t>
            </a:r>
            <a:r>
              <a:rPr lang="pt-BR" sz="2000" dirty="0"/>
              <a:t>A</a:t>
            </a:r>
            <a:r>
              <a:rPr lang="pt-BR" sz="1400" dirty="0"/>
              <a:t>2</a:t>
            </a:r>
            <a:r>
              <a:rPr lang="pt-BR" sz="2000" dirty="0"/>
              <a:t> = são medidas </a:t>
            </a:r>
            <a:r>
              <a:rPr lang="pt-BR" sz="2000" dirty="0" smtClean="0"/>
              <a:t>de atratividade entre os centros </a:t>
            </a:r>
            <a:r>
              <a:rPr lang="pt-BR" sz="2000" dirty="0"/>
              <a:t>1 e 2.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43200"/>
            <a:ext cx="396044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9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Aplicação</a:t>
            </a:r>
          </a:p>
          <a:p>
            <a:r>
              <a:rPr lang="pt-BR" sz="2400" b="1" dirty="0" smtClean="0"/>
              <a:t>Ponto de indiferença </a:t>
            </a:r>
            <a:r>
              <a:rPr lang="pt-BR" sz="2400" dirty="0" smtClean="0"/>
              <a:t>entre duas cidades do interior de SP separadas por 100km.</a:t>
            </a:r>
          </a:p>
          <a:p>
            <a:r>
              <a:rPr lang="pt-BR" sz="2400" dirty="0" smtClean="0"/>
              <a:t>Cidade A = 435 mil habitantes</a:t>
            </a:r>
          </a:p>
          <a:p>
            <a:r>
              <a:rPr lang="pt-BR" sz="2400" dirty="0" smtClean="0"/>
              <a:t>Cidade B = 230 mil habitantes</a:t>
            </a:r>
            <a:endParaRPr lang="pt-BR" sz="2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3706491"/>
            <a:ext cx="201622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092280" y="4210547"/>
            <a:ext cx="1218964" cy="98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355976" y="421054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04146" y="551237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Cidade 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86236" y="532770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Cidade B</a:t>
            </a:r>
            <a:endParaRPr lang="pt-BR" b="1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771800" y="4570587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64088" y="4570587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131840" y="4129247"/>
            <a:ext cx="7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58Km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24326" y="4113450"/>
            <a:ext cx="7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42Km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90844" y="5565750"/>
            <a:ext cx="21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Ponto de indiferença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4211960" y="4930627"/>
            <a:ext cx="36004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05079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Críticas à Lei de </a:t>
            </a:r>
            <a:r>
              <a:rPr lang="pt-BR" sz="2800" b="1" dirty="0" err="1" smtClean="0"/>
              <a:t>Reilly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400" dirty="0" smtClean="0"/>
              <a:t> Considera apenas a </a:t>
            </a:r>
            <a:r>
              <a:rPr lang="pt-BR" sz="2400" dirty="0"/>
              <a:t>distância e tamanho das </a:t>
            </a:r>
            <a:r>
              <a:rPr lang="pt-BR" sz="2400" dirty="0" smtClean="0"/>
              <a:t>populações.</a:t>
            </a:r>
          </a:p>
          <a:p>
            <a:r>
              <a:rPr lang="pt-BR" sz="2400" dirty="0" smtClean="0"/>
              <a:t> Não leva em consideração mais de dois pontos.</a:t>
            </a:r>
          </a:p>
          <a:p>
            <a:r>
              <a:rPr lang="pt-BR" sz="2400" dirty="0" smtClean="0"/>
              <a:t> Um outro problema é a distância, que não leva em consideração problemas externos.</a:t>
            </a:r>
          </a:p>
          <a:p>
            <a:r>
              <a:rPr lang="pt-BR" sz="2400" dirty="0" smtClean="0"/>
              <a:t> Não leva em conta os diferentes tipos de compras.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12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54" y="19312"/>
            <a:ext cx="7772400" cy="1609344"/>
          </a:xfrm>
        </p:spPr>
        <p:txBody>
          <a:bodyPr/>
          <a:lstStyle/>
          <a:p>
            <a:pPr algn="ctr"/>
            <a:r>
              <a:rPr lang="pt-BR" dirty="0" smtClean="0"/>
              <a:t>Decisão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288" y="1933984"/>
            <a:ext cx="7772400" cy="405079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4016" y="1412776"/>
            <a:ext cx="4248472" cy="478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Decisão Errada</a:t>
            </a:r>
          </a:p>
          <a:p>
            <a:pPr algn="ctr"/>
            <a:endParaRPr lang="pt-BR" sz="2800" b="1" dirty="0" smtClean="0"/>
          </a:p>
          <a:p>
            <a:pPr algn="ctr"/>
            <a:endParaRPr lang="pt-B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Enorme desperdício de recursos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Inviabiliza expansão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464496" y="1412776"/>
            <a:ext cx="4499992" cy="478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Decisão Acertada</a:t>
            </a:r>
          </a:p>
          <a:p>
            <a:pPr algn="ctr"/>
            <a:endParaRPr lang="pt-B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Operações bem-sucedidas e rentável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Retorno sobre os investimentos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7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74694"/>
            <a:ext cx="8568952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dirty="0" err="1">
                <a:solidFill>
                  <a:schemeClr val="accent1"/>
                </a:solidFill>
              </a:rPr>
              <a:t>Reilly</a:t>
            </a:r>
            <a:r>
              <a:rPr lang="pt-BR" sz="3000" dirty="0">
                <a:solidFill>
                  <a:schemeClr val="accent1"/>
                </a:solidFill>
              </a:rPr>
              <a:t> (1929) &gt; Converse (1949) &gt; </a:t>
            </a:r>
            <a:r>
              <a:rPr lang="pt-BR" sz="3000" dirty="0" err="1">
                <a:solidFill>
                  <a:schemeClr val="accent1"/>
                </a:solidFill>
              </a:rPr>
              <a:t>Huff</a:t>
            </a:r>
            <a:r>
              <a:rPr lang="pt-BR" sz="3000" dirty="0">
                <a:solidFill>
                  <a:schemeClr val="accent1"/>
                </a:solidFill>
              </a:rPr>
              <a:t> (1964</a:t>
            </a:r>
            <a:r>
              <a:rPr lang="pt-BR" sz="3000" dirty="0" smtClean="0">
                <a:solidFill>
                  <a:schemeClr val="accent1"/>
                </a:solidFill>
              </a:rPr>
              <a:t>)</a:t>
            </a:r>
          </a:p>
          <a:p>
            <a:pPr marL="0" indent="0" algn="ctr">
              <a:buNone/>
            </a:pPr>
            <a:endParaRPr lang="pt-BR" sz="3000" dirty="0">
              <a:solidFill>
                <a:schemeClr val="accent1"/>
              </a:solidFill>
            </a:endParaRPr>
          </a:p>
          <a:p>
            <a:r>
              <a:rPr lang="pt-BR" sz="2400" dirty="0" smtClean="0"/>
              <a:t> </a:t>
            </a:r>
            <a:r>
              <a:rPr lang="pt-BR" sz="2400" dirty="0" err="1" smtClean="0"/>
              <a:t>Huff</a:t>
            </a:r>
            <a:r>
              <a:rPr lang="pt-BR" sz="2400" dirty="0" smtClean="0"/>
              <a:t> (1964) desenvolveu </a:t>
            </a:r>
            <a:r>
              <a:rPr lang="pt-BR" sz="2400" dirty="0"/>
              <a:t>um modelo fundado </a:t>
            </a:r>
            <a:r>
              <a:rPr lang="pt-BR" sz="2400" dirty="0" smtClean="0"/>
              <a:t>na "utilidade“. A </a:t>
            </a:r>
            <a:r>
              <a:rPr lang="pt-BR" sz="2400" dirty="0"/>
              <a:t>partir daí, </a:t>
            </a:r>
            <a:r>
              <a:rPr lang="pt-BR" sz="2400" dirty="0" smtClean="0"/>
              <a:t>determina as diferentes probabilidades de um grupo de clientes selecionar um certo complexo varejista.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0" y="3717032"/>
            <a:ext cx="2958703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608579" y="4244547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Pij</a:t>
            </a:r>
            <a:r>
              <a:rPr lang="pt-BR" sz="1600" dirty="0"/>
              <a:t> </a:t>
            </a:r>
            <a:r>
              <a:rPr lang="pt-BR" sz="1600" dirty="0" smtClean="0"/>
              <a:t>= </a:t>
            </a:r>
            <a:r>
              <a:rPr lang="pt-BR" sz="1600" dirty="0"/>
              <a:t>probabilidade de um consumidor residente </a:t>
            </a:r>
            <a:r>
              <a:rPr lang="pt-BR" sz="1600" dirty="0" smtClean="0"/>
              <a:t>em </a:t>
            </a:r>
            <a:r>
              <a:rPr lang="pt-BR" sz="1600" dirty="0"/>
              <a:t>i visitar o </a:t>
            </a:r>
            <a:r>
              <a:rPr lang="pt-BR" sz="1600" dirty="0" smtClean="0"/>
              <a:t>centro j.</a:t>
            </a:r>
            <a:endParaRPr lang="pt-BR" sz="1600" dirty="0"/>
          </a:p>
          <a:p>
            <a:r>
              <a:rPr lang="pt-BR" sz="1600" dirty="0" err="1" smtClean="0"/>
              <a:t>Fj</a:t>
            </a:r>
            <a:r>
              <a:rPr lang="pt-BR" sz="1600" dirty="0" smtClean="0"/>
              <a:t> = </a:t>
            </a:r>
            <a:r>
              <a:rPr lang="pt-BR" sz="1600" dirty="0"/>
              <a:t>espaço </a:t>
            </a:r>
            <a:r>
              <a:rPr lang="pt-BR" sz="1600" dirty="0" smtClean="0"/>
              <a:t>de venda j para determinada categoria de produto.</a:t>
            </a:r>
            <a:endParaRPr lang="pt-BR" sz="1600" dirty="0"/>
          </a:p>
          <a:p>
            <a:r>
              <a:rPr lang="pt-BR" sz="1600" dirty="0" err="1"/>
              <a:t>tij</a:t>
            </a:r>
            <a:r>
              <a:rPr lang="pt-BR" sz="1600" dirty="0"/>
              <a:t> </a:t>
            </a:r>
            <a:r>
              <a:rPr lang="pt-BR" sz="1600" dirty="0" smtClean="0"/>
              <a:t>= tempo/distância </a:t>
            </a:r>
            <a:r>
              <a:rPr lang="pt-BR" sz="1600" dirty="0"/>
              <a:t>de viagem da residência do consumidor i ao centro </a:t>
            </a:r>
            <a:r>
              <a:rPr lang="pt-BR" sz="1600" dirty="0" smtClean="0"/>
              <a:t>j.</a:t>
            </a:r>
            <a:endParaRPr lang="pt-BR" sz="1600" dirty="0"/>
          </a:p>
          <a:p>
            <a:r>
              <a:rPr lang="pt-BR" sz="1600" dirty="0"/>
              <a:t>b </a:t>
            </a:r>
            <a:r>
              <a:rPr lang="pt-BR" sz="1600" dirty="0" smtClean="0"/>
              <a:t>= parâmetro usado para estimar o efeito distância/tempo para diferentes tipos de viagens de compras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627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16016" y="1268760"/>
            <a:ext cx="37444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MODELO DE HUFF</a:t>
            </a:r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Fator atração é o tamanho do centro comercial.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Fator de repulsão é o tempo de viagem multiplicado por um parâmetro a ser estimado.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78396" y="1278578"/>
            <a:ext cx="37444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MODELO DE REILLY</a:t>
            </a:r>
          </a:p>
          <a:p>
            <a:pPr algn="ctr"/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Fator atração é o tamanho da população.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Fator de repulsão é representado pelo quadrado da distância.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1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06680" cy="4050792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Críticas aos Modelos de interação espacial</a:t>
            </a:r>
          </a:p>
          <a:p>
            <a:endParaRPr lang="pt-BR" sz="2800" b="1" dirty="0" smtClean="0"/>
          </a:p>
          <a:p>
            <a:r>
              <a:rPr lang="pt-BR" sz="2400" dirty="0" smtClean="0"/>
              <a:t>A consideração em termos de distância ou tempo de deslocamento pode levar a simplificações graves, a relação é </a:t>
            </a:r>
            <a:r>
              <a:rPr lang="pt-BR" sz="2400" dirty="0"/>
              <a:t>menos consistente em áreas mais complexas, </a:t>
            </a:r>
            <a:r>
              <a:rPr lang="pt-BR" sz="2400" dirty="0" smtClean="0"/>
              <a:t>urbanas.</a:t>
            </a:r>
          </a:p>
          <a:p>
            <a:r>
              <a:rPr lang="pt-BR" sz="2400" dirty="0" smtClean="0"/>
              <a:t>A </a:t>
            </a:r>
            <a:r>
              <a:rPr lang="pt-BR" sz="2400" dirty="0"/>
              <a:t>distância é assumida para se relacionar com a</a:t>
            </a:r>
            <a:r>
              <a:rPr lang="pt-BR" sz="2400" dirty="0" smtClean="0"/>
              <a:t> </a:t>
            </a:r>
            <a:r>
              <a:rPr lang="pt-BR" sz="2400" dirty="0"/>
              <a:t>viagem de </a:t>
            </a:r>
            <a:r>
              <a:rPr lang="pt-BR" sz="2400" dirty="0" smtClean="0"/>
              <a:t>uma única compra.</a:t>
            </a:r>
          </a:p>
          <a:p>
            <a:r>
              <a:rPr lang="pt-BR" sz="2400" dirty="0"/>
              <a:t>As percepções </a:t>
            </a:r>
            <a:r>
              <a:rPr lang="pt-BR" sz="2400" dirty="0" smtClean="0"/>
              <a:t>pelos consumidores de distâncias percebidas e distâncias reais.</a:t>
            </a:r>
            <a:endParaRPr lang="pt-BR" sz="2400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82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050792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algn="ctr"/>
            <a:r>
              <a:rPr lang="pt-BR" sz="2400" dirty="0" smtClean="0"/>
              <a:t>Especificação </a:t>
            </a:r>
            <a:r>
              <a:rPr lang="pt-BR" sz="2400" dirty="0"/>
              <a:t>mais </a:t>
            </a:r>
            <a:r>
              <a:rPr lang="pt-BR" sz="2400" dirty="0" smtClean="0"/>
              <a:t>refinada sugerem </a:t>
            </a:r>
            <a:r>
              <a:rPr lang="pt-BR" sz="2400" dirty="0"/>
              <a:t>fatores relacionados </a:t>
            </a:r>
            <a:r>
              <a:rPr lang="pt-BR" sz="2400" dirty="0" smtClean="0"/>
              <a:t>aos custos de transportes</a:t>
            </a:r>
            <a:r>
              <a:rPr lang="pt-BR" sz="2400" dirty="0"/>
              <a:t>, estacionamento, ambiente </a:t>
            </a:r>
            <a:r>
              <a:rPr lang="pt-BR" sz="2400" dirty="0" smtClean="0"/>
              <a:t>(</a:t>
            </a:r>
            <a:r>
              <a:rPr lang="pt-BR" sz="2400" dirty="0"/>
              <a:t>limpo, arredores atraentes), conveniência, confiabilidade, flexibilidade e segurança </a:t>
            </a:r>
            <a:r>
              <a:rPr lang="pt-BR" sz="2400" dirty="0" smtClean="0"/>
              <a:t>(contra </a:t>
            </a:r>
            <a:r>
              <a:rPr lang="pt-BR" sz="2400" dirty="0"/>
              <a:t>acidentes e vandalismo</a:t>
            </a:r>
            <a:r>
              <a:rPr lang="pt-BR" sz="2400" dirty="0" smtClean="0"/>
              <a:t>).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Constatação </a:t>
            </a:r>
            <a:r>
              <a:rPr lang="pt-BR" sz="2400" dirty="0"/>
              <a:t>de que fatores de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chemeClr val="accent1"/>
                </a:solidFill>
              </a:rPr>
              <a:t>imagem</a:t>
            </a:r>
            <a:r>
              <a:rPr lang="pt-BR" sz="2400" b="1" dirty="0"/>
              <a:t> </a:t>
            </a:r>
            <a:r>
              <a:rPr lang="pt-BR" sz="2400" dirty="0"/>
              <a:t>representam determinantes significativos de </a:t>
            </a:r>
            <a:r>
              <a:rPr lang="pt-BR" sz="2400" dirty="0" smtClean="0"/>
              <a:t>atração.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958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2971489"/>
            <a:ext cx="8229600" cy="3049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err="1" smtClean="0"/>
              <a:t>EXP</a:t>
            </a:r>
            <a:r>
              <a:rPr lang="pt-BR" sz="1600" dirty="0" err="1" smtClean="0"/>
              <a:t>is</a:t>
            </a:r>
            <a:r>
              <a:rPr lang="pt-BR" sz="1800" dirty="0" smtClean="0"/>
              <a:t> </a:t>
            </a:r>
            <a:r>
              <a:rPr lang="pt-BR" sz="1800" dirty="0"/>
              <a:t>= gasto da região i para o local s.</a:t>
            </a:r>
          </a:p>
          <a:p>
            <a:pPr marL="0" indent="0">
              <a:buNone/>
            </a:pPr>
            <a:r>
              <a:rPr lang="pt-BR" sz="1800" dirty="0"/>
              <a:t>β</a:t>
            </a:r>
            <a:r>
              <a:rPr lang="pt-BR" sz="1600" dirty="0"/>
              <a:t>0</a:t>
            </a:r>
            <a:r>
              <a:rPr lang="pt-BR" sz="1800" dirty="0"/>
              <a:t>,β</a:t>
            </a:r>
            <a:r>
              <a:rPr lang="pt-BR" sz="1600" dirty="0"/>
              <a:t>1</a:t>
            </a:r>
            <a:r>
              <a:rPr lang="pt-BR" sz="1800" dirty="0"/>
              <a:t>= são parâmetros.</a:t>
            </a:r>
          </a:p>
          <a:p>
            <a:pPr marL="0" indent="0">
              <a:buNone/>
            </a:pPr>
            <a:r>
              <a:rPr lang="pt-BR" sz="1800" dirty="0" err="1"/>
              <a:t>E</a:t>
            </a:r>
            <a:r>
              <a:rPr lang="pt-BR" sz="1600" dirty="0" err="1"/>
              <a:t>k</a:t>
            </a:r>
            <a:r>
              <a:rPr lang="pt-BR" sz="1800" dirty="0"/>
              <a:t> = gasto médio das famílias por categoria de alimentos k.</a:t>
            </a:r>
          </a:p>
          <a:p>
            <a:pPr marL="0" indent="0">
              <a:buNone/>
            </a:pPr>
            <a:r>
              <a:rPr lang="pt-BR" sz="1800" dirty="0" err="1"/>
              <a:t>H</a:t>
            </a:r>
            <a:r>
              <a:rPr lang="pt-BR" sz="1600" dirty="0" err="1"/>
              <a:t>ik</a:t>
            </a:r>
            <a:r>
              <a:rPr lang="pt-BR" sz="1800" dirty="0"/>
              <a:t> = número de famílias da categoria k localizadas na região de i.</a:t>
            </a:r>
          </a:p>
          <a:p>
            <a:pPr marL="0" indent="0">
              <a:buNone/>
            </a:pPr>
            <a:r>
              <a:rPr lang="pt-BR" sz="1800" dirty="0"/>
              <a:t>W</a:t>
            </a:r>
            <a:r>
              <a:rPr lang="pt-BR" sz="1600" dirty="0"/>
              <a:t>s</a:t>
            </a:r>
            <a:r>
              <a:rPr lang="pt-BR" sz="1800" dirty="0"/>
              <a:t> = medida da atração da loja proposta s.</a:t>
            </a:r>
          </a:p>
          <a:p>
            <a:pPr marL="0" indent="0">
              <a:buNone/>
            </a:pPr>
            <a:r>
              <a:rPr lang="pt-BR" sz="1800" dirty="0"/>
              <a:t>t</a:t>
            </a:r>
            <a:r>
              <a:rPr lang="pt-BR" sz="1600" dirty="0"/>
              <a:t>is</a:t>
            </a:r>
            <a:r>
              <a:rPr lang="pt-BR" sz="1800" dirty="0"/>
              <a:t> = tempo de viagem da região i para o local s.</a:t>
            </a:r>
          </a:p>
          <a:p>
            <a:pPr marL="0" indent="0">
              <a:buNone/>
            </a:pPr>
            <a:r>
              <a:rPr lang="pt-BR" sz="1800" dirty="0" err="1"/>
              <a:t>W</a:t>
            </a:r>
            <a:r>
              <a:rPr lang="pt-BR" sz="1600" dirty="0" err="1"/>
              <a:t>m</a:t>
            </a:r>
            <a:r>
              <a:rPr lang="pt-BR" sz="1800" dirty="0"/>
              <a:t> = é a atratividade do concorrente m.</a:t>
            </a:r>
          </a:p>
          <a:p>
            <a:pPr marL="0" indent="0">
              <a:buNone/>
            </a:pPr>
            <a:r>
              <a:rPr lang="pt-BR" sz="1800" dirty="0" err="1"/>
              <a:t>t</a:t>
            </a:r>
            <a:r>
              <a:rPr lang="pt-BR" sz="1600" dirty="0" err="1"/>
              <a:t>im</a:t>
            </a:r>
            <a:r>
              <a:rPr lang="pt-BR" sz="1800" dirty="0"/>
              <a:t> = tempo de viagem da região i até o concorrente m.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13913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940152" y="2708920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/>
              <a:t>Penny</a:t>
            </a:r>
            <a:r>
              <a:rPr lang="pt-BR" sz="1600" dirty="0" smtClean="0"/>
              <a:t> e </a:t>
            </a:r>
            <a:r>
              <a:rPr lang="pt-BR" sz="1600" dirty="0" err="1" smtClean="0"/>
              <a:t>Broom</a:t>
            </a:r>
            <a:r>
              <a:rPr lang="pt-BR" sz="1600" dirty="0" smtClean="0"/>
              <a:t> (1988)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23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056" y="2332037"/>
            <a:ext cx="8735888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Considera </a:t>
            </a:r>
            <a:r>
              <a:rPr lang="pt-BR" sz="2400" dirty="0"/>
              <a:t>as diferenças </a:t>
            </a:r>
            <a:r>
              <a:rPr lang="pt-BR" sz="2400" dirty="0" smtClean="0"/>
              <a:t>​​</a:t>
            </a:r>
            <a:r>
              <a:rPr lang="pt-BR" sz="2400" dirty="0"/>
              <a:t>entre o potencial </a:t>
            </a:r>
            <a:r>
              <a:rPr lang="pt-BR" sz="2400" dirty="0" smtClean="0"/>
              <a:t>de despesas </a:t>
            </a:r>
            <a:r>
              <a:rPr lang="pt-BR" sz="2400" dirty="0"/>
              <a:t>de vários </a:t>
            </a:r>
            <a:r>
              <a:rPr lang="pt-BR" sz="2400" dirty="0" smtClean="0"/>
              <a:t>tipos, </a:t>
            </a:r>
            <a:r>
              <a:rPr lang="pt-BR" sz="2400" dirty="0"/>
              <a:t>usando os dados agora disponíveis para refinar o </a:t>
            </a:r>
            <a:r>
              <a:rPr lang="pt-BR" sz="2400" dirty="0" smtClean="0"/>
              <a:t>modelo.</a:t>
            </a:r>
          </a:p>
          <a:p>
            <a:r>
              <a:rPr lang="pt-BR" sz="2400" dirty="0"/>
              <a:t>I</a:t>
            </a:r>
            <a:r>
              <a:rPr lang="pt-BR" sz="2400" dirty="0" smtClean="0"/>
              <a:t>ncorpora </a:t>
            </a:r>
            <a:r>
              <a:rPr lang="pt-BR" sz="2400" dirty="0"/>
              <a:t>uma função de dissuasão melhorada, utilizando </a:t>
            </a:r>
            <a:r>
              <a:rPr lang="pt-BR" sz="2400" dirty="0" smtClean="0"/>
              <a:t>um conceito tempo mais amplo (isso </a:t>
            </a:r>
            <a:r>
              <a:rPr lang="pt-BR" sz="2400" dirty="0"/>
              <a:t>inclui medidas de acessibilidade </a:t>
            </a:r>
            <a:r>
              <a:rPr lang="pt-BR" sz="2400" dirty="0" smtClean="0"/>
              <a:t>ao local</a:t>
            </a:r>
            <a:r>
              <a:rPr lang="pt-BR" sz="2400" dirty="0"/>
              <a:t>, tamanho e tipo </a:t>
            </a:r>
            <a:r>
              <a:rPr lang="pt-BR" sz="2400" dirty="0" smtClean="0"/>
              <a:t>de estacionamento</a:t>
            </a:r>
            <a:r>
              <a:rPr lang="pt-BR" sz="2400" dirty="0"/>
              <a:t>, </a:t>
            </a:r>
            <a:r>
              <a:rPr lang="pt-BR" sz="2400" dirty="0" smtClean="0"/>
              <a:t>conveniência </a:t>
            </a:r>
            <a:r>
              <a:rPr lang="pt-BR" sz="2400" dirty="0"/>
              <a:t>do cliente ao redor da </a:t>
            </a:r>
            <a:r>
              <a:rPr lang="pt-BR" sz="2400" dirty="0" smtClean="0"/>
              <a:t>loja).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05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21408"/>
            <a:ext cx="8568952" cy="44039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Outra extensão dos modelos </a:t>
            </a:r>
            <a:r>
              <a:rPr lang="pt-BR" sz="2400" dirty="0"/>
              <a:t>de interação espacial </a:t>
            </a:r>
            <a:r>
              <a:rPr lang="pt-BR" sz="2400" dirty="0" smtClean="0"/>
              <a:t>inclui </a:t>
            </a:r>
            <a:r>
              <a:rPr lang="pt-BR" sz="2400" dirty="0"/>
              <a:t>o </a:t>
            </a:r>
            <a:r>
              <a:rPr lang="pt-BR" sz="2400" b="1" dirty="0">
                <a:solidFill>
                  <a:schemeClr val="accent1"/>
                </a:solidFill>
              </a:rPr>
              <a:t>Modelo Multiplicativo de Interação Competitiva </a:t>
            </a:r>
            <a:r>
              <a:rPr lang="pt-BR" sz="2400" b="1" dirty="0" smtClean="0">
                <a:solidFill>
                  <a:schemeClr val="accent1"/>
                </a:solidFill>
              </a:rPr>
              <a:t>(</a:t>
            </a:r>
            <a:r>
              <a:rPr lang="pt-BR" sz="2400" b="1" dirty="0">
                <a:solidFill>
                  <a:schemeClr val="accent1"/>
                </a:solidFill>
              </a:rPr>
              <a:t>MCI)</a:t>
            </a:r>
            <a:r>
              <a:rPr lang="pt-BR" sz="2400" dirty="0">
                <a:solidFill>
                  <a:schemeClr val="accent1"/>
                </a:solidFill>
              </a:rPr>
              <a:t>. </a:t>
            </a:r>
            <a:endParaRPr lang="pt-BR" sz="2400" dirty="0" smtClean="0">
              <a:solidFill>
                <a:schemeClr val="accent1"/>
              </a:solidFill>
            </a:endParaRPr>
          </a:p>
          <a:p>
            <a:pPr lvl="1"/>
            <a:r>
              <a:rPr lang="pt-BR" sz="2000" dirty="0"/>
              <a:t>D</a:t>
            </a:r>
            <a:r>
              <a:rPr lang="pt-BR" sz="2000" dirty="0" smtClean="0"/>
              <a:t>esenvolvido </a:t>
            </a:r>
            <a:r>
              <a:rPr lang="pt-BR" sz="2000" dirty="0"/>
              <a:t>por </a:t>
            </a:r>
            <a:r>
              <a:rPr lang="pt-BR" sz="2000" dirty="0" err="1"/>
              <a:t>Nakanishi</a:t>
            </a:r>
            <a:r>
              <a:rPr lang="pt-BR" sz="2000" dirty="0"/>
              <a:t> e Cooper (1974), inspirado no modelo </a:t>
            </a:r>
            <a:r>
              <a:rPr lang="pt-BR" sz="2000" dirty="0" err="1" smtClean="0"/>
              <a:t>Huff</a:t>
            </a:r>
            <a:r>
              <a:rPr lang="pt-BR" sz="2000" dirty="0" smtClean="0"/>
              <a:t> (1964) </a:t>
            </a:r>
            <a:r>
              <a:rPr lang="pt-BR" sz="2000" dirty="0"/>
              <a:t>para incluir de forma mais explícita a </a:t>
            </a:r>
            <a:r>
              <a:rPr lang="pt-BR" sz="2000" u="sng" dirty="0"/>
              <a:t>situação </a:t>
            </a:r>
            <a:r>
              <a:rPr lang="pt-BR" sz="2000" u="sng" dirty="0" smtClean="0"/>
              <a:t>concorrencial.</a:t>
            </a:r>
          </a:p>
          <a:p>
            <a:pPr lvl="1"/>
            <a:r>
              <a:rPr lang="pt-BR" sz="2000" dirty="0" smtClean="0"/>
              <a:t>Inclui um conjunto de </a:t>
            </a:r>
            <a:r>
              <a:rPr lang="pt-BR" sz="2000" u="sng" dirty="0" smtClean="0"/>
              <a:t>atributos de atração</a:t>
            </a:r>
            <a:r>
              <a:rPr lang="pt-BR" sz="2000" dirty="0" smtClean="0"/>
              <a:t> e </a:t>
            </a:r>
            <a:r>
              <a:rPr lang="pt-BR" sz="2000" u="sng" dirty="0" smtClean="0"/>
              <a:t>repulsão</a:t>
            </a:r>
            <a:r>
              <a:rPr lang="pt-BR" sz="2000" dirty="0" smtClean="0"/>
              <a:t> para o centro comercial.</a:t>
            </a:r>
          </a:p>
          <a:p>
            <a:r>
              <a:rPr lang="pt-BR" sz="2400" b="1" dirty="0" smtClean="0">
                <a:solidFill>
                  <a:schemeClr val="accent1"/>
                </a:solidFill>
              </a:rPr>
              <a:t> O </a:t>
            </a:r>
            <a:r>
              <a:rPr lang="pt-BR" sz="2400" b="1" dirty="0">
                <a:solidFill>
                  <a:schemeClr val="accent1"/>
                </a:solidFill>
              </a:rPr>
              <a:t>modelo </a:t>
            </a:r>
            <a:r>
              <a:rPr lang="pt-BR" sz="2400" b="1" dirty="0" smtClean="0">
                <a:solidFill>
                  <a:schemeClr val="accent1"/>
                </a:solidFill>
              </a:rPr>
              <a:t>MULTILOC</a:t>
            </a: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smtClean="0"/>
              <a:t>apresentado </a:t>
            </a:r>
            <a:r>
              <a:rPr lang="pt-BR" sz="2400" dirty="0"/>
              <a:t>por </a:t>
            </a:r>
            <a:r>
              <a:rPr lang="pt-BR" sz="2400" dirty="0" err="1"/>
              <a:t>Achabal</a:t>
            </a:r>
            <a:r>
              <a:rPr lang="pt-BR" sz="2400" dirty="0"/>
              <a:t> et al. (1982) amplia o modelo MCI, </a:t>
            </a:r>
            <a:r>
              <a:rPr lang="pt-BR" sz="2400" dirty="0" smtClean="0"/>
              <a:t>levando </a:t>
            </a:r>
            <a:r>
              <a:rPr lang="pt-BR" sz="2400" dirty="0"/>
              <a:t>em </a:t>
            </a:r>
            <a:r>
              <a:rPr lang="pt-BR" sz="2400" dirty="0" smtClean="0"/>
              <a:t>consideração </a:t>
            </a:r>
            <a:r>
              <a:rPr lang="pt-BR" sz="2400" dirty="0"/>
              <a:t>os efeitos sobre outras unidades dentro da mesma cadeia. 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828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64088" y="-197361"/>
            <a:ext cx="4536504" cy="292494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Técnicas e Modelos de localização de loja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074" y="2762584"/>
            <a:ext cx="8568952" cy="405079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Modelo </a:t>
            </a:r>
            <a:r>
              <a:rPr lang="pt-BR" sz="2400" b="1" dirty="0" err="1">
                <a:solidFill>
                  <a:schemeClr val="accent1"/>
                </a:solidFill>
              </a:rPr>
              <a:t>L</a:t>
            </a:r>
            <a:r>
              <a:rPr lang="pt-BR" sz="2400" b="1" dirty="0" err="1" smtClean="0">
                <a:solidFill>
                  <a:schemeClr val="accent1"/>
                </a:solidFill>
              </a:rPr>
              <a:t>ogit</a:t>
            </a:r>
            <a:r>
              <a:rPr lang="pt-BR" sz="2400" b="1" dirty="0" smtClean="0">
                <a:solidFill>
                  <a:schemeClr val="accent1"/>
                </a:solidFill>
              </a:rPr>
              <a:t> </a:t>
            </a:r>
            <a:r>
              <a:rPr lang="pt-BR" sz="2400" b="1" dirty="0" err="1">
                <a:solidFill>
                  <a:schemeClr val="accent1"/>
                </a:solidFill>
              </a:rPr>
              <a:t>M</a:t>
            </a:r>
            <a:r>
              <a:rPr lang="pt-BR" sz="2400" b="1" dirty="0" err="1" smtClean="0">
                <a:solidFill>
                  <a:schemeClr val="accent1"/>
                </a:solidFill>
              </a:rPr>
              <a:t>ultinomial</a:t>
            </a:r>
            <a:r>
              <a:rPr lang="pt-BR" sz="2400" b="1" dirty="0" smtClean="0">
                <a:solidFill>
                  <a:schemeClr val="accent1"/>
                </a:solidFill>
              </a:rPr>
              <a:t> </a:t>
            </a:r>
            <a:r>
              <a:rPr lang="pt-BR" sz="2400" b="1" dirty="0">
                <a:solidFill>
                  <a:schemeClr val="accent1"/>
                </a:solidFill>
              </a:rPr>
              <a:t>(MNL)</a:t>
            </a:r>
            <a:r>
              <a:rPr lang="pt-BR" sz="2400" dirty="0"/>
              <a:t> </a:t>
            </a:r>
            <a:r>
              <a:rPr lang="pt-BR" sz="2400" dirty="0" smtClean="0"/>
              <a:t>é uma alternativa ao </a:t>
            </a:r>
            <a:r>
              <a:rPr lang="pt-BR" sz="2400" dirty="0"/>
              <a:t>MCI. </a:t>
            </a:r>
            <a:endParaRPr lang="pt-BR" sz="2400" dirty="0" smtClean="0"/>
          </a:p>
          <a:p>
            <a:r>
              <a:rPr lang="pt-BR" sz="2400" dirty="0" smtClean="0"/>
              <a:t>É um modelo discreto </a:t>
            </a:r>
            <a:r>
              <a:rPr lang="pt-BR" sz="2400" dirty="0"/>
              <a:t>de </a:t>
            </a:r>
            <a:r>
              <a:rPr lang="pt-BR" sz="2400" dirty="0" smtClean="0"/>
              <a:t>escolhas, ou seja, </a:t>
            </a:r>
            <a:r>
              <a:rPr lang="pt-BR" sz="2400" dirty="0"/>
              <a:t>representa a </a:t>
            </a:r>
            <a:r>
              <a:rPr lang="pt-BR" sz="2400" u="sng" dirty="0"/>
              <a:t>probabilidade de escolha</a:t>
            </a:r>
            <a:r>
              <a:rPr lang="pt-BR" sz="2400" dirty="0"/>
              <a:t> de uma entre um conjunto mutuamente exclusivo de </a:t>
            </a:r>
            <a:r>
              <a:rPr lang="pt-BR" sz="2400" dirty="0" smtClean="0"/>
              <a:t>várias alternativas.</a:t>
            </a:r>
            <a:endParaRPr lang="pt-BR" sz="2400" dirty="0"/>
          </a:p>
          <a:p>
            <a:r>
              <a:rPr lang="pt-BR" sz="2400" dirty="0" smtClean="0"/>
              <a:t>Útil </a:t>
            </a:r>
            <a:r>
              <a:rPr lang="pt-BR" sz="2400" dirty="0"/>
              <a:t>na previsão de resposta a possíveis </a:t>
            </a:r>
            <a:r>
              <a:rPr lang="pt-BR" sz="2400" dirty="0" smtClean="0"/>
              <a:t>mudanças.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2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1.sp.senac.br/hotsites/campus_santoamaro/arquiteturaUrbanismo/images/20101008_Simposio_AU_v_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48" y="-1917974"/>
            <a:ext cx="9433048" cy="94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856" y="361152"/>
            <a:ext cx="7772400" cy="1609344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Urbanismo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e varejo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8008" y="1970496"/>
            <a:ext cx="6622504" cy="4050792"/>
          </a:xfrm>
        </p:spPr>
        <p:txBody>
          <a:bodyPr>
            <a:normAutofit/>
          </a:bodyPr>
          <a:lstStyle/>
          <a:p>
            <a:pPr algn="r">
              <a:buClr>
                <a:schemeClr val="bg1"/>
              </a:buClr>
            </a:pPr>
            <a:r>
              <a:rPr lang="pt-BR" sz="2400" dirty="0" smtClean="0">
                <a:solidFill>
                  <a:schemeClr val="bg1"/>
                </a:solidFill>
              </a:rPr>
              <a:t> Políticas </a:t>
            </a:r>
            <a:r>
              <a:rPr lang="pt-BR" sz="2400" dirty="0">
                <a:solidFill>
                  <a:schemeClr val="bg1"/>
                </a:solidFill>
              </a:rPr>
              <a:t>de planejamento do </a:t>
            </a:r>
            <a:r>
              <a:rPr lang="pt-BR" sz="2400" dirty="0" smtClean="0">
                <a:solidFill>
                  <a:schemeClr val="bg1"/>
                </a:solidFill>
              </a:rPr>
              <a:t>governo local </a:t>
            </a:r>
            <a:r>
              <a:rPr lang="pt-BR" sz="2400" dirty="0">
                <a:solidFill>
                  <a:schemeClr val="bg1"/>
                </a:solidFill>
              </a:rPr>
              <a:t>e central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Clr>
                <a:schemeClr val="bg1"/>
              </a:buClr>
            </a:pPr>
            <a:r>
              <a:rPr lang="pt-BR" sz="2400" dirty="0" smtClean="0">
                <a:solidFill>
                  <a:schemeClr val="bg1"/>
                </a:solidFill>
              </a:rPr>
              <a:t> Locais </a:t>
            </a:r>
            <a:r>
              <a:rPr lang="pt-BR" sz="2400" dirty="0">
                <a:solidFill>
                  <a:schemeClr val="bg1"/>
                </a:solidFill>
              </a:rPr>
              <a:t>não previamente utilizados para fins comerciais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Clr>
                <a:schemeClr val="bg1"/>
              </a:buClr>
            </a:pPr>
            <a:r>
              <a:rPr lang="pt-BR" sz="2400" dirty="0" smtClean="0">
                <a:solidFill>
                  <a:schemeClr val="bg1"/>
                </a:solidFill>
              </a:rPr>
              <a:t>Obter permissão pode consumir </a:t>
            </a:r>
            <a:r>
              <a:rPr lang="pt-BR" sz="2400" dirty="0">
                <a:solidFill>
                  <a:schemeClr val="bg1"/>
                </a:solidFill>
              </a:rPr>
              <a:t>mais </a:t>
            </a:r>
            <a:r>
              <a:rPr lang="pt-BR" sz="2400" dirty="0" smtClean="0">
                <a:solidFill>
                  <a:schemeClr val="bg1"/>
                </a:solidFill>
              </a:rPr>
              <a:t>tempo e recursos </a:t>
            </a:r>
            <a:r>
              <a:rPr lang="pt-BR" sz="2400" dirty="0">
                <a:solidFill>
                  <a:schemeClr val="bg1"/>
                </a:solidFill>
              </a:rPr>
              <a:t>do que todos os procedimentos de avaliação </a:t>
            </a:r>
            <a:r>
              <a:rPr lang="pt-BR" sz="2400" dirty="0" smtClean="0">
                <a:solidFill>
                  <a:schemeClr val="bg1"/>
                </a:solidFill>
              </a:rPr>
              <a:t>da </a:t>
            </a:r>
            <a:r>
              <a:rPr lang="pt-BR" sz="2400" dirty="0">
                <a:solidFill>
                  <a:schemeClr val="bg1"/>
                </a:solidFill>
              </a:rPr>
              <a:t>localização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31" y="4917"/>
            <a:ext cx="9139469" cy="1077218"/>
          </a:xfrm>
          <a:prstGeom prst="rect">
            <a:avLst/>
          </a:prstGeom>
          <a:solidFill>
            <a:srgbClr val="97D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QUESTÕES</a:t>
            </a:r>
          </a:p>
          <a:p>
            <a:pPr algn="ctr"/>
            <a:endParaRPr lang="pt-BR" sz="3200" b="1" dirty="0"/>
          </a:p>
        </p:txBody>
      </p:sp>
      <p:pic>
        <p:nvPicPr>
          <p:cNvPr id="37890" name="Picture 2" descr="https://image.freepik.com/fotos-gratis/setas-diretorio-direcao-placa-de-rua-aprender-nota_121-64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" y="527700"/>
            <a:ext cx="9153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63321"/>
            <a:ext cx="7772400" cy="511256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 os varejistas sem loja?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Importância = Entrega</a:t>
            </a:r>
          </a:p>
          <a:p>
            <a:endParaRPr lang="pt-BR" sz="2400" dirty="0"/>
          </a:p>
          <a:p>
            <a:r>
              <a:rPr lang="pt-BR" sz="2400" dirty="0" smtClean="0"/>
              <a:t>Varejo virtual e tradicional = </a:t>
            </a:r>
            <a:r>
              <a:rPr lang="pt-BR" sz="2400" b="1" dirty="0" smtClean="0"/>
              <a:t>facilidade de acesso</a:t>
            </a:r>
          </a:p>
          <a:p>
            <a:endParaRPr lang="pt-BR" sz="2400" dirty="0"/>
          </a:p>
        </p:txBody>
      </p:sp>
      <p:pic>
        <p:nvPicPr>
          <p:cNvPr id="4" name="Picture 4" descr="Lev81047_sg0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36" y="692696"/>
            <a:ext cx="45424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31" y="4917"/>
            <a:ext cx="9139469" cy="1077218"/>
          </a:xfrm>
          <a:prstGeom prst="rect">
            <a:avLst/>
          </a:prstGeom>
          <a:solidFill>
            <a:srgbClr val="97D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QUESTÕES</a:t>
            </a:r>
          </a:p>
          <a:p>
            <a:pPr algn="ctr"/>
            <a:endParaRPr lang="pt-BR" sz="3200" b="1" dirty="0"/>
          </a:p>
        </p:txBody>
      </p:sp>
      <p:pic>
        <p:nvPicPr>
          <p:cNvPr id="37890" name="Picture 2" descr="https://image.freepik.com/fotos-gratis/setas-diretorio-direcao-placa-de-rua-aprender-nota_121-64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" y="527700"/>
            <a:ext cx="9153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68084" y="1222267"/>
            <a:ext cx="5622244" cy="34308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i="1" dirty="0" smtClean="0">
                <a:solidFill>
                  <a:schemeClr val="accent1"/>
                </a:solidFill>
              </a:rPr>
              <a:t>Uso da região</a:t>
            </a:r>
          </a:p>
          <a:p>
            <a:r>
              <a:rPr lang="pt-BR" dirty="0" smtClean="0"/>
              <a:t>Questões sobre a </a:t>
            </a:r>
            <a:r>
              <a:rPr lang="pt-BR" dirty="0"/>
              <a:t>sustentabilidade </a:t>
            </a:r>
            <a:r>
              <a:rPr lang="pt-BR" dirty="0" smtClean="0"/>
              <a:t>no </a:t>
            </a:r>
            <a:r>
              <a:rPr lang="pt-BR" dirty="0"/>
              <a:t>sistema de </a:t>
            </a:r>
            <a:r>
              <a:rPr lang="pt-BR" dirty="0" smtClean="0"/>
              <a:t>planejamento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 smtClean="0"/>
              <a:t>Atitude mais flexível tende a ser mostrada em relação à terras destinadas ao uso industrial.</a:t>
            </a:r>
          </a:p>
          <a:p>
            <a:r>
              <a:rPr lang="pt-BR" dirty="0" smtClean="0"/>
              <a:t>Violação física e visual.</a:t>
            </a:r>
          </a:p>
        </p:txBody>
      </p:sp>
    </p:spTree>
    <p:extLst>
      <p:ext uri="{BB962C8B-B14F-4D97-AF65-F5344CB8AC3E}">
        <p14:creationId xmlns:p14="http://schemas.microsoft.com/office/powerpoint/2010/main" val="3286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31" y="4917"/>
            <a:ext cx="9139469" cy="1077218"/>
          </a:xfrm>
          <a:prstGeom prst="rect">
            <a:avLst/>
          </a:prstGeom>
          <a:solidFill>
            <a:srgbClr val="97D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QUESTÕES</a:t>
            </a:r>
          </a:p>
          <a:p>
            <a:pPr algn="ctr"/>
            <a:endParaRPr lang="pt-BR" sz="3200" b="1" dirty="0"/>
          </a:p>
        </p:txBody>
      </p:sp>
      <p:pic>
        <p:nvPicPr>
          <p:cNvPr id="37890" name="Picture 2" descr="https://image.freepik.com/fotos-gratis/setas-diretorio-direcao-placa-de-rua-aprender-nota_121-64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" y="527700"/>
            <a:ext cx="9153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68084" y="1222267"/>
            <a:ext cx="5622244" cy="34308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i="1" dirty="0">
                <a:solidFill>
                  <a:schemeClr val="accent1"/>
                </a:solidFill>
              </a:rPr>
              <a:t>Tráfego</a:t>
            </a:r>
          </a:p>
          <a:p>
            <a:r>
              <a:rPr lang="pt-BR" dirty="0"/>
              <a:t>Acesso à loja e estradas circundantes.</a:t>
            </a:r>
          </a:p>
          <a:p>
            <a:r>
              <a:rPr lang="pt-BR" dirty="0"/>
              <a:t>O varejista se oferece para financiar os custos de modificações oferecendo melhor acessibilidade e 'ganho de planejamento’.</a:t>
            </a:r>
          </a:p>
          <a:p>
            <a:r>
              <a:rPr lang="pt-BR" dirty="0"/>
              <a:t>Questões de transporte: uso de carro e poluição.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45332" y="5180999"/>
            <a:ext cx="77048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Três questões-chave para avaliar a evolução do varejo: </a:t>
            </a:r>
            <a:r>
              <a:rPr lang="pt-BR" dirty="0"/>
              <a:t>1) impacto  sobre a vitalidade e a viabilidade dos centros das cidade; 2) acessibilidade por uma escolha de meios de transporte; 3) impacto sobre viagens em geral e uso do carro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2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31" y="4917"/>
            <a:ext cx="9139469" cy="1077218"/>
          </a:xfrm>
          <a:prstGeom prst="rect">
            <a:avLst/>
          </a:prstGeom>
          <a:solidFill>
            <a:srgbClr val="97D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QUESTÕES</a:t>
            </a:r>
          </a:p>
          <a:p>
            <a:pPr algn="ctr"/>
            <a:endParaRPr lang="pt-BR" sz="3200" b="1" dirty="0"/>
          </a:p>
        </p:txBody>
      </p:sp>
      <p:pic>
        <p:nvPicPr>
          <p:cNvPr id="37890" name="Picture 2" descr="https://image.freepik.com/fotos-gratis/setas-diretorio-direcao-placa-de-rua-aprender-nota_121-64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" y="527700"/>
            <a:ext cx="9153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68084" y="1222267"/>
            <a:ext cx="5622244" cy="343087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i="1" dirty="0">
                <a:solidFill>
                  <a:schemeClr val="accent1"/>
                </a:solidFill>
              </a:rPr>
              <a:t>Impacto</a:t>
            </a:r>
          </a:p>
          <a:p>
            <a:r>
              <a:rPr lang="pt-BR" sz="2200" dirty="0"/>
              <a:t>Varejistas individuais x centros comerciais.</a:t>
            </a:r>
          </a:p>
          <a:p>
            <a:r>
              <a:rPr lang="pt-BR" sz="2200" dirty="0"/>
              <a:t>Efeitos sobre as compras, consequências para cidades do interior, e os efeitos sociais.</a:t>
            </a:r>
          </a:p>
          <a:p>
            <a:r>
              <a:rPr lang="pt-BR" sz="2200" dirty="0"/>
              <a:t>Tendência no planejamento das cidades em que os shoppings são agrupados dentro de centros maiores, e lojas de conveniência são mais dispersas.</a:t>
            </a:r>
          </a:p>
          <a:p>
            <a:r>
              <a:rPr lang="pt-BR" sz="2200" dirty="0"/>
              <a:t>Sobre o bem-estar do consumidor.</a:t>
            </a:r>
          </a:p>
        </p:txBody>
      </p:sp>
    </p:spTree>
    <p:extLst>
      <p:ext uri="{BB962C8B-B14F-4D97-AF65-F5344CB8AC3E}">
        <p14:creationId xmlns:p14="http://schemas.microsoft.com/office/powerpoint/2010/main" val="5209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88" y="548680"/>
            <a:ext cx="929811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2682640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3600" dirty="0" smtClean="0"/>
              <a:t>A combinação de métodos </a:t>
            </a:r>
            <a:r>
              <a:rPr lang="pt-BR" sz="3600" dirty="0"/>
              <a:t>de </a:t>
            </a:r>
            <a:r>
              <a:rPr lang="pt-BR" sz="3600" dirty="0" smtClean="0"/>
              <a:t>informação</a:t>
            </a:r>
            <a:r>
              <a:rPr lang="pt-BR" sz="3600" dirty="0"/>
              <a:t>, com </a:t>
            </a:r>
            <a:r>
              <a:rPr lang="pt-BR" sz="3600" b="1" dirty="0"/>
              <a:t>diferentes graus de sofisticação matemática, </a:t>
            </a:r>
            <a:r>
              <a:rPr lang="pt-BR" sz="3600" dirty="0" smtClean="0"/>
              <a:t>produzem </a:t>
            </a:r>
            <a:r>
              <a:rPr lang="pt-BR" sz="3600" dirty="0"/>
              <a:t>previsões de volume de negócios que poderia ser alcançado a partir de um </a:t>
            </a:r>
            <a:r>
              <a:rPr lang="pt-BR" sz="3600" b="1" dirty="0"/>
              <a:t>local</a:t>
            </a:r>
            <a:r>
              <a:rPr lang="pt-BR" sz="3600" dirty="0"/>
              <a:t> em potencial.</a:t>
            </a:r>
          </a:p>
        </p:txBody>
      </p:sp>
    </p:spTree>
    <p:extLst>
      <p:ext uri="{BB962C8B-B14F-4D97-AF65-F5344CB8AC3E}">
        <p14:creationId xmlns:p14="http://schemas.microsoft.com/office/powerpoint/2010/main" val="6797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McGOLDRICK</a:t>
            </a:r>
            <a:r>
              <a:rPr lang="en-US" sz="2400" dirty="0"/>
              <a:t>, Peter J. </a:t>
            </a:r>
            <a:r>
              <a:rPr lang="en-US" sz="2400" b="1" dirty="0"/>
              <a:t>Retail Marketing</a:t>
            </a:r>
            <a:r>
              <a:rPr lang="en-US" sz="2400" dirty="0"/>
              <a:t>. </a:t>
            </a:r>
            <a:r>
              <a:rPr lang="pt-BR" sz="2400" dirty="0"/>
              <a:t>Londres, McGraw-Hill,2002. </a:t>
            </a:r>
          </a:p>
          <a:p>
            <a:r>
              <a:rPr lang="pt-BR" sz="2400" dirty="0" smtClean="0"/>
              <a:t> MERLO</a:t>
            </a:r>
            <a:r>
              <a:rPr lang="pt-BR" sz="2400" dirty="0"/>
              <a:t>, E. M. </a:t>
            </a:r>
            <a:r>
              <a:rPr lang="pt-BR" sz="2400" b="1" dirty="0"/>
              <a:t>Administração de </a:t>
            </a:r>
            <a:r>
              <a:rPr lang="pt-BR" sz="2400" b="1" dirty="0" smtClean="0"/>
              <a:t>varejo</a:t>
            </a:r>
            <a:r>
              <a:rPr lang="pt-BR" sz="2400" dirty="0"/>
              <a:t>.</a:t>
            </a:r>
            <a:r>
              <a:rPr lang="pt-BR" sz="2400" dirty="0" smtClean="0"/>
              <a:t> </a:t>
            </a:r>
            <a:r>
              <a:rPr lang="pt-BR" sz="2400" dirty="0"/>
              <a:t>LTC: Rio de Janeiro, 2011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PARENTE</a:t>
            </a:r>
            <a:r>
              <a:rPr lang="pt-BR" sz="2400" dirty="0"/>
              <a:t>, J.; </a:t>
            </a:r>
            <a:r>
              <a:rPr lang="pt-BR" sz="2400" b="1" dirty="0"/>
              <a:t>Varejo no Brasil: Gestão e Estratégia</a:t>
            </a:r>
            <a:r>
              <a:rPr lang="pt-BR" sz="2400" dirty="0"/>
              <a:t>. São Paulo: Atlas, 2000.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97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773880"/>
            <a:ext cx="7772400" cy="1609344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10656"/>
            <a:ext cx="7772400" cy="4050792"/>
          </a:xfrm>
        </p:spPr>
        <p:txBody>
          <a:bodyPr/>
          <a:lstStyle/>
          <a:p>
            <a:r>
              <a:rPr lang="pt-BR" sz="2800" dirty="0" smtClean="0"/>
              <a:t> Interesse direto para </a:t>
            </a:r>
            <a:r>
              <a:rPr lang="pt-BR" sz="2800" dirty="0"/>
              <a:t>pesquisadores em geografia, marketing, planejamento urbano, operações de investigação e </a:t>
            </a:r>
            <a:r>
              <a:rPr lang="pt-BR" sz="2800" dirty="0" smtClean="0"/>
              <a:t>economia.</a:t>
            </a:r>
            <a:endParaRPr lang="pt-BR" sz="2800" dirty="0"/>
          </a:p>
        </p:txBody>
      </p:sp>
      <p:pic>
        <p:nvPicPr>
          <p:cNvPr id="614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773880"/>
            <a:ext cx="7772400" cy="1609344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3410656"/>
            <a:ext cx="7772400" cy="4050792"/>
          </a:xfrm>
        </p:spPr>
        <p:txBody>
          <a:bodyPr/>
          <a:lstStyle/>
          <a:p>
            <a:r>
              <a:rPr lang="pt-BR" sz="2800" dirty="0"/>
              <a:t> Localização </a:t>
            </a:r>
            <a:r>
              <a:rPr lang="pt-BR" sz="2800" dirty="0">
                <a:sym typeface="Wingdings" panose="05000000000000000000" pitchFamily="2" charset="2"/>
              </a:rPr>
              <a:t> Proposta </a:t>
            </a:r>
            <a:r>
              <a:rPr lang="pt-BR" sz="2800" dirty="0" smtClean="0">
                <a:sym typeface="Wingdings" panose="05000000000000000000" pitchFamily="2" charset="2"/>
              </a:rPr>
              <a:t>mercadológica </a:t>
            </a:r>
            <a:r>
              <a:rPr lang="pt-BR" sz="2800" dirty="0">
                <a:sym typeface="Wingdings" panose="05000000000000000000" pitchFamily="2" charset="2"/>
              </a:rPr>
              <a:t>– mercado-alvo</a:t>
            </a:r>
            <a:endParaRPr lang="pt-BR" sz="2800" dirty="0"/>
          </a:p>
        </p:txBody>
      </p:sp>
      <p:pic>
        <p:nvPicPr>
          <p:cNvPr id="6146" name="Picture 2" descr="http://cartorioderiopreto.com.br/wp-content/uploads/2015/08/LOCALIZA%C3%87%C3%83O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442">
            <a:off x="5712078" y="95560"/>
            <a:ext cx="3442945" cy="22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4221088"/>
            <a:ext cx="42484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Shoppings center de regiões de alta renda.</a:t>
            </a:r>
          </a:p>
          <a:p>
            <a:pPr algn="ctr"/>
            <a:r>
              <a:rPr lang="pt-BR" dirty="0" smtClean="0"/>
              <a:t>Iguatemi São Paulo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716016" y="4221088"/>
            <a:ext cx="42484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Loja de confecções para classe D</a:t>
            </a:r>
          </a:p>
          <a:p>
            <a:pPr algn="ctr"/>
            <a:r>
              <a:rPr lang="pt-BR" dirty="0" smtClean="0"/>
              <a:t>Centros comerciais/populares</a:t>
            </a:r>
            <a:endParaRPr lang="pt-BR" dirty="0"/>
          </a:p>
        </p:txBody>
      </p:sp>
      <p:pic>
        <p:nvPicPr>
          <p:cNvPr id="7170" name="Picture 2" descr="http://www.modanoshopping.com.br/wp-content/uploads/2014/09/emporio-armani-l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56" y="476672"/>
            <a:ext cx="4624554" cy="3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rnoticias.com/antigo/images/stories/parceiros/vint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08" y="476672"/>
            <a:ext cx="4645004" cy="33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TM02900743[[fn=Orgânico]]</Template>
  <TotalTime>2682</TotalTime>
  <Words>2881</Words>
  <Application>Microsoft Office PowerPoint</Application>
  <PresentationFormat>Apresentação na tela (4:3)</PresentationFormat>
  <Paragraphs>441</Paragraphs>
  <Slides>64</Slides>
  <Notes>37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  <vt:lpstr>Decisão de localização</vt:lpstr>
      <vt:lpstr>Apresentação do PowerPoint</vt:lpstr>
      <vt:lpstr>localização</vt:lpstr>
      <vt:lpstr>localização</vt:lpstr>
      <vt:lpstr>Apresentação do PowerPoint</vt:lpstr>
      <vt:lpstr>Apresentação do PowerPoint</vt:lpstr>
      <vt:lpstr>Modelos de lojas</vt:lpstr>
      <vt:lpstr>localização</vt:lpstr>
      <vt:lpstr>localização</vt:lpstr>
      <vt:lpstr>localização</vt:lpstr>
      <vt:lpstr>Apresentação do PowerPoint</vt:lpstr>
      <vt:lpstr>Apresentação do PowerPoint</vt:lpstr>
      <vt:lpstr>Apresentação do PowerPoint</vt:lpstr>
      <vt:lpstr>Apresentação do PowerPoint</vt:lpstr>
      <vt:lpstr>Técnicas e Modelos de localização de loja </vt:lpstr>
      <vt:lpstr>Apresentação do PowerPoint</vt:lpstr>
      <vt:lpstr>Apresentação do PowerPoint</vt:lpstr>
      <vt:lpstr>Técnicas e Modelos de localização de loja </vt:lpstr>
      <vt:lpstr>Técnicas e Modelos de localização de loja </vt:lpstr>
      <vt:lpstr>Apresentação do PowerPoint</vt:lpstr>
      <vt:lpstr>Técnicas de mapeamento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Técnicas e Modelos de localização de loja </vt:lpstr>
      <vt:lpstr>Apresentação do PowerPoint</vt:lpstr>
      <vt:lpstr>Técnicas e Modelos de localização de loja </vt:lpstr>
      <vt:lpstr>Apresentação do PowerPoint</vt:lpstr>
      <vt:lpstr>Apresentação do PowerPoint</vt:lpstr>
      <vt:lpstr>Análise de Regressão Múltipla</vt:lpstr>
      <vt:lpstr>Apresentação do PowerPoint</vt:lpstr>
      <vt:lpstr>Apresentação do PowerPoint</vt:lpstr>
      <vt:lpstr>Técnicas e Modelos de localização de loja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Técnicas e Modelos de localização de loja </vt:lpstr>
      <vt:lpstr>Técnicas e Modelos de localização de loja </vt:lpstr>
      <vt:lpstr>Urbanismo e varejo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</dc:creator>
  <cp:lastModifiedBy>Edgard Monforte Merlo</cp:lastModifiedBy>
  <cp:revision>465</cp:revision>
  <dcterms:created xsi:type="dcterms:W3CDTF">2015-02-11T13:20:37Z</dcterms:created>
  <dcterms:modified xsi:type="dcterms:W3CDTF">2018-09-19T22:43:29Z</dcterms:modified>
</cp:coreProperties>
</file>