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4"/>
          <p:cNvGrpSpPr>
            <a:grpSpLocks/>
          </p:cNvGrpSpPr>
          <p:nvPr/>
        </p:nvGrpSpPr>
        <p:grpSpPr bwMode="auto">
          <a:xfrm>
            <a:off x="0" y="0"/>
            <a:ext cx="9144000" cy="6858000"/>
            <a:chOff x="0" y="0"/>
            <a:chExt cx="5760" cy="4320"/>
          </a:xfrm>
        </p:grpSpPr>
        <p:sp>
          <p:nvSpPr>
            <p:cNvPr id="5" name="Rectangle 2"/>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pt-BR" sz="2400">
                <a:latin typeface="Times New Roman" pitchFamily="18" charset="0"/>
              </a:endParaRPr>
            </a:p>
          </p:txBody>
        </p:sp>
        <p:sp>
          <p:nvSpPr>
            <p:cNvPr id="6" name="Rectangle 6"/>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pt-BR" sz="2400">
                <a:latin typeface="Times New Roman" pitchFamily="18" charset="0"/>
              </a:endParaRPr>
            </a:p>
          </p:txBody>
        </p:sp>
        <p:grpSp>
          <p:nvGrpSpPr>
            <p:cNvPr id="7" name="Group 22"/>
            <p:cNvGrpSpPr>
              <a:grpSpLocks/>
            </p:cNvGrpSpPr>
            <p:nvPr/>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pt-BR" sz="2400">
                  <a:latin typeface="Times New Roman" pitchFamily="18" charset="0"/>
                </a:endParaRPr>
              </a:p>
            </p:txBody>
          </p:sp>
          <p:sp>
            <p:nvSpPr>
              <p:cNvPr id="9" name="Rectangle 8"/>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pt-BR" sz="2400">
                  <a:latin typeface="Times New Roman" pitchFamily="18" charset="0"/>
                </a:endParaRPr>
              </a:p>
            </p:txBody>
          </p:sp>
          <p:sp>
            <p:nvSpPr>
              <p:cNvPr id="10" name="Rectangle 9"/>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pt-BR" sz="2400">
                  <a:latin typeface="Times New Roman" pitchFamily="18" charset="0"/>
                </a:endParaRPr>
              </a:p>
            </p:txBody>
          </p:sp>
          <p:sp>
            <p:nvSpPr>
              <p:cNvPr id="11" name="Rectangle 10"/>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pt-BR" sz="2400">
                  <a:latin typeface="Times New Roman" pitchFamily="18" charset="0"/>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pt-BR" sz="2400">
                  <a:latin typeface="Times New Roman" pitchFamily="18" charset="0"/>
                </a:endParaRPr>
              </a:p>
            </p:txBody>
          </p:sp>
          <p:sp>
            <p:nvSpPr>
              <p:cNvPr id="13" name="Rectangle 12"/>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pt-BR" sz="2400">
                  <a:latin typeface="Times New Roman" pitchFamily="18" charset="0"/>
                </a:endParaRPr>
              </a:p>
            </p:txBody>
          </p:sp>
          <p:sp>
            <p:nvSpPr>
              <p:cNvPr id="14" name="Rectangle 13"/>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pt-BR" sz="2400">
                  <a:latin typeface="Times New Roman" pitchFamily="18" charset="0"/>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pt-BR" sz="2400">
                  <a:latin typeface="Times New Roman" pitchFamily="18" charset="0"/>
                </a:endParaRPr>
              </a:p>
            </p:txBody>
          </p:sp>
          <p:sp>
            <p:nvSpPr>
              <p:cNvPr id="16" name="Rectangle 15"/>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pt-BR" sz="2400">
                  <a:latin typeface="Times New Roman" pitchFamily="18" charset="0"/>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pt-BR" sz="2400">
                  <a:latin typeface="Times New Roman" pitchFamily="18" charset="0"/>
                </a:endParaRPr>
              </a:p>
            </p:txBody>
          </p:sp>
        </p:grpSp>
      </p:grpSp>
      <p:sp>
        <p:nvSpPr>
          <p:cNvPr id="39953" name="Rectangle 17"/>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pt-BR"/>
              <a:t>Clique para editar o estilo do título mestre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pt-BR"/>
              <a:t>Clique para editar o estilo do subtítulo mestre</a:t>
            </a:r>
          </a:p>
        </p:txBody>
      </p:sp>
      <p:sp>
        <p:nvSpPr>
          <p:cNvPr id="18" name="Rectangle 3"/>
          <p:cNvSpPr>
            <a:spLocks noGrp="1" noChangeArrowheads="1"/>
          </p:cNvSpPr>
          <p:nvPr>
            <p:ph type="dt" sz="half" idx="10"/>
          </p:nvPr>
        </p:nvSpPr>
        <p:spPr>
          <a:xfrm>
            <a:off x="457200" y="6248400"/>
            <a:ext cx="2133600" cy="457200"/>
          </a:xfrm>
        </p:spPr>
        <p:txBody>
          <a:bodyPr/>
          <a:lstStyle>
            <a:lvl1pPr>
              <a:defRPr smtClean="0"/>
            </a:lvl1pPr>
          </a:lstStyle>
          <a:p>
            <a:pPr>
              <a:defRPr/>
            </a:pPr>
            <a:endParaRPr lang="pt-BR"/>
          </a:p>
        </p:txBody>
      </p:sp>
      <p:sp>
        <p:nvSpPr>
          <p:cNvPr id="19" name="Rectangle 4"/>
          <p:cNvSpPr>
            <a:spLocks noGrp="1" noChangeArrowheads="1"/>
          </p:cNvSpPr>
          <p:nvPr>
            <p:ph type="ftr" sz="quarter" idx="11"/>
          </p:nvPr>
        </p:nvSpPr>
        <p:spPr/>
        <p:txBody>
          <a:bodyPr/>
          <a:lstStyle>
            <a:lvl1pPr>
              <a:defRPr smtClean="0"/>
            </a:lvl1pPr>
          </a:lstStyle>
          <a:p>
            <a:pPr>
              <a:defRPr/>
            </a:pPr>
            <a:endParaRPr lang="pt-BR"/>
          </a:p>
        </p:txBody>
      </p:sp>
      <p:sp>
        <p:nvSpPr>
          <p:cNvPr id="20" name="Rectangle 5"/>
          <p:cNvSpPr>
            <a:spLocks noGrp="1" noChangeArrowheads="1"/>
          </p:cNvSpPr>
          <p:nvPr>
            <p:ph type="sldNum" sz="quarter" idx="12"/>
          </p:nvPr>
        </p:nvSpPr>
        <p:spPr/>
        <p:txBody>
          <a:bodyPr/>
          <a:lstStyle>
            <a:lvl1pPr>
              <a:defRPr smtClean="0"/>
            </a:lvl1pPr>
          </a:lstStyle>
          <a:p>
            <a:pPr>
              <a:defRPr/>
            </a:pPr>
            <a:fld id="{BBCB0DA5-7729-4433-9D21-E82582DAC876}"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
          <p:cNvSpPr>
            <a:spLocks noGrp="1" noChangeArrowheads="1"/>
          </p:cNvSpPr>
          <p:nvPr>
            <p:ph type="ftr" sz="quarter" idx="10"/>
          </p:nvPr>
        </p:nvSpPr>
        <p:spPr>
          <a:ln/>
        </p:spPr>
        <p:txBody>
          <a:bodyPr/>
          <a:lstStyle>
            <a:lvl1pPr>
              <a:defRPr/>
            </a:lvl1pPr>
          </a:lstStyle>
          <a:p>
            <a:pPr>
              <a:defRPr/>
            </a:pPr>
            <a:endParaRPr lang="pt-BR"/>
          </a:p>
        </p:txBody>
      </p:sp>
      <p:sp>
        <p:nvSpPr>
          <p:cNvPr id="5" name="Rectangle 4"/>
          <p:cNvSpPr>
            <a:spLocks noGrp="1" noChangeArrowheads="1"/>
          </p:cNvSpPr>
          <p:nvPr>
            <p:ph type="sldNum" sz="quarter" idx="11"/>
          </p:nvPr>
        </p:nvSpPr>
        <p:spPr>
          <a:ln/>
        </p:spPr>
        <p:txBody>
          <a:bodyPr/>
          <a:lstStyle>
            <a:lvl1pPr>
              <a:defRPr/>
            </a:lvl1pPr>
          </a:lstStyle>
          <a:p>
            <a:pPr>
              <a:defRPr/>
            </a:pPr>
            <a:fld id="{78AF83D1-4E3D-4C02-B19D-A01F0617155A}" type="slidenum">
              <a:rPr lang="pt-BR"/>
              <a:pPr>
                <a:defRPr/>
              </a:pPr>
              <a:t>‹nº›</a:t>
            </a:fld>
            <a:endParaRPr lang="pt-BR"/>
          </a:p>
        </p:txBody>
      </p:sp>
      <p:sp>
        <p:nvSpPr>
          <p:cNvPr id="6"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457200"/>
            <a:ext cx="2057400" cy="54102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457200"/>
            <a:ext cx="6019800" cy="54102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
          <p:cNvSpPr>
            <a:spLocks noGrp="1" noChangeArrowheads="1"/>
          </p:cNvSpPr>
          <p:nvPr>
            <p:ph type="ftr" sz="quarter" idx="10"/>
          </p:nvPr>
        </p:nvSpPr>
        <p:spPr>
          <a:ln/>
        </p:spPr>
        <p:txBody>
          <a:bodyPr/>
          <a:lstStyle>
            <a:lvl1pPr>
              <a:defRPr/>
            </a:lvl1pPr>
          </a:lstStyle>
          <a:p>
            <a:pPr>
              <a:defRPr/>
            </a:pPr>
            <a:endParaRPr lang="pt-BR"/>
          </a:p>
        </p:txBody>
      </p:sp>
      <p:sp>
        <p:nvSpPr>
          <p:cNvPr id="5" name="Rectangle 4"/>
          <p:cNvSpPr>
            <a:spLocks noGrp="1" noChangeArrowheads="1"/>
          </p:cNvSpPr>
          <p:nvPr>
            <p:ph type="sldNum" sz="quarter" idx="11"/>
          </p:nvPr>
        </p:nvSpPr>
        <p:spPr>
          <a:ln/>
        </p:spPr>
        <p:txBody>
          <a:bodyPr/>
          <a:lstStyle>
            <a:lvl1pPr>
              <a:defRPr/>
            </a:lvl1pPr>
          </a:lstStyle>
          <a:p>
            <a:pPr>
              <a:defRPr/>
            </a:pPr>
            <a:fld id="{76896FB9-8862-4F33-ACE8-BF1D3B7703BA}" type="slidenum">
              <a:rPr lang="pt-BR"/>
              <a:pPr>
                <a:defRPr/>
              </a:pPr>
              <a:t>‹nº›</a:t>
            </a:fld>
            <a:endParaRPr lang="pt-BR"/>
          </a:p>
        </p:txBody>
      </p:sp>
      <p:sp>
        <p:nvSpPr>
          <p:cNvPr id="6"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
          <p:cNvSpPr>
            <a:spLocks noGrp="1" noChangeArrowheads="1"/>
          </p:cNvSpPr>
          <p:nvPr>
            <p:ph type="ftr" sz="quarter" idx="10"/>
          </p:nvPr>
        </p:nvSpPr>
        <p:spPr>
          <a:ln/>
        </p:spPr>
        <p:txBody>
          <a:bodyPr/>
          <a:lstStyle>
            <a:lvl1pPr>
              <a:defRPr/>
            </a:lvl1pPr>
          </a:lstStyle>
          <a:p>
            <a:pPr>
              <a:defRPr/>
            </a:pPr>
            <a:endParaRPr lang="pt-BR"/>
          </a:p>
        </p:txBody>
      </p:sp>
      <p:sp>
        <p:nvSpPr>
          <p:cNvPr id="5" name="Rectangle 4"/>
          <p:cNvSpPr>
            <a:spLocks noGrp="1" noChangeArrowheads="1"/>
          </p:cNvSpPr>
          <p:nvPr>
            <p:ph type="sldNum" sz="quarter" idx="11"/>
          </p:nvPr>
        </p:nvSpPr>
        <p:spPr>
          <a:ln/>
        </p:spPr>
        <p:txBody>
          <a:bodyPr/>
          <a:lstStyle>
            <a:lvl1pPr>
              <a:defRPr/>
            </a:lvl1pPr>
          </a:lstStyle>
          <a:p>
            <a:pPr>
              <a:defRPr/>
            </a:pPr>
            <a:fld id="{73F44C13-8DCD-44F4-8C63-72733AC2C28D}" type="slidenum">
              <a:rPr lang="pt-BR"/>
              <a:pPr>
                <a:defRPr/>
              </a:pPr>
              <a:t>‹nº›</a:t>
            </a:fld>
            <a:endParaRPr lang="pt-BR"/>
          </a:p>
        </p:txBody>
      </p:sp>
      <p:sp>
        <p:nvSpPr>
          <p:cNvPr id="6"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3"/>
          <p:cNvSpPr>
            <a:spLocks noGrp="1" noChangeArrowheads="1"/>
          </p:cNvSpPr>
          <p:nvPr>
            <p:ph type="ftr" sz="quarter" idx="10"/>
          </p:nvPr>
        </p:nvSpPr>
        <p:spPr>
          <a:ln/>
        </p:spPr>
        <p:txBody>
          <a:bodyPr/>
          <a:lstStyle>
            <a:lvl1pPr>
              <a:defRPr/>
            </a:lvl1pPr>
          </a:lstStyle>
          <a:p>
            <a:pPr>
              <a:defRPr/>
            </a:pPr>
            <a:endParaRPr lang="pt-BR"/>
          </a:p>
        </p:txBody>
      </p:sp>
      <p:sp>
        <p:nvSpPr>
          <p:cNvPr id="5" name="Rectangle 4"/>
          <p:cNvSpPr>
            <a:spLocks noGrp="1" noChangeArrowheads="1"/>
          </p:cNvSpPr>
          <p:nvPr>
            <p:ph type="sldNum" sz="quarter" idx="11"/>
          </p:nvPr>
        </p:nvSpPr>
        <p:spPr>
          <a:ln/>
        </p:spPr>
        <p:txBody>
          <a:bodyPr/>
          <a:lstStyle>
            <a:lvl1pPr>
              <a:defRPr/>
            </a:lvl1pPr>
          </a:lstStyle>
          <a:p>
            <a:pPr>
              <a:defRPr/>
            </a:pPr>
            <a:fld id="{313B5CDB-6704-4E39-BF00-79C2C6127D49}" type="slidenum">
              <a:rPr lang="pt-BR"/>
              <a:pPr>
                <a:defRPr/>
              </a:pPr>
              <a:t>‹nº›</a:t>
            </a:fld>
            <a:endParaRPr lang="pt-BR"/>
          </a:p>
        </p:txBody>
      </p:sp>
      <p:sp>
        <p:nvSpPr>
          <p:cNvPr id="6"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3"/>
          <p:cNvSpPr>
            <a:spLocks noGrp="1" noChangeArrowheads="1"/>
          </p:cNvSpPr>
          <p:nvPr>
            <p:ph type="ftr" sz="quarter" idx="10"/>
          </p:nvPr>
        </p:nvSpPr>
        <p:spPr>
          <a:ln/>
        </p:spPr>
        <p:txBody>
          <a:bodyPr/>
          <a:lstStyle>
            <a:lvl1pPr>
              <a:defRPr/>
            </a:lvl1pPr>
          </a:lstStyle>
          <a:p>
            <a:pPr>
              <a:defRPr/>
            </a:pPr>
            <a:endParaRPr lang="pt-BR"/>
          </a:p>
        </p:txBody>
      </p:sp>
      <p:sp>
        <p:nvSpPr>
          <p:cNvPr id="6" name="Rectangle 4"/>
          <p:cNvSpPr>
            <a:spLocks noGrp="1" noChangeArrowheads="1"/>
          </p:cNvSpPr>
          <p:nvPr>
            <p:ph type="sldNum" sz="quarter" idx="11"/>
          </p:nvPr>
        </p:nvSpPr>
        <p:spPr>
          <a:ln/>
        </p:spPr>
        <p:txBody>
          <a:bodyPr/>
          <a:lstStyle>
            <a:lvl1pPr>
              <a:defRPr/>
            </a:lvl1pPr>
          </a:lstStyle>
          <a:p>
            <a:pPr>
              <a:defRPr/>
            </a:pPr>
            <a:fld id="{A8EAC299-4FD0-4FC1-841A-2568EBDD33B5}" type="slidenum">
              <a:rPr lang="pt-BR"/>
              <a:pPr>
                <a:defRPr/>
              </a:pPr>
              <a:t>‹nº›</a:t>
            </a:fld>
            <a:endParaRPr lang="pt-BR"/>
          </a:p>
        </p:txBody>
      </p:sp>
      <p:sp>
        <p:nvSpPr>
          <p:cNvPr id="7"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3"/>
          <p:cNvSpPr>
            <a:spLocks noGrp="1" noChangeArrowheads="1"/>
          </p:cNvSpPr>
          <p:nvPr>
            <p:ph type="ftr" sz="quarter" idx="10"/>
          </p:nvPr>
        </p:nvSpPr>
        <p:spPr>
          <a:ln/>
        </p:spPr>
        <p:txBody>
          <a:bodyPr/>
          <a:lstStyle>
            <a:lvl1pPr>
              <a:defRPr/>
            </a:lvl1pPr>
          </a:lstStyle>
          <a:p>
            <a:pPr>
              <a:defRPr/>
            </a:pPr>
            <a:endParaRPr lang="pt-BR"/>
          </a:p>
        </p:txBody>
      </p:sp>
      <p:sp>
        <p:nvSpPr>
          <p:cNvPr id="8" name="Rectangle 4"/>
          <p:cNvSpPr>
            <a:spLocks noGrp="1" noChangeArrowheads="1"/>
          </p:cNvSpPr>
          <p:nvPr>
            <p:ph type="sldNum" sz="quarter" idx="11"/>
          </p:nvPr>
        </p:nvSpPr>
        <p:spPr>
          <a:ln/>
        </p:spPr>
        <p:txBody>
          <a:bodyPr/>
          <a:lstStyle>
            <a:lvl1pPr>
              <a:defRPr/>
            </a:lvl1pPr>
          </a:lstStyle>
          <a:p>
            <a:pPr>
              <a:defRPr/>
            </a:pPr>
            <a:fld id="{EA01B2BB-87DF-4063-878B-3BCBEAB9FCD5}" type="slidenum">
              <a:rPr lang="pt-BR"/>
              <a:pPr>
                <a:defRPr/>
              </a:pPr>
              <a:t>‹nº›</a:t>
            </a:fld>
            <a:endParaRPr lang="pt-BR"/>
          </a:p>
        </p:txBody>
      </p:sp>
      <p:sp>
        <p:nvSpPr>
          <p:cNvPr id="9"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3"/>
          <p:cNvSpPr>
            <a:spLocks noGrp="1" noChangeArrowheads="1"/>
          </p:cNvSpPr>
          <p:nvPr>
            <p:ph type="ftr" sz="quarter" idx="10"/>
          </p:nvPr>
        </p:nvSpPr>
        <p:spPr>
          <a:ln/>
        </p:spPr>
        <p:txBody>
          <a:bodyPr/>
          <a:lstStyle>
            <a:lvl1pPr>
              <a:defRPr/>
            </a:lvl1pPr>
          </a:lstStyle>
          <a:p>
            <a:pPr>
              <a:defRPr/>
            </a:pPr>
            <a:endParaRPr lang="pt-BR"/>
          </a:p>
        </p:txBody>
      </p:sp>
      <p:sp>
        <p:nvSpPr>
          <p:cNvPr id="4" name="Rectangle 4"/>
          <p:cNvSpPr>
            <a:spLocks noGrp="1" noChangeArrowheads="1"/>
          </p:cNvSpPr>
          <p:nvPr>
            <p:ph type="sldNum" sz="quarter" idx="11"/>
          </p:nvPr>
        </p:nvSpPr>
        <p:spPr>
          <a:ln/>
        </p:spPr>
        <p:txBody>
          <a:bodyPr/>
          <a:lstStyle>
            <a:lvl1pPr>
              <a:defRPr/>
            </a:lvl1pPr>
          </a:lstStyle>
          <a:p>
            <a:pPr>
              <a:defRPr/>
            </a:pPr>
            <a:fld id="{E61B716B-0AD5-47B2-A5F4-7E729412923C}" type="slidenum">
              <a:rPr lang="pt-BR"/>
              <a:pPr>
                <a:defRPr/>
              </a:pPr>
              <a:t>‹nº›</a:t>
            </a:fld>
            <a:endParaRPr lang="pt-BR"/>
          </a:p>
        </p:txBody>
      </p:sp>
      <p:sp>
        <p:nvSpPr>
          <p:cNvPr id="5"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endParaRPr lang="pt-BR"/>
          </a:p>
        </p:txBody>
      </p:sp>
      <p:sp>
        <p:nvSpPr>
          <p:cNvPr id="3" name="Rectangle 4"/>
          <p:cNvSpPr>
            <a:spLocks noGrp="1" noChangeArrowheads="1"/>
          </p:cNvSpPr>
          <p:nvPr>
            <p:ph type="sldNum" sz="quarter" idx="11"/>
          </p:nvPr>
        </p:nvSpPr>
        <p:spPr>
          <a:ln/>
        </p:spPr>
        <p:txBody>
          <a:bodyPr/>
          <a:lstStyle>
            <a:lvl1pPr>
              <a:defRPr/>
            </a:lvl1pPr>
          </a:lstStyle>
          <a:p>
            <a:pPr>
              <a:defRPr/>
            </a:pPr>
            <a:fld id="{B1AB7F61-6D4A-414B-A7C3-A0FED4E099E2}" type="slidenum">
              <a:rPr lang="pt-BR"/>
              <a:pPr>
                <a:defRPr/>
              </a:pPr>
              <a:t>‹nº›</a:t>
            </a:fld>
            <a:endParaRPr lang="pt-BR"/>
          </a:p>
        </p:txBody>
      </p:sp>
      <p:sp>
        <p:nvSpPr>
          <p:cNvPr id="4"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3"/>
          <p:cNvSpPr>
            <a:spLocks noGrp="1" noChangeArrowheads="1"/>
          </p:cNvSpPr>
          <p:nvPr>
            <p:ph type="ftr" sz="quarter" idx="10"/>
          </p:nvPr>
        </p:nvSpPr>
        <p:spPr>
          <a:ln/>
        </p:spPr>
        <p:txBody>
          <a:bodyPr/>
          <a:lstStyle>
            <a:lvl1pPr>
              <a:defRPr/>
            </a:lvl1pPr>
          </a:lstStyle>
          <a:p>
            <a:pPr>
              <a:defRPr/>
            </a:pPr>
            <a:endParaRPr lang="pt-BR"/>
          </a:p>
        </p:txBody>
      </p:sp>
      <p:sp>
        <p:nvSpPr>
          <p:cNvPr id="6" name="Rectangle 4"/>
          <p:cNvSpPr>
            <a:spLocks noGrp="1" noChangeArrowheads="1"/>
          </p:cNvSpPr>
          <p:nvPr>
            <p:ph type="sldNum" sz="quarter" idx="11"/>
          </p:nvPr>
        </p:nvSpPr>
        <p:spPr>
          <a:ln/>
        </p:spPr>
        <p:txBody>
          <a:bodyPr/>
          <a:lstStyle>
            <a:lvl1pPr>
              <a:defRPr/>
            </a:lvl1pPr>
          </a:lstStyle>
          <a:p>
            <a:pPr>
              <a:defRPr/>
            </a:pPr>
            <a:fld id="{7577C363-B44D-407A-A269-6F8D380AE689}" type="slidenum">
              <a:rPr lang="pt-BR"/>
              <a:pPr>
                <a:defRPr/>
              </a:pPr>
              <a:t>‹nº›</a:t>
            </a:fld>
            <a:endParaRPr lang="pt-BR"/>
          </a:p>
        </p:txBody>
      </p:sp>
      <p:sp>
        <p:nvSpPr>
          <p:cNvPr id="7"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3"/>
          <p:cNvSpPr>
            <a:spLocks noGrp="1" noChangeArrowheads="1"/>
          </p:cNvSpPr>
          <p:nvPr>
            <p:ph type="ftr" sz="quarter" idx="10"/>
          </p:nvPr>
        </p:nvSpPr>
        <p:spPr>
          <a:ln/>
        </p:spPr>
        <p:txBody>
          <a:bodyPr/>
          <a:lstStyle>
            <a:lvl1pPr>
              <a:defRPr/>
            </a:lvl1pPr>
          </a:lstStyle>
          <a:p>
            <a:pPr>
              <a:defRPr/>
            </a:pPr>
            <a:endParaRPr lang="pt-BR"/>
          </a:p>
        </p:txBody>
      </p:sp>
      <p:sp>
        <p:nvSpPr>
          <p:cNvPr id="6" name="Rectangle 4"/>
          <p:cNvSpPr>
            <a:spLocks noGrp="1" noChangeArrowheads="1"/>
          </p:cNvSpPr>
          <p:nvPr>
            <p:ph type="sldNum" sz="quarter" idx="11"/>
          </p:nvPr>
        </p:nvSpPr>
        <p:spPr>
          <a:ln/>
        </p:spPr>
        <p:txBody>
          <a:bodyPr/>
          <a:lstStyle>
            <a:lvl1pPr>
              <a:defRPr/>
            </a:lvl1pPr>
          </a:lstStyle>
          <a:p>
            <a:pPr>
              <a:defRPr/>
            </a:pPr>
            <a:fld id="{8B6E1BA5-6436-4AD0-81A4-DB23477BD8F6}" type="slidenum">
              <a:rPr lang="pt-BR"/>
              <a:pPr>
                <a:defRPr/>
              </a:pPr>
              <a:t>‹nº›</a:t>
            </a:fld>
            <a:endParaRPr lang="pt-BR"/>
          </a:p>
        </p:txBody>
      </p:sp>
      <p:sp>
        <p:nvSpPr>
          <p:cNvPr id="7"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vl1pPr>
          </a:lstStyle>
          <a:p>
            <a:pPr>
              <a:defRPr/>
            </a:pPr>
            <a:endParaRPr lang="pt-BR"/>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Black" pitchFamily="34" charset="0"/>
              </a:defRPr>
            </a:lvl1pPr>
          </a:lstStyle>
          <a:p>
            <a:pPr>
              <a:defRPr/>
            </a:pPr>
            <a:fld id="{01552EF4-01FC-4D0C-94FE-5CE517ACD104}" type="slidenum">
              <a:rPr lang="pt-BR"/>
              <a:pPr>
                <a:defRPr/>
              </a:pPr>
              <a:t>‹nº›</a:t>
            </a:fld>
            <a:endParaRPr lang="pt-BR"/>
          </a:p>
        </p:txBody>
      </p:sp>
      <p:grpSp>
        <p:nvGrpSpPr>
          <p:cNvPr id="1028" name="Group 35"/>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pt-BR" sz="2400">
                <a:latin typeface="Times New Roman" pitchFamily="18" charset="0"/>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pt-BR" sz="2400">
                <a:latin typeface="Times New Roman" pitchFamily="18" charset="0"/>
              </a:endParaRPr>
            </a:p>
          </p:txBody>
        </p:sp>
        <p:sp>
          <p:nvSpPr>
            <p:cNvPr id="3891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pt-BR">
                <a:solidFill>
                  <a:schemeClr val="hlink"/>
                </a:solidFill>
              </a:endParaRPr>
            </a:p>
          </p:txBody>
        </p:sp>
        <p:sp>
          <p:nvSpPr>
            <p:cNvPr id="3892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pt-BR">
                <a:solidFill>
                  <a:schemeClr val="hlink"/>
                </a:solidFill>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pt-BR">
                <a:solidFill>
                  <a:schemeClr val="accent2"/>
                </a:solidFill>
              </a:endParaRPr>
            </a:p>
          </p:txBody>
        </p:sp>
        <p:sp>
          <p:nvSpPr>
            <p:cNvPr id="3892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pt-BR">
                <a:solidFill>
                  <a:schemeClr val="hlink"/>
                </a:solidFill>
              </a:endParaRPr>
            </a:p>
          </p:txBody>
        </p:sp>
        <p:sp>
          <p:nvSpPr>
            <p:cNvPr id="3892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pt-BR" sz="2400">
                <a:latin typeface="Times New Roman" pitchFamily="18" charset="0"/>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pt-BR">
                <a:solidFill>
                  <a:schemeClr val="accent2"/>
                </a:solidFill>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pt-BR">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pt-BR"/>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pt-BR" sz="4600" b="1" smtClean="0"/>
              <a:t>Aspectos técnicos do PROJETO</a:t>
            </a:r>
            <a:r>
              <a:rPr lang="pt-BR" sz="4600" b="1" u="sng" smtClean="0"/>
              <a:t/>
            </a:r>
            <a:br>
              <a:rPr lang="pt-BR" sz="4600" b="1" u="sng" smtClean="0"/>
            </a:br>
            <a:endParaRPr lang="pt-BR" sz="4600" b="1" u="sng" smtClean="0"/>
          </a:p>
        </p:txBody>
      </p:sp>
      <p:sp>
        <p:nvSpPr>
          <p:cNvPr id="3075" name="Rectangle 3"/>
          <p:cNvSpPr>
            <a:spLocks noGrp="1" noChangeArrowheads="1"/>
          </p:cNvSpPr>
          <p:nvPr>
            <p:ph type="subTitle" idx="1"/>
          </p:nvPr>
        </p:nvSpPr>
        <p:spPr/>
        <p:txBody>
          <a:bodyPr/>
          <a:lstStyle/>
          <a:p>
            <a:pPr eaLnBrk="1" hangingPunct="1"/>
            <a:endParaRPr lang="pt-BR" smtClean="0"/>
          </a:p>
          <a:p>
            <a:pPr eaLnBrk="1" hangingPunct="1"/>
            <a:r>
              <a:rPr lang="pt-BR" smtClean="0"/>
              <a:t>Edgard Monforte Merlo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pt-BR" sz="4000" smtClean="0"/>
              <a:t>Economia brasileira sob a ótica dos eixos</a:t>
            </a:r>
          </a:p>
        </p:txBody>
      </p:sp>
      <p:sp>
        <p:nvSpPr>
          <p:cNvPr id="12291" name="Rectangle 3"/>
          <p:cNvSpPr>
            <a:spLocks noGrp="1" noChangeArrowheads="1"/>
          </p:cNvSpPr>
          <p:nvPr>
            <p:ph type="body" idx="1"/>
          </p:nvPr>
        </p:nvSpPr>
        <p:spPr/>
        <p:txBody>
          <a:bodyPr/>
          <a:lstStyle/>
          <a:p>
            <a:pPr eaLnBrk="1" hangingPunct="1">
              <a:lnSpc>
                <a:spcPct val="80000"/>
              </a:lnSpc>
            </a:pPr>
            <a:r>
              <a:rPr lang="pt-BR" sz="2800" smtClean="0"/>
              <a:t>Arco-norte: setor público e cadeia de papel e celulose, agricultura, silvicultura, extrativismo, pesca marítima.  Atividades com agregação de valor através de produtos típicos regionais;</a:t>
            </a:r>
          </a:p>
          <a:p>
            <a:pPr eaLnBrk="1" hangingPunct="1">
              <a:lnSpc>
                <a:spcPct val="80000"/>
              </a:lnSpc>
            </a:pPr>
            <a:r>
              <a:rPr lang="pt-BR" sz="2800" smtClean="0"/>
              <a:t>Madeira-Amazonas: cluster eletroeletrônico da Zona Franca</a:t>
            </a:r>
          </a:p>
          <a:p>
            <a:pPr eaLnBrk="1" hangingPunct="1">
              <a:lnSpc>
                <a:spcPct val="80000"/>
              </a:lnSpc>
            </a:pPr>
            <a:r>
              <a:rPr lang="pt-BR" sz="2800" smtClean="0"/>
              <a:t>Sudeste: setor de serviços domina o PIB do Sudeste</a:t>
            </a:r>
          </a:p>
          <a:p>
            <a:pPr eaLnBrk="1" hangingPunct="1">
              <a:lnSpc>
                <a:spcPct val="80000"/>
              </a:lnSpc>
            </a:pPr>
            <a:r>
              <a:rPr lang="pt-BR" sz="2800" smtClean="0"/>
              <a:t>Sul: a partir de 90 domínio da atividade industrial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pt-BR" b="1" smtClean="0"/>
              <a:t>LOCALIZAÇÃO VAREJISTA</a:t>
            </a:r>
          </a:p>
        </p:txBody>
      </p:sp>
      <p:sp>
        <p:nvSpPr>
          <p:cNvPr id="13315" name="Rectangle 3"/>
          <p:cNvSpPr>
            <a:spLocks noGrp="1" noChangeArrowheads="1"/>
          </p:cNvSpPr>
          <p:nvPr>
            <p:ph type="body" idx="1"/>
          </p:nvPr>
        </p:nvSpPr>
        <p:spPr/>
        <p:txBody>
          <a:bodyPr/>
          <a:lstStyle/>
          <a:p>
            <a:pPr eaLnBrk="1" hangingPunct="1">
              <a:lnSpc>
                <a:spcPct val="80000"/>
              </a:lnSpc>
            </a:pPr>
            <a:r>
              <a:rPr lang="pt-BR" sz="2000" b="1" smtClean="0"/>
              <a:t>Estratégias de Localização</a:t>
            </a:r>
            <a:endParaRPr lang="pt-BR" sz="2000" u="sng" smtClean="0"/>
          </a:p>
          <a:p>
            <a:pPr eaLnBrk="1" hangingPunct="1">
              <a:lnSpc>
                <a:spcPct val="80000"/>
              </a:lnSpc>
            </a:pPr>
            <a:r>
              <a:rPr lang="pt-BR" sz="2000" u="sng" smtClean="0"/>
              <a:t>Posicionamento</a:t>
            </a:r>
            <a:endParaRPr lang="pt-BR" sz="2000" smtClean="0"/>
          </a:p>
          <a:p>
            <a:pPr eaLnBrk="1" hangingPunct="1">
              <a:lnSpc>
                <a:spcPct val="80000"/>
              </a:lnSpc>
            </a:pPr>
            <a:r>
              <a:rPr lang="pt-BR" sz="2000" smtClean="0"/>
              <a:t>Seleção da localização deve estar consistente com o posicionamento mercadológico da empresa</a:t>
            </a:r>
            <a:endParaRPr lang="pt-BR" sz="2000" u="sng" smtClean="0"/>
          </a:p>
          <a:p>
            <a:pPr eaLnBrk="1" hangingPunct="1">
              <a:lnSpc>
                <a:spcPct val="80000"/>
              </a:lnSpc>
            </a:pPr>
            <a:r>
              <a:rPr lang="pt-BR" sz="2000" u="sng" smtClean="0"/>
              <a:t>Estratégias Geográficas</a:t>
            </a:r>
            <a:endParaRPr lang="pt-BR" sz="2000" smtClean="0"/>
          </a:p>
          <a:p>
            <a:pPr eaLnBrk="1" hangingPunct="1">
              <a:lnSpc>
                <a:spcPct val="80000"/>
              </a:lnSpc>
            </a:pPr>
            <a:r>
              <a:rPr lang="pt-BR" sz="2000" smtClean="0"/>
              <a:t>Concentração geográfica</a:t>
            </a:r>
          </a:p>
          <a:p>
            <a:pPr lvl="1" eaLnBrk="1" hangingPunct="1">
              <a:lnSpc>
                <a:spcPct val="80000"/>
              </a:lnSpc>
            </a:pPr>
            <a:r>
              <a:rPr lang="pt-BR" sz="1800" smtClean="0"/>
              <a:t>Maior produtividade nos custos fixos</a:t>
            </a:r>
          </a:p>
          <a:p>
            <a:pPr lvl="1" eaLnBrk="1" hangingPunct="1">
              <a:lnSpc>
                <a:spcPct val="80000"/>
              </a:lnSpc>
            </a:pPr>
            <a:r>
              <a:rPr lang="pt-BR" sz="1800" smtClean="0"/>
              <a:t>Melhor ajuste de seu esforço mercadológico às necessidades dos consumidores da região</a:t>
            </a:r>
          </a:p>
          <a:p>
            <a:pPr eaLnBrk="1" hangingPunct="1">
              <a:lnSpc>
                <a:spcPct val="80000"/>
              </a:lnSpc>
            </a:pPr>
            <a:r>
              <a:rPr lang="pt-BR" sz="2000" smtClean="0"/>
              <a:t>Dispersão geográfica</a:t>
            </a:r>
          </a:p>
          <a:p>
            <a:pPr lvl="1" eaLnBrk="1" hangingPunct="1">
              <a:lnSpc>
                <a:spcPct val="80000"/>
              </a:lnSpc>
            </a:pPr>
            <a:r>
              <a:rPr lang="pt-BR" sz="1800" smtClean="0"/>
              <a:t>Minimização de riscos: catástrofe climática, declínio ou crise econômica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pt-BR" sz="4000" b="1" smtClean="0"/>
              <a:t>Etapas nas Decisões de Localização</a:t>
            </a:r>
          </a:p>
        </p:txBody>
      </p:sp>
      <p:sp>
        <p:nvSpPr>
          <p:cNvPr id="14339" name="Rectangle 3"/>
          <p:cNvSpPr>
            <a:spLocks noGrp="1" noChangeArrowheads="1"/>
          </p:cNvSpPr>
          <p:nvPr>
            <p:ph type="body" idx="1"/>
          </p:nvPr>
        </p:nvSpPr>
        <p:spPr/>
        <p:txBody>
          <a:bodyPr/>
          <a:lstStyle/>
          <a:p>
            <a:pPr eaLnBrk="1" hangingPunct="1">
              <a:lnSpc>
                <a:spcPct val="90000"/>
              </a:lnSpc>
            </a:pPr>
            <a:r>
              <a:rPr lang="pt-BR" sz="2400" u="sng" smtClean="0"/>
              <a:t>Decisões estratégicas - macrolocalização</a:t>
            </a:r>
            <a:endParaRPr lang="pt-BR" sz="2400" smtClean="0"/>
          </a:p>
          <a:p>
            <a:pPr eaLnBrk="1" hangingPunct="1">
              <a:lnSpc>
                <a:spcPct val="90000"/>
              </a:lnSpc>
            </a:pPr>
            <a:r>
              <a:rPr lang="pt-BR" sz="2400" smtClean="0"/>
              <a:t>Concentrar a expansão em uma região ou adotar maior dispersão?</a:t>
            </a:r>
          </a:p>
          <a:p>
            <a:pPr eaLnBrk="1" hangingPunct="1">
              <a:lnSpc>
                <a:spcPct val="90000"/>
              </a:lnSpc>
            </a:pPr>
            <a:r>
              <a:rPr lang="pt-BR" sz="2400" smtClean="0"/>
              <a:t>Em quais cidades ou regiões concentrar o esforço de localizar novas unidades?</a:t>
            </a:r>
            <a:endParaRPr lang="pt-BR" sz="2400" u="sng" smtClean="0"/>
          </a:p>
          <a:p>
            <a:pPr eaLnBrk="1" hangingPunct="1">
              <a:lnSpc>
                <a:spcPct val="90000"/>
              </a:lnSpc>
            </a:pPr>
            <a:r>
              <a:rPr lang="pt-BR" sz="2400" u="sng" smtClean="0"/>
              <a:t>Decisões táticas - microlocalização</a:t>
            </a:r>
            <a:endParaRPr lang="pt-BR" sz="2400" smtClean="0"/>
          </a:p>
          <a:p>
            <a:pPr eaLnBrk="1" hangingPunct="1">
              <a:lnSpc>
                <a:spcPct val="90000"/>
              </a:lnSpc>
            </a:pPr>
            <a:r>
              <a:rPr lang="pt-BR" sz="2400" smtClean="0"/>
              <a:t>Que tipo de localização é mais adequada (shopping, centro da cidade, bairros)?</a:t>
            </a:r>
          </a:p>
          <a:p>
            <a:pPr eaLnBrk="1" hangingPunct="1">
              <a:lnSpc>
                <a:spcPct val="90000"/>
              </a:lnSpc>
            </a:pPr>
            <a:r>
              <a:rPr lang="pt-BR" sz="2400" smtClean="0"/>
              <a:t>Qual a demanda de mercado e a estimativa de vendas para um ponto?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pt-BR" sz="4000" b="1" smtClean="0"/>
              <a:t>Análise e Seleção dos Mercados Varejistas</a:t>
            </a:r>
          </a:p>
        </p:txBody>
      </p:sp>
      <p:sp>
        <p:nvSpPr>
          <p:cNvPr id="15363" name="Rectangle 3"/>
          <p:cNvSpPr>
            <a:spLocks noGrp="1" noChangeArrowheads="1"/>
          </p:cNvSpPr>
          <p:nvPr>
            <p:ph type="body" idx="1"/>
          </p:nvPr>
        </p:nvSpPr>
        <p:spPr/>
        <p:txBody>
          <a:bodyPr/>
          <a:lstStyle/>
          <a:p>
            <a:pPr eaLnBrk="1" hangingPunct="1">
              <a:lnSpc>
                <a:spcPct val="90000"/>
              </a:lnSpc>
            </a:pPr>
            <a:endParaRPr lang="pt-BR" sz="2400" u="sng" smtClean="0"/>
          </a:p>
          <a:p>
            <a:pPr eaLnBrk="1" hangingPunct="1">
              <a:lnSpc>
                <a:spcPct val="90000"/>
              </a:lnSpc>
            </a:pPr>
            <a:r>
              <a:rPr lang="pt-BR" sz="2400" u="sng" smtClean="0"/>
              <a:t>Demanda de Mercado:</a:t>
            </a:r>
            <a:r>
              <a:rPr lang="pt-BR" sz="2400" smtClean="0"/>
              <a:t> sinaliza as oportunidades e a atratividade dos diferentes mercados</a:t>
            </a:r>
          </a:p>
          <a:p>
            <a:pPr eaLnBrk="1" hangingPunct="1">
              <a:lnSpc>
                <a:spcPct val="90000"/>
              </a:lnSpc>
            </a:pPr>
            <a:r>
              <a:rPr lang="pt-BR" sz="2400" smtClean="0"/>
              <a:t>Deve-se especificar as seguintes dimensões:</a:t>
            </a:r>
          </a:p>
          <a:p>
            <a:pPr eaLnBrk="1" hangingPunct="1">
              <a:lnSpc>
                <a:spcPct val="90000"/>
              </a:lnSpc>
            </a:pPr>
            <a:r>
              <a:rPr lang="pt-BR" sz="2400" smtClean="0"/>
              <a:t>Tipo de varejo</a:t>
            </a:r>
          </a:p>
          <a:p>
            <a:pPr eaLnBrk="1" hangingPunct="1">
              <a:lnSpc>
                <a:spcPct val="90000"/>
              </a:lnSpc>
            </a:pPr>
            <a:r>
              <a:rPr lang="pt-BR" sz="2400" smtClean="0"/>
              <a:t>Segmentos de consumidores</a:t>
            </a:r>
          </a:p>
          <a:p>
            <a:pPr eaLnBrk="1" hangingPunct="1">
              <a:lnSpc>
                <a:spcPct val="90000"/>
              </a:lnSpc>
            </a:pPr>
            <a:r>
              <a:rPr lang="pt-BR" sz="2400" smtClean="0"/>
              <a:t>Região geográfica</a:t>
            </a:r>
          </a:p>
          <a:p>
            <a:pPr eaLnBrk="1" hangingPunct="1">
              <a:lnSpc>
                <a:spcPct val="90000"/>
              </a:lnSpc>
            </a:pPr>
            <a:r>
              <a:rPr lang="pt-BR" sz="2400" smtClean="0"/>
              <a:t>Período de tempo</a:t>
            </a:r>
          </a:p>
          <a:p>
            <a:pPr eaLnBrk="1" hangingPunct="1">
              <a:lnSpc>
                <a:spcPct val="90000"/>
              </a:lnSpc>
            </a:pPr>
            <a:r>
              <a:rPr lang="pt-BR" sz="2400" smtClean="0"/>
              <a:t>DM = P x 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pt-BR" smtClean="0"/>
              <a:t>Saturação varejo</a:t>
            </a:r>
          </a:p>
        </p:txBody>
      </p:sp>
      <p:sp>
        <p:nvSpPr>
          <p:cNvPr id="16387" name="Rectangle 3"/>
          <p:cNvSpPr>
            <a:spLocks noGrp="1" noChangeArrowheads="1"/>
          </p:cNvSpPr>
          <p:nvPr>
            <p:ph type="body" idx="1"/>
          </p:nvPr>
        </p:nvSpPr>
        <p:spPr/>
        <p:txBody>
          <a:bodyPr/>
          <a:lstStyle/>
          <a:p>
            <a:pPr eaLnBrk="1" hangingPunct="1">
              <a:lnSpc>
                <a:spcPct val="80000"/>
              </a:lnSpc>
            </a:pPr>
            <a:r>
              <a:rPr lang="pt-BR" sz="2400" smtClean="0"/>
              <a:t>DM = P x G</a:t>
            </a:r>
          </a:p>
          <a:p>
            <a:pPr eaLnBrk="1" hangingPunct="1">
              <a:lnSpc>
                <a:spcPct val="80000"/>
              </a:lnSpc>
            </a:pPr>
            <a:r>
              <a:rPr lang="pt-BR" sz="2400" smtClean="0"/>
              <a:t>DM: Demanda de Mercado para certo tipo de varejo ou produto</a:t>
            </a:r>
          </a:p>
          <a:p>
            <a:pPr eaLnBrk="1" hangingPunct="1">
              <a:lnSpc>
                <a:spcPct val="80000"/>
              </a:lnSpc>
            </a:pPr>
            <a:r>
              <a:rPr lang="pt-BR" sz="2400" smtClean="0"/>
              <a:t>P: População total ou do segmento de mercado pesquisado</a:t>
            </a:r>
          </a:p>
          <a:p>
            <a:pPr eaLnBrk="1" hangingPunct="1">
              <a:lnSpc>
                <a:spcPct val="80000"/>
              </a:lnSpc>
            </a:pPr>
            <a:r>
              <a:rPr lang="pt-BR" sz="2400" smtClean="0"/>
              <a:t>G: Gastos médios por habitante em certo tipo de varejo ou produto</a:t>
            </a:r>
            <a:endParaRPr lang="pt-BR" sz="2400" u="sng" smtClean="0"/>
          </a:p>
          <a:p>
            <a:pPr eaLnBrk="1" hangingPunct="1">
              <a:lnSpc>
                <a:spcPct val="80000"/>
              </a:lnSpc>
            </a:pPr>
            <a:r>
              <a:rPr lang="pt-BR" sz="2400" u="sng" smtClean="0"/>
              <a:t>Índice de Saturação Varejista:</a:t>
            </a:r>
            <a:r>
              <a:rPr lang="pt-BR" sz="2400" smtClean="0"/>
              <a:t> calcular como a demanda de mercado da região está sendo atendida pela oferta varejista já existente para certo tipo de varejo</a:t>
            </a:r>
          </a:p>
          <a:p>
            <a:pPr eaLnBrk="1" hangingPunct="1">
              <a:lnSpc>
                <a:spcPct val="80000"/>
              </a:lnSpc>
            </a:pPr>
            <a:r>
              <a:rPr lang="pt-BR" sz="2400" smtClean="0"/>
              <a:t>ISV = DM ($) / OV (m2)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5288" y="836613"/>
            <a:ext cx="8229600" cy="792162"/>
          </a:xfrm>
        </p:spPr>
        <p:txBody>
          <a:bodyPr/>
          <a:lstStyle/>
          <a:p>
            <a:pPr algn="ctr" eaLnBrk="1" hangingPunct="1"/>
            <a:r>
              <a:rPr lang="pt-BR" sz="4000" b="1" smtClean="0"/>
              <a:t>Análise e Seleção dos Mercados Varejistas</a:t>
            </a:r>
            <a:r>
              <a:rPr lang="pt-BR" sz="4000" u="sng" smtClean="0"/>
              <a:t/>
            </a:r>
            <a:br>
              <a:rPr lang="pt-BR" sz="4000" u="sng" smtClean="0"/>
            </a:br>
            <a:endParaRPr lang="pt-BR" sz="4000" u="sng" smtClean="0"/>
          </a:p>
        </p:txBody>
      </p:sp>
      <p:sp>
        <p:nvSpPr>
          <p:cNvPr id="17411" name="Rectangle 3"/>
          <p:cNvSpPr>
            <a:spLocks noGrp="1" noChangeArrowheads="1"/>
          </p:cNvSpPr>
          <p:nvPr>
            <p:ph type="body" idx="1"/>
          </p:nvPr>
        </p:nvSpPr>
        <p:spPr/>
        <p:txBody>
          <a:bodyPr/>
          <a:lstStyle/>
          <a:p>
            <a:pPr eaLnBrk="1" hangingPunct="1">
              <a:lnSpc>
                <a:spcPct val="80000"/>
              </a:lnSpc>
            </a:pPr>
            <a:r>
              <a:rPr lang="pt-BR" sz="1600" u="sng" smtClean="0"/>
              <a:t>Centro comercial não planejado</a:t>
            </a:r>
          </a:p>
          <a:p>
            <a:pPr eaLnBrk="1" hangingPunct="1">
              <a:lnSpc>
                <a:spcPct val="80000"/>
              </a:lnSpc>
            </a:pPr>
            <a:r>
              <a:rPr lang="pt-BR" sz="1600" smtClean="0"/>
              <a:t>Zona comercial do centro da cidade</a:t>
            </a:r>
          </a:p>
          <a:p>
            <a:pPr eaLnBrk="1" hangingPunct="1">
              <a:lnSpc>
                <a:spcPct val="80000"/>
              </a:lnSpc>
            </a:pPr>
            <a:r>
              <a:rPr lang="pt-BR" sz="1600" smtClean="0"/>
              <a:t>Zona comercial de bairro</a:t>
            </a:r>
          </a:p>
          <a:p>
            <a:pPr eaLnBrk="1" hangingPunct="1">
              <a:lnSpc>
                <a:spcPct val="80000"/>
              </a:lnSpc>
            </a:pPr>
            <a:r>
              <a:rPr lang="pt-BR" sz="1600" smtClean="0"/>
              <a:t>Zona comercial de vizinhança</a:t>
            </a:r>
            <a:endParaRPr lang="en-US" sz="1600" u="sng" smtClean="0"/>
          </a:p>
          <a:p>
            <a:pPr eaLnBrk="1" hangingPunct="1">
              <a:lnSpc>
                <a:spcPct val="80000"/>
              </a:lnSpc>
            </a:pPr>
            <a:r>
              <a:rPr lang="en-US" sz="1600" u="sng" smtClean="0"/>
              <a:t>Centro comercial planejado</a:t>
            </a:r>
            <a:endParaRPr lang="pt-BR" sz="1600" u="sng" smtClean="0"/>
          </a:p>
          <a:p>
            <a:pPr eaLnBrk="1" hangingPunct="1">
              <a:lnSpc>
                <a:spcPct val="80000"/>
              </a:lnSpc>
            </a:pPr>
            <a:r>
              <a:rPr lang="en-US" sz="1600" smtClean="0"/>
              <a:t>Shoppings</a:t>
            </a:r>
          </a:p>
          <a:p>
            <a:pPr eaLnBrk="1" hangingPunct="1">
              <a:lnSpc>
                <a:spcPct val="80000"/>
              </a:lnSpc>
            </a:pPr>
            <a:r>
              <a:rPr lang="en-US" sz="1600" smtClean="0"/>
              <a:t>Shopping regional</a:t>
            </a:r>
          </a:p>
          <a:p>
            <a:pPr eaLnBrk="1" hangingPunct="1">
              <a:lnSpc>
                <a:spcPct val="80000"/>
              </a:lnSpc>
            </a:pPr>
            <a:r>
              <a:rPr lang="en-US" sz="1600" smtClean="0"/>
              <a:t>Shopping comunitário</a:t>
            </a:r>
          </a:p>
          <a:p>
            <a:pPr eaLnBrk="1" hangingPunct="1">
              <a:lnSpc>
                <a:spcPct val="80000"/>
              </a:lnSpc>
            </a:pPr>
            <a:r>
              <a:rPr lang="en-US" sz="1600" smtClean="0"/>
              <a:t>Shopping de vizinhança</a:t>
            </a:r>
          </a:p>
          <a:p>
            <a:pPr eaLnBrk="1" hangingPunct="1">
              <a:lnSpc>
                <a:spcPct val="80000"/>
              </a:lnSpc>
            </a:pPr>
            <a:r>
              <a:rPr lang="en-US" sz="1600" smtClean="0"/>
              <a:t>Shopping especializado</a:t>
            </a:r>
          </a:p>
          <a:p>
            <a:pPr eaLnBrk="1" hangingPunct="1">
              <a:lnSpc>
                <a:spcPct val="80000"/>
              </a:lnSpc>
            </a:pPr>
            <a:r>
              <a:rPr lang="en-US" sz="1600" smtClean="0"/>
              <a:t>Outlet Center</a:t>
            </a:r>
          </a:p>
          <a:p>
            <a:pPr eaLnBrk="1" hangingPunct="1">
              <a:lnSpc>
                <a:spcPct val="80000"/>
              </a:lnSpc>
            </a:pPr>
            <a:r>
              <a:rPr lang="en-US" sz="1600" smtClean="0"/>
              <a:t>Festival Center</a:t>
            </a:r>
            <a:endParaRPr lang="pt-BR" sz="1600" smtClean="0"/>
          </a:p>
          <a:p>
            <a:pPr eaLnBrk="1" hangingPunct="1">
              <a:lnSpc>
                <a:spcPct val="80000"/>
              </a:lnSpc>
            </a:pPr>
            <a:r>
              <a:rPr lang="pt-BR" sz="1600" smtClean="0"/>
              <a:t>Hipermercados e minishopping</a:t>
            </a:r>
          </a:p>
          <a:p>
            <a:pPr eaLnBrk="1" hangingPunct="1">
              <a:lnSpc>
                <a:spcPct val="80000"/>
              </a:lnSpc>
            </a:pPr>
            <a:r>
              <a:rPr lang="pt-BR" sz="1600" smtClean="0"/>
              <a:t>Aeroportos e estações rodoviárias</a:t>
            </a:r>
          </a:p>
          <a:p>
            <a:pPr eaLnBrk="1" hangingPunct="1">
              <a:lnSpc>
                <a:spcPct val="80000"/>
              </a:lnSpc>
            </a:pPr>
            <a:r>
              <a:rPr lang="pt-BR" sz="1600" smtClean="0"/>
              <a:t>Postos de gasolina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pt-BR" sz="4000" b="1" smtClean="0"/>
              <a:t>Análise e Avaliação dos Pontos</a:t>
            </a:r>
          </a:p>
        </p:txBody>
      </p:sp>
      <p:sp>
        <p:nvSpPr>
          <p:cNvPr id="18435" name="Rectangle 3"/>
          <p:cNvSpPr>
            <a:spLocks noGrp="1" noChangeArrowheads="1"/>
          </p:cNvSpPr>
          <p:nvPr>
            <p:ph type="body" idx="1"/>
          </p:nvPr>
        </p:nvSpPr>
        <p:spPr/>
        <p:txBody>
          <a:bodyPr/>
          <a:lstStyle/>
          <a:p>
            <a:pPr eaLnBrk="1" hangingPunct="1">
              <a:lnSpc>
                <a:spcPct val="90000"/>
              </a:lnSpc>
            </a:pPr>
            <a:r>
              <a:rPr lang="pt-BR" u="sng" smtClean="0"/>
              <a:t>Potencial de Demanda</a:t>
            </a:r>
          </a:p>
          <a:p>
            <a:pPr eaLnBrk="1" hangingPunct="1">
              <a:lnSpc>
                <a:spcPct val="90000"/>
              </a:lnSpc>
            </a:pPr>
            <a:r>
              <a:rPr lang="pt-BR" smtClean="0"/>
              <a:t>População e renda da área de influência</a:t>
            </a:r>
          </a:p>
          <a:p>
            <a:pPr eaLnBrk="1" hangingPunct="1">
              <a:lnSpc>
                <a:spcPct val="90000"/>
              </a:lnSpc>
            </a:pPr>
            <a:r>
              <a:rPr lang="pt-BR" smtClean="0"/>
              <a:t>Densidade da demanda</a:t>
            </a:r>
            <a:endParaRPr lang="pt-BR" u="sng" smtClean="0"/>
          </a:p>
          <a:p>
            <a:pPr eaLnBrk="1" hangingPunct="1">
              <a:lnSpc>
                <a:spcPct val="90000"/>
              </a:lnSpc>
            </a:pPr>
            <a:r>
              <a:rPr lang="pt-BR" u="sng" smtClean="0"/>
              <a:t>Tráfego de Pedestres</a:t>
            </a:r>
          </a:p>
          <a:p>
            <a:pPr eaLnBrk="1" hangingPunct="1">
              <a:lnSpc>
                <a:spcPct val="90000"/>
              </a:lnSpc>
            </a:pPr>
            <a:r>
              <a:rPr lang="pt-BR" smtClean="0"/>
              <a:t>Número de pessoas</a:t>
            </a:r>
          </a:p>
          <a:p>
            <a:pPr eaLnBrk="1" hangingPunct="1">
              <a:lnSpc>
                <a:spcPct val="90000"/>
              </a:lnSpc>
            </a:pPr>
            <a:r>
              <a:rPr lang="pt-BR" smtClean="0"/>
              <a:t>Tipo de pessoas</a:t>
            </a:r>
          </a:p>
          <a:p>
            <a:pPr eaLnBrk="1" hangingPunct="1">
              <a:lnSpc>
                <a:spcPct val="90000"/>
              </a:lnSpc>
            </a:pPr>
            <a:r>
              <a:rPr lang="pt-BR" smtClean="0"/>
              <a:t>Disponibilidade de transporte público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pt-BR" sz="4000" b="1" smtClean="0"/>
              <a:t>Análise e Avaliação dos Pontos</a:t>
            </a:r>
          </a:p>
        </p:txBody>
      </p:sp>
      <p:sp>
        <p:nvSpPr>
          <p:cNvPr id="19459" name="Rectangle 3"/>
          <p:cNvSpPr>
            <a:spLocks noGrp="1" noChangeArrowheads="1"/>
          </p:cNvSpPr>
          <p:nvPr>
            <p:ph type="body" idx="1"/>
          </p:nvPr>
        </p:nvSpPr>
        <p:spPr/>
        <p:txBody>
          <a:bodyPr/>
          <a:lstStyle/>
          <a:p>
            <a:pPr eaLnBrk="1" hangingPunct="1">
              <a:lnSpc>
                <a:spcPct val="80000"/>
              </a:lnSpc>
            </a:pPr>
            <a:r>
              <a:rPr lang="pt-BR" sz="2000" u="sng" smtClean="0"/>
              <a:t>Acesso e Fluxo de Tráfego de Veículos</a:t>
            </a:r>
          </a:p>
          <a:p>
            <a:pPr eaLnBrk="1" hangingPunct="1">
              <a:lnSpc>
                <a:spcPct val="80000"/>
              </a:lnSpc>
            </a:pPr>
            <a:r>
              <a:rPr lang="pt-BR" sz="2000" smtClean="0"/>
              <a:t>Número de veículos</a:t>
            </a:r>
          </a:p>
          <a:p>
            <a:pPr eaLnBrk="1" hangingPunct="1">
              <a:lnSpc>
                <a:spcPct val="80000"/>
              </a:lnSpc>
            </a:pPr>
            <a:r>
              <a:rPr lang="pt-BR" sz="2000" smtClean="0"/>
              <a:t>Tipos de veículos</a:t>
            </a:r>
          </a:p>
          <a:p>
            <a:pPr eaLnBrk="1" hangingPunct="1">
              <a:lnSpc>
                <a:spcPct val="80000"/>
              </a:lnSpc>
            </a:pPr>
            <a:r>
              <a:rPr lang="pt-BR" sz="2000" smtClean="0"/>
              <a:t>Congestionamento</a:t>
            </a:r>
          </a:p>
          <a:p>
            <a:pPr eaLnBrk="1" hangingPunct="1">
              <a:lnSpc>
                <a:spcPct val="80000"/>
              </a:lnSpc>
            </a:pPr>
            <a:r>
              <a:rPr lang="pt-BR" sz="2000" smtClean="0"/>
              <a:t>Facilidade de acesso de avenida</a:t>
            </a:r>
          </a:p>
          <a:p>
            <a:pPr eaLnBrk="1" hangingPunct="1">
              <a:lnSpc>
                <a:spcPct val="80000"/>
              </a:lnSpc>
            </a:pPr>
            <a:r>
              <a:rPr lang="pt-BR" sz="2000" smtClean="0"/>
              <a:t>Facilidade para entrar e sair do ponto</a:t>
            </a:r>
          </a:p>
          <a:p>
            <a:pPr eaLnBrk="1" hangingPunct="1">
              <a:lnSpc>
                <a:spcPct val="80000"/>
              </a:lnSpc>
            </a:pPr>
            <a:r>
              <a:rPr lang="pt-BR" sz="2000" smtClean="0"/>
              <a:t>Barreiras que limitam área de influência</a:t>
            </a:r>
            <a:endParaRPr lang="pt-BR" sz="2000" u="sng" smtClean="0"/>
          </a:p>
          <a:p>
            <a:pPr eaLnBrk="1" hangingPunct="1">
              <a:lnSpc>
                <a:spcPct val="80000"/>
              </a:lnSpc>
            </a:pPr>
            <a:r>
              <a:rPr lang="pt-BR" sz="2000" u="sng" smtClean="0"/>
              <a:t>Facilidade de Estacionamento</a:t>
            </a:r>
          </a:p>
          <a:p>
            <a:pPr eaLnBrk="1" hangingPunct="1">
              <a:lnSpc>
                <a:spcPct val="80000"/>
              </a:lnSpc>
            </a:pPr>
            <a:r>
              <a:rPr lang="pt-BR" sz="2000" smtClean="0"/>
              <a:t>Número e qualidade de vagas</a:t>
            </a:r>
          </a:p>
          <a:p>
            <a:pPr eaLnBrk="1" hangingPunct="1">
              <a:lnSpc>
                <a:spcPct val="80000"/>
              </a:lnSpc>
            </a:pPr>
            <a:r>
              <a:rPr lang="pt-BR" sz="2000" smtClean="0"/>
              <a:t>Distância para o ponto</a:t>
            </a:r>
          </a:p>
          <a:p>
            <a:pPr eaLnBrk="1" hangingPunct="1">
              <a:lnSpc>
                <a:spcPct val="80000"/>
              </a:lnSpc>
            </a:pPr>
            <a:r>
              <a:rPr lang="pt-BR" sz="2000" smtClean="0"/>
              <a:t>Disponibilidade de estacionamento para funcionários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pt-BR" sz="4000" b="1" smtClean="0"/>
              <a:t/>
            </a:r>
            <a:br>
              <a:rPr lang="pt-BR" sz="4000" b="1" smtClean="0"/>
            </a:br>
            <a:r>
              <a:rPr lang="pt-BR" sz="4000" b="1" smtClean="0"/>
              <a:t>Tamanho do projeto e Economias de Escala</a:t>
            </a:r>
            <a:br>
              <a:rPr lang="pt-BR" sz="4000" b="1" smtClean="0"/>
            </a:br>
            <a:endParaRPr lang="pt-BR" sz="4000" b="1" smtClean="0"/>
          </a:p>
        </p:txBody>
      </p:sp>
      <p:sp>
        <p:nvSpPr>
          <p:cNvPr id="20483" name="Rectangle 3"/>
          <p:cNvSpPr>
            <a:spLocks noGrp="1" noChangeArrowheads="1"/>
          </p:cNvSpPr>
          <p:nvPr>
            <p:ph type="body" idx="1"/>
          </p:nvPr>
        </p:nvSpPr>
        <p:spPr/>
        <p:txBody>
          <a:bodyPr/>
          <a:lstStyle/>
          <a:p>
            <a:pPr eaLnBrk="1" hangingPunct="1"/>
            <a:r>
              <a:rPr lang="pt-BR" sz="2800" b="1" smtClean="0"/>
              <a:t>Economias de escala</a:t>
            </a:r>
            <a:r>
              <a:rPr lang="pt-BR" sz="2800" smtClean="0"/>
              <a:t>  são reduções de custo associadas ao tamanho do projeto. Podem ser obtidas tanto de uma só instalação ( planta industrial), como podem surgir de um número maior de plantas integradas organizacional e tecnologicamente.</a:t>
            </a:r>
          </a:p>
          <a:p>
            <a:pPr eaLnBrk="1" hangingPunct="1"/>
            <a:r>
              <a:rPr lang="pt-BR" sz="2800" smtClean="0"/>
              <a:t>Economias de escala  </a:t>
            </a:r>
            <a:r>
              <a:rPr lang="pt-BR" sz="2800" smtClean="0">
                <a:cs typeface="Arial" charset="0"/>
              </a:rPr>
              <a:t>→</a:t>
            </a:r>
            <a:r>
              <a:rPr lang="pt-BR" sz="2800" smtClean="0"/>
              <a:t> reais ou pecuniárias.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pt-BR" smtClean="0"/>
              <a:t>Economias de escala</a:t>
            </a:r>
          </a:p>
        </p:txBody>
      </p:sp>
      <p:sp>
        <p:nvSpPr>
          <p:cNvPr id="21507" name="Rectangle 3"/>
          <p:cNvSpPr>
            <a:spLocks noGrp="1" noChangeArrowheads="1"/>
          </p:cNvSpPr>
          <p:nvPr>
            <p:ph type="body" idx="1"/>
          </p:nvPr>
        </p:nvSpPr>
        <p:spPr/>
        <p:txBody>
          <a:bodyPr/>
          <a:lstStyle/>
          <a:p>
            <a:pPr eaLnBrk="1" hangingPunct="1">
              <a:lnSpc>
                <a:spcPct val="90000"/>
              </a:lnSpc>
            </a:pPr>
            <a:r>
              <a:rPr lang="pt-BR" sz="2400" b="1" smtClean="0"/>
              <a:t>Economias de escala reais</a:t>
            </a:r>
            <a:r>
              <a:rPr lang="pt-BR" sz="2400" smtClean="0"/>
              <a:t>, também denominadas técnicas, estão basicamente ligadas à produção: ao fator trabalho (especialização e habilidades, tempo das tarefas etc.) e ao fator capital.</a:t>
            </a:r>
            <a:endParaRPr lang="pt-BR" sz="2400" b="1" smtClean="0"/>
          </a:p>
          <a:p>
            <a:pPr eaLnBrk="1" hangingPunct="1">
              <a:lnSpc>
                <a:spcPct val="90000"/>
              </a:lnSpc>
            </a:pPr>
            <a:r>
              <a:rPr lang="pt-BR" sz="2400" b="1" smtClean="0"/>
              <a:t>Economias de escala pecuniárias</a:t>
            </a:r>
            <a:r>
              <a:rPr lang="pt-BR" sz="2400" smtClean="0"/>
              <a:t> são os ganhos com aquisições das matérias primas em maior escala, menor custo financeiro, menor custo com propaganda, tarifas de transportes mais baixas, maior poder na determinação dos salários, vantagens advindas do prestígio dam empresa ou da marca etc.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pt-BR" smtClean="0"/>
              <a:t>Aspectos técnicos do projeto</a:t>
            </a:r>
          </a:p>
        </p:txBody>
      </p:sp>
      <p:sp>
        <p:nvSpPr>
          <p:cNvPr id="4099" name="Rectangle 3"/>
          <p:cNvSpPr>
            <a:spLocks noGrp="1" noChangeArrowheads="1"/>
          </p:cNvSpPr>
          <p:nvPr>
            <p:ph type="body" idx="1"/>
          </p:nvPr>
        </p:nvSpPr>
        <p:spPr/>
        <p:txBody>
          <a:bodyPr/>
          <a:lstStyle/>
          <a:p>
            <a:pPr eaLnBrk="1" hangingPunct="1"/>
            <a:r>
              <a:rPr lang="pt-BR" smtClean="0"/>
              <a:t>Nesta parte do projeto três aspectos principais devem ser estudados:</a:t>
            </a:r>
            <a:endParaRPr lang="pt-BR" b="1" u="sng" smtClean="0"/>
          </a:p>
          <a:p>
            <a:pPr eaLnBrk="1" hangingPunct="1"/>
            <a:r>
              <a:rPr lang="pt-BR" smtClean="0"/>
              <a:t>os estudos de localização do projeto</a:t>
            </a:r>
          </a:p>
          <a:p>
            <a:pPr eaLnBrk="1" hangingPunct="1"/>
            <a:r>
              <a:rPr lang="pt-BR" smtClean="0"/>
              <a:t>a parte de engenharia propriamente dita contendo a descrição do projeto;</a:t>
            </a:r>
          </a:p>
          <a:p>
            <a:pPr eaLnBrk="1" hangingPunct="1"/>
            <a:r>
              <a:rPr lang="pt-BR" smtClean="0"/>
              <a:t>os estudos de escala ideal de operação.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pt-BR" b="1" smtClean="0"/>
              <a:t>Indicadores de tamanho</a:t>
            </a:r>
          </a:p>
        </p:txBody>
      </p:sp>
      <p:sp>
        <p:nvSpPr>
          <p:cNvPr id="22531" name="Rectangle 3"/>
          <p:cNvSpPr>
            <a:spLocks noGrp="1" noChangeArrowheads="1"/>
          </p:cNvSpPr>
          <p:nvPr>
            <p:ph type="body" idx="1"/>
          </p:nvPr>
        </p:nvSpPr>
        <p:spPr/>
        <p:txBody>
          <a:bodyPr/>
          <a:lstStyle/>
          <a:p>
            <a:pPr eaLnBrk="1" hangingPunct="1"/>
            <a:r>
              <a:rPr lang="pt-BR" sz="2800" smtClean="0"/>
              <a:t>A escala é uma medida direta ou indireta da capacidade de produção, mas esta tem de ser referida aos períodos de funcionamento e ao regime de produção.</a:t>
            </a:r>
          </a:p>
          <a:p>
            <a:pPr eaLnBrk="1" hangingPunct="1"/>
            <a:r>
              <a:rPr lang="pt-BR" sz="2800" smtClean="0"/>
              <a:t>número de operários;</a:t>
            </a:r>
          </a:p>
          <a:p>
            <a:pPr eaLnBrk="1" hangingPunct="1"/>
            <a:r>
              <a:rPr lang="pt-BR" sz="2800" smtClean="0"/>
              <a:t>tamanho físico; </a:t>
            </a:r>
          </a:p>
          <a:p>
            <a:pPr eaLnBrk="1" hangingPunct="1"/>
            <a:r>
              <a:rPr lang="pt-BR" sz="2800" smtClean="0"/>
              <a:t>produção por  período definido;</a:t>
            </a:r>
          </a:p>
          <a:p>
            <a:pPr eaLnBrk="1" hangingPunct="1"/>
            <a:r>
              <a:rPr lang="pt-BR" sz="2800" smtClean="0"/>
              <a:t>utilização de insumos por período definido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57200"/>
            <a:ext cx="8229600" cy="1100138"/>
          </a:xfrm>
        </p:spPr>
        <p:txBody>
          <a:bodyPr/>
          <a:lstStyle/>
          <a:p>
            <a:pPr eaLnBrk="1" hangingPunct="1"/>
            <a:r>
              <a:rPr lang="pt-BR" smtClean="0"/>
              <a:t>Estudos sobre tamanho </a:t>
            </a:r>
          </a:p>
        </p:txBody>
      </p:sp>
      <p:sp>
        <p:nvSpPr>
          <p:cNvPr id="23555" name="Rectangle 3"/>
          <p:cNvSpPr>
            <a:spLocks noGrp="1" noChangeArrowheads="1"/>
          </p:cNvSpPr>
          <p:nvPr>
            <p:ph type="body" idx="1"/>
          </p:nvPr>
        </p:nvSpPr>
        <p:spPr>
          <a:xfrm>
            <a:off x="457200" y="1484313"/>
            <a:ext cx="8229600" cy="4824412"/>
          </a:xfrm>
        </p:spPr>
        <p:txBody>
          <a:bodyPr/>
          <a:lstStyle/>
          <a:p>
            <a:pPr marL="609600" indent="-609600" eaLnBrk="1" hangingPunct="1">
              <a:lnSpc>
                <a:spcPct val="80000"/>
              </a:lnSpc>
            </a:pPr>
            <a:r>
              <a:rPr lang="pt-BR" sz="2200" smtClean="0"/>
              <a:t>Devem incluir:</a:t>
            </a:r>
          </a:p>
          <a:p>
            <a:pPr marL="609600" indent="-609600" eaLnBrk="1" hangingPunct="1">
              <a:lnSpc>
                <a:spcPct val="80000"/>
              </a:lnSpc>
            </a:pPr>
            <a:r>
              <a:rPr lang="pt-BR" sz="2200" smtClean="0"/>
              <a:t>A)Estimativa do mercado atual e previsão do seu crescimento.</a:t>
            </a:r>
          </a:p>
          <a:p>
            <a:pPr marL="609600" indent="-609600" eaLnBrk="1" hangingPunct="1">
              <a:lnSpc>
                <a:spcPct val="80000"/>
              </a:lnSpc>
            </a:pPr>
            <a:r>
              <a:rPr lang="pt-BR" sz="2200" smtClean="0"/>
              <a:t>B)Evolução das importações e preços dos produtos importados (considerando-se a possibilidade de redução desses preços).</a:t>
            </a:r>
          </a:p>
          <a:p>
            <a:pPr marL="609600" indent="-609600" eaLnBrk="1" hangingPunct="1">
              <a:lnSpc>
                <a:spcPct val="80000"/>
              </a:lnSpc>
            </a:pPr>
            <a:r>
              <a:rPr lang="pt-BR" sz="2200" smtClean="0"/>
              <a:t>C)Seleção das tecnologias existentes. Confronto entre especificações técnicas, preços dos equipamentos e custos de produção.</a:t>
            </a:r>
          </a:p>
          <a:p>
            <a:pPr marL="609600" indent="-609600" eaLnBrk="1" hangingPunct="1">
              <a:lnSpc>
                <a:spcPct val="80000"/>
              </a:lnSpc>
            </a:pPr>
            <a:r>
              <a:rPr lang="pt-BR" sz="2200" smtClean="0"/>
              <a:t>D)Existência de projetos semelhantes e planos de expansão das empresas concorrentes.</a:t>
            </a:r>
          </a:p>
          <a:p>
            <a:pPr marL="609600" indent="-609600" eaLnBrk="1" hangingPunct="1">
              <a:lnSpc>
                <a:spcPct val="80000"/>
              </a:lnSpc>
            </a:pPr>
            <a:r>
              <a:rPr lang="pt-BR" sz="2200" smtClean="0"/>
              <a:t>E)Análise dos condicionantes técnicos e econômicos que influenciam a localização espacial e, portanto, os custos finais.</a:t>
            </a:r>
          </a:p>
          <a:p>
            <a:pPr marL="609600" indent="-609600" eaLnBrk="1" hangingPunct="1">
              <a:lnSpc>
                <a:spcPct val="80000"/>
              </a:lnSpc>
            </a:pPr>
            <a:r>
              <a:rPr lang="pt-BR" sz="2200" smtClean="0"/>
              <a:t>F)Facilidades fiscais e outras proteções oficiais, que devem ser analisadas considerando-se o longo prazo e não apenas conveniências momentâneas.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pt-BR" sz="4000" b="1" smtClean="0"/>
              <a:t>Engenharia </a:t>
            </a:r>
            <a:br>
              <a:rPr lang="pt-BR" sz="4000" b="1" smtClean="0"/>
            </a:br>
            <a:r>
              <a:rPr lang="pt-BR" sz="4000" b="1" smtClean="0"/>
              <a:t>(descrição do processo)</a:t>
            </a:r>
          </a:p>
        </p:txBody>
      </p:sp>
      <p:sp>
        <p:nvSpPr>
          <p:cNvPr id="24579" name="Rectangle 3"/>
          <p:cNvSpPr>
            <a:spLocks noGrp="1" noChangeArrowheads="1"/>
          </p:cNvSpPr>
          <p:nvPr>
            <p:ph type="body" idx="1"/>
          </p:nvPr>
        </p:nvSpPr>
        <p:spPr/>
        <p:txBody>
          <a:bodyPr/>
          <a:lstStyle/>
          <a:p>
            <a:pPr marL="812800" indent="-812800" eaLnBrk="1" hangingPunct="1">
              <a:lnSpc>
                <a:spcPct val="80000"/>
              </a:lnSpc>
            </a:pPr>
            <a:r>
              <a:rPr lang="pt-BR" sz="2000" smtClean="0"/>
              <a:t>O relatório da engenharia deve poder traduzir de uma maneira clara e resumida todo o processo físico de transformação ou de ocorrência do serviço. Para a compreensão dos aspectos tecnológicos do projeto, é necessário descrever:</a:t>
            </a:r>
          </a:p>
          <a:p>
            <a:pPr marL="812800" indent="-812800" eaLnBrk="1" hangingPunct="1">
              <a:lnSpc>
                <a:spcPct val="80000"/>
              </a:lnSpc>
            </a:pPr>
            <a:r>
              <a:rPr lang="pt-BR" sz="2000" smtClean="0"/>
              <a:t>o processo de produção (serviço), que inclui os produtos, os subprodutos e as matérias primas, os insumos e a mão de obra. (No caso de serviços, os principais, os acessórios, o mapeamento de sua ocorrência);</a:t>
            </a:r>
          </a:p>
          <a:p>
            <a:pPr marL="812800" indent="-812800" eaLnBrk="1" hangingPunct="1">
              <a:lnSpc>
                <a:spcPct val="80000"/>
              </a:lnSpc>
            </a:pPr>
            <a:r>
              <a:rPr lang="pt-BR" sz="2000" smtClean="0"/>
              <a:t>O que acontece?</a:t>
            </a:r>
          </a:p>
          <a:p>
            <a:pPr marL="812800" indent="-812800" eaLnBrk="1" hangingPunct="1">
              <a:lnSpc>
                <a:spcPct val="80000"/>
              </a:lnSpc>
            </a:pPr>
            <a:r>
              <a:rPr lang="pt-BR" sz="2000" smtClean="0"/>
              <a:t>Qual a sua relação com as fases anteriores e posteriores?</a:t>
            </a:r>
          </a:p>
          <a:p>
            <a:pPr marL="812800" indent="-812800" eaLnBrk="1" hangingPunct="1">
              <a:lnSpc>
                <a:spcPct val="80000"/>
              </a:lnSpc>
            </a:pPr>
            <a:r>
              <a:rPr lang="pt-BR" sz="2000" smtClean="0"/>
              <a:t>Quais os equipamentos utilizados?</a:t>
            </a:r>
          </a:p>
          <a:p>
            <a:pPr marL="812800" indent="-812800" eaLnBrk="1" hangingPunct="1">
              <a:lnSpc>
                <a:spcPct val="80000"/>
              </a:lnSpc>
            </a:pPr>
            <a:r>
              <a:rPr lang="pt-BR" sz="2000" smtClean="0"/>
              <a:t>Quais os insumos utilizados e em que quantidade?</a:t>
            </a:r>
          </a:p>
          <a:p>
            <a:pPr marL="812800" indent="-812800" eaLnBrk="1" hangingPunct="1">
              <a:lnSpc>
                <a:spcPct val="80000"/>
              </a:lnSpc>
            </a:pPr>
            <a:r>
              <a:rPr lang="pt-BR" sz="2000" smtClean="0"/>
              <a:t>Qual é a mão-de-obra a ser utilizada?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333375"/>
            <a:ext cx="8229600" cy="1150938"/>
          </a:xfrm>
        </p:spPr>
        <p:txBody>
          <a:bodyPr/>
          <a:lstStyle/>
          <a:p>
            <a:pPr eaLnBrk="1" hangingPunct="1"/>
            <a:r>
              <a:rPr lang="pt-BR" smtClean="0"/>
              <a:t>Aspectos de engenharia</a:t>
            </a:r>
          </a:p>
        </p:txBody>
      </p:sp>
      <p:sp>
        <p:nvSpPr>
          <p:cNvPr id="25603" name="Rectangle 3"/>
          <p:cNvSpPr>
            <a:spLocks noGrp="1" noChangeArrowheads="1"/>
          </p:cNvSpPr>
          <p:nvPr>
            <p:ph type="body" idx="1"/>
          </p:nvPr>
        </p:nvSpPr>
        <p:spPr>
          <a:xfrm>
            <a:off x="457200" y="1484313"/>
            <a:ext cx="8229600" cy="4383087"/>
          </a:xfrm>
        </p:spPr>
        <p:txBody>
          <a:bodyPr/>
          <a:lstStyle/>
          <a:p>
            <a:pPr marL="812800" indent="-812800" eaLnBrk="1" hangingPunct="1">
              <a:lnSpc>
                <a:spcPct val="90000"/>
              </a:lnSpc>
            </a:pPr>
            <a:r>
              <a:rPr lang="pt-BR" sz="2800" smtClean="0"/>
              <a:t>Descrever detalhadamente:</a:t>
            </a:r>
          </a:p>
          <a:p>
            <a:pPr marL="812800" indent="-812800" eaLnBrk="1" hangingPunct="1">
              <a:lnSpc>
                <a:spcPct val="90000"/>
              </a:lnSpc>
            </a:pPr>
            <a:r>
              <a:rPr lang="pt-BR" sz="2800" smtClean="0"/>
              <a:t>os equipamentos utilizados</a:t>
            </a:r>
          </a:p>
          <a:p>
            <a:pPr marL="812800" indent="-812800" eaLnBrk="1" hangingPunct="1">
              <a:lnSpc>
                <a:spcPct val="90000"/>
              </a:lnSpc>
            </a:pPr>
            <a:r>
              <a:rPr lang="pt-BR" sz="2800" smtClean="0"/>
              <a:t>Preparar o lay out da planta com a localização dos equipamentos e a descrição do fluxo do processo</a:t>
            </a:r>
          </a:p>
          <a:p>
            <a:pPr marL="812800" indent="-812800" eaLnBrk="1" hangingPunct="1">
              <a:lnSpc>
                <a:spcPct val="90000"/>
              </a:lnSpc>
            </a:pPr>
            <a:r>
              <a:rPr lang="pt-BR" sz="2800" smtClean="0"/>
              <a:t>quantificação de todas as variáveis envolvidas no processo de produção</a:t>
            </a:r>
          </a:p>
          <a:p>
            <a:pPr marL="812800" indent="-812800" eaLnBrk="1" hangingPunct="1">
              <a:lnSpc>
                <a:spcPct val="90000"/>
              </a:lnSpc>
            </a:pPr>
            <a:r>
              <a:rPr lang="pt-BR" sz="2800" smtClean="0"/>
              <a:t>Descrever a capacidade de produção nominal e efetiva e os custos de transporte envolvidos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pt-BR" smtClean="0"/>
              <a:t>Localização e Investimentos</a:t>
            </a:r>
          </a:p>
        </p:txBody>
      </p:sp>
      <p:sp>
        <p:nvSpPr>
          <p:cNvPr id="5123" name="Rectangle 3"/>
          <p:cNvSpPr>
            <a:spLocks noGrp="1" noChangeArrowheads="1"/>
          </p:cNvSpPr>
          <p:nvPr>
            <p:ph type="body" idx="1"/>
          </p:nvPr>
        </p:nvSpPr>
        <p:spPr/>
        <p:txBody>
          <a:bodyPr/>
          <a:lstStyle/>
          <a:p>
            <a:pPr eaLnBrk="1" hangingPunct="1">
              <a:lnSpc>
                <a:spcPct val="80000"/>
              </a:lnSpc>
            </a:pPr>
            <a:r>
              <a:rPr lang="pt-BR" sz="2800" smtClean="0"/>
              <a:t>Podemos considerar que num processo produtivo existem três custos principais:</a:t>
            </a:r>
            <a:endParaRPr lang="pt-BR" sz="2800" u="sng" smtClean="0"/>
          </a:p>
          <a:p>
            <a:pPr eaLnBrk="1" hangingPunct="1">
              <a:lnSpc>
                <a:spcPct val="80000"/>
              </a:lnSpc>
            </a:pPr>
            <a:r>
              <a:rPr lang="pt-BR" sz="2800" u="sng" smtClean="0"/>
              <a:t>Custos de Aquisição</a:t>
            </a:r>
            <a:r>
              <a:rPr lang="pt-BR" sz="2800" smtClean="0"/>
              <a:t>, compra e/ou transportes das entradas;</a:t>
            </a:r>
            <a:endParaRPr lang="pt-BR" sz="2800" u="sng" smtClean="0"/>
          </a:p>
          <a:p>
            <a:pPr eaLnBrk="1" hangingPunct="1">
              <a:lnSpc>
                <a:spcPct val="80000"/>
              </a:lnSpc>
            </a:pPr>
            <a:r>
              <a:rPr lang="pt-BR" sz="2800" u="sng" smtClean="0"/>
              <a:t>Custos de Transformação</a:t>
            </a:r>
            <a:r>
              <a:rPr lang="pt-BR" sz="2800" smtClean="0"/>
              <a:t>, investimentos para que o processo seja instalado em determinado lugar.</a:t>
            </a:r>
            <a:endParaRPr lang="pt-BR" sz="2800" u="sng" smtClean="0"/>
          </a:p>
          <a:p>
            <a:pPr eaLnBrk="1" hangingPunct="1">
              <a:lnSpc>
                <a:spcPct val="80000"/>
              </a:lnSpc>
            </a:pPr>
            <a:r>
              <a:rPr lang="pt-BR" sz="2800" u="sng" smtClean="0"/>
              <a:t>Custos de Distribuição</a:t>
            </a:r>
            <a:r>
              <a:rPr lang="pt-BR" sz="2800" smtClean="0"/>
              <a:t>, associados à distribuição dos bens e/ou serviços para os mercados consumidores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57200"/>
            <a:ext cx="8229600" cy="1316038"/>
          </a:xfrm>
        </p:spPr>
        <p:txBody>
          <a:bodyPr/>
          <a:lstStyle/>
          <a:p>
            <a:pPr algn="ctr" eaLnBrk="1" hangingPunct="1"/>
            <a:r>
              <a:rPr lang="pt-BR" sz="4000" smtClean="0"/>
              <a:t>Teoria da localização e orçamentos comparados</a:t>
            </a:r>
          </a:p>
        </p:txBody>
      </p:sp>
      <p:sp>
        <p:nvSpPr>
          <p:cNvPr id="6147" name="Rectangle 3"/>
          <p:cNvSpPr>
            <a:spLocks noGrp="1" noChangeArrowheads="1"/>
          </p:cNvSpPr>
          <p:nvPr>
            <p:ph type="body" idx="1"/>
          </p:nvPr>
        </p:nvSpPr>
        <p:spPr>
          <a:xfrm>
            <a:off x="457200" y="1844675"/>
            <a:ext cx="8229600" cy="4608513"/>
          </a:xfrm>
        </p:spPr>
        <p:txBody>
          <a:bodyPr/>
          <a:lstStyle/>
          <a:p>
            <a:pPr eaLnBrk="1" hangingPunct="1">
              <a:lnSpc>
                <a:spcPct val="80000"/>
              </a:lnSpc>
            </a:pPr>
            <a:r>
              <a:rPr lang="pt-BR" sz="2400" smtClean="0"/>
              <a:t>Considera os fatores mais influentes na escolha da localização, estes podem ser quantitativos e/ou qualitativos.</a:t>
            </a:r>
          </a:p>
          <a:p>
            <a:pPr eaLnBrk="1" hangingPunct="1">
              <a:lnSpc>
                <a:spcPct val="80000"/>
              </a:lnSpc>
            </a:pPr>
            <a:r>
              <a:rPr lang="pt-BR" sz="2400" smtClean="0"/>
              <a:t>Os </a:t>
            </a:r>
            <a:r>
              <a:rPr lang="pt-BR" sz="2400" u="sng" smtClean="0"/>
              <a:t>quantitativos mais relevantes:</a:t>
            </a:r>
            <a:endParaRPr lang="pt-BR" sz="2400" smtClean="0"/>
          </a:p>
          <a:p>
            <a:pPr eaLnBrk="1" hangingPunct="1">
              <a:lnSpc>
                <a:spcPct val="80000"/>
              </a:lnSpc>
            </a:pPr>
            <a:r>
              <a:rPr lang="pt-BR" sz="2400" smtClean="0"/>
              <a:t>fatores que tornam a localização dependente das entradas (ex. custo das matérias-primas);</a:t>
            </a:r>
          </a:p>
          <a:p>
            <a:pPr eaLnBrk="1" hangingPunct="1">
              <a:lnSpc>
                <a:spcPct val="80000"/>
              </a:lnSpc>
            </a:pPr>
            <a:r>
              <a:rPr lang="pt-BR" sz="2400" smtClean="0"/>
              <a:t>fatores que tornam a localização dependente das saídas (proximidade do mercado, custos de distribuição relevantes);</a:t>
            </a:r>
          </a:p>
          <a:p>
            <a:pPr eaLnBrk="1" hangingPunct="1">
              <a:lnSpc>
                <a:spcPct val="80000"/>
              </a:lnSpc>
            </a:pPr>
            <a:r>
              <a:rPr lang="pt-BR" sz="2400" smtClean="0"/>
              <a:t>fatores que tornam a localização dependente do processo ( processos que exigem água, consomem muita energia, causadores de poluição, que dependem de rede de transporte)</a:t>
            </a:r>
          </a:p>
          <a:p>
            <a:pPr eaLnBrk="1" hangingPunct="1">
              <a:lnSpc>
                <a:spcPct val="80000"/>
              </a:lnSpc>
            </a:pPr>
            <a:r>
              <a:rPr lang="pt-BR" sz="2400" smtClean="0"/>
              <a:t>impostos, fatores legais e incentivos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pt-BR" sz="4000" b="1" smtClean="0"/>
              <a:t/>
            </a:r>
            <a:br>
              <a:rPr lang="pt-BR" sz="4000" b="1" smtClean="0"/>
            </a:br>
            <a:r>
              <a:rPr lang="pt-BR" sz="4000" b="1" smtClean="0"/>
              <a:t>Aplicação do método dos orçamentos comparados</a:t>
            </a:r>
            <a:br>
              <a:rPr lang="pt-BR" sz="4000" b="1" smtClean="0"/>
            </a:br>
            <a:endParaRPr lang="pt-BR" sz="4000" b="1" smtClean="0"/>
          </a:p>
        </p:txBody>
      </p:sp>
      <p:sp>
        <p:nvSpPr>
          <p:cNvPr id="7171" name="Rectangle 3"/>
          <p:cNvSpPr>
            <a:spLocks noGrp="1" noChangeArrowheads="1"/>
          </p:cNvSpPr>
          <p:nvPr>
            <p:ph type="body" idx="1"/>
          </p:nvPr>
        </p:nvSpPr>
        <p:spPr>
          <a:xfrm>
            <a:off x="457200" y="1981200"/>
            <a:ext cx="8229600" cy="4256088"/>
          </a:xfrm>
        </p:spPr>
        <p:txBody>
          <a:bodyPr/>
          <a:lstStyle/>
          <a:p>
            <a:pPr marL="609600" indent="-609600" eaLnBrk="1" hangingPunct="1">
              <a:lnSpc>
                <a:spcPct val="80000"/>
              </a:lnSpc>
            </a:pPr>
            <a:r>
              <a:rPr lang="pt-BR" sz="2400" smtClean="0"/>
              <a:t>Seleção dos fatores locacionais mais importantes;</a:t>
            </a:r>
          </a:p>
          <a:p>
            <a:pPr marL="609600" indent="-609600" eaLnBrk="1" hangingPunct="1">
              <a:lnSpc>
                <a:spcPct val="80000"/>
              </a:lnSpc>
            </a:pPr>
            <a:r>
              <a:rPr lang="pt-BR" sz="2400" smtClean="0"/>
              <a:t>Escolha de zonas: os fatores mais relevantes são aplicados as regiões julgadas mais compatíveis com o processo que vai ser instalado;</a:t>
            </a:r>
          </a:p>
          <a:p>
            <a:pPr marL="609600" indent="-609600" eaLnBrk="1" hangingPunct="1">
              <a:lnSpc>
                <a:spcPct val="80000"/>
              </a:lnSpc>
            </a:pPr>
            <a:r>
              <a:rPr lang="pt-BR" sz="2400" smtClean="0"/>
              <a:t>Pesquisas locais nas zonas pré-qualificadas (pesquisas geográficas, disponibilidade de matérias primas, transportes, mão-de-obra, mercado);</a:t>
            </a:r>
          </a:p>
          <a:p>
            <a:pPr marL="609600" indent="-609600" eaLnBrk="1" hangingPunct="1">
              <a:lnSpc>
                <a:spcPct val="80000"/>
              </a:lnSpc>
            </a:pPr>
            <a:r>
              <a:rPr lang="pt-BR" sz="2400" smtClean="0"/>
              <a:t>Atribuição de peso aos fatores de acordo com sua participação nos custos de construção e/ou de investimento (ou outros fatores, se for o caso);</a:t>
            </a:r>
          </a:p>
          <a:p>
            <a:pPr marL="609600" indent="-609600" eaLnBrk="1" hangingPunct="1">
              <a:lnSpc>
                <a:spcPct val="80000"/>
              </a:lnSpc>
            </a:pPr>
            <a:r>
              <a:rPr lang="pt-BR" sz="2400" smtClean="0"/>
              <a:t>Comparação final (primeiro a macrolocalização, depois a microlocalização)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pt-BR" sz="4000" smtClean="0"/>
              <a:t>Os pesos nos fatores locacionais</a:t>
            </a:r>
          </a:p>
        </p:txBody>
      </p:sp>
      <p:sp>
        <p:nvSpPr>
          <p:cNvPr id="8195" name="Rectangle 3"/>
          <p:cNvSpPr>
            <a:spLocks noGrp="1" noChangeArrowheads="1"/>
          </p:cNvSpPr>
          <p:nvPr>
            <p:ph type="body" idx="1"/>
          </p:nvPr>
        </p:nvSpPr>
        <p:spPr/>
        <p:txBody>
          <a:bodyPr/>
          <a:lstStyle/>
          <a:p>
            <a:pPr eaLnBrk="1" hangingPunct="1">
              <a:lnSpc>
                <a:spcPct val="90000"/>
              </a:lnSpc>
            </a:pPr>
            <a:r>
              <a:rPr lang="pt-BR" sz="2800" smtClean="0"/>
              <a:t>A </a:t>
            </a:r>
            <a:r>
              <a:rPr lang="pt-BR" sz="2800" u="sng" smtClean="0"/>
              <a:t>atribuição de pesos</a:t>
            </a:r>
            <a:r>
              <a:rPr lang="pt-BR" sz="2800" smtClean="0"/>
              <a:t> pode considerar os seguintes critérios: </a:t>
            </a:r>
          </a:p>
          <a:p>
            <a:pPr eaLnBrk="1" hangingPunct="1">
              <a:lnSpc>
                <a:spcPct val="90000"/>
              </a:lnSpc>
            </a:pPr>
            <a:r>
              <a:rPr lang="pt-BR" sz="2800" smtClean="0"/>
              <a:t>peso dos fatores de acordo com sua participação nos custos de produção/distribuição;</a:t>
            </a:r>
          </a:p>
          <a:p>
            <a:pPr eaLnBrk="1" hangingPunct="1">
              <a:lnSpc>
                <a:spcPct val="90000"/>
              </a:lnSpc>
            </a:pPr>
            <a:r>
              <a:rPr lang="pt-BR" sz="2800" smtClean="0"/>
              <a:t>peso dos fatores determinado de acordo com sua participação nos custos de construção e/ou investimento;</a:t>
            </a:r>
          </a:p>
          <a:p>
            <a:pPr eaLnBrk="1" hangingPunct="1">
              <a:lnSpc>
                <a:spcPct val="90000"/>
              </a:lnSpc>
            </a:pPr>
            <a:r>
              <a:rPr lang="pt-BR" sz="2800" smtClean="0"/>
              <a:t>outros critérios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pt-BR" sz="3200" b="1" smtClean="0"/>
              <a:t>A determinação da macrolocalização</a:t>
            </a:r>
          </a:p>
        </p:txBody>
      </p:sp>
      <p:sp>
        <p:nvSpPr>
          <p:cNvPr id="9219" name="Rectangle 3"/>
          <p:cNvSpPr>
            <a:spLocks noGrp="1" noChangeArrowheads="1"/>
          </p:cNvSpPr>
          <p:nvPr>
            <p:ph type="body" idx="1"/>
          </p:nvPr>
        </p:nvSpPr>
        <p:spPr>
          <a:xfrm>
            <a:off x="457200" y="1981200"/>
            <a:ext cx="8229600" cy="4111625"/>
          </a:xfrm>
        </p:spPr>
        <p:txBody>
          <a:bodyPr/>
          <a:lstStyle/>
          <a:p>
            <a:pPr eaLnBrk="1" hangingPunct="1">
              <a:lnSpc>
                <a:spcPct val="90000"/>
              </a:lnSpc>
            </a:pPr>
            <a:r>
              <a:rPr lang="pt-BR" sz="2600" smtClean="0"/>
              <a:t>Pode ser feita por 4 métodos:</a:t>
            </a:r>
          </a:p>
          <a:p>
            <a:pPr eaLnBrk="1" hangingPunct="1">
              <a:lnSpc>
                <a:spcPct val="90000"/>
              </a:lnSpc>
            </a:pPr>
            <a:r>
              <a:rPr lang="pt-BR" sz="2600" smtClean="0"/>
              <a:t>Notas por fatores e comparação das notas globais;</a:t>
            </a:r>
          </a:p>
          <a:p>
            <a:pPr eaLnBrk="1" hangingPunct="1">
              <a:lnSpc>
                <a:spcPct val="90000"/>
              </a:lnSpc>
            </a:pPr>
            <a:r>
              <a:rPr lang="pt-BR" sz="2600" smtClean="0"/>
              <a:t>Cálculo comparativo do custos de produção e/ou distribuição em diversos locais pré-selecionados;</a:t>
            </a:r>
          </a:p>
          <a:p>
            <a:pPr eaLnBrk="1" hangingPunct="1">
              <a:lnSpc>
                <a:spcPct val="90000"/>
              </a:lnSpc>
            </a:pPr>
            <a:r>
              <a:rPr lang="pt-BR" sz="2600" smtClean="0"/>
              <a:t>Cálculo comparativo do custo de construção e/ou de instalação da empresa em diversos locais;</a:t>
            </a:r>
          </a:p>
          <a:p>
            <a:pPr eaLnBrk="1" hangingPunct="1">
              <a:lnSpc>
                <a:spcPct val="90000"/>
              </a:lnSpc>
            </a:pPr>
            <a:r>
              <a:rPr lang="pt-BR" sz="2600" smtClean="0"/>
              <a:t>Cálculo pelo custo de transporte mínimo de matérias-primas e/ou de produtos acabados.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pt-BR" smtClean="0"/>
              <a:t>Localização e expansão</a:t>
            </a:r>
          </a:p>
        </p:txBody>
      </p:sp>
      <p:sp>
        <p:nvSpPr>
          <p:cNvPr id="10243" name="Rectangle 3"/>
          <p:cNvSpPr>
            <a:spLocks noGrp="1" noChangeArrowheads="1"/>
          </p:cNvSpPr>
          <p:nvPr>
            <p:ph type="body" idx="1"/>
          </p:nvPr>
        </p:nvSpPr>
        <p:spPr/>
        <p:txBody>
          <a:bodyPr/>
          <a:lstStyle/>
          <a:p>
            <a:pPr eaLnBrk="1" hangingPunct="1">
              <a:lnSpc>
                <a:spcPct val="90000"/>
              </a:lnSpc>
            </a:pPr>
            <a:r>
              <a:rPr lang="pt-BR" sz="2800" smtClean="0"/>
              <a:t>Considerar no projeto o efeitos de expansões futuras e seu impacto na localização escolhida.</a:t>
            </a:r>
          </a:p>
          <a:p>
            <a:pPr eaLnBrk="1" hangingPunct="1">
              <a:lnSpc>
                <a:spcPct val="90000"/>
              </a:lnSpc>
            </a:pPr>
            <a:endParaRPr lang="pt-BR" sz="2800" smtClean="0"/>
          </a:p>
          <a:p>
            <a:pPr eaLnBrk="1" hangingPunct="1">
              <a:lnSpc>
                <a:spcPct val="90000"/>
              </a:lnSpc>
            </a:pPr>
            <a:r>
              <a:rPr lang="pt-BR" sz="2800" smtClean="0"/>
              <a:t>A estratégia de localização de Sam Walton</a:t>
            </a:r>
          </a:p>
          <a:p>
            <a:pPr eaLnBrk="1" hangingPunct="1">
              <a:lnSpc>
                <a:spcPct val="90000"/>
              </a:lnSpc>
            </a:pPr>
            <a:r>
              <a:rPr lang="pt-BR" sz="2800" smtClean="0"/>
              <a:t>Localizava suas lojas em cidades da área rural, isoladas e pequenas (com população entre 5000 e 20000 hab), avaliava carros no estacionamento de concorrentes e a concentração populacional.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pt-BR" sz="4000" smtClean="0"/>
              <a:t>O uso de clusters em localização</a:t>
            </a:r>
          </a:p>
        </p:txBody>
      </p:sp>
      <p:sp>
        <p:nvSpPr>
          <p:cNvPr id="11267" name="Rectangle 3"/>
          <p:cNvSpPr>
            <a:spLocks noGrp="1" noChangeArrowheads="1"/>
          </p:cNvSpPr>
          <p:nvPr>
            <p:ph type="body" idx="1"/>
          </p:nvPr>
        </p:nvSpPr>
        <p:spPr/>
        <p:txBody>
          <a:bodyPr/>
          <a:lstStyle/>
          <a:p>
            <a:pPr eaLnBrk="1" hangingPunct="1"/>
            <a:r>
              <a:rPr lang="pt-BR" smtClean="0"/>
              <a:t>Formulação de Porter</a:t>
            </a:r>
          </a:p>
          <a:p>
            <a:pPr eaLnBrk="1" hangingPunct="1"/>
            <a:r>
              <a:rPr lang="pt-BR" smtClean="0"/>
              <a:t>Condições dos fatores;</a:t>
            </a:r>
          </a:p>
          <a:p>
            <a:pPr eaLnBrk="1" hangingPunct="1"/>
            <a:r>
              <a:rPr lang="pt-BR" smtClean="0"/>
              <a:t>Estratégia, estrutura e rivalidade das empresas;</a:t>
            </a:r>
          </a:p>
          <a:p>
            <a:pPr eaLnBrk="1" hangingPunct="1"/>
            <a:r>
              <a:rPr lang="pt-BR" smtClean="0"/>
              <a:t>Industrias correlatas;</a:t>
            </a:r>
          </a:p>
          <a:p>
            <a:pPr eaLnBrk="1" hangingPunct="1"/>
            <a:r>
              <a:rPr lang="pt-BR" smtClean="0"/>
              <a:t>Condições de demanda</a:t>
            </a:r>
          </a:p>
          <a:p>
            <a:pPr eaLnBrk="1" hangingPunct="1"/>
            <a:endParaRPr lang="pt-BR" smtClean="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368</TotalTime>
  <Words>1372</Words>
  <Application>Microsoft Office PowerPoint</Application>
  <PresentationFormat>Apresentação na tela (4:3)</PresentationFormat>
  <Paragraphs>156</Paragraphs>
  <Slides>23</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23</vt:i4>
      </vt:variant>
    </vt:vector>
  </HeadingPairs>
  <TitlesOfParts>
    <vt:vector size="29" baseType="lpstr">
      <vt:lpstr>Arial</vt:lpstr>
      <vt:lpstr>Wingdings</vt:lpstr>
      <vt:lpstr>Calibri</vt:lpstr>
      <vt:lpstr>Arial Black</vt:lpstr>
      <vt:lpstr>Times New Roman</vt:lpstr>
      <vt:lpstr>Pixel</vt:lpstr>
      <vt:lpstr>Aspectos técnicos do PROJETO </vt:lpstr>
      <vt:lpstr>Aspectos técnicos do projeto</vt:lpstr>
      <vt:lpstr>Localização e Investimentos</vt:lpstr>
      <vt:lpstr>Teoria da localização e orçamentos comparados</vt:lpstr>
      <vt:lpstr> Aplicação do método dos orçamentos comparados </vt:lpstr>
      <vt:lpstr>Os pesos nos fatores locacionais</vt:lpstr>
      <vt:lpstr>A determinação da macrolocalização</vt:lpstr>
      <vt:lpstr>Localização e expansão</vt:lpstr>
      <vt:lpstr>O uso de clusters em localização</vt:lpstr>
      <vt:lpstr>Economia brasileira sob a ótica dos eixos</vt:lpstr>
      <vt:lpstr>LOCALIZAÇÃO VAREJISTA</vt:lpstr>
      <vt:lpstr>Etapas nas Decisões de Localização</vt:lpstr>
      <vt:lpstr>Análise e Seleção dos Mercados Varejistas</vt:lpstr>
      <vt:lpstr>Saturação varejo</vt:lpstr>
      <vt:lpstr>Análise e Seleção dos Mercados Varejistas </vt:lpstr>
      <vt:lpstr>Análise e Avaliação dos Pontos</vt:lpstr>
      <vt:lpstr>Análise e Avaliação dos Pontos</vt:lpstr>
      <vt:lpstr> Tamanho do projeto e Economias de Escala </vt:lpstr>
      <vt:lpstr>Economias de escala</vt:lpstr>
      <vt:lpstr>Indicadores de tamanho</vt:lpstr>
      <vt:lpstr>Estudos sobre tamanho </vt:lpstr>
      <vt:lpstr>Engenharia  (descrição do processo)</vt:lpstr>
      <vt:lpstr>Aspectos de engenharia</vt:lpstr>
    </vt:vector>
  </TitlesOfParts>
  <Company>FEARP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Aspectos técnicos do PROJETO</dc:title>
  <dc:creator>Merlo</dc:creator>
  <cp:lastModifiedBy>Edgard Monforte Merlo</cp:lastModifiedBy>
  <cp:revision>11</cp:revision>
  <cp:lastPrinted>1601-01-01T00:00:00Z</cp:lastPrinted>
  <dcterms:created xsi:type="dcterms:W3CDTF">2010-08-26T18:40:06Z</dcterms:created>
  <dcterms:modified xsi:type="dcterms:W3CDTF">2018-08-07T23:11:57Z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