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Lst>
  <p:notesMasterIdLst>
    <p:notesMasterId r:id="rId29"/>
  </p:notesMasterIdLst>
  <p:sldIdLst>
    <p:sldId id="256" r:id="rId3"/>
    <p:sldId id="323" r:id="rId4"/>
    <p:sldId id="312" r:id="rId5"/>
    <p:sldId id="330" r:id="rId6"/>
    <p:sldId id="305" r:id="rId7"/>
    <p:sldId id="353" r:id="rId8"/>
    <p:sldId id="352" r:id="rId9"/>
    <p:sldId id="349" r:id="rId10"/>
    <p:sldId id="331" r:id="rId11"/>
    <p:sldId id="320" r:id="rId12"/>
    <p:sldId id="351" r:id="rId13"/>
    <p:sldId id="333" r:id="rId14"/>
    <p:sldId id="337" r:id="rId15"/>
    <p:sldId id="347" r:id="rId16"/>
    <p:sldId id="339" r:id="rId17"/>
    <p:sldId id="344" r:id="rId18"/>
    <p:sldId id="345" r:id="rId19"/>
    <p:sldId id="354" r:id="rId20"/>
    <p:sldId id="360" r:id="rId21"/>
    <p:sldId id="359" r:id="rId22"/>
    <p:sldId id="355" r:id="rId23"/>
    <p:sldId id="356" r:id="rId24"/>
    <p:sldId id="357" r:id="rId25"/>
    <p:sldId id="358" r:id="rId26"/>
    <p:sldId id="348" r:id="rId27"/>
    <p:sldId id="285" r:id="rId28"/>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73B"/>
    <a:srgbClr val="DF0046"/>
    <a:srgbClr val="FF3300"/>
    <a:srgbClr val="D9A936"/>
    <a:srgbClr val="F9C13D"/>
    <a:srgbClr val="E2B138"/>
    <a:srgbClr val="98AB3E"/>
    <a:srgbClr val="EED9A4"/>
    <a:srgbClr val="785F26"/>
    <a:srgbClr val="9F7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501" autoAdjust="0"/>
  </p:normalViewPr>
  <p:slideViewPr>
    <p:cSldViewPr snapToGrid="0">
      <p:cViewPr varScale="1">
        <p:scale>
          <a:sx n="89" d="100"/>
          <a:sy n="8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970778-B9A4-4439-A9B8-7AF6D6E328B2}" type="datetimeFigureOut">
              <a:rPr lang="pt-BR" smtClean="0"/>
              <a:pPr/>
              <a:t>13/08/2018</a:t>
            </a:fld>
            <a:endParaRPr lang="pt-BR"/>
          </a:p>
        </p:txBody>
      </p:sp>
      <p:sp>
        <p:nvSpPr>
          <p:cNvPr id="4" name="Espaço Reservado para Imagem de Sli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970611-F8D5-4B44-B7FA-DA041EF91909}" type="slidenum">
              <a:rPr lang="pt-BR" smtClean="0"/>
              <a:pPr/>
              <a:t>‹nº›</a:t>
            </a:fld>
            <a:endParaRPr lang="pt-BR"/>
          </a:p>
        </p:txBody>
      </p:sp>
    </p:spTree>
    <p:extLst>
      <p:ext uri="{BB962C8B-B14F-4D97-AF65-F5344CB8AC3E}">
        <p14:creationId xmlns:p14="http://schemas.microsoft.com/office/powerpoint/2010/main" val="275236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E970611-F8D5-4B44-B7FA-DA041EF91909}" type="slidenum">
              <a:rPr lang="pt-BR" smtClean="0"/>
              <a:pPr/>
              <a:t>15</a:t>
            </a:fld>
            <a:endParaRPr lang="pt-BR"/>
          </a:p>
        </p:txBody>
      </p:sp>
    </p:spTree>
    <p:extLst>
      <p:ext uri="{BB962C8B-B14F-4D97-AF65-F5344CB8AC3E}">
        <p14:creationId xmlns:p14="http://schemas.microsoft.com/office/powerpoint/2010/main" val="104827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E970611-F8D5-4B44-B7FA-DA041EF91909}" type="slidenum">
              <a:rPr lang="pt-BR" smtClean="0"/>
              <a:pPr/>
              <a:t>25</a:t>
            </a:fld>
            <a:endParaRPr lang="pt-BR"/>
          </a:p>
        </p:txBody>
      </p:sp>
    </p:spTree>
    <p:extLst>
      <p:ext uri="{BB962C8B-B14F-4D97-AF65-F5344CB8AC3E}">
        <p14:creationId xmlns:p14="http://schemas.microsoft.com/office/powerpoint/2010/main" val="35204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66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 Título">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0"/>
            <a:ext cx="9143244" cy="475449"/>
          </a:xfrm>
          <a:prstGeom prst="rect">
            <a:avLst/>
          </a:prstGeom>
        </p:spPr>
      </p:pic>
    </p:spTree>
    <p:extLst>
      <p:ext uri="{BB962C8B-B14F-4D97-AF65-F5344CB8AC3E}">
        <p14:creationId xmlns:p14="http://schemas.microsoft.com/office/powerpoint/2010/main" val="26810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17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 Título">
    <p:spTree>
      <p:nvGrpSpPr>
        <p:cNvPr id="1" name=""/>
        <p:cNvGrpSpPr/>
        <p:nvPr/>
      </p:nvGrpSpPr>
      <p:grpSpPr>
        <a:xfrm>
          <a:off x="0" y="0"/>
          <a:ext cx="0" cy="0"/>
          <a:chOff x="0" y="0"/>
          <a:chExt cx="0" cy="0"/>
        </a:xfrm>
      </p:grpSpPr>
      <p:grpSp>
        <p:nvGrpSpPr>
          <p:cNvPr id="12" name="Grupo 11"/>
          <p:cNvGrpSpPr/>
          <p:nvPr userDrawn="1"/>
        </p:nvGrpSpPr>
        <p:grpSpPr>
          <a:xfrm>
            <a:off x="5805079" y="8573702"/>
            <a:ext cx="3007405" cy="333248"/>
            <a:chOff x="5392405" y="6355072"/>
            <a:chExt cx="3638959" cy="403230"/>
          </a:xfrm>
        </p:grpSpPr>
        <p:pic>
          <p:nvPicPr>
            <p:cNvPr id="13" name="Imagem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1376" y="6398542"/>
              <a:ext cx="779988" cy="333222"/>
            </a:xfrm>
            <a:prstGeom prst="rect">
              <a:avLst/>
            </a:prstGeom>
          </p:spPr>
        </p:pic>
        <p:cxnSp>
          <p:nvCxnSpPr>
            <p:cNvPr id="14" name="Conector reto 13"/>
            <p:cNvCxnSpPr/>
            <p:nvPr userDrawn="1"/>
          </p:nvCxnSpPr>
          <p:spPr>
            <a:xfrm>
              <a:off x="8100392" y="6355072"/>
              <a:ext cx="0" cy="40323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 name="Grupo 14"/>
            <p:cNvGrpSpPr/>
            <p:nvPr userDrawn="1"/>
          </p:nvGrpSpPr>
          <p:grpSpPr>
            <a:xfrm>
              <a:off x="5392405" y="6478858"/>
              <a:ext cx="2547945" cy="223530"/>
              <a:chOff x="1094918" y="4685401"/>
              <a:chExt cx="4965224" cy="435596"/>
            </a:xfrm>
          </p:grpSpPr>
          <p:pic>
            <p:nvPicPr>
              <p:cNvPr id="16" name="Imagem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918" y="4723178"/>
                <a:ext cx="1284897" cy="268213"/>
              </a:xfrm>
              <a:prstGeom prst="rect">
                <a:avLst/>
              </a:prstGeom>
            </p:spPr>
          </p:pic>
          <p:pic>
            <p:nvPicPr>
              <p:cNvPr id="17" name="Imagem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01014" y="4685401"/>
                <a:ext cx="868748" cy="435596"/>
              </a:xfrm>
              <a:prstGeom prst="rect">
                <a:avLst/>
              </a:prstGeom>
            </p:spPr>
          </p:pic>
          <p:pic>
            <p:nvPicPr>
              <p:cNvPr id="18" name="Imagem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90954" y="4689921"/>
                <a:ext cx="1250146" cy="359998"/>
              </a:xfrm>
              <a:prstGeom prst="rect">
                <a:avLst/>
              </a:prstGeom>
            </p:spPr>
          </p:pic>
          <p:pic>
            <p:nvPicPr>
              <p:cNvPr id="19" name="Imagem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37683" y="4689924"/>
                <a:ext cx="822459" cy="359996"/>
              </a:xfrm>
              <a:prstGeom prst="rect">
                <a:avLst/>
              </a:prstGeom>
            </p:spPr>
          </p:pic>
        </p:grpSp>
      </p:grpSp>
    </p:spTree>
    <p:extLst>
      <p:ext uri="{BB962C8B-B14F-4D97-AF65-F5344CB8AC3E}">
        <p14:creationId xmlns:p14="http://schemas.microsoft.com/office/powerpoint/2010/main" val="2719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2.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Retângulo 6"/>
          <p:cNvSpPr/>
          <p:nvPr userDrawn="1"/>
        </p:nvSpPr>
        <p:spPr>
          <a:xfrm>
            <a:off x="0" y="0"/>
            <a:ext cx="9144000" cy="6858000"/>
          </a:xfrm>
          <a:prstGeom prst="rect">
            <a:avLst/>
          </a:prstGeom>
          <a:solidFill>
            <a:schemeClr val="bg1"/>
          </a:solidFill>
          <a:ln>
            <a:noFill/>
          </a:ln>
          <a:effectLst>
            <a:innerShdw blurRad="127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0" name="Grupo 19"/>
          <p:cNvGrpSpPr/>
          <p:nvPr userDrawn="1"/>
        </p:nvGrpSpPr>
        <p:grpSpPr>
          <a:xfrm>
            <a:off x="5970648" y="6390060"/>
            <a:ext cx="3007405" cy="333248"/>
            <a:chOff x="5392405" y="6355072"/>
            <a:chExt cx="3638959" cy="403230"/>
          </a:xfrm>
        </p:grpSpPr>
        <p:pic>
          <p:nvPicPr>
            <p:cNvPr id="8" name="Imagem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51376" y="6398542"/>
              <a:ext cx="779988" cy="333222"/>
            </a:xfrm>
            <a:prstGeom prst="rect">
              <a:avLst/>
            </a:prstGeom>
          </p:spPr>
        </p:pic>
        <p:cxnSp>
          <p:nvCxnSpPr>
            <p:cNvPr id="14" name="Conector reto 13"/>
            <p:cNvCxnSpPr/>
            <p:nvPr userDrawn="1"/>
          </p:nvCxnSpPr>
          <p:spPr>
            <a:xfrm>
              <a:off x="8100392" y="6355072"/>
              <a:ext cx="0" cy="40323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 name="Grupo 14"/>
            <p:cNvGrpSpPr/>
            <p:nvPr userDrawn="1"/>
          </p:nvGrpSpPr>
          <p:grpSpPr>
            <a:xfrm>
              <a:off x="5392405" y="6478858"/>
              <a:ext cx="2547945" cy="223530"/>
              <a:chOff x="1094918" y="4685401"/>
              <a:chExt cx="4965224" cy="435596"/>
            </a:xfrm>
          </p:grpSpPr>
          <p:pic>
            <p:nvPicPr>
              <p:cNvPr id="16" name="Imagem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4918" y="4723178"/>
                <a:ext cx="1284897" cy="268213"/>
              </a:xfrm>
              <a:prstGeom prst="rect">
                <a:avLst/>
              </a:prstGeom>
            </p:spPr>
          </p:pic>
          <p:pic>
            <p:nvPicPr>
              <p:cNvPr id="17" name="Imagem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01014" y="4685401"/>
                <a:ext cx="868748" cy="435596"/>
              </a:xfrm>
              <a:prstGeom prst="rect">
                <a:avLst/>
              </a:prstGeom>
            </p:spPr>
          </p:pic>
          <p:pic>
            <p:nvPicPr>
              <p:cNvPr id="18" name="Imagem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90954" y="4689921"/>
                <a:ext cx="1250146" cy="359998"/>
              </a:xfrm>
              <a:prstGeom prst="rect">
                <a:avLst/>
              </a:prstGeom>
            </p:spPr>
          </p:pic>
          <p:pic>
            <p:nvPicPr>
              <p:cNvPr id="19" name="Imagem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37683" y="4689924"/>
                <a:ext cx="822459" cy="359996"/>
              </a:xfrm>
              <a:prstGeom prst="rect">
                <a:avLst/>
              </a:prstGeom>
            </p:spPr>
          </p:pic>
        </p:grpSp>
      </p:grpSp>
    </p:spTree>
    <p:extLst>
      <p:ext uri="{BB962C8B-B14F-4D97-AF65-F5344CB8AC3E}">
        <p14:creationId xmlns:p14="http://schemas.microsoft.com/office/powerpoint/2010/main" val="2134958865"/>
      </p:ext>
    </p:extLst>
  </p:cSld>
  <p:clrMap bg1="lt1" tx1="dk1" bg2="lt2" tx2="dk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Retângulo 6"/>
          <p:cNvSpPr/>
          <p:nvPr userDrawn="1"/>
        </p:nvSpPr>
        <p:spPr>
          <a:xfrm>
            <a:off x="0" y="0"/>
            <a:ext cx="9144000" cy="6858000"/>
          </a:xfrm>
          <a:prstGeom prst="rect">
            <a:avLst/>
          </a:prstGeom>
          <a:solidFill>
            <a:schemeClr val="bg1"/>
          </a:solidFill>
          <a:ln>
            <a:noFill/>
          </a:ln>
          <a:effectLst>
            <a:innerShdw blurRad="127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11" name="Imagem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 y="0"/>
            <a:ext cx="9143244" cy="475449"/>
          </a:xfrm>
          <a:prstGeom prst="rect">
            <a:avLst/>
          </a:prstGeom>
        </p:spPr>
      </p:pic>
      <p:grpSp>
        <p:nvGrpSpPr>
          <p:cNvPr id="12" name="Grupo 11"/>
          <p:cNvGrpSpPr/>
          <p:nvPr userDrawn="1"/>
        </p:nvGrpSpPr>
        <p:grpSpPr>
          <a:xfrm>
            <a:off x="5970648" y="6390060"/>
            <a:ext cx="3007405" cy="333248"/>
            <a:chOff x="5392405" y="6355072"/>
            <a:chExt cx="3638959" cy="403230"/>
          </a:xfrm>
        </p:grpSpPr>
        <p:pic>
          <p:nvPicPr>
            <p:cNvPr id="13" name="Imagem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51376" y="6398542"/>
              <a:ext cx="779988" cy="333222"/>
            </a:xfrm>
            <a:prstGeom prst="rect">
              <a:avLst/>
            </a:prstGeom>
          </p:spPr>
        </p:pic>
        <p:cxnSp>
          <p:nvCxnSpPr>
            <p:cNvPr id="21" name="Conector reto 20"/>
            <p:cNvCxnSpPr/>
            <p:nvPr userDrawn="1"/>
          </p:nvCxnSpPr>
          <p:spPr>
            <a:xfrm>
              <a:off x="8100392" y="6355072"/>
              <a:ext cx="0" cy="40323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2" name="Grupo 21"/>
            <p:cNvGrpSpPr/>
            <p:nvPr userDrawn="1"/>
          </p:nvGrpSpPr>
          <p:grpSpPr>
            <a:xfrm>
              <a:off x="5392405" y="6478858"/>
              <a:ext cx="2547945" cy="223530"/>
              <a:chOff x="1094918" y="4685401"/>
              <a:chExt cx="4965224" cy="435596"/>
            </a:xfrm>
          </p:grpSpPr>
          <p:pic>
            <p:nvPicPr>
              <p:cNvPr id="23" name="Imagem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4918" y="4723178"/>
                <a:ext cx="1284897" cy="268213"/>
              </a:xfrm>
              <a:prstGeom prst="rect">
                <a:avLst/>
              </a:prstGeom>
            </p:spPr>
          </p:pic>
          <p:pic>
            <p:nvPicPr>
              <p:cNvPr id="24" name="Imagem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01014" y="4685401"/>
                <a:ext cx="868748" cy="435596"/>
              </a:xfrm>
              <a:prstGeom prst="rect">
                <a:avLst/>
              </a:prstGeom>
            </p:spPr>
          </p:pic>
          <p:pic>
            <p:nvPicPr>
              <p:cNvPr id="25" name="Imagem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690954" y="4689921"/>
                <a:ext cx="1250146" cy="359998"/>
              </a:xfrm>
              <a:prstGeom prst="rect">
                <a:avLst/>
              </a:prstGeom>
            </p:spPr>
          </p:pic>
          <p:pic>
            <p:nvPicPr>
              <p:cNvPr id="26" name="Imagem 2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237683" y="4689924"/>
                <a:ext cx="822459" cy="359996"/>
              </a:xfrm>
              <a:prstGeom prst="rect">
                <a:avLst/>
              </a:prstGeom>
            </p:spPr>
          </p:pic>
        </p:grpSp>
      </p:grpSp>
    </p:spTree>
    <p:extLst>
      <p:ext uri="{BB962C8B-B14F-4D97-AF65-F5344CB8AC3E}">
        <p14:creationId xmlns:p14="http://schemas.microsoft.com/office/powerpoint/2010/main" val="2138193759"/>
      </p:ext>
    </p:extLst>
  </p:cSld>
  <p:clrMap bg1="lt1" tx1="dk1" bg2="lt2" tx2="dk2" accent1="accent1" accent2="accent2" accent3="accent3" accent4="accent4" accent5="accent5" accent6="accent6" hlink="hlink" folHlink="folHlink"/>
  <p:sldLayoutIdLst>
    <p:sldLayoutId id="2147483670" r:id="rId1"/>
    <p:sldLayoutId id="214748367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jpe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image" Target="../media/image10.jpe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1"/>
            <a:ext cx="9144000" cy="6858000"/>
          </a:xfrm>
          <a:prstGeom prst="rect">
            <a:avLst/>
          </a:prstGeom>
        </p:spPr>
      </p:pic>
      <p:sp>
        <p:nvSpPr>
          <p:cNvPr id="3" name="CaixaDeTexto 2"/>
          <p:cNvSpPr txBox="1"/>
          <p:nvPr/>
        </p:nvSpPr>
        <p:spPr>
          <a:xfrm rot="20905512">
            <a:off x="2672526" y="3731017"/>
            <a:ext cx="5420109" cy="2062103"/>
          </a:xfrm>
          <a:prstGeom prst="rect">
            <a:avLst/>
          </a:prstGeom>
          <a:noFill/>
        </p:spPr>
        <p:txBody>
          <a:bodyPr wrap="square" rtlCol="0">
            <a:spAutoFit/>
          </a:bodyPr>
          <a:lstStyle/>
          <a:p>
            <a:pPr algn="ctr">
              <a:spcBef>
                <a:spcPct val="0"/>
              </a:spcBef>
            </a:pPr>
            <a:r>
              <a:rPr lang="en-US" altLang="pt-BR" sz="3200" b="1" dirty="0">
                <a:cs typeface="Arial" panose="020B0604020202020204" pitchFamily="34" charset="0"/>
              </a:rPr>
              <a:t>AVALIAÇÃO ANTROPOMÉTRICA</a:t>
            </a:r>
          </a:p>
          <a:p>
            <a:pPr algn="ctr">
              <a:spcBef>
                <a:spcPct val="0"/>
              </a:spcBef>
            </a:pPr>
            <a:r>
              <a:rPr lang="en-US" altLang="pt-BR" sz="3200" b="1" dirty="0">
                <a:cs typeface="Arial" panose="020B0604020202020204" pitchFamily="34" charset="0"/>
              </a:rPr>
              <a:t>NO </a:t>
            </a:r>
          </a:p>
          <a:p>
            <a:pPr algn="ctr">
              <a:spcBef>
                <a:spcPct val="0"/>
              </a:spcBef>
            </a:pPr>
            <a:r>
              <a:rPr lang="en-US" altLang="pt-BR" sz="3200" b="1" dirty="0">
                <a:cs typeface="Arial" panose="020B0604020202020204" pitchFamily="34" charset="0"/>
              </a:rPr>
              <a:t>PACIENTE </a:t>
            </a:r>
            <a:r>
              <a:rPr lang="en-US" altLang="pt-BR" sz="3200" b="1" dirty="0" smtClean="0">
                <a:cs typeface="Arial" panose="020B0604020202020204" pitchFamily="34" charset="0"/>
              </a:rPr>
              <a:t>AMPUTADO</a:t>
            </a:r>
            <a:endParaRPr lang="en-US" altLang="pt-BR" sz="3200" dirty="0"/>
          </a:p>
        </p:txBody>
      </p:sp>
    </p:spTree>
    <p:extLst>
      <p:ext uri="{BB962C8B-B14F-4D97-AF65-F5344CB8AC3E}">
        <p14:creationId xmlns:p14="http://schemas.microsoft.com/office/powerpoint/2010/main" val="77031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22943" y="860245"/>
            <a:ext cx="7678277" cy="142552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47" name="CaixaDeTexto 46"/>
          <p:cNvSpPr txBox="1"/>
          <p:nvPr/>
        </p:nvSpPr>
        <p:spPr>
          <a:xfrm>
            <a:off x="127000" y="33868"/>
            <a:ext cx="8458200" cy="400110"/>
          </a:xfrm>
          <a:prstGeom prst="rect">
            <a:avLst/>
          </a:prstGeom>
          <a:noFill/>
        </p:spPr>
        <p:txBody>
          <a:bodyPr wrap="square" rtlCol="0">
            <a:spAutoFit/>
          </a:bodyPr>
          <a:lstStyle/>
          <a:p>
            <a:pPr>
              <a:defRPr/>
            </a:pPr>
            <a:r>
              <a:rPr lang="pt-BR" sz="2000" b="1" dirty="0">
                <a:solidFill>
                  <a:srgbClr val="C00000"/>
                </a:solidFill>
                <a:latin typeface="Arial" panose="020B0604020202020204" pitchFamily="34" charset="0"/>
                <a:cs typeface="Arial" panose="020B0604020202020204" pitchFamily="34" charset="0"/>
              </a:rPr>
              <a:t>EXEMPLO – PACIENTE AMPUTADO</a:t>
            </a:r>
          </a:p>
        </p:txBody>
      </p:sp>
      <p:sp>
        <p:nvSpPr>
          <p:cNvPr id="3" name="CaixaDeTexto 2"/>
          <p:cNvSpPr txBox="1"/>
          <p:nvPr/>
        </p:nvSpPr>
        <p:spPr>
          <a:xfrm>
            <a:off x="425575" y="946937"/>
            <a:ext cx="7575645" cy="1338828"/>
          </a:xfrm>
          <a:prstGeom prst="rect">
            <a:avLst/>
          </a:prstGeom>
          <a:noFill/>
        </p:spPr>
        <p:txBody>
          <a:bodyPr wrap="square" rtlCol="0">
            <a:spAutoFit/>
          </a:bodyPr>
          <a:lstStyle/>
          <a:p>
            <a:pPr>
              <a:lnSpc>
                <a:spcPct val="150000"/>
              </a:lnSpc>
              <a:spcBef>
                <a:spcPct val="0"/>
              </a:spcBef>
            </a:pPr>
            <a:r>
              <a:rPr lang="pt-BR" altLang="pt-BR" dirty="0">
                <a:latin typeface="Arial" panose="020B0604020202020204" pitchFamily="34" charset="0"/>
              </a:rPr>
              <a:t>Peso atual: 54,4Kg</a:t>
            </a:r>
          </a:p>
          <a:p>
            <a:pPr>
              <a:lnSpc>
                <a:spcPct val="150000"/>
              </a:lnSpc>
              <a:spcBef>
                <a:spcPct val="0"/>
              </a:spcBef>
            </a:pPr>
            <a:r>
              <a:rPr lang="pt-BR" altLang="pt-BR" dirty="0">
                <a:latin typeface="Arial" panose="020B0604020202020204" pitchFamily="34" charset="0"/>
              </a:rPr>
              <a:t>Altura: 1,64m     A²= 2,69m²</a:t>
            </a:r>
          </a:p>
          <a:p>
            <a:pPr>
              <a:lnSpc>
                <a:spcPct val="150000"/>
              </a:lnSpc>
              <a:spcBef>
                <a:spcPct val="0"/>
              </a:spcBef>
            </a:pPr>
            <a:r>
              <a:rPr lang="pt-BR" altLang="pt-BR" b="1" dirty="0">
                <a:latin typeface="Arial" panose="020B0604020202020204" pitchFamily="34" charset="0"/>
              </a:rPr>
              <a:t>Amputação de coxa = </a:t>
            </a:r>
            <a:r>
              <a:rPr lang="pt-BR" altLang="pt-BR" b="1" u="sng" dirty="0">
                <a:latin typeface="Arial" panose="020B0604020202020204" pitchFamily="34" charset="0"/>
              </a:rPr>
              <a:t>9,3% </a:t>
            </a:r>
            <a:r>
              <a:rPr lang="pt-BR" altLang="pt-BR" b="1" dirty="0">
                <a:latin typeface="Arial" panose="020B0604020202020204" pitchFamily="34" charset="0"/>
              </a:rPr>
              <a:t> - </a:t>
            </a:r>
            <a:r>
              <a:rPr lang="pt-BR" altLang="pt-BR" sz="1400" b="1" dirty="0">
                <a:latin typeface="Arial" panose="020B0604020202020204" pitchFamily="34" charset="0"/>
              </a:rPr>
              <a:t>[</a:t>
            </a:r>
            <a:r>
              <a:rPr lang="pt-BR" altLang="pt-BR" sz="1400" b="1" dirty="0" smtClean="0">
                <a:latin typeface="Arial" panose="020B0604020202020204" pitchFamily="34" charset="0"/>
              </a:rPr>
              <a:t>1,5</a:t>
            </a:r>
            <a:r>
              <a:rPr lang="pt-BR" altLang="pt-BR" sz="1400" b="1" dirty="0">
                <a:latin typeface="Arial" panose="020B0604020202020204" pitchFamily="34" charset="0"/>
              </a:rPr>
              <a:t>%(pé) +4,4% (perna) + 1/3 de 10,1% (coxa</a:t>
            </a:r>
            <a:r>
              <a:rPr lang="pt-BR" altLang="pt-BR" sz="1400" b="1" dirty="0" smtClean="0">
                <a:latin typeface="Arial" panose="020B0604020202020204" pitchFamily="34" charset="0"/>
              </a:rPr>
              <a:t>)]</a:t>
            </a:r>
            <a:endParaRPr lang="pt-BR" altLang="pt-BR" sz="1400" b="1" dirty="0">
              <a:latin typeface="Arial" panose="020B0604020202020204" pitchFamily="34" charset="0"/>
            </a:endParaRPr>
          </a:p>
        </p:txBody>
      </p:sp>
      <p:pic>
        <p:nvPicPr>
          <p:cNvPr id="50" name="Picture 3" descr="Digitaliz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70" y="2929352"/>
            <a:ext cx="4834106" cy="297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Criacao1\Desktop\De Sempre\ICONES PNG\sombra_cor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320890" y="1540575"/>
            <a:ext cx="1512843" cy="15217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4">
            <a:lum bright="-40000" contrast="-40000"/>
            <a:extLst>
              <a:ext uri="{28A0092B-C50C-407E-A947-70E740481C1C}">
                <a14:useLocalDpi xmlns:a14="http://schemas.microsoft.com/office/drawing/2010/main" val="0"/>
              </a:ext>
            </a:extLst>
          </a:blip>
          <a:stretch>
            <a:fillRect/>
          </a:stretch>
        </p:blipFill>
        <p:spPr>
          <a:xfrm rot="18311714" flipH="1">
            <a:off x="4061635" y="3319665"/>
            <a:ext cx="3128832" cy="467325"/>
          </a:xfrm>
          <a:prstGeom prst="rect">
            <a:avLst/>
          </a:prstGeom>
          <a:effectLst/>
        </p:spPr>
      </p:pic>
    </p:spTree>
    <p:extLst>
      <p:ext uri="{BB962C8B-B14F-4D97-AF65-F5344CB8AC3E}">
        <p14:creationId xmlns:p14="http://schemas.microsoft.com/office/powerpoint/2010/main" val="36514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82879" y="0"/>
            <a:ext cx="5467907" cy="400110"/>
          </a:xfrm>
          <a:prstGeom prst="rect">
            <a:avLst/>
          </a:prstGeom>
          <a:noFill/>
        </p:spPr>
        <p:txBody>
          <a:bodyPr wrap="square" rtlCol="0">
            <a:spAutoFit/>
          </a:bodyPr>
          <a:lstStyle/>
          <a:p>
            <a:pPr>
              <a:defRPr/>
            </a:pPr>
            <a:r>
              <a:rPr lang="pt-BR" sz="2000" b="1" dirty="0">
                <a:solidFill>
                  <a:srgbClr val="C00000"/>
                </a:solidFill>
                <a:latin typeface="Arial" panose="020B0604020202020204" pitchFamily="34" charset="0"/>
                <a:cs typeface="Arial" panose="020B0604020202020204" pitchFamily="34" charset="0"/>
              </a:rPr>
              <a:t>EXEMPLO – PACIENTE AMPUTADO</a:t>
            </a:r>
          </a:p>
        </p:txBody>
      </p:sp>
      <p:sp>
        <p:nvSpPr>
          <p:cNvPr id="5" name="Retângulo 4"/>
          <p:cNvSpPr/>
          <p:nvPr/>
        </p:nvSpPr>
        <p:spPr>
          <a:xfrm>
            <a:off x="6476038" y="5951062"/>
            <a:ext cx="1982338" cy="338554"/>
          </a:xfrm>
          <a:prstGeom prst="rect">
            <a:avLst/>
          </a:prstGeom>
        </p:spPr>
        <p:txBody>
          <a:bodyPr wrap="none">
            <a:spAutoFit/>
          </a:bodyPr>
          <a:lstStyle/>
          <a:p>
            <a:r>
              <a:rPr lang="pt-BR" sz="1600" b="1" dirty="0"/>
              <a:t> Osterkamp, LK, 2004</a:t>
            </a:r>
            <a:endParaRPr lang="pt-BR" sz="1600" dirty="0"/>
          </a:p>
        </p:txBody>
      </p:sp>
      <p:sp>
        <p:nvSpPr>
          <p:cNvPr id="6" name="Retângulo 5"/>
          <p:cNvSpPr/>
          <p:nvPr/>
        </p:nvSpPr>
        <p:spPr>
          <a:xfrm>
            <a:off x="776996" y="1215039"/>
            <a:ext cx="4572000" cy="1287532"/>
          </a:xfrm>
          <a:prstGeom prst="rect">
            <a:avLst/>
          </a:prstGeom>
        </p:spPr>
        <p:txBody>
          <a:bodyPr>
            <a:spAutoFit/>
          </a:bodyPr>
          <a:lstStyle/>
          <a:p>
            <a:pPr>
              <a:lnSpc>
                <a:spcPct val="150000"/>
              </a:lnSpc>
              <a:spcBef>
                <a:spcPct val="0"/>
              </a:spcBef>
            </a:pPr>
            <a:r>
              <a:rPr lang="pt-BR" altLang="pt-BR" dirty="0">
                <a:latin typeface="Arial" panose="020B0604020202020204" pitchFamily="34" charset="0"/>
              </a:rPr>
              <a:t>Peso atual: 54,4Kg</a:t>
            </a:r>
          </a:p>
          <a:p>
            <a:pPr>
              <a:lnSpc>
                <a:spcPct val="150000"/>
              </a:lnSpc>
              <a:spcBef>
                <a:spcPct val="0"/>
              </a:spcBef>
            </a:pPr>
            <a:r>
              <a:rPr lang="pt-BR" altLang="pt-BR" dirty="0">
                <a:latin typeface="Arial" panose="020B0604020202020204" pitchFamily="34" charset="0"/>
              </a:rPr>
              <a:t>Altura: 1,64m     A²= 2,69m²</a:t>
            </a:r>
          </a:p>
          <a:p>
            <a:pPr>
              <a:lnSpc>
                <a:spcPct val="150000"/>
              </a:lnSpc>
              <a:spcBef>
                <a:spcPct val="0"/>
              </a:spcBef>
            </a:pPr>
            <a:r>
              <a:rPr lang="pt-BR" altLang="pt-BR" b="1" dirty="0">
                <a:latin typeface="Arial" panose="020B0604020202020204" pitchFamily="34" charset="0"/>
              </a:rPr>
              <a:t>Amputação de coxa = </a:t>
            </a:r>
            <a:r>
              <a:rPr lang="pt-BR" altLang="pt-BR" b="1" u="sng" dirty="0">
                <a:latin typeface="Arial" panose="020B0604020202020204" pitchFamily="34" charset="0"/>
              </a:rPr>
              <a:t>9,3%</a:t>
            </a:r>
            <a:endParaRPr lang="pt-BR" altLang="pt-BR" dirty="0">
              <a:latin typeface="Arial" panose="020B0604020202020204" pitchFamily="34" charset="0"/>
            </a:endParaRPr>
          </a:p>
        </p:txBody>
      </p:sp>
      <p:sp>
        <p:nvSpPr>
          <p:cNvPr id="3" name="CaixaDeTexto 2"/>
          <p:cNvSpPr txBox="1"/>
          <p:nvPr/>
        </p:nvSpPr>
        <p:spPr>
          <a:xfrm>
            <a:off x="601519" y="2921350"/>
            <a:ext cx="5683827" cy="646331"/>
          </a:xfrm>
          <a:prstGeom prst="rect">
            <a:avLst/>
          </a:prstGeom>
          <a:noFill/>
        </p:spPr>
        <p:txBody>
          <a:bodyPr wrap="square" rtlCol="0">
            <a:spAutoFit/>
          </a:bodyPr>
          <a:lstStyle/>
          <a:p>
            <a:r>
              <a:rPr lang="pt-BR" b="1" dirty="0"/>
              <a:t>FÓRMULA UTILIZADA NO IRLM</a:t>
            </a:r>
          </a:p>
          <a:p>
            <a:endParaRPr lang="pt-BR" dirty="0"/>
          </a:p>
        </p:txBody>
      </p:sp>
      <p:sp>
        <p:nvSpPr>
          <p:cNvPr id="8" name="Text Box 9"/>
          <p:cNvSpPr txBox="1">
            <a:spLocks noChangeArrowheads="1"/>
          </p:cNvSpPr>
          <p:nvPr/>
        </p:nvSpPr>
        <p:spPr bwMode="auto">
          <a:xfrm>
            <a:off x="601519" y="3587015"/>
            <a:ext cx="7098145" cy="830262"/>
          </a:xfrm>
          <a:prstGeom prst="rect">
            <a:avLst/>
          </a:prstGeom>
          <a:solidFill>
            <a:srgbClr val="FF9900"/>
          </a:solidFill>
          <a:ln w="38100" algn="ctr">
            <a:solidFill>
              <a:srgbClr val="FF66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2400" dirty="0">
                <a:latin typeface="Arial" panose="020B0604020202020204" pitchFamily="34" charset="0"/>
              </a:rPr>
              <a:t>IMC (Kg/m²)=   ___</a:t>
            </a:r>
            <a:r>
              <a:rPr lang="pt-BR" altLang="pt-BR" sz="2400" u="sng" dirty="0">
                <a:latin typeface="Arial" panose="020B0604020202020204" pitchFamily="34" charset="0"/>
              </a:rPr>
              <a:t>Peso atual (corrigido)____</a:t>
            </a:r>
          </a:p>
          <a:p>
            <a:pPr eaLnBrk="1" hangingPunct="1">
              <a:spcBef>
                <a:spcPct val="0"/>
              </a:spcBef>
              <a:buFontTx/>
              <a:buNone/>
            </a:pPr>
            <a:r>
              <a:rPr lang="pt-BR" altLang="pt-BR" sz="2400" dirty="0">
                <a:latin typeface="Arial" panose="020B0604020202020204" pitchFamily="34" charset="0"/>
              </a:rPr>
              <a:t>                          E² x (1- % de amputação)</a:t>
            </a:r>
          </a:p>
        </p:txBody>
      </p:sp>
      <p:sp>
        <p:nvSpPr>
          <p:cNvPr id="9" name="Text Box 7"/>
          <p:cNvSpPr txBox="1">
            <a:spLocks noChangeArrowheads="1"/>
          </p:cNvSpPr>
          <p:nvPr/>
        </p:nvSpPr>
        <p:spPr bwMode="auto">
          <a:xfrm>
            <a:off x="629588" y="4814443"/>
            <a:ext cx="5627688" cy="941387"/>
          </a:xfrm>
          <a:prstGeom prst="rect">
            <a:avLst/>
          </a:prstGeom>
          <a:solidFill>
            <a:srgbClr val="DF0046"/>
          </a:solidFill>
          <a:ln w="38100">
            <a:solidFill>
              <a:srgbClr val="DF0046"/>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spcBef>
                <a:spcPct val="50000"/>
              </a:spcBef>
              <a:defRPr/>
            </a:pPr>
            <a:r>
              <a:rPr lang="pt-BR" sz="2400" b="1" dirty="0"/>
              <a:t>IMC</a:t>
            </a:r>
            <a:r>
              <a:rPr lang="pt-BR" sz="2400" dirty="0"/>
              <a:t> =</a:t>
            </a:r>
            <a:r>
              <a:rPr lang="pt-BR" sz="2400" u="sng" dirty="0"/>
              <a:t>          54,4        </a:t>
            </a:r>
            <a:r>
              <a:rPr lang="pt-BR" sz="2400" dirty="0"/>
              <a:t>= </a:t>
            </a:r>
            <a:r>
              <a:rPr lang="pt-BR" sz="2400" b="1" dirty="0"/>
              <a:t>22,30 Kg/m²</a:t>
            </a:r>
          </a:p>
          <a:p>
            <a:pPr eaLnBrk="1" hangingPunct="1">
              <a:lnSpc>
                <a:spcPct val="80000"/>
              </a:lnSpc>
              <a:spcBef>
                <a:spcPct val="50000"/>
              </a:spcBef>
              <a:defRPr/>
            </a:pPr>
            <a:r>
              <a:rPr lang="pt-BR" sz="2400" dirty="0"/>
              <a:t>                    2,69 x (1- 0,093)</a:t>
            </a:r>
          </a:p>
        </p:txBody>
      </p:sp>
      <p:sp>
        <p:nvSpPr>
          <p:cNvPr id="10" name="CaixaDeTexto 39"/>
          <p:cNvSpPr txBox="1"/>
          <p:nvPr/>
        </p:nvSpPr>
        <p:spPr>
          <a:xfrm rot="655152">
            <a:off x="4937833" y="1490631"/>
            <a:ext cx="3447131" cy="1104565"/>
          </a:xfrm>
          <a:prstGeom prst="rect">
            <a:avLst/>
          </a:prstGeom>
          <a:solidFill>
            <a:srgbClr val="DF0046"/>
          </a:solidFill>
          <a:effectLst>
            <a:innerShdw blurRad="660400">
              <a:prstClr val="black">
                <a:alpha val="27000"/>
              </a:prstClr>
            </a:innerShdw>
          </a:effectLst>
        </p:spPr>
        <p:txBody>
          <a:bodyPr wrap="square" lIns="144000" rIns="144000" rtlCol="0" anchor="ctr">
            <a:noAutofit/>
          </a:bodyPr>
          <a:lstStyle/>
          <a:p>
            <a:pPr algn="ctr"/>
            <a:r>
              <a:rPr lang="pt-BR" sz="1600" dirty="0">
                <a:solidFill>
                  <a:prstClr val="white"/>
                </a:solidFill>
              </a:rPr>
              <a:t>IMC se não fosse amputado</a:t>
            </a:r>
          </a:p>
          <a:p>
            <a:pPr algn="ctr"/>
            <a:r>
              <a:rPr lang="pt-BR" sz="1600" dirty="0">
                <a:solidFill>
                  <a:prstClr val="white"/>
                </a:solidFill>
              </a:rPr>
              <a:t>        </a:t>
            </a:r>
            <a:r>
              <a:rPr lang="pt-BR" sz="1600" dirty="0" smtClean="0">
                <a:solidFill>
                  <a:prstClr val="white"/>
                </a:solidFill>
              </a:rPr>
              <a:t>     </a:t>
            </a:r>
            <a:r>
              <a:rPr lang="pt-BR" sz="1600" dirty="0">
                <a:solidFill>
                  <a:prstClr val="white"/>
                </a:solidFill>
              </a:rPr>
              <a:t>IMC =</a:t>
            </a:r>
            <a:r>
              <a:rPr lang="pt-BR" sz="1600" u="sng" dirty="0">
                <a:solidFill>
                  <a:prstClr val="white"/>
                </a:solidFill>
              </a:rPr>
              <a:t> 54,4  </a:t>
            </a:r>
            <a:r>
              <a:rPr lang="pt-BR" sz="1600" dirty="0">
                <a:solidFill>
                  <a:prstClr val="white"/>
                </a:solidFill>
              </a:rPr>
              <a:t>= 20,22 </a:t>
            </a:r>
            <a:r>
              <a:rPr lang="pt-BR" sz="1600" dirty="0" smtClean="0">
                <a:solidFill>
                  <a:prstClr val="white"/>
                </a:solidFill>
              </a:rPr>
              <a:t>Kg/m²                   2,69</a:t>
            </a:r>
            <a:endParaRPr lang="pt-BR" sz="1600" dirty="0">
              <a:solidFill>
                <a:prstClr val="white"/>
              </a:solidFill>
            </a:endParaRPr>
          </a:p>
        </p:txBody>
      </p:sp>
      <p:pic>
        <p:nvPicPr>
          <p:cNvPr id="11" name="Picture 2" descr="http://liketohave.net/wp-content/uploads/2013/09/pinicon-13796978738ng4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1793">
            <a:off x="6672418" y="1307807"/>
            <a:ext cx="461955" cy="46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5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82879" y="0"/>
            <a:ext cx="7741921" cy="400110"/>
          </a:xfrm>
          <a:prstGeom prst="rect">
            <a:avLst/>
          </a:prstGeom>
          <a:noFill/>
        </p:spPr>
        <p:txBody>
          <a:bodyPr wrap="square" rtlCol="0">
            <a:spAutoFit/>
          </a:bodyPr>
          <a:lstStyle/>
          <a:p>
            <a:pPr>
              <a:defRPr/>
            </a:pPr>
            <a:r>
              <a:rPr lang="pt-BR" sz="2000" b="1" dirty="0">
                <a:solidFill>
                  <a:srgbClr val="C00000"/>
                </a:solidFill>
                <a:latin typeface="Arial" panose="020B0604020202020204" pitchFamily="34" charset="0"/>
                <a:cs typeface="Arial" panose="020B0604020202020204" pitchFamily="34" charset="0"/>
              </a:rPr>
              <a:t>PLANILHA PARA CÁLCULO – IMC AMPUTADO</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4314" y="810491"/>
            <a:ext cx="8210715" cy="516428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 y="0"/>
            <a:ext cx="9144001" cy="369332"/>
          </a:xfrm>
          <a:prstGeom prst="rect">
            <a:avLst/>
          </a:prstGeom>
          <a:noFill/>
        </p:spPr>
        <p:txBody>
          <a:bodyPr wrap="square" rtlCol="0">
            <a:spAutoFit/>
          </a:bodyPr>
          <a:lstStyle/>
          <a:p>
            <a:pPr>
              <a:defRPr/>
            </a:pPr>
            <a:r>
              <a:rPr lang="pt-BR" b="1" dirty="0">
                <a:solidFill>
                  <a:srgbClr val="C00000"/>
                </a:solidFill>
              </a:rPr>
              <a:t>FÓRMULAS ENCONTRADAS NA LITERATURA </a:t>
            </a:r>
            <a:r>
              <a:rPr lang="pt-BR" b="1" dirty="0" smtClean="0">
                <a:solidFill>
                  <a:srgbClr val="C00000"/>
                </a:solidFill>
              </a:rPr>
              <a:t>PARA </a:t>
            </a:r>
            <a:r>
              <a:rPr lang="pt-BR" b="1" dirty="0">
                <a:solidFill>
                  <a:srgbClr val="C00000"/>
                </a:solidFill>
              </a:rPr>
              <a:t>CÁLCULO DO IMC DE AMPUTADOS</a:t>
            </a:r>
          </a:p>
        </p:txBody>
      </p:sp>
      <p:sp>
        <p:nvSpPr>
          <p:cNvPr id="10" name="Retângulo 9"/>
          <p:cNvSpPr/>
          <p:nvPr/>
        </p:nvSpPr>
        <p:spPr>
          <a:xfrm>
            <a:off x="6199908" y="5355877"/>
            <a:ext cx="2541319" cy="707886"/>
          </a:xfrm>
          <a:prstGeom prst="rect">
            <a:avLst/>
          </a:prstGeom>
        </p:spPr>
        <p:txBody>
          <a:bodyPr wrap="square">
            <a:spAutoFit/>
          </a:bodyPr>
          <a:lstStyle/>
          <a:p>
            <a:pPr algn="ctr">
              <a:spcBef>
                <a:spcPct val="50000"/>
              </a:spcBef>
              <a:defRPr/>
            </a:pPr>
            <a:r>
              <a:rPr lang="pt-BR" sz="1600" b="1" dirty="0"/>
              <a:t>Tzamaloukas et al, 1994     </a:t>
            </a:r>
          </a:p>
          <a:p>
            <a:pPr algn="ctr">
              <a:spcBef>
                <a:spcPct val="50000"/>
              </a:spcBef>
              <a:defRPr/>
            </a:pPr>
            <a:r>
              <a:rPr lang="pt-BR" sz="1600" b="1" dirty="0"/>
              <a:t> Mozumdar e Roy, 2004</a:t>
            </a:r>
            <a:endParaRPr lang="pt-BR" sz="1600" dirty="0"/>
          </a:p>
        </p:txBody>
      </p:sp>
      <p:sp>
        <p:nvSpPr>
          <p:cNvPr id="6" name="Text Box 9"/>
          <p:cNvSpPr txBox="1">
            <a:spLocks noChangeArrowheads="1"/>
          </p:cNvSpPr>
          <p:nvPr/>
        </p:nvSpPr>
        <p:spPr bwMode="auto">
          <a:xfrm>
            <a:off x="620568" y="1408402"/>
            <a:ext cx="7238919" cy="830262"/>
          </a:xfrm>
          <a:prstGeom prst="rect">
            <a:avLst/>
          </a:prstGeom>
          <a:solidFill>
            <a:srgbClr val="FF9900"/>
          </a:solidFill>
          <a:ln w="38100" algn="ctr">
            <a:solidFill>
              <a:srgbClr val="FF66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2000" dirty="0">
                <a:latin typeface="Arial" panose="020B0604020202020204" pitchFamily="34" charset="0"/>
              </a:rPr>
              <a:t>   </a:t>
            </a:r>
            <a:r>
              <a:rPr lang="pt-BR" altLang="pt-BR" sz="2400" dirty="0">
                <a:latin typeface="Arial" panose="020B0604020202020204" pitchFamily="34" charset="0"/>
              </a:rPr>
              <a:t>Peso antes da amputação =   </a:t>
            </a:r>
            <a:r>
              <a:rPr lang="pt-BR" altLang="pt-BR" sz="2400" u="sng" dirty="0">
                <a:latin typeface="Arial" panose="020B0604020202020204" pitchFamily="34" charset="0"/>
              </a:rPr>
              <a:t>Peso atual x100</a:t>
            </a:r>
          </a:p>
          <a:p>
            <a:pPr eaLnBrk="1" hangingPunct="1">
              <a:spcBef>
                <a:spcPct val="0"/>
              </a:spcBef>
              <a:buFontTx/>
              <a:buNone/>
            </a:pPr>
            <a:r>
              <a:rPr lang="pt-BR" altLang="pt-BR" sz="2400" dirty="0">
                <a:latin typeface="Arial" panose="020B0604020202020204" pitchFamily="34" charset="0"/>
              </a:rPr>
              <a:t>                                                100-% de amputação </a:t>
            </a:r>
          </a:p>
        </p:txBody>
      </p:sp>
      <p:sp>
        <p:nvSpPr>
          <p:cNvPr id="7" name="Text Box 9"/>
          <p:cNvSpPr txBox="1">
            <a:spLocks noChangeArrowheads="1"/>
          </p:cNvSpPr>
          <p:nvPr/>
        </p:nvSpPr>
        <p:spPr bwMode="auto">
          <a:xfrm>
            <a:off x="604105" y="2897356"/>
            <a:ext cx="7271844" cy="1200150"/>
          </a:xfrm>
          <a:prstGeom prst="rect">
            <a:avLst/>
          </a:prstGeom>
          <a:solidFill>
            <a:srgbClr val="FF9900"/>
          </a:solidFill>
          <a:ln w="38100" algn="ctr">
            <a:solidFill>
              <a:srgbClr val="FF66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2400">
                <a:latin typeface="Arial" panose="020B0604020202020204" pitchFamily="34" charset="0"/>
              </a:rPr>
              <a:t>IMC=   ___</a:t>
            </a:r>
            <a:r>
              <a:rPr lang="pt-BR" altLang="pt-BR" sz="2400" u="sng">
                <a:latin typeface="Arial" panose="020B0604020202020204" pitchFamily="34" charset="0"/>
              </a:rPr>
              <a:t>Peso atual (corrigido)____</a:t>
            </a:r>
          </a:p>
          <a:p>
            <a:pPr eaLnBrk="1" hangingPunct="1">
              <a:spcBef>
                <a:spcPct val="0"/>
              </a:spcBef>
              <a:buFontTx/>
              <a:buNone/>
            </a:pPr>
            <a:r>
              <a:rPr lang="pt-BR" altLang="pt-BR" sz="2400">
                <a:latin typeface="Arial" panose="020B0604020202020204" pitchFamily="34" charset="0"/>
              </a:rPr>
              <a:t>            E² x    </a:t>
            </a:r>
            <a:r>
              <a:rPr lang="pt-BR" altLang="pt-BR" sz="2400" u="sng">
                <a:latin typeface="Arial" panose="020B0604020202020204" pitchFamily="34" charset="0"/>
              </a:rPr>
              <a:t>1 – peso total perdido</a:t>
            </a:r>
            <a:endParaRPr lang="pt-BR" altLang="pt-BR" sz="2400">
              <a:latin typeface="Arial" panose="020B0604020202020204" pitchFamily="34" charset="0"/>
            </a:endParaRPr>
          </a:p>
          <a:p>
            <a:pPr eaLnBrk="1" hangingPunct="1">
              <a:spcBef>
                <a:spcPct val="0"/>
              </a:spcBef>
              <a:buFontTx/>
              <a:buNone/>
            </a:pPr>
            <a:r>
              <a:rPr lang="pt-BR" altLang="pt-BR" sz="2400">
                <a:latin typeface="Arial" panose="020B0604020202020204" pitchFamily="34" charset="0"/>
              </a:rPr>
              <a:t>                      peso antes da amputação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429984" y="927622"/>
            <a:ext cx="8115302" cy="1354455"/>
          </a:xfrm>
          <a:prstGeom prst="verticalScroll">
            <a:avLst/>
          </a:prstGeom>
          <a:solidFill>
            <a:srgbClr val="F9C13D"/>
          </a:solidFill>
        </p:spPr>
        <p:txBody>
          <a:bodyPr wrap="square" rtlCol="0">
            <a:spAutoFit/>
          </a:bodyPr>
          <a:lstStyle/>
          <a:p>
            <a:r>
              <a:rPr lang="pt-BR" sz="2400" dirty="0">
                <a:latin typeface="Arial" panose="020B0604020202020204" pitchFamily="34" charset="0"/>
                <a:cs typeface="Arial" panose="020B0604020202020204" pitchFamily="34" charset="0"/>
              </a:rPr>
              <a:t>Paciente W.P.S. , 16 anos do sexo masculino, com diagnóstico de amputação do membro inferior.</a:t>
            </a:r>
          </a:p>
          <a:p>
            <a:endParaRPr lang="pt-BR" dirty="0"/>
          </a:p>
        </p:txBody>
      </p:sp>
      <p:sp>
        <p:nvSpPr>
          <p:cNvPr id="3" name="CaixaDeTexto 2"/>
          <p:cNvSpPr txBox="1"/>
          <p:nvPr/>
        </p:nvSpPr>
        <p:spPr>
          <a:xfrm>
            <a:off x="76200" y="0"/>
            <a:ext cx="7771804" cy="400110"/>
          </a:xfrm>
          <a:prstGeom prst="rect">
            <a:avLst/>
          </a:prstGeom>
          <a:noFill/>
        </p:spPr>
        <p:txBody>
          <a:bodyPr wrap="square" rtlCol="0">
            <a:spAutoFit/>
          </a:bodyPr>
          <a:lstStyle/>
          <a:p>
            <a:pPr>
              <a:defRPr/>
            </a:pPr>
            <a:r>
              <a:rPr lang="pt-BR" sz="2000" b="1" dirty="0">
                <a:solidFill>
                  <a:srgbClr val="C00000"/>
                </a:solidFill>
                <a:latin typeface="Arial" panose="020B0604020202020204" pitchFamily="34" charset="0"/>
                <a:cs typeface="Arial" panose="020B0604020202020204" pitchFamily="34" charset="0"/>
              </a:rPr>
              <a:t>CASO CLÍNICO</a:t>
            </a:r>
          </a:p>
        </p:txBody>
      </p:sp>
      <p:sp>
        <p:nvSpPr>
          <p:cNvPr id="6" name="Retângulo 5"/>
          <p:cNvSpPr/>
          <p:nvPr/>
        </p:nvSpPr>
        <p:spPr>
          <a:xfrm>
            <a:off x="321127" y="3386089"/>
            <a:ext cx="8115302" cy="2123658"/>
          </a:xfrm>
          <a:prstGeom prst="rect">
            <a:avLst/>
          </a:prstGeom>
        </p:spPr>
        <p:txBody>
          <a:bodyPr wrap="square">
            <a:spAutoFit/>
          </a:bodyPr>
          <a:lstStyle/>
          <a:p>
            <a:pPr algn="just">
              <a:defRPr/>
            </a:pPr>
            <a:endParaRPr lang="pt-BR" sz="2200" dirty="0" smtClean="0">
              <a:latin typeface="Arial" panose="020B0604020202020204" pitchFamily="34" charset="0"/>
              <a:cs typeface="Arial" panose="020B0604020202020204" pitchFamily="34" charset="0"/>
            </a:endParaRPr>
          </a:p>
          <a:p>
            <a:pPr marL="342900" indent="-342900" algn="just">
              <a:buClr>
                <a:srgbClr val="DF0046"/>
              </a:buClr>
              <a:buFont typeface="Wingdings" panose="05000000000000000000" pitchFamily="2" charset="2"/>
              <a:buChar char="Ø"/>
              <a:defRPr/>
            </a:pPr>
            <a:r>
              <a:rPr lang="pt-BR" sz="2200" dirty="0" smtClean="0">
                <a:latin typeface="Arial" panose="020B0604020202020204" pitchFamily="34" charset="0"/>
                <a:cs typeface="Arial" panose="020B0604020202020204" pitchFamily="34" charset="0"/>
              </a:rPr>
              <a:t>2007- quando paciente tinha 9 anos um caminhão de guincho foi estacionar no quintal da casa para pegar o carro deles que estava quebrado mas o caminhão desceu desgovernado e esmagou o W.P.S. e seu tio contra a parede. </a:t>
            </a:r>
            <a:endParaRPr lang="pt-BR" sz="2200" b="1" dirty="0">
              <a:latin typeface="Arial" panose="020B0604020202020204" pitchFamily="34" charset="0"/>
              <a:cs typeface="Arial" panose="020B0604020202020204" pitchFamily="34" charset="0"/>
            </a:endParaRPr>
          </a:p>
        </p:txBody>
      </p:sp>
      <p:sp>
        <p:nvSpPr>
          <p:cNvPr id="7" name="Retângulo 6"/>
          <p:cNvSpPr/>
          <p:nvPr/>
        </p:nvSpPr>
        <p:spPr>
          <a:xfrm>
            <a:off x="571498" y="2809589"/>
            <a:ext cx="2667000" cy="434542"/>
          </a:xfrm>
          <a:prstGeom prst="rect">
            <a:avLst/>
          </a:prstGeom>
          <a:solidFill>
            <a:srgbClr val="DF004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b="1" dirty="0">
                <a:solidFill>
                  <a:schemeClr val="bg1"/>
                </a:solidFill>
                <a:latin typeface="Arial" panose="020B0604020202020204" pitchFamily="34" charset="0"/>
                <a:cs typeface="Arial" panose="020B0604020202020204" pitchFamily="34" charset="0"/>
              </a:rPr>
              <a:t>História Clínica</a:t>
            </a:r>
          </a:p>
        </p:txBody>
      </p:sp>
    </p:spTree>
    <p:extLst>
      <p:ext uri="{BB962C8B-B14F-4D97-AF65-F5344CB8AC3E}">
        <p14:creationId xmlns:p14="http://schemas.microsoft.com/office/powerpoint/2010/main" val="408745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90947" y="1740967"/>
            <a:ext cx="8374082" cy="4739759"/>
          </a:xfrm>
          <a:prstGeom prst="rect">
            <a:avLst/>
          </a:prstGeom>
          <a:noFill/>
        </p:spPr>
        <p:txBody>
          <a:bodyPr wrap="square" rtlCol="0">
            <a:spAutoFit/>
          </a:bodyPr>
          <a:lstStyle/>
          <a:p>
            <a:pPr marL="342900" indent="-342900" algn="just">
              <a:buClr>
                <a:srgbClr val="DF0046"/>
              </a:buClr>
              <a:buFont typeface="Wingdings" panose="05000000000000000000" pitchFamily="2" charset="2"/>
              <a:buChar char="Ø"/>
            </a:pPr>
            <a:r>
              <a:rPr lang="pt-BR" altLang="pt-BR" sz="2000" dirty="0" smtClean="0">
                <a:latin typeface="Arial" panose="020B0604020202020204" pitchFamily="34" charset="0"/>
                <a:cs typeface="Arial" panose="020B0604020202020204" pitchFamily="34" charset="0"/>
              </a:rPr>
              <a:t>Paciente </a:t>
            </a:r>
            <a:r>
              <a:rPr lang="pt-BR" altLang="pt-BR" sz="2000" dirty="0">
                <a:latin typeface="Arial" panose="020B0604020202020204" pitchFamily="34" charset="0"/>
                <a:cs typeface="Arial" panose="020B0604020202020204" pitchFamily="34" charset="0"/>
              </a:rPr>
              <a:t>levado à UBS próxima de casa onde foi colocado na ambulância e levado ao hospital do Campo Limpo onde estabilizaram o paciente hemodinamicamente e foi transferido ao HC. </a:t>
            </a:r>
            <a:endParaRPr lang="pt-BR" altLang="pt-BR" sz="2000" dirty="0" smtClean="0">
              <a:latin typeface="Arial" panose="020B0604020202020204" pitchFamily="34" charset="0"/>
              <a:cs typeface="Arial" panose="020B0604020202020204" pitchFamily="34" charset="0"/>
            </a:endParaRPr>
          </a:p>
          <a:p>
            <a:pPr marL="342900" indent="-342900" algn="just">
              <a:buClr>
                <a:srgbClr val="DF0046"/>
              </a:buClr>
              <a:buFont typeface="Wingdings" panose="05000000000000000000" pitchFamily="2" charset="2"/>
              <a:buChar char="Ø"/>
            </a:pPr>
            <a:endParaRPr lang="pt-BR" altLang="pt-BR" sz="2000" dirty="0">
              <a:latin typeface="Arial" panose="020B0604020202020204" pitchFamily="34" charset="0"/>
              <a:cs typeface="Arial" panose="020B0604020202020204" pitchFamily="34" charset="0"/>
            </a:endParaRPr>
          </a:p>
          <a:p>
            <a:pPr marL="342900" indent="-342900" algn="just">
              <a:buClr>
                <a:srgbClr val="DF0046"/>
              </a:buClr>
              <a:buFont typeface="Wingdings" panose="05000000000000000000" pitchFamily="2" charset="2"/>
              <a:buChar char="Ø"/>
            </a:pPr>
            <a:r>
              <a:rPr lang="pt-BR" altLang="pt-BR" sz="2000" dirty="0">
                <a:latin typeface="Arial" panose="020B0604020202020204" pitchFamily="34" charset="0"/>
                <a:cs typeface="Arial" panose="020B0604020202020204" pitchFamily="34" charset="0"/>
              </a:rPr>
              <a:t>Chegando no HC perceberam que a perna direita não tinha mais vascularização e amputaram transfemoral, mas 3 dias depois necrosou e precisou subir a amputação sendo realizada </a:t>
            </a:r>
            <a:r>
              <a:rPr lang="pt-BR" altLang="pt-BR" sz="2000" dirty="0" smtClean="0">
                <a:latin typeface="Arial" panose="020B0604020202020204" pitchFamily="34" charset="0"/>
                <a:cs typeface="Arial" panose="020B0604020202020204" pitchFamily="34" charset="0"/>
              </a:rPr>
              <a:t> uma desarticulação do </a:t>
            </a:r>
            <a:r>
              <a:rPr lang="pt-BR" altLang="pt-BR" sz="2000" dirty="0" smtClean="0">
                <a:latin typeface="Arial" panose="020B0604020202020204" pitchFamily="34" charset="0"/>
                <a:cs typeface="Arial" panose="020B0604020202020204" pitchFamily="34" charset="0"/>
              </a:rPr>
              <a:t>quadril </a:t>
            </a:r>
            <a:r>
              <a:rPr lang="pt-BR" altLang="pt-BR" sz="2000" dirty="0">
                <a:latin typeface="Arial" panose="020B0604020202020204" pitchFamily="34" charset="0"/>
                <a:cs typeface="Arial" panose="020B0604020202020204" pitchFamily="34" charset="0"/>
              </a:rPr>
              <a:t>D</a:t>
            </a:r>
            <a:r>
              <a:rPr lang="pt-BR" altLang="pt-BR" sz="2000" dirty="0" smtClean="0">
                <a:latin typeface="Arial" panose="020B0604020202020204" pitchFamily="34" charset="0"/>
                <a:cs typeface="Arial" panose="020B0604020202020204" pitchFamily="34" charset="0"/>
              </a:rPr>
              <a:t>.</a:t>
            </a:r>
          </a:p>
          <a:p>
            <a:pPr marL="342900" indent="-342900" algn="just">
              <a:buClr>
                <a:srgbClr val="DF0046"/>
              </a:buClr>
              <a:buFont typeface="Wingdings" panose="05000000000000000000" pitchFamily="2" charset="2"/>
              <a:buChar char="Ø"/>
            </a:pPr>
            <a:endParaRPr lang="pt-BR" altLang="pt-BR" sz="2000" dirty="0" smtClean="0">
              <a:latin typeface="Arial" panose="020B0604020202020204" pitchFamily="34" charset="0"/>
              <a:cs typeface="Arial" panose="020B0604020202020204" pitchFamily="34" charset="0"/>
            </a:endParaRPr>
          </a:p>
          <a:p>
            <a:pPr marL="342900" indent="-342900" algn="just">
              <a:buClr>
                <a:srgbClr val="DF0046"/>
              </a:buClr>
              <a:buFont typeface="Wingdings" panose="05000000000000000000" pitchFamily="2" charset="2"/>
              <a:buChar char="Ø"/>
              <a:defRPr/>
            </a:pPr>
            <a:r>
              <a:rPr lang="pt-BR" sz="2000" dirty="0">
                <a:latin typeface="Arial" panose="020B0604020202020204" pitchFamily="34" charset="0"/>
                <a:cs typeface="Arial" panose="020B0604020202020204" pitchFamily="34" charset="0"/>
              </a:rPr>
              <a:t>Junho/2013- Paciente ficou internado porém recebeu alta breve, pois precisou ficar em isolamento devido as ostomias.</a:t>
            </a:r>
          </a:p>
          <a:p>
            <a:pPr marL="342900" indent="-342900" algn="just">
              <a:buClr>
                <a:srgbClr val="DF0046"/>
              </a:buClr>
              <a:buFont typeface="Wingdings" panose="05000000000000000000" pitchFamily="2" charset="2"/>
              <a:buChar char="Ø"/>
              <a:defRPr/>
            </a:pPr>
            <a:endParaRPr lang="pt-BR" sz="2000" dirty="0">
              <a:latin typeface="Arial" panose="020B0604020202020204" pitchFamily="34" charset="0"/>
              <a:cs typeface="Arial" panose="020B0604020202020204" pitchFamily="34" charset="0"/>
            </a:endParaRPr>
          </a:p>
          <a:p>
            <a:pPr marL="342900" indent="-342900" algn="just">
              <a:buClr>
                <a:srgbClr val="DF0046"/>
              </a:buClr>
              <a:buFont typeface="Wingdings" panose="05000000000000000000" pitchFamily="2" charset="2"/>
              <a:buChar char="Ø"/>
              <a:defRPr/>
            </a:pPr>
            <a:r>
              <a:rPr lang="pt-BR" sz="2000" dirty="0">
                <a:latin typeface="Arial" panose="020B0604020202020204" pitchFamily="34" charset="0"/>
                <a:cs typeface="Arial" panose="020B0604020202020204" pitchFamily="34" charset="0"/>
              </a:rPr>
              <a:t>27/09/2013- Iniciou acompanhamento nutricional no ambulatório.</a:t>
            </a:r>
          </a:p>
          <a:p>
            <a:pPr algn="just">
              <a:buFont typeface="Wingdings" panose="05000000000000000000" pitchFamily="2" charset="2"/>
              <a:buChar char="v"/>
            </a:pPr>
            <a:endParaRPr lang="pt-BR" altLang="pt-BR" sz="2400" b="1" dirty="0">
              <a:latin typeface="Arial" panose="020B0604020202020204" pitchFamily="34" charset="0"/>
              <a:cs typeface="Arial" panose="020B0604020202020204" pitchFamily="34" charset="0"/>
            </a:endParaRPr>
          </a:p>
          <a:p>
            <a:pPr algn="just"/>
            <a:endParaRPr lang="pt-BR" dirty="0"/>
          </a:p>
        </p:txBody>
      </p:sp>
      <p:sp>
        <p:nvSpPr>
          <p:cNvPr id="2" name="Retângulo 1"/>
          <p:cNvSpPr/>
          <p:nvPr/>
        </p:nvSpPr>
        <p:spPr>
          <a:xfrm>
            <a:off x="76200" y="0"/>
            <a:ext cx="3178629" cy="400110"/>
          </a:xfrm>
          <a:prstGeom prst="rect">
            <a:avLst/>
          </a:prstGeom>
        </p:spPr>
        <p:txBody>
          <a:bodyPr wrap="square">
            <a:spAutoFit/>
          </a:bodyPr>
          <a:lstStyle/>
          <a:p>
            <a:pPr>
              <a:defRPr/>
            </a:pPr>
            <a:r>
              <a:rPr lang="pt-BR" sz="2000" b="1" dirty="0">
                <a:solidFill>
                  <a:srgbClr val="C00000"/>
                </a:solidFill>
                <a:latin typeface="Arial" panose="020B0604020202020204" pitchFamily="34" charset="0"/>
                <a:cs typeface="Arial" panose="020B0604020202020204" pitchFamily="34" charset="0"/>
              </a:rPr>
              <a:t>CASO CLÍNICO</a:t>
            </a:r>
          </a:p>
        </p:txBody>
      </p:sp>
      <p:sp>
        <p:nvSpPr>
          <p:cNvPr id="6" name="Retângulo 5"/>
          <p:cNvSpPr/>
          <p:nvPr/>
        </p:nvSpPr>
        <p:spPr>
          <a:xfrm>
            <a:off x="484413" y="907696"/>
            <a:ext cx="3151416" cy="434542"/>
          </a:xfrm>
          <a:prstGeom prst="rect">
            <a:avLst/>
          </a:prstGeom>
          <a:solidFill>
            <a:srgbClr val="DF004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b="1" dirty="0">
                <a:solidFill>
                  <a:schemeClr val="bg1"/>
                </a:solidFill>
                <a:latin typeface="Arial" panose="020B0604020202020204" pitchFamily="34" charset="0"/>
                <a:cs typeface="Arial" panose="020B0604020202020204" pitchFamily="34" charset="0"/>
              </a:rPr>
              <a:t>História Clínica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p:cNvGraphicFramePr>
            <a:graphicFrameLocks noGrp="1"/>
          </p:cNvGraphicFramePr>
          <p:nvPr>
            <p:extLst>
              <p:ext uri="{D42A27DB-BD31-4B8C-83A1-F6EECF244321}">
                <p14:modId xmlns:p14="http://schemas.microsoft.com/office/powerpoint/2010/main" val="1895188453"/>
              </p:ext>
            </p:extLst>
          </p:nvPr>
        </p:nvGraphicFramePr>
        <p:xfrm>
          <a:off x="368876" y="1750613"/>
          <a:ext cx="8154637" cy="3822872"/>
        </p:xfrm>
        <a:graphic>
          <a:graphicData uri="http://schemas.openxmlformats.org/drawingml/2006/table">
            <a:tbl>
              <a:tblPr firstRow="1" bandRow="1">
                <a:tableStyleId>{21E4AEA4-8DFA-4A89-87EB-49C32662AFE0}</a:tableStyleId>
              </a:tblPr>
              <a:tblGrid>
                <a:gridCol w="2551944"/>
                <a:gridCol w="1382483"/>
                <a:gridCol w="1695686"/>
                <a:gridCol w="2524524"/>
              </a:tblGrid>
              <a:tr h="413448">
                <a:tc>
                  <a:txBody>
                    <a:bodyPr/>
                    <a:lstStyle/>
                    <a:p>
                      <a:r>
                        <a:rPr lang="pt-BR" sz="1800" dirty="0" smtClean="0"/>
                        <a:t>Estatura: 1,70 m</a:t>
                      </a:r>
                      <a:endParaRPr lang="pt-BR" sz="1800" dirty="0"/>
                    </a:p>
                  </a:txBody>
                  <a:tcPr marL="91456" marR="91456" marT="45727" marB="45727"/>
                </a:tc>
                <a:tc>
                  <a:txBody>
                    <a:bodyPr/>
                    <a:lstStyle/>
                    <a:p>
                      <a:pPr algn="ctr"/>
                      <a:r>
                        <a:rPr lang="pt-BR" sz="1800" dirty="0" smtClean="0"/>
                        <a:t>Peso (Kg)</a:t>
                      </a:r>
                      <a:endParaRPr lang="pt-BR" sz="1800" dirty="0"/>
                    </a:p>
                  </a:txBody>
                  <a:tcPr marL="91456" marR="91456" marT="45727" marB="45727"/>
                </a:tc>
                <a:tc>
                  <a:txBody>
                    <a:bodyPr/>
                    <a:lstStyle/>
                    <a:p>
                      <a:pPr algn="ctr"/>
                      <a:r>
                        <a:rPr lang="pt-BR" sz="1800" dirty="0" smtClean="0"/>
                        <a:t>IMC Kg/m²</a:t>
                      </a:r>
                      <a:endParaRPr lang="pt-BR" sz="1800" dirty="0"/>
                    </a:p>
                  </a:txBody>
                  <a:tcPr marL="91456" marR="91456" marT="45727" marB="45727"/>
                </a:tc>
                <a:tc>
                  <a:txBody>
                    <a:bodyPr/>
                    <a:lstStyle/>
                    <a:p>
                      <a:pPr algn="ctr"/>
                      <a:r>
                        <a:rPr lang="pt-BR" sz="1800" dirty="0" smtClean="0"/>
                        <a:t>Classificação </a:t>
                      </a:r>
                    </a:p>
                  </a:txBody>
                  <a:tcPr marL="91456" marR="91456" marT="45727" marB="45727"/>
                </a:tc>
              </a:tr>
              <a:tr h="474723">
                <a:tc>
                  <a:txBody>
                    <a:bodyPr/>
                    <a:lstStyle/>
                    <a:p>
                      <a:r>
                        <a:rPr lang="pt-BR" sz="1800" dirty="0" smtClean="0"/>
                        <a:t>07/07/2013 (internação)</a:t>
                      </a:r>
                      <a:endParaRPr lang="pt-BR" sz="1800" dirty="0"/>
                    </a:p>
                  </a:txBody>
                  <a:tcPr marL="91456" marR="91456" marT="45727" marB="45727"/>
                </a:tc>
                <a:tc>
                  <a:txBody>
                    <a:bodyPr/>
                    <a:lstStyle/>
                    <a:p>
                      <a:pPr algn="ctr"/>
                      <a:r>
                        <a:rPr lang="pt-BR" sz="1800" dirty="0" smtClean="0"/>
                        <a:t>91,0</a:t>
                      </a:r>
                      <a:endParaRPr lang="pt-BR" sz="1800" dirty="0"/>
                    </a:p>
                  </a:txBody>
                  <a:tcPr marL="91456" marR="91456" marT="45727" marB="45727"/>
                </a:tc>
                <a:tc>
                  <a:txBody>
                    <a:bodyPr/>
                    <a:lstStyle/>
                    <a:p>
                      <a:pPr algn="ctr"/>
                      <a:r>
                        <a:rPr lang="pt-BR" sz="1800" dirty="0" smtClean="0"/>
                        <a:t>???</a:t>
                      </a:r>
                      <a:endParaRPr lang="pt-BR" sz="1800" dirty="0"/>
                    </a:p>
                  </a:txBody>
                  <a:tcPr marL="91456" marR="91456" marT="45727" marB="45727"/>
                </a:tc>
                <a:tc>
                  <a:txBody>
                    <a:bodyPr/>
                    <a:lstStyle/>
                    <a:p>
                      <a:pPr algn="ctr"/>
                      <a:r>
                        <a:rPr lang="pt-BR" sz="1800" dirty="0" smtClean="0"/>
                        <a:t>???</a:t>
                      </a:r>
                    </a:p>
                  </a:txBody>
                  <a:tcPr marL="91456" marR="91456" marT="45727" marB="45727"/>
                </a:tc>
              </a:tr>
              <a:tr h="419243">
                <a:tc>
                  <a:txBody>
                    <a:bodyPr/>
                    <a:lstStyle/>
                    <a:p>
                      <a:r>
                        <a:rPr lang="pt-BR" sz="1800" dirty="0" smtClean="0"/>
                        <a:t>25/09/2013</a:t>
                      </a:r>
                      <a:endParaRPr lang="pt-BR" sz="1800" dirty="0"/>
                    </a:p>
                  </a:txBody>
                  <a:tcPr marL="91456" marR="91456" marT="45727" marB="45727"/>
                </a:tc>
                <a:tc>
                  <a:txBody>
                    <a:bodyPr/>
                    <a:lstStyle/>
                    <a:p>
                      <a:pPr algn="ctr"/>
                      <a:r>
                        <a:rPr lang="pt-BR" sz="1800" dirty="0" smtClean="0"/>
                        <a:t>92,2</a:t>
                      </a:r>
                      <a:endParaRPr lang="pt-BR" sz="1800" dirty="0"/>
                    </a:p>
                  </a:txBody>
                  <a:tcPr marL="91456" marR="9145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t>???</a:t>
                      </a:r>
                    </a:p>
                  </a:txBody>
                  <a:tcPr marL="91456" marR="9145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t>???</a:t>
                      </a:r>
                    </a:p>
                  </a:txBody>
                  <a:tcPr marL="91456" marR="91456" marT="45727" marB="45727"/>
                </a:tc>
              </a:tr>
              <a:tr h="419243">
                <a:tc>
                  <a:txBody>
                    <a:bodyPr/>
                    <a:lstStyle/>
                    <a:p>
                      <a:r>
                        <a:rPr lang="pt-BR" sz="1800" dirty="0" smtClean="0"/>
                        <a:t>30/10/2013</a:t>
                      </a:r>
                      <a:endParaRPr lang="pt-BR" sz="1800" dirty="0"/>
                    </a:p>
                  </a:txBody>
                  <a:tcPr marL="91456" marR="91456" marT="45727" marB="45727"/>
                </a:tc>
                <a:tc>
                  <a:txBody>
                    <a:bodyPr/>
                    <a:lstStyle/>
                    <a:p>
                      <a:pPr algn="ctr"/>
                      <a:r>
                        <a:rPr lang="pt-BR" sz="1800" dirty="0" smtClean="0"/>
                        <a:t>87,6</a:t>
                      </a:r>
                      <a:endParaRPr lang="pt-BR" sz="1800" dirty="0"/>
                    </a:p>
                  </a:txBody>
                  <a:tcPr marL="91456" marR="9145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t>???</a:t>
                      </a:r>
                    </a:p>
                  </a:txBody>
                  <a:tcPr marL="91456" marR="9145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t>???</a:t>
                      </a:r>
                    </a:p>
                  </a:txBody>
                  <a:tcPr marL="91456" marR="91456" marT="45727" marB="45727"/>
                </a:tc>
              </a:tr>
              <a:tr h="419243">
                <a:tc>
                  <a:txBody>
                    <a:bodyPr/>
                    <a:lstStyle/>
                    <a:p>
                      <a:r>
                        <a:rPr lang="pt-BR" sz="1800" dirty="0" smtClean="0"/>
                        <a:t>17/12/2013</a:t>
                      </a:r>
                      <a:endParaRPr lang="pt-BR" sz="1800" dirty="0"/>
                    </a:p>
                  </a:txBody>
                  <a:tcPr marL="91456" marR="91456" marT="45727" marB="45727"/>
                </a:tc>
                <a:tc>
                  <a:txBody>
                    <a:bodyPr/>
                    <a:lstStyle/>
                    <a:p>
                      <a:pPr algn="ctr"/>
                      <a:r>
                        <a:rPr lang="pt-BR" sz="1800" dirty="0" smtClean="0"/>
                        <a:t>89,0</a:t>
                      </a:r>
                      <a:endParaRPr lang="pt-BR" sz="1800" dirty="0"/>
                    </a:p>
                  </a:txBody>
                  <a:tcPr marL="91456" marR="9145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t>???</a:t>
                      </a:r>
                    </a:p>
                  </a:txBody>
                  <a:tcPr marL="91456" marR="9145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t>???</a:t>
                      </a:r>
                    </a:p>
                  </a:txBody>
                  <a:tcPr marL="91456" marR="91456" marT="45727" marB="45727"/>
                </a:tc>
              </a:tr>
              <a:tr h="419243">
                <a:tc>
                  <a:txBody>
                    <a:bodyPr/>
                    <a:lstStyle/>
                    <a:p>
                      <a:r>
                        <a:rPr lang="pt-BR" sz="1800" dirty="0" smtClean="0"/>
                        <a:t>24/01/2014</a:t>
                      </a:r>
                      <a:endParaRPr lang="pt-BR" sz="1800" dirty="0"/>
                    </a:p>
                  </a:txBody>
                  <a:tcPr marL="91456" marR="91456" marT="45727" marB="45727"/>
                </a:tc>
                <a:tc>
                  <a:txBody>
                    <a:bodyPr/>
                    <a:lstStyle/>
                    <a:p>
                      <a:pPr algn="ctr"/>
                      <a:r>
                        <a:rPr lang="pt-BR" sz="1800" dirty="0" smtClean="0"/>
                        <a:t>90,6</a:t>
                      </a:r>
                      <a:endParaRPr lang="pt-BR" sz="1800" dirty="0"/>
                    </a:p>
                  </a:txBody>
                  <a:tcPr marL="91456" marR="9145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t>???</a:t>
                      </a:r>
                    </a:p>
                  </a:txBody>
                  <a:tcPr marL="91456" marR="9145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t>???</a:t>
                      </a:r>
                    </a:p>
                  </a:txBody>
                  <a:tcPr marL="91456" marR="91456" marT="45727" marB="45727"/>
                </a:tc>
              </a:tr>
              <a:tr h="419243">
                <a:tc>
                  <a:txBody>
                    <a:bodyPr/>
                    <a:lstStyle/>
                    <a:p>
                      <a:r>
                        <a:rPr lang="pt-BR" sz="1800" dirty="0" smtClean="0"/>
                        <a:t>25/02/2014</a:t>
                      </a:r>
                      <a:endParaRPr lang="pt-BR" sz="1800" dirty="0"/>
                    </a:p>
                  </a:txBody>
                  <a:tcPr marL="91456" marR="91456" marT="45727" marB="45727"/>
                </a:tc>
                <a:tc>
                  <a:txBody>
                    <a:bodyPr/>
                    <a:lstStyle/>
                    <a:p>
                      <a:pPr algn="ctr"/>
                      <a:r>
                        <a:rPr lang="pt-BR" sz="1800" dirty="0" smtClean="0"/>
                        <a:t>90,2</a:t>
                      </a:r>
                      <a:endParaRPr lang="pt-BR" sz="1800" dirty="0"/>
                    </a:p>
                  </a:txBody>
                  <a:tcPr marL="91456" marR="9145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t>???</a:t>
                      </a:r>
                    </a:p>
                  </a:txBody>
                  <a:tcPr marL="91456" marR="9145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t>???</a:t>
                      </a:r>
                    </a:p>
                  </a:txBody>
                  <a:tcPr marL="91456" marR="91456" marT="45727" marB="45727"/>
                </a:tc>
              </a:tr>
              <a:tr h="419243">
                <a:tc>
                  <a:txBody>
                    <a:bodyPr/>
                    <a:lstStyle/>
                    <a:p>
                      <a:r>
                        <a:rPr lang="pt-BR" sz="1800" dirty="0" smtClean="0"/>
                        <a:t>01/04/2014</a:t>
                      </a:r>
                      <a:endParaRPr lang="pt-BR" sz="1800" dirty="0"/>
                    </a:p>
                  </a:txBody>
                  <a:tcPr marL="91456" marR="91456" marT="45727" marB="45727"/>
                </a:tc>
                <a:tc>
                  <a:txBody>
                    <a:bodyPr/>
                    <a:lstStyle/>
                    <a:p>
                      <a:pPr algn="ctr"/>
                      <a:r>
                        <a:rPr lang="pt-BR" sz="1800" dirty="0" smtClean="0"/>
                        <a:t>89,0</a:t>
                      </a:r>
                      <a:endParaRPr lang="pt-BR" sz="1800" dirty="0"/>
                    </a:p>
                  </a:txBody>
                  <a:tcPr marL="91456" marR="9145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t>???</a:t>
                      </a:r>
                    </a:p>
                  </a:txBody>
                  <a:tcPr marL="91456" marR="9145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t>???</a:t>
                      </a:r>
                    </a:p>
                  </a:txBody>
                  <a:tcPr marL="91456" marR="91456" marT="45727" marB="45727"/>
                </a:tc>
              </a:tr>
              <a:tr h="419243">
                <a:tc>
                  <a:txBody>
                    <a:bodyPr/>
                    <a:lstStyle/>
                    <a:p>
                      <a:r>
                        <a:rPr lang="pt-BR" sz="1800" dirty="0" smtClean="0"/>
                        <a:t>29/04/2014</a:t>
                      </a:r>
                      <a:endParaRPr lang="pt-BR" sz="1800" dirty="0"/>
                    </a:p>
                  </a:txBody>
                  <a:tcPr marL="91456" marR="91456" marT="45727" marB="45727"/>
                </a:tc>
                <a:tc>
                  <a:txBody>
                    <a:bodyPr/>
                    <a:lstStyle/>
                    <a:p>
                      <a:pPr algn="ctr"/>
                      <a:r>
                        <a:rPr lang="pt-BR" sz="1800" dirty="0" smtClean="0"/>
                        <a:t>86,6</a:t>
                      </a:r>
                      <a:endParaRPr lang="pt-BR" sz="1800" b="1" dirty="0">
                        <a:solidFill>
                          <a:srgbClr val="00B050"/>
                        </a:solidFill>
                      </a:endParaRPr>
                    </a:p>
                  </a:txBody>
                  <a:tcPr marL="91456" marR="9145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t>???</a:t>
                      </a:r>
                    </a:p>
                  </a:txBody>
                  <a:tcPr marL="91456" marR="9145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t>???</a:t>
                      </a:r>
                    </a:p>
                  </a:txBody>
                  <a:tcPr marL="91456" marR="91456" marT="45727" marB="45727"/>
                </a:tc>
              </a:tr>
            </a:tbl>
          </a:graphicData>
        </a:graphic>
      </p:graphicFrame>
      <p:sp>
        <p:nvSpPr>
          <p:cNvPr id="9" name="Retângulo 8"/>
          <p:cNvSpPr/>
          <p:nvPr/>
        </p:nvSpPr>
        <p:spPr>
          <a:xfrm>
            <a:off x="378034" y="1020185"/>
            <a:ext cx="3453738" cy="434542"/>
          </a:xfrm>
          <a:prstGeom prst="rect">
            <a:avLst/>
          </a:prstGeom>
          <a:solidFill>
            <a:srgbClr val="DF004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pPr>
            <a:r>
              <a:rPr lang="pt-BR" altLang="pt-BR" sz="2400" b="1" dirty="0">
                <a:solidFill>
                  <a:schemeClr val="bg1"/>
                </a:solidFill>
              </a:rPr>
              <a:t>Dados antropométricos</a:t>
            </a:r>
          </a:p>
        </p:txBody>
      </p:sp>
      <p:sp>
        <p:nvSpPr>
          <p:cNvPr id="2" name="Retângulo 1"/>
          <p:cNvSpPr/>
          <p:nvPr/>
        </p:nvSpPr>
        <p:spPr>
          <a:xfrm>
            <a:off x="112721" y="0"/>
            <a:ext cx="4742308" cy="400110"/>
          </a:xfrm>
          <a:prstGeom prst="rect">
            <a:avLst/>
          </a:prstGeom>
        </p:spPr>
        <p:txBody>
          <a:bodyPr wrap="square">
            <a:spAutoFit/>
          </a:bodyPr>
          <a:lstStyle/>
          <a:p>
            <a:pPr>
              <a:defRPr/>
            </a:pPr>
            <a:r>
              <a:rPr lang="pt-BR" sz="2000" b="1" dirty="0">
                <a:solidFill>
                  <a:srgbClr val="C00000"/>
                </a:solidFill>
                <a:latin typeface="Arial" panose="020B0604020202020204" pitchFamily="34" charset="0"/>
                <a:cs typeface="Arial" panose="020B0604020202020204" pitchFamily="34" charset="0"/>
              </a:rPr>
              <a:t>CASO CLÍNICO</a:t>
            </a:r>
          </a:p>
        </p:txBody>
      </p:sp>
      <p:sp>
        <p:nvSpPr>
          <p:cNvPr id="5" name="CaixaDeTexto 4"/>
          <p:cNvSpPr txBox="1"/>
          <p:nvPr/>
        </p:nvSpPr>
        <p:spPr>
          <a:xfrm>
            <a:off x="4408227" y="600501"/>
            <a:ext cx="4135272" cy="369332"/>
          </a:xfrm>
          <a:prstGeom prst="rect">
            <a:avLst/>
          </a:prstGeom>
          <a:noFill/>
        </p:spPr>
        <p:txBody>
          <a:bodyPr wrap="square" rtlCol="0">
            <a:spAutoFit/>
          </a:bodyPr>
          <a:lstStyle/>
          <a:p>
            <a:r>
              <a:rPr lang="pt-BR" dirty="0" smtClean="0"/>
              <a:t>Calcule a % de amputação !</a:t>
            </a:r>
            <a:endParaRPr lang="pt-BR" dirty="0"/>
          </a:p>
        </p:txBody>
      </p:sp>
    </p:spTree>
    <p:extLst>
      <p:ext uri="{BB962C8B-B14F-4D97-AF65-F5344CB8AC3E}">
        <p14:creationId xmlns:p14="http://schemas.microsoft.com/office/powerpoint/2010/main" val="23176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84935" y="0"/>
            <a:ext cx="6534364" cy="400110"/>
          </a:xfrm>
          <a:prstGeom prst="rect">
            <a:avLst/>
          </a:prstGeom>
        </p:spPr>
        <p:txBody>
          <a:bodyPr wrap="square">
            <a:spAutoFit/>
          </a:bodyPr>
          <a:lstStyle/>
          <a:p>
            <a:pPr>
              <a:defRPr/>
            </a:pPr>
            <a:r>
              <a:rPr lang="pt-BR" sz="2000" b="1" dirty="0">
                <a:solidFill>
                  <a:srgbClr val="C00000"/>
                </a:solidFill>
                <a:latin typeface="Arial" panose="020B0604020202020204" pitchFamily="34" charset="0"/>
                <a:cs typeface="Arial" panose="020B0604020202020204" pitchFamily="34" charset="0"/>
              </a:rPr>
              <a:t>CASO CLÍNICO</a:t>
            </a:r>
          </a:p>
        </p:txBody>
      </p:sp>
      <p:sp>
        <p:nvSpPr>
          <p:cNvPr id="7" name="Texto explicativo em elipse 6"/>
          <p:cNvSpPr/>
          <p:nvPr/>
        </p:nvSpPr>
        <p:spPr>
          <a:xfrm rot="1138677">
            <a:off x="3812826" y="965803"/>
            <a:ext cx="3960440" cy="2880320"/>
          </a:xfrm>
          <a:prstGeom prst="wedgeEllipseCallout">
            <a:avLst/>
          </a:prstGeom>
          <a:solidFill>
            <a:srgbClr val="DF0046"/>
          </a:solid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2800" b="1" dirty="0">
                <a:ln>
                  <a:solidFill>
                    <a:schemeClr val="accent6"/>
                  </a:solidFill>
                </a:ln>
                <a:solidFill>
                  <a:schemeClr val="bg1"/>
                </a:solidFill>
              </a:rPr>
              <a:t>INTERVENÇÃO NUTRICIONAL!?</a:t>
            </a:r>
          </a:p>
        </p:txBody>
      </p:sp>
      <p:pic>
        <p:nvPicPr>
          <p:cNvPr id="9" name="Espaço Reservado para Conteúdo 15" descr="smi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9547" y="2813957"/>
            <a:ext cx="30241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07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5569528" cy="677108"/>
          </a:xfrm>
          <a:prstGeom prst="rect">
            <a:avLst/>
          </a:prstGeom>
          <a:noFill/>
        </p:spPr>
        <p:txBody>
          <a:bodyPr wrap="square" rtlCol="0">
            <a:spAutoFit/>
          </a:bodyPr>
          <a:lstStyle/>
          <a:p>
            <a:r>
              <a:rPr lang="pt-BR" sz="2000" b="1" dirty="0" smtClean="0">
                <a:solidFill>
                  <a:srgbClr val="C00000"/>
                </a:solidFill>
              </a:rPr>
              <a:t>Amputado Bilateral:</a:t>
            </a:r>
          </a:p>
          <a:p>
            <a:endParaRPr lang="pt-BR" dirty="0">
              <a:solidFill>
                <a:schemeClr val="bg1"/>
              </a:solidFill>
            </a:endParaRPr>
          </a:p>
        </p:txBody>
      </p:sp>
      <p:sp>
        <p:nvSpPr>
          <p:cNvPr id="4" name="CaixaDeTexto 3"/>
          <p:cNvSpPr txBox="1"/>
          <p:nvPr/>
        </p:nvSpPr>
        <p:spPr>
          <a:xfrm>
            <a:off x="222069" y="5695405"/>
            <a:ext cx="8739051" cy="646331"/>
          </a:xfrm>
          <a:prstGeom prst="rect">
            <a:avLst/>
          </a:prstGeom>
          <a:noFill/>
        </p:spPr>
        <p:txBody>
          <a:bodyPr wrap="square" rtlCol="0">
            <a:spAutoFit/>
          </a:bodyPr>
          <a:lstStyle/>
          <a:p>
            <a:pPr algn="just"/>
            <a:r>
              <a:rPr lang="en-US" sz="1200" dirty="0" smtClean="0"/>
              <a:t>USE OF HAND-TO- HAND MEASUREMENTS FOR BODY COMPOSITION MONITORING IN PATIENTS WITH INACCESSIBLE OR AMPUTATED FEET  David F. Keane, Elizabeth Lindley.  Departments of Medical Physics and Renal Medicine, Leeds Teaching Hospitals NHS Trust, Leeds, UK.</a:t>
            </a:r>
            <a:endParaRPr lang="pt-BR" sz="1200" dirty="0"/>
          </a:p>
        </p:txBody>
      </p:sp>
      <p:sp>
        <p:nvSpPr>
          <p:cNvPr id="6" name="CaixaDeTexto 5"/>
          <p:cNvSpPr txBox="1"/>
          <p:nvPr/>
        </p:nvSpPr>
        <p:spPr>
          <a:xfrm>
            <a:off x="399096" y="677108"/>
            <a:ext cx="8098971" cy="1754326"/>
          </a:xfrm>
          <a:prstGeom prst="rect">
            <a:avLst/>
          </a:prstGeom>
          <a:noFill/>
        </p:spPr>
        <p:txBody>
          <a:bodyPr wrap="square" rtlCol="0">
            <a:spAutoFit/>
          </a:bodyPr>
          <a:lstStyle/>
          <a:p>
            <a:r>
              <a:rPr lang="pt-BR" dirty="0" smtClean="0"/>
              <a:t>Sugere que as medições mão a mão pode proporcionar um protocolo alternativo para medições da BIA em amputados bilaterais e pacientes com pés inacessíveis.</a:t>
            </a:r>
          </a:p>
          <a:p>
            <a:endParaRPr lang="pt-BR" dirty="0" smtClean="0"/>
          </a:p>
          <a:p>
            <a:r>
              <a:rPr lang="pt-BR" dirty="0" smtClean="0"/>
              <a:t>Em amputados bilateral a sua altura real ou estimada de antes da amputação  é usado.</a:t>
            </a:r>
          </a:p>
          <a:p>
            <a:endParaRPr lang="pt-BR" dirty="0" smtClean="0"/>
          </a:p>
        </p:txBody>
      </p:sp>
      <p:pic>
        <p:nvPicPr>
          <p:cNvPr id="9217" name="Picture 1"/>
          <p:cNvPicPr>
            <a:picLocks noChangeAspect="1" noChangeArrowheads="1"/>
          </p:cNvPicPr>
          <p:nvPr/>
        </p:nvPicPr>
        <p:blipFill>
          <a:blip r:embed="rId2"/>
          <a:srcRect/>
          <a:stretch>
            <a:fillRect/>
          </a:stretch>
        </p:blipFill>
        <p:spPr bwMode="auto">
          <a:xfrm>
            <a:off x="1672043" y="1881785"/>
            <a:ext cx="5553075" cy="3667125"/>
          </a:xfrm>
          <a:prstGeom prst="rect">
            <a:avLst/>
          </a:prstGeom>
          <a:noFill/>
          <a:ln w="9525">
            <a:noFill/>
            <a:miter lim="800000"/>
            <a:headEnd/>
            <a:tailEnd/>
          </a:ln>
        </p:spPr>
      </p:pic>
    </p:spTree>
    <p:extLst>
      <p:ext uri="{BB962C8B-B14F-4D97-AF65-F5344CB8AC3E}">
        <p14:creationId xmlns:p14="http://schemas.microsoft.com/office/powerpoint/2010/main" val="380200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088573" y="727591"/>
            <a:ext cx="4232564" cy="2380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aixaDeTexto 2"/>
          <p:cNvSpPr txBox="1"/>
          <p:nvPr/>
        </p:nvSpPr>
        <p:spPr>
          <a:xfrm>
            <a:off x="31173" y="103909"/>
            <a:ext cx="4114800" cy="369332"/>
          </a:xfrm>
          <a:prstGeom prst="rect">
            <a:avLst/>
          </a:prstGeom>
          <a:noFill/>
        </p:spPr>
        <p:txBody>
          <a:bodyPr wrap="square" rtlCol="0">
            <a:spAutoFit/>
          </a:bodyPr>
          <a:lstStyle/>
          <a:p>
            <a:r>
              <a:rPr lang="pt-BR" dirty="0" smtClean="0">
                <a:solidFill>
                  <a:schemeClr val="bg1"/>
                </a:solidFill>
              </a:rPr>
              <a:t>Relato de caso:</a:t>
            </a:r>
            <a:endParaRPr lang="pt-BR" dirty="0">
              <a:solidFill>
                <a:schemeClr val="bg1"/>
              </a:solidFill>
            </a:endParaRPr>
          </a:p>
        </p:txBody>
      </p:sp>
      <p:pic>
        <p:nvPicPr>
          <p:cNvPr id="4" name="Imagem 3"/>
          <p:cNvPicPr>
            <a:picLocks noChangeAspect="1"/>
          </p:cNvPicPr>
          <p:nvPr/>
        </p:nvPicPr>
        <p:blipFill>
          <a:blip r:embed="rId3"/>
          <a:stretch>
            <a:fillRect/>
          </a:stretch>
        </p:blipFill>
        <p:spPr>
          <a:xfrm rot="10800000">
            <a:off x="1686791" y="3362758"/>
            <a:ext cx="5015345" cy="2821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948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a:duotone>
              <a:schemeClr val="bg2">
                <a:shade val="45000"/>
                <a:satMod val="135000"/>
              </a:schemeClr>
              <a:prstClr val="white"/>
            </a:duotone>
          </a:blip>
          <a:stretch>
            <a:fillRect/>
          </a:stretch>
        </p:blipFill>
        <p:spPr>
          <a:xfrm>
            <a:off x="5614816" y="4182806"/>
            <a:ext cx="3497605" cy="1966964"/>
          </a:xfrm>
          <a:prstGeom prst="rect">
            <a:avLst/>
          </a:prstGeom>
        </p:spPr>
      </p:pic>
      <p:pic>
        <p:nvPicPr>
          <p:cNvPr id="1032" name="Picture 8" descr="Resultado de imagem para amputaÃ§Ã£o"/>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9156" r="29238"/>
          <a:stretch/>
        </p:blipFill>
        <p:spPr bwMode="auto">
          <a:xfrm>
            <a:off x="30823" y="403200"/>
            <a:ext cx="5553548" cy="6320108"/>
          </a:xfrm>
          <a:prstGeom prst="rect">
            <a:avLst/>
          </a:prstGeom>
          <a:noFill/>
          <a:extLst>
            <a:ext uri="{909E8E84-426E-40DD-AFC4-6F175D3DCCD1}">
              <a14:hiddenFill xmlns:a14="http://schemas.microsoft.com/office/drawing/2010/main">
                <a:solidFill>
                  <a:srgbClr val="FFFFFF"/>
                </a:solidFill>
              </a14:hiddenFill>
            </a:ext>
          </a:extLst>
        </p:spPr>
      </p:pic>
      <p:pic>
        <p:nvPicPr>
          <p:cNvPr id="50" name="Imagem 49"/>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6200000">
            <a:off x="5877219" y="-110793"/>
            <a:ext cx="2811725" cy="3658678"/>
          </a:xfrm>
          <a:prstGeom prst="rect">
            <a:avLst/>
          </a:prstGeom>
        </p:spPr>
      </p:pic>
      <p:pic>
        <p:nvPicPr>
          <p:cNvPr id="6" name="Image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 y="0"/>
            <a:ext cx="9143244" cy="475449"/>
          </a:xfrm>
          <a:prstGeom prst="rect">
            <a:avLst/>
          </a:prstGeom>
        </p:spPr>
      </p:pic>
      <p:sp>
        <p:nvSpPr>
          <p:cNvPr id="3" name="CaixaDeTexto 2"/>
          <p:cNvSpPr txBox="1"/>
          <p:nvPr/>
        </p:nvSpPr>
        <p:spPr>
          <a:xfrm>
            <a:off x="127000" y="33868"/>
            <a:ext cx="8458200" cy="369332"/>
          </a:xfrm>
          <a:prstGeom prst="rect">
            <a:avLst/>
          </a:prstGeom>
          <a:noFill/>
        </p:spPr>
        <p:txBody>
          <a:bodyPr wrap="square" rtlCol="0">
            <a:spAutoFit/>
          </a:bodyPr>
          <a:lstStyle/>
          <a:p>
            <a:endParaRPr lang="pt-BR" dirty="0">
              <a:solidFill>
                <a:srgbClr val="EED9A4"/>
              </a:solidFill>
            </a:endParaRPr>
          </a:p>
        </p:txBody>
      </p:sp>
      <p:grpSp>
        <p:nvGrpSpPr>
          <p:cNvPr id="2" name="Grupo 1"/>
          <p:cNvGrpSpPr/>
          <p:nvPr/>
        </p:nvGrpSpPr>
        <p:grpSpPr>
          <a:xfrm>
            <a:off x="1295258" y="1881788"/>
            <a:ext cx="6552728" cy="504056"/>
            <a:chOff x="1312590" y="1773585"/>
            <a:chExt cx="6552728" cy="504056"/>
          </a:xfrm>
        </p:grpSpPr>
        <p:grpSp>
          <p:nvGrpSpPr>
            <p:cNvPr id="11" name="Grupo 10"/>
            <p:cNvGrpSpPr/>
            <p:nvPr/>
          </p:nvGrpSpPr>
          <p:grpSpPr>
            <a:xfrm>
              <a:off x="1312590" y="1773585"/>
              <a:ext cx="6552728" cy="504056"/>
              <a:chOff x="1331640" y="1916832"/>
              <a:chExt cx="6552728" cy="504056"/>
            </a:xfrm>
          </p:grpSpPr>
          <p:sp>
            <p:nvSpPr>
              <p:cNvPr id="13" name="Retângulo 12"/>
              <p:cNvSpPr/>
              <p:nvPr/>
            </p:nvSpPr>
            <p:spPr>
              <a:xfrm>
                <a:off x="1331640" y="1916832"/>
                <a:ext cx="6552728" cy="504056"/>
              </a:xfrm>
              <a:prstGeom prst="rect">
                <a:avLst/>
              </a:prstGeom>
              <a:pattFill prst="ltDnDiag">
                <a:fgClr>
                  <a:srgbClr val="D9A936"/>
                </a:fgClr>
                <a:bgClr>
                  <a:srgbClr val="F9C1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5" name="Retângulo 14"/>
              <p:cNvSpPr/>
              <p:nvPr/>
            </p:nvSpPr>
            <p:spPr>
              <a:xfrm>
                <a:off x="1331640" y="1916832"/>
                <a:ext cx="504056" cy="504056"/>
              </a:xfrm>
              <a:prstGeom prst="rect">
                <a:avLst/>
              </a:prstGeom>
              <a:solidFill>
                <a:srgbClr val="0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prstClr val="white"/>
                    </a:solidFill>
                  </a:rPr>
                  <a:t>1</a:t>
                </a:r>
                <a:endParaRPr lang="pt-BR" sz="2800" b="1" dirty="0">
                  <a:solidFill>
                    <a:prstClr val="white"/>
                  </a:solidFill>
                </a:endParaRPr>
              </a:p>
            </p:txBody>
          </p:sp>
        </p:grpSp>
        <p:sp>
          <p:nvSpPr>
            <p:cNvPr id="12" name="Retângulo 11"/>
            <p:cNvSpPr/>
            <p:nvPr/>
          </p:nvSpPr>
          <p:spPr>
            <a:xfrm>
              <a:off x="1804975" y="1859997"/>
              <a:ext cx="4765217" cy="369332"/>
            </a:xfrm>
            <a:prstGeom prst="rect">
              <a:avLst/>
            </a:prstGeom>
          </p:spPr>
          <p:txBody>
            <a:bodyPr wrap="square">
              <a:spAutoFit/>
            </a:bodyPr>
            <a:lstStyle/>
            <a:p>
              <a:pPr>
                <a:defRPr/>
              </a:pPr>
              <a:r>
                <a:rPr lang="pt-BR" b="1" dirty="0">
                  <a:latin typeface="Arial" panose="020B0604020202020204" pitchFamily="34" charset="0"/>
                  <a:cs typeface="Arial" panose="020B0604020202020204" pitchFamily="34" charset="0"/>
                </a:rPr>
                <a:t>P</a:t>
              </a:r>
              <a:r>
                <a:rPr lang="pt-BR" b="1" dirty="0" smtClean="0">
                  <a:latin typeface="Arial" panose="020B0604020202020204" pitchFamily="34" charset="0"/>
                  <a:cs typeface="Arial" panose="020B0604020202020204" pitchFamily="34" charset="0"/>
                </a:rPr>
                <a:t>rincipais </a:t>
              </a:r>
              <a:r>
                <a:rPr lang="pt-BR" b="1" dirty="0">
                  <a:latin typeface="Arial" panose="020B0604020202020204" pitchFamily="34" charset="0"/>
                  <a:cs typeface="Arial" panose="020B0604020202020204" pitchFamily="34" charset="0"/>
                </a:rPr>
                <a:t>C</a:t>
              </a:r>
              <a:r>
                <a:rPr lang="pt-BR" b="1" dirty="0" smtClean="0">
                  <a:latin typeface="Arial" panose="020B0604020202020204" pitchFamily="34" charset="0"/>
                  <a:cs typeface="Arial" panose="020B0604020202020204" pitchFamily="34" charset="0"/>
                </a:rPr>
                <a:t>ausas de Amputação</a:t>
              </a:r>
              <a:endParaRPr lang="pt-BR" b="1" dirty="0">
                <a:latin typeface="Arial" panose="020B0604020202020204" pitchFamily="34" charset="0"/>
                <a:cs typeface="Arial" panose="020B0604020202020204" pitchFamily="34" charset="0"/>
              </a:endParaRPr>
            </a:p>
          </p:txBody>
        </p:sp>
      </p:grpSp>
      <p:grpSp>
        <p:nvGrpSpPr>
          <p:cNvPr id="58" name="Grupo 57"/>
          <p:cNvGrpSpPr/>
          <p:nvPr/>
        </p:nvGrpSpPr>
        <p:grpSpPr>
          <a:xfrm>
            <a:off x="1310392" y="2525251"/>
            <a:ext cx="6552728" cy="504056"/>
            <a:chOff x="1331640" y="1052736"/>
            <a:chExt cx="6552728" cy="504056"/>
          </a:xfrm>
        </p:grpSpPr>
        <p:grpSp>
          <p:nvGrpSpPr>
            <p:cNvPr id="59" name="Grupo 58"/>
            <p:cNvGrpSpPr/>
            <p:nvPr/>
          </p:nvGrpSpPr>
          <p:grpSpPr>
            <a:xfrm>
              <a:off x="1331640" y="1052736"/>
              <a:ext cx="6552728" cy="504056"/>
              <a:chOff x="1331640" y="1916832"/>
              <a:chExt cx="6552728" cy="504056"/>
            </a:xfrm>
          </p:grpSpPr>
          <p:sp>
            <p:nvSpPr>
              <p:cNvPr id="61" name="Retângulo 60"/>
              <p:cNvSpPr/>
              <p:nvPr/>
            </p:nvSpPr>
            <p:spPr>
              <a:xfrm>
                <a:off x="1331640" y="1916832"/>
                <a:ext cx="6552728" cy="504056"/>
              </a:xfrm>
              <a:prstGeom prst="rect">
                <a:avLst/>
              </a:prstGeom>
              <a:pattFill prst="ltDnDiag">
                <a:fgClr>
                  <a:srgbClr val="D9A936"/>
                </a:fgClr>
                <a:bgClr>
                  <a:srgbClr val="F9C1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62" name="Retângulo 61"/>
              <p:cNvSpPr/>
              <p:nvPr/>
            </p:nvSpPr>
            <p:spPr>
              <a:xfrm>
                <a:off x="1331640" y="1916832"/>
                <a:ext cx="504056" cy="504056"/>
              </a:xfrm>
              <a:prstGeom prst="rect">
                <a:avLst/>
              </a:prstGeom>
              <a:solidFill>
                <a:srgbClr val="0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prstClr val="white"/>
                    </a:solidFill>
                  </a:rPr>
                  <a:t>2</a:t>
                </a:r>
                <a:endParaRPr lang="pt-BR" sz="2800" b="1" dirty="0">
                  <a:solidFill>
                    <a:prstClr val="white"/>
                  </a:solidFill>
                </a:endParaRPr>
              </a:p>
            </p:txBody>
          </p:sp>
        </p:grpSp>
        <p:sp>
          <p:nvSpPr>
            <p:cNvPr id="60" name="Retângulo 59"/>
            <p:cNvSpPr/>
            <p:nvPr/>
          </p:nvSpPr>
          <p:spPr>
            <a:xfrm>
              <a:off x="1865412" y="1139148"/>
              <a:ext cx="3099054" cy="369332"/>
            </a:xfrm>
            <a:prstGeom prst="rect">
              <a:avLst/>
            </a:prstGeom>
          </p:spPr>
          <p:txBody>
            <a:bodyPr wrap="square">
              <a:spAutoFit/>
            </a:bodyPr>
            <a:lstStyle/>
            <a:p>
              <a:pPr>
                <a:defRPr/>
              </a:pPr>
              <a:r>
                <a:rPr lang="pt-BR" b="1" dirty="0" smtClean="0">
                  <a:latin typeface="Arial" panose="020B0604020202020204" pitchFamily="34" charset="0"/>
                  <a:cs typeface="Arial" panose="020B0604020202020204" pitchFamily="34" charset="0"/>
                </a:rPr>
                <a:t>Atuação da Nutrição</a:t>
              </a:r>
              <a:endParaRPr lang="pt-BR" b="1" dirty="0">
                <a:latin typeface="Arial" panose="020B0604020202020204" pitchFamily="34" charset="0"/>
                <a:cs typeface="Arial" panose="020B0604020202020204" pitchFamily="34" charset="0"/>
              </a:endParaRPr>
            </a:p>
          </p:txBody>
        </p:sp>
      </p:grpSp>
      <p:grpSp>
        <p:nvGrpSpPr>
          <p:cNvPr id="63" name="Grupo 62"/>
          <p:cNvGrpSpPr/>
          <p:nvPr/>
        </p:nvGrpSpPr>
        <p:grpSpPr>
          <a:xfrm>
            <a:off x="1295258" y="3105213"/>
            <a:ext cx="6552728" cy="504056"/>
            <a:chOff x="1331640" y="1052736"/>
            <a:chExt cx="6552728" cy="504056"/>
          </a:xfrm>
        </p:grpSpPr>
        <p:grpSp>
          <p:nvGrpSpPr>
            <p:cNvPr id="64" name="Grupo 63"/>
            <p:cNvGrpSpPr/>
            <p:nvPr/>
          </p:nvGrpSpPr>
          <p:grpSpPr>
            <a:xfrm>
              <a:off x="1331640" y="1052736"/>
              <a:ext cx="6552728" cy="504056"/>
              <a:chOff x="1331640" y="1916832"/>
              <a:chExt cx="6552728" cy="504056"/>
            </a:xfrm>
          </p:grpSpPr>
          <p:sp>
            <p:nvSpPr>
              <p:cNvPr id="66" name="Retângulo 65"/>
              <p:cNvSpPr/>
              <p:nvPr/>
            </p:nvSpPr>
            <p:spPr>
              <a:xfrm>
                <a:off x="1331640" y="1916832"/>
                <a:ext cx="6552728" cy="504056"/>
              </a:xfrm>
              <a:prstGeom prst="rect">
                <a:avLst/>
              </a:prstGeom>
              <a:pattFill prst="ltDnDiag">
                <a:fgClr>
                  <a:srgbClr val="D9A936"/>
                </a:fgClr>
                <a:bgClr>
                  <a:srgbClr val="F9C1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67" name="Retângulo 66"/>
              <p:cNvSpPr/>
              <p:nvPr/>
            </p:nvSpPr>
            <p:spPr>
              <a:xfrm>
                <a:off x="1331640" y="1916832"/>
                <a:ext cx="504056" cy="504056"/>
              </a:xfrm>
              <a:prstGeom prst="rect">
                <a:avLst/>
              </a:prstGeom>
              <a:solidFill>
                <a:srgbClr val="0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prstClr val="white"/>
                    </a:solidFill>
                  </a:rPr>
                  <a:t>3</a:t>
                </a:r>
                <a:endParaRPr lang="pt-BR" sz="2800" b="1" dirty="0">
                  <a:solidFill>
                    <a:prstClr val="white"/>
                  </a:solidFill>
                </a:endParaRPr>
              </a:p>
            </p:txBody>
          </p:sp>
        </p:grpSp>
        <p:sp>
          <p:nvSpPr>
            <p:cNvPr id="65" name="Retângulo 64"/>
            <p:cNvSpPr/>
            <p:nvPr/>
          </p:nvSpPr>
          <p:spPr>
            <a:xfrm>
              <a:off x="1850831" y="1139148"/>
              <a:ext cx="3130820" cy="369332"/>
            </a:xfrm>
            <a:prstGeom prst="rect">
              <a:avLst/>
            </a:prstGeom>
          </p:spPr>
          <p:txBody>
            <a:bodyPr wrap="square">
              <a:spAutoFit/>
            </a:bodyPr>
            <a:lstStyle/>
            <a:p>
              <a:pPr>
                <a:defRPr/>
              </a:pPr>
              <a:r>
                <a:rPr lang="pt-BR" b="1" dirty="0">
                  <a:latin typeface="Arial" panose="020B0604020202020204" pitchFamily="34" charset="0"/>
                  <a:cs typeface="Arial" panose="020B0604020202020204" pitchFamily="34" charset="0"/>
                </a:rPr>
                <a:t>A</a:t>
              </a:r>
              <a:r>
                <a:rPr lang="pt-BR" b="1" dirty="0" smtClean="0">
                  <a:latin typeface="Arial" panose="020B0604020202020204" pitchFamily="34" charset="0"/>
                  <a:cs typeface="Arial" panose="020B0604020202020204" pitchFamily="34" charset="0"/>
                </a:rPr>
                <a:t>valiação </a:t>
              </a:r>
              <a:r>
                <a:rPr lang="pt-BR" b="1" dirty="0">
                  <a:latin typeface="Arial" panose="020B0604020202020204" pitchFamily="34" charset="0"/>
                  <a:cs typeface="Arial" panose="020B0604020202020204" pitchFamily="34" charset="0"/>
                </a:rPr>
                <a:t>A</a:t>
              </a:r>
              <a:r>
                <a:rPr lang="pt-BR" b="1" dirty="0" smtClean="0">
                  <a:latin typeface="Arial" panose="020B0604020202020204" pitchFamily="34" charset="0"/>
                  <a:cs typeface="Arial" panose="020B0604020202020204" pitchFamily="34" charset="0"/>
                </a:rPr>
                <a:t>ntropométrica</a:t>
              </a:r>
              <a:endParaRPr lang="pt-BR" b="1" dirty="0">
                <a:latin typeface="Arial" panose="020B0604020202020204" pitchFamily="34" charset="0"/>
                <a:cs typeface="Arial" panose="020B0604020202020204" pitchFamily="34" charset="0"/>
              </a:endParaRPr>
            </a:p>
          </p:txBody>
        </p:sp>
      </p:grpSp>
      <p:grpSp>
        <p:nvGrpSpPr>
          <p:cNvPr id="89" name="Grupo 88"/>
          <p:cNvGrpSpPr/>
          <p:nvPr/>
        </p:nvGrpSpPr>
        <p:grpSpPr>
          <a:xfrm>
            <a:off x="5970648" y="6390060"/>
            <a:ext cx="3007405" cy="333248"/>
            <a:chOff x="5392405" y="6355072"/>
            <a:chExt cx="3638959" cy="403230"/>
          </a:xfrm>
        </p:grpSpPr>
        <p:pic>
          <p:nvPicPr>
            <p:cNvPr id="90" name="Imagem 8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1376" y="6398542"/>
              <a:ext cx="779988" cy="333222"/>
            </a:xfrm>
            <a:prstGeom prst="rect">
              <a:avLst/>
            </a:prstGeom>
          </p:spPr>
        </p:pic>
        <p:cxnSp>
          <p:nvCxnSpPr>
            <p:cNvPr id="91" name="Conector reto 90"/>
            <p:cNvCxnSpPr/>
            <p:nvPr/>
          </p:nvCxnSpPr>
          <p:spPr>
            <a:xfrm>
              <a:off x="8100392" y="6355072"/>
              <a:ext cx="0" cy="40323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2" name="Grupo 91"/>
            <p:cNvGrpSpPr/>
            <p:nvPr/>
          </p:nvGrpSpPr>
          <p:grpSpPr>
            <a:xfrm>
              <a:off x="5392405" y="6478858"/>
              <a:ext cx="2547945" cy="223530"/>
              <a:chOff x="1094918" y="4685401"/>
              <a:chExt cx="4965224" cy="435596"/>
            </a:xfrm>
          </p:grpSpPr>
          <p:pic>
            <p:nvPicPr>
              <p:cNvPr id="93" name="Imagem 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4918" y="4723178"/>
                <a:ext cx="1284897" cy="268213"/>
              </a:xfrm>
              <a:prstGeom prst="rect">
                <a:avLst/>
              </a:prstGeom>
            </p:spPr>
          </p:pic>
          <p:pic>
            <p:nvPicPr>
              <p:cNvPr id="94" name="Imagem 9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1014" y="4685401"/>
                <a:ext cx="868748" cy="435596"/>
              </a:xfrm>
              <a:prstGeom prst="rect">
                <a:avLst/>
              </a:prstGeom>
            </p:spPr>
          </p:pic>
          <p:pic>
            <p:nvPicPr>
              <p:cNvPr id="95" name="Imagem 9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0954" y="4689921"/>
                <a:ext cx="1250146" cy="359998"/>
              </a:xfrm>
              <a:prstGeom prst="rect">
                <a:avLst/>
              </a:prstGeom>
            </p:spPr>
          </p:pic>
          <p:pic>
            <p:nvPicPr>
              <p:cNvPr id="96" name="Imagem 9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37683" y="4689924"/>
                <a:ext cx="822459" cy="359996"/>
              </a:xfrm>
              <a:prstGeom prst="rect">
                <a:avLst/>
              </a:prstGeom>
            </p:spPr>
          </p:pic>
        </p:grpSp>
      </p:grpSp>
      <p:grpSp>
        <p:nvGrpSpPr>
          <p:cNvPr id="34" name="Grupo 33"/>
          <p:cNvGrpSpPr/>
          <p:nvPr/>
        </p:nvGrpSpPr>
        <p:grpSpPr>
          <a:xfrm>
            <a:off x="1312590" y="3733058"/>
            <a:ext cx="6552728" cy="504056"/>
            <a:chOff x="1331640" y="1052736"/>
            <a:chExt cx="6552728" cy="504056"/>
          </a:xfrm>
        </p:grpSpPr>
        <p:grpSp>
          <p:nvGrpSpPr>
            <p:cNvPr id="35" name="Grupo 34"/>
            <p:cNvGrpSpPr/>
            <p:nvPr/>
          </p:nvGrpSpPr>
          <p:grpSpPr>
            <a:xfrm>
              <a:off x="1331640" y="1052736"/>
              <a:ext cx="6552728" cy="504056"/>
              <a:chOff x="1331640" y="1916832"/>
              <a:chExt cx="6552728" cy="504056"/>
            </a:xfrm>
          </p:grpSpPr>
          <p:sp>
            <p:nvSpPr>
              <p:cNvPr id="37" name="Retângulo 36"/>
              <p:cNvSpPr/>
              <p:nvPr/>
            </p:nvSpPr>
            <p:spPr>
              <a:xfrm>
                <a:off x="1331640" y="1916832"/>
                <a:ext cx="6552728" cy="504056"/>
              </a:xfrm>
              <a:prstGeom prst="rect">
                <a:avLst/>
              </a:prstGeom>
              <a:pattFill prst="ltDnDiag">
                <a:fgClr>
                  <a:srgbClr val="D9A936"/>
                </a:fgClr>
                <a:bgClr>
                  <a:srgbClr val="F9C1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38" name="Retângulo 37"/>
              <p:cNvSpPr/>
              <p:nvPr/>
            </p:nvSpPr>
            <p:spPr>
              <a:xfrm>
                <a:off x="1331640" y="1916832"/>
                <a:ext cx="504056" cy="504056"/>
              </a:xfrm>
              <a:prstGeom prst="rect">
                <a:avLst/>
              </a:prstGeom>
              <a:solidFill>
                <a:srgbClr val="0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smtClean="0">
                    <a:solidFill>
                      <a:prstClr val="white"/>
                    </a:solidFill>
                  </a:rPr>
                  <a:t>4</a:t>
                </a:r>
                <a:endParaRPr lang="pt-BR" sz="2800" b="1" dirty="0">
                  <a:solidFill>
                    <a:prstClr val="white"/>
                  </a:solidFill>
                </a:endParaRPr>
              </a:p>
            </p:txBody>
          </p:sp>
        </p:grpSp>
        <p:sp>
          <p:nvSpPr>
            <p:cNvPr id="36" name="Retângulo 35"/>
            <p:cNvSpPr/>
            <p:nvPr/>
          </p:nvSpPr>
          <p:spPr>
            <a:xfrm>
              <a:off x="1818364" y="1139148"/>
              <a:ext cx="2284454" cy="369332"/>
            </a:xfrm>
            <a:prstGeom prst="rect">
              <a:avLst/>
            </a:prstGeom>
          </p:spPr>
          <p:txBody>
            <a:bodyPr wrap="square">
              <a:spAutoFit/>
            </a:bodyPr>
            <a:lstStyle/>
            <a:p>
              <a:pPr>
                <a:defRPr/>
              </a:pPr>
              <a:r>
                <a:rPr lang="pt-BR" b="1" dirty="0">
                  <a:latin typeface="Arial" panose="020B0604020202020204" pitchFamily="34" charset="0"/>
                  <a:cs typeface="Arial" panose="020B0604020202020204" pitchFamily="34" charset="0"/>
                </a:rPr>
                <a:t>C</a:t>
              </a:r>
              <a:r>
                <a:rPr lang="pt-BR" b="1" dirty="0" smtClean="0">
                  <a:latin typeface="Arial" panose="020B0604020202020204" pitchFamily="34" charset="0"/>
                  <a:cs typeface="Arial" panose="020B0604020202020204" pitchFamily="34" charset="0"/>
                </a:rPr>
                <a:t>aso </a:t>
              </a:r>
              <a:r>
                <a:rPr lang="pt-BR" b="1" dirty="0">
                  <a:latin typeface="Arial" panose="020B0604020202020204" pitchFamily="34" charset="0"/>
                  <a:cs typeface="Arial" panose="020B0604020202020204" pitchFamily="34" charset="0"/>
                </a:rPr>
                <a:t>C</a:t>
              </a:r>
              <a:r>
                <a:rPr lang="pt-BR" b="1" dirty="0" smtClean="0">
                  <a:latin typeface="Arial" panose="020B0604020202020204" pitchFamily="34" charset="0"/>
                  <a:cs typeface="Arial" panose="020B0604020202020204" pitchFamily="34" charset="0"/>
                </a:rPr>
                <a:t>línico</a:t>
              </a:r>
              <a:endParaRPr lang="pt-BR"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7814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998668916"/>
              </p:ext>
            </p:extLst>
          </p:nvPr>
        </p:nvGraphicFramePr>
        <p:xfrm>
          <a:off x="374073" y="945570"/>
          <a:ext cx="8077596" cy="4800011"/>
        </p:xfrm>
        <a:graphic>
          <a:graphicData uri="http://schemas.openxmlformats.org/drawingml/2006/table">
            <a:tbl>
              <a:tblPr/>
              <a:tblGrid>
                <a:gridCol w="3659065"/>
                <a:gridCol w="2414662"/>
                <a:gridCol w="2003869"/>
              </a:tblGrid>
              <a:tr h="366413">
                <a:tc>
                  <a:txBody>
                    <a:bodyPr/>
                    <a:lstStyle/>
                    <a:p>
                      <a:pPr>
                        <a:lnSpc>
                          <a:spcPct val="105000"/>
                        </a:lnSpc>
                        <a:spcAft>
                          <a:spcPts val="0"/>
                        </a:spcAft>
                      </a:pPr>
                      <a:r>
                        <a:rPr lang="pt-BR" sz="1400" b="1" dirty="0">
                          <a:solidFill>
                            <a:srgbClr val="000000"/>
                          </a:solidFill>
                          <a:latin typeface="Arial"/>
                          <a:ea typeface="Calibri"/>
                          <a:cs typeface="Times New Roman"/>
                        </a:rPr>
                        <a:t>Dados </a:t>
                      </a:r>
                      <a:r>
                        <a:rPr lang="pt-BR" sz="1400" b="1" dirty="0" err="1">
                          <a:solidFill>
                            <a:srgbClr val="000000"/>
                          </a:solidFill>
                          <a:latin typeface="Arial"/>
                          <a:ea typeface="Calibri"/>
                          <a:cs typeface="Times New Roman"/>
                        </a:rPr>
                        <a:t>Biompedância</a:t>
                      </a:r>
                      <a:r>
                        <a:rPr lang="pt-BR" sz="1400" b="1" dirty="0">
                          <a:solidFill>
                            <a:srgbClr val="000000"/>
                          </a:solidFill>
                          <a:latin typeface="Arial"/>
                          <a:ea typeface="Calibri"/>
                          <a:cs typeface="Times New Roman"/>
                        </a:rPr>
                        <a:t> Elétrica (BIA)</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b="1">
                          <a:solidFill>
                            <a:srgbClr val="000000"/>
                          </a:solidFill>
                          <a:latin typeface="Arial"/>
                          <a:ea typeface="Calibri"/>
                          <a:cs typeface="Times New Roman"/>
                        </a:rPr>
                        <a:t>Valor</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b="1">
                          <a:solidFill>
                            <a:srgbClr val="000000"/>
                          </a:solidFill>
                          <a:latin typeface="Arial"/>
                          <a:ea typeface="Calibri"/>
                          <a:cs typeface="Times New Roman"/>
                        </a:rPr>
                        <a:t>Valor</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055">
                <a:tc>
                  <a:txBody>
                    <a:bodyPr/>
                    <a:lstStyle/>
                    <a:p>
                      <a:pPr>
                        <a:lnSpc>
                          <a:spcPct val="105000"/>
                        </a:lnSpc>
                        <a:spcAft>
                          <a:spcPts val="0"/>
                        </a:spcAft>
                      </a:pPr>
                      <a:r>
                        <a:rPr lang="pt-BR" sz="1400" dirty="0" smtClean="0">
                          <a:latin typeface="Calibri"/>
                          <a:ea typeface="Calibri"/>
                          <a:cs typeface="Times New Roman"/>
                        </a:rPr>
                        <a:t>N. S. B</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latin typeface="Calibri"/>
                          <a:ea typeface="Calibri"/>
                          <a:cs typeface="Times New Roman"/>
                        </a:rPr>
                        <a:t>10/05/2016 mão, coto.</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b="0" dirty="0" smtClean="0">
                          <a:solidFill>
                            <a:srgbClr val="000000"/>
                          </a:solidFill>
                          <a:latin typeface="Arial"/>
                          <a:ea typeface="Calibri"/>
                          <a:cs typeface="Times New Roman"/>
                        </a:rPr>
                        <a:t>20/05/16 mão,</a:t>
                      </a:r>
                      <a:r>
                        <a:rPr lang="pt-BR" sz="1400" b="0" baseline="0" dirty="0" smtClean="0">
                          <a:solidFill>
                            <a:srgbClr val="000000"/>
                          </a:solidFill>
                          <a:latin typeface="Arial"/>
                          <a:ea typeface="Calibri"/>
                          <a:cs typeface="Times New Roman"/>
                        </a:rPr>
                        <a:t> mão</a:t>
                      </a:r>
                      <a:endParaRPr lang="pt-BR" sz="1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13">
                <a:tc>
                  <a:txBody>
                    <a:bodyPr/>
                    <a:lstStyle/>
                    <a:p>
                      <a:pPr>
                        <a:lnSpc>
                          <a:spcPct val="105000"/>
                        </a:lnSpc>
                        <a:spcAft>
                          <a:spcPts val="0"/>
                        </a:spcAft>
                      </a:pPr>
                      <a:r>
                        <a:rPr lang="pt-BR" sz="1400">
                          <a:solidFill>
                            <a:srgbClr val="000000"/>
                          </a:solidFill>
                          <a:latin typeface="Arial"/>
                          <a:ea typeface="Calibri"/>
                          <a:cs typeface="Times New Roman"/>
                        </a:rPr>
                        <a:t>Peso da gordura corporal</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latin typeface="Calibri"/>
                          <a:ea typeface="Calibri"/>
                          <a:cs typeface="Times New Roman"/>
                        </a:rPr>
                        <a:t>10,3</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0000"/>
                          </a:solidFill>
                          <a:latin typeface="Arial"/>
                          <a:ea typeface="Calibri"/>
                          <a:cs typeface="Times New Roman"/>
                        </a:rPr>
                        <a:t>20,9 </a:t>
                      </a:r>
                      <a:r>
                        <a:rPr lang="pt-BR" sz="1400" dirty="0">
                          <a:solidFill>
                            <a:srgbClr val="000000"/>
                          </a:solidFill>
                          <a:latin typeface="Arial"/>
                          <a:ea typeface="Calibri"/>
                          <a:cs typeface="Times New Roman"/>
                        </a:rPr>
                        <a:t>kg</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13">
                <a:tc>
                  <a:txBody>
                    <a:bodyPr/>
                    <a:lstStyle/>
                    <a:p>
                      <a:pPr>
                        <a:lnSpc>
                          <a:spcPct val="105000"/>
                        </a:lnSpc>
                        <a:spcAft>
                          <a:spcPts val="0"/>
                        </a:spcAft>
                      </a:pPr>
                      <a:r>
                        <a:rPr lang="pt-BR" sz="1400" dirty="0">
                          <a:solidFill>
                            <a:srgbClr val="00B050"/>
                          </a:solidFill>
                          <a:latin typeface="Arial"/>
                          <a:ea typeface="Calibri"/>
                          <a:cs typeface="Times New Roman"/>
                        </a:rPr>
                        <a:t>% Gordura</a:t>
                      </a:r>
                      <a:endParaRPr lang="pt-BR" sz="1400" dirty="0">
                        <a:solidFill>
                          <a:srgbClr val="00B05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B050"/>
                          </a:solidFill>
                          <a:latin typeface="Arial"/>
                          <a:ea typeface="Calibri"/>
                          <a:cs typeface="Times New Roman"/>
                        </a:rPr>
                        <a:t>35,4 </a:t>
                      </a:r>
                      <a:r>
                        <a:rPr lang="pt-BR" sz="1400" dirty="0">
                          <a:solidFill>
                            <a:srgbClr val="00B050"/>
                          </a:solidFill>
                          <a:latin typeface="Arial"/>
                          <a:ea typeface="Calibri"/>
                          <a:cs typeface="Times New Roman"/>
                        </a:rPr>
                        <a:t>%</a:t>
                      </a:r>
                      <a:r>
                        <a:rPr lang="pt-BR" sz="1400" b="1" dirty="0">
                          <a:solidFill>
                            <a:srgbClr val="00B050"/>
                          </a:solidFill>
                          <a:latin typeface="Arial"/>
                          <a:ea typeface="Calibri"/>
                          <a:cs typeface="Times New Roman"/>
                        </a:rPr>
                        <a:t>*</a:t>
                      </a:r>
                      <a:endParaRPr lang="pt-BR" sz="1400" dirty="0">
                        <a:solidFill>
                          <a:srgbClr val="00B05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B050"/>
                          </a:solidFill>
                          <a:latin typeface="Arial"/>
                          <a:ea typeface="Calibri"/>
                          <a:cs typeface="Times New Roman"/>
                        </a:rPr>
                        <a:t>55,7 </a:t>
                      </a:r>
                      <a:r>
                        <a:rPr lang="pt-BR" sz="1400" dirty="0">
                          <a:solidFill>
                            <a:srgbClr val="00B050"/>
                          </a:solidFill>
                          <a:latin typeface="Arial"/>
                          <a:ea typeface="Calibri"/>
                          <a:cs typeface="Times New Roman"/>
                        </a:rPr>
                        <a:t>%</a:t>
                      </a:r>
                      <a:endParaRPr lang="pt-BR" sz="1400" dirty="0">
                        <a:solidFill>
                          <a:srgbClr val="00B05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13">
                <a:tc>
                  <a:txBody>
                    <a:bodyPr/>
                    <a:lstStyle/>
                    <a:p>
                      <a:pPr>
                        <a:lnSpc>
                          <a:spcPct val="105000"/>
                        </a:lnSpc>
                        <a:spcAft>
                          <a:spcPts val="0"/>
                        </a:spcAft>
                      </a:pPr>
                      <a:r>
                        <a:rPr lang="pt-BR" sz="1400">
                          <a:solidFill>
                            <a:srgbClr val="000000"/>
                          </a:solidFill>
                          <a:latin typeface="Arial"/>
                          <a:ea typeface="Calibri"/>
                          <a:cs typeface="Times New Roman"/>
                        </a:rPr>
                        <a:t>Peso da massa magra corporal</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0000"/>
                          </a:solidFill>
                          <a:latin typeface="Arial"/>
                          <a:ea typeface="Calibri"/>
                          <a:cs typeface="Times New Roman"/>
                        </a:rPr>
                        <a:t>33,5 </a:t>
                      </a:r>
                      <a:r>
                        <a:rPr lang="pt-BR" sz="1400" dirty="0">
                          <a:solidFill>
                            <a:srgbClr val="000000"/>
                          </a:solidFill>
                          <a:latin typeface="Arial"/>
                          <a:ea typeface="Calibri"/>
                          <a:cs typeface="Times New Roman"/>
                        </a:rPr>
                        <a:t>kg</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0000"/>
                          </a:solidFill>
                          <a:latin typeface="Arial"/>
                          <a:ea typeface="Calibri"/>
                          <a:cs typeface="Times New Roman"/>
                        </a:rPr>
                        <a:t>22,9 </a:t>
                      </a:r>
                      <a:r>
                        <a:rPr lang="pt-BR" sz="1400" dirty="0">
                          <a:solidFill>
                            <a:srgbClr val="000000"/>
                          </a:solidFill>
                          <a:latin typeface="Arial"/>
                          <a:ea typeface="Calibri"/>
                          <a:cs typeface="Times New Roman"/>
                        </a:rPr>
                        <a:t>kg</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13">
                <a:tc>
                  <a:txBody>
                    <a:bodyPr/>
                    <a:lstStyle/>
                    <a:p>
                      <a:pPr>
                        <a:lnSpc>
                          <a:spcPct val="105000"/>
                        </a:lnSpc>
                        <a:spcAft>
                          <a:spcPts val="0"/>
                        </a:spcAft>
                      </a:pPr>
                      <a:r>
                        <a:rPr lang="pt-BR" sz="1400">
                          <a:solidFill>
                            <a:srgbClr val="000000"/>
                          </a:solidFill>
                          <a:latin typeface="Arial"/>
                          <a:ea typeface="Calibri"/>
                          <a:cs typeface="Times New Roman"/>
                        </a:rPr>
                        <a:t>% Massa Magra</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0000"/>
                          </a:solidFill>
                          <a:latin typeface="Arial"/>
                          <a:ea typeface="Calibri"/>
                          <a:cs typeface="Times New Roman"/>
                        </a:rPr>
                        <a:t>65,6 </a:t>
                      </a:r>
                      <a:r>
                        <a:rPr lang="pt-BR" sz="1400" dirty="0">
                          <a:solidFill>
                            <a:srgbClr val="000000"/>
                          </a:solidFill>
                          <a:latin typeface="Arial"/>
                          <a:ea typeface="Calibri"/>
                          <a:cs typeface="Times New Roman"/>
                        </a:rPr>
                        <a:t>%</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0000"/>
                          </a:solidFill>
                          <a:latin typeface="Arial"/>
                          <a:ea typeface="Calibri"/>
                          <a:cs typeface="Times New Roman"/>
                        </a:rPr>
                        <a:t>44,2 %</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13">
                <a:tc>
                  <a:txBody>
                    <a:bodyPr/>
                    <a:lstStyle/>
                    <a:p>
                      <a:pPr>
                        <a:lnSpc>
                          <a:spcPct val="105000"/>
                        </a:lnSpc>
                        <a:spcAft>
                          <a:spcPts val="0"/>
                        </a:spcAft>
                      </a:pPr>
                      <a:r>
                        <a:rPr lang="pt-BR" sz="1400" dirty="0" err="1">
                          <a:solidFill>
                            <a:srgbClr val="000000"/>
                          </a:solidFill>
                          <a:latin typeface="Arial"/>
                          <a:ea typeface="Calibri"/>
                          <a:cs typeface="Times New Roman"/>
                        </a:rPr>
                        <a:t>Àgua</a:t>
                      </a:r>
                      <a:r>
                        <a:rPr lang="pt-BR" sz="1400" dirty="0">
                          <a:solidFill>
                            <a:srgbClr val="000000"/>
                          </a:solidFill>
                          <a:latin typeface="Arial"/>
                          <a:ea typeface="Calibri"/>
                          <a:cs typeface="Times New Roman"/>
                        </a:rPr>
                        <a:t> Corporal </a:t>
                      </a:r>
                      <a:r>
                        <a:rPr lang="pt-BR" sz="1400" dirty="0" smtClean="0">
                          <a:solidFill>
                            <a:srgbClr val="000000"/>
                          </a:solidFill>
                          <a:latin typeface="Arial"/>
                          <a:ea typeface="Calibri"/>
                          <a:cs typeface="Times New Roman"/>
                        </a:rPr>
                        <a:t>Total     </a:t>
                      </a:r>
                      <a:r>
                        <a:rPr lang="pt-BR" sz="1400" dirty="0" smtClean="0">
                          <a:solidFill>
                            <a:srgbClr val="C00000"/>
                          </a:solidFill>
                          <a:latin typeface="Arial"/>
                          <a:ea typeface="Calibri"/>
                          <a:cs typeface="Times New Roman"/>
                        </a:rPr>
                        <a:t>TBW: 64 %</a:t>
                      </a:r>
                      <a:endParaRPr lang="pt-BR" sz="1400" dirty="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0000"/>
                          </a:solidFill>
                          <a:latin typeface="Arial"/>
                          <a:ea typeface="Calibri"/>
                          <a:cs typeface="Times New Roman"/>
                        </a:rPr>
                        <a:t>21,4</a:t>
                      </a:r>
                      <a:r>
                        <a:rPr lang="pt-BR" sz="1400" baseline="0" dirty="0" smtClean="0">
                          <a:solidFill>
                            <a:srgbClr val="000000"/>
                          </a:solidFill>
                          <a:latin typeface="Arial"/>
                          <a:ea typeface="Calibri"/>
                          <a:cs typeface="Times New Roman"/>
                        </a:rPr>
                        <a:t> </a:t>
                      </a:r>
                      <a:r>
                        <a:rPr lang="pt-BR" sz="1400" dirty="0" smtClean="0">
                          <a:solidFill>
                            <a:srgbClr val="000000"/>
                          </a:solidFill>
                          <a:latin typeface="Arial"/>
                          <a:ea typeface="Calibri"/>
                          <a:cs typeface="Times New Roman"/>
                        </a:rPr>
                        <a:t>litros</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0000"/>
                          </a:solidFill>
                          <a:latin typeface="Arial"/>
                          <a:ea typeface="Calibri"/>
                          <a:cs typeface="Times New Roman"/>
                        </a:rPr>
                        <a:t>18 </a:t>
                      </a:r>
                      <a:r>
                        <a:rPr lang="pt-BR" sz="1400" dirty="0">
                          <a:solidFill>
                            <a:srgbClr val="000000"/>
                          </a:solidFill>
                          <a:latin typeface="Arial"/>
                          <a:ea typeface="Calibri"/>
                          <a:cs typeface="Times New Roman"/>
                        </a:rPr>
                        <a:t>litros</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13">
                <a:tc>
                  <a:txBody>
                    <a:bodyPr/>
                    <a:lstStyle/>
                    <a:p>
                      <a:pPr>
                        <a:lnSpc>
                          <a:spcPct val="105000"/>
                        </a:lnSpc>
                        <a:spcAft>
                          <a:spcPts val="0"/>
                        </a:spcAft>
                      </a:pPr>
                      <a:r>
                        <a:rPr lang="pt-BR" sz="1400">
                          <a:solidFill>
                            <a:srgbClr val="000000"/>
                          </a:solidFill>
                          <a:latin typeface="Arial"/>
                          <a:ea typeface="Calibri"/>
                          <a:cs typeface="Times New Roman"/>
                        </a:rPr>
                        <a:t>Taxa de Metabolismo Basal</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0000"/>
                          </a:solidFill>
                          <a:latin typeface="Arial"/>
                          <a:ea typeface="Calibri"/>
                          <a:cs typeface="Times New Roman"/>
                        </a:rPr>
                        <a:t>1017 </a:t>
                      </a:r>
                      <a:r>
                        <a:rPr lang="pt-BR" sz="1400" dirty="0">
                          <a:solidFill>
                            <a:srgbClr val="000000"/>
                          </a:solidFill>
                          <a:latin typeface="Arial"/>
                          <a:ea typeface="Calibri"/>
                          <a:cs typeface="Times New Roman"/>
                        </a:rPr>
                        <a:t>Kcal</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0000"/>
                          </a:solidFill>
                          <a:latin typeface="Arial"/>
                          <a:ea typeface="Calibri"/>
                          <a:cs typeface="Times New Roman"/>
                        </a:rPr>
                        <a:t> </a:t>
                      </a:r>
                      <a:r>
                        <a:rPr lang="pt-BR" sz="1400" dirty="0">
                          <a:solidFill>
                            <a:srgbClr val="000000"/>
                          </a:solidFill>
                          <a:latin typeface="Arial"/>
                          <a:ea typeface="Calibri"/>
                          <a:cs typeface="Times New Roman"/>
                        </a:rPr>
                        <a:t>Kcal</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13">
                <a:tc>
                  <a:txBody>
                    <a:bodyPr/>
                    <a:lstStyle/>
                    <a:p>
                      <a:pPr>
                        <a:lnSpc>
                          <a:spcPct val="105000"/>
                        </a:lnSpc>
                        <a:spcAft>
                          <a:spcPts val="0"/>
                        </a:spcAft>
                      </a:pPr>
                      <a:r>
                        <a:rPr lang="pt-BR" sz="1400" dirty="0" smtClean="0">
                          <a:solidFill>
                            <a:srgbClr val="000000"/>
                          </a:solidFill>
                          <a:latin typeface="Arial"/>
                          <a:ea typeface="Calibri"/>
                          <a:cs typeface="Times New Roman"/>
                        </a:rPr>
                        <a:t>Peso  (Kg)</a:t>
                      </a:r>
                      <a:r>
                        <a:rPr lang="pt-BR" sz="1400" baseline="0" dirty="0" smtClean="0">
                          <a:solidFill>
                            <a:srgbClr val="000000"/>
                          </a:solidFill>
                          <a:latin typeface="Arial"/>
                          <a:ea typeface="Calibri"/>
                          <a:cs typeface="Times New Roman"/>
                        </a:rPr>
                        <a:t>    E: 0,90m</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0000"/>
                          </a:solidFill>
                          <a:latin typeface="Arial"/>
                          <a:ea typeface="Calibri"/>
                          <a:cs typeface="Times New Roman"/>
                        </a:rPr>
                        <a:t>51 </a:t>
                      </a:r>
                      <a:r>
                        <a:rPr lang="pt-BR" sz="1400" dirty="0">
                          <a:solidFill>
                            <a:srgbClr val="000000"/>
                          </a:solidFill>
                          <a:latin typeface="Arial"/>
                          <a:ea typeface="Calibri"/>
                          <a:cs typeface="Times New Roman"/>
                        </a:rPr>
                        <a:t>Kg</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latin typeface="Calibri"/>
                          <a:ea typeface="Calibri"/>
                          <a:cs typeface="Times New Roman"/>
                        </a:rPr>
                        <a:t>697</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13">
                <a:tc>
                  <a:txBody>
                    <a:bodyPr/>
                    <a:lstStyle/>
                    <a:p>
                      <a:pPr>
                        <a:lnSpc>
                          <a:spcPct val="105000"/>
                        </a:lnSpc>
                        <a:spcAft>
                          <a:spcPts val="0"/>
                        </a:spcAft>
                      </a:pPr>
                      <a:r>
                        <a:rPr lang="pt-BR" sz="1400" dirty="0">
                          <a:solidFill>
                            <a:srgbClr val="C00000"/>
                          </a:solidFill>
                          <a:latin typeface="Arial"/>
                          <a:ea typeface="Calibri"/>
                          <a:cs typeface="Times New Roman"/>
                        </a:rPr>
                        <a:t>IMC</a:t>
                      </a:r>
                      <a:endParaRPr lang="pt-BR" sz="1400" dirty="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C00000"/>
                          </a:solidFill>
                          <a:latin typeface="Arial"/>
                          <a:ea typeface="Calibri"/>
                          <a:cs typeface="Times New Roman"/>
                        </a:rPr>
                        <a:t>84,91 </a:t>
                      </a:r>
                      <a:r>
                        <a:rPr lang="pt-BR" sz="1400" dirty="0">
                          <a:solidFill>
                            <a:srgbClr val="C00000"/>
                          </a:solidFill>
                          <a:latin typeface="Arial"/>
                          <a:ea typeface="Calibri"/>
                          <a:cs typeface="Times New Roman"/>
                        </a:rPr>
                        <a:t>Kg/m² **</a:t>
                      </a:r>
                      <a:endParaRPr lang="pt-BR" sz="1400" dirty="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C00000"/>
                          </a:solidFill>
                          <a:latin typeface="Calibri"/>
                          <a:ea typeface="Calibri"/>
                          <a:cs typeface="Times New Roman"/>
                        </a:rPr>
                        <a:t>-</a:t>
                      </a:r>
                      <a:endParaRPr lang="pt-BR" sz="1400" dirty="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13">
                <a:tc>
                  <a:txBody>
                    <a:bodyPr/>
                    <a:lstStyle/>
                    <a:p>
                      <a:pPr>
                        <a:lnSpc>
                          <a:spcPct val="105000"/>
                        </a:lnSpc>
                        <a:spcAft>
                          <a:spcPts val="0"/>
                        </a:spcAft>
                      </a:pPr>
                      <a:r>
                        <a:rPr lang="pt-BR" sz="1400">
                          <a:solidFill>
                            <a:srgbClr val="000000"/>
                          </a:solidFill>
                          <a:latin typeface="Arial"/>
                          <a:ea typeface="Calibri"/>
                          <a:cs typeface="Times New Roman"/>
                        </a:rPr>
                        <a:t>Classificação</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0000"/>
                          </a:solidFill>
                          <a:latin typeface="Arial"/>
                          <a:ea typeface="Calibri"/>
                          <a:cs typeface="Times New Roman"/>
                        </a:rPr>
                        <a:t>Não</a:t>
                      </a:r>
                      <a:r>
                        <a:rPr lang="pt-BR" sz="1400" baseline="0" dirty="0" smtClean="0">
                          <a:solidFill>
                            <a:srgbClr val="000000"/>
                          </a:solidFill>
                          <a:latin typeface="Arial"/>
                          <a:ea typeface="Calibri"/>
                          <a:cs typeface="Times New Roman"/>
                        </a:rPr>
                        <a:t> se aplica</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latin typeface="Calibri"/>
                          <a:ea typeface="Calibri"/>
                          <a:cs typeface="Times New Roman"/>
                        </a:rPr>
                        <a:t>-</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13">
                <a:tc>
                  <a:txBody>
                    <a:bodyPr/>
                    <a:lstStyle/>
                    <a:p>
                      <a:pPr>
                        <a:lnSpc>
                          <a:spcPct val="105000"/>
                        </a:lnSpc>
                        <a:spcAft>
                          <a:spcPts val="0"/>
                        </a:spcAft>
                      </a:pPr>
                      <a:r>
                        <a:rPr lang="pt-BR" sz="1400">
                          <a:solidFill>
                            <a:srgbClr val="000000"/>
                          </a:solidFill>
                          <a:latin typeface="Arial"/>
                          <a:ea typeface="Calibri"/>
                          <a:cs typeface="Times New Roman"/>
                        </a:rPr>
                        <a:t>Resistência</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0000"/>
                          </a:solidFill>
                          <a:latin typeface="Arial"/>
                          <a:ea typeface="Calibri"/>
                          <a:cs typeface="Times New Roman"/>
                        </a:rPr>
                        <a:t>340 </a:t>
                      </a:r>
                      <a:r>
                        <a:rPr lang="pt-BR" sz="1400" dirty="0">
                          <a:solidFill>
                            <a:srgbClr val="000000"/>
                          </a:solidFill>
                          <a:latin typeface="Arial"/>
                          <a:ea typeface="Calibri"/>
                          <a:cs typeface="Times New Roman"/>
                        </a:rPr>
                        <a:t>ohms</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0000"/>
                          </a:solidFill>
                          <a:latin typeface="Arial"/>
                          <a:ea typeface="Calibri"/>
                          <a:cs typeface="Times New Roman"/>
                        </a:rPr>
                        <a:t>560 </a:t>
                      </a:r>
                      <a:r>
                        <a:rPr lang="pt-BR" sz="1400" dirty="0">
                          <a:solidFill>
                            <a:srgbClr val="000000"/>
                          </a:solidFill>
                          <a:latin typeface="Arial"/>
                          <a:ea typeface="Calibri"/>
                          <a:cs typeface="Times New Roman"/>
                        </a:rPr>
                        <a:t>ohms</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413">
                <a:tc>
                  <a:txBody>
                    <a:bodyPr/>
                    <a:lstStyle/>
                    <a:p>
                      <a:pPr>
                        <a:lnSpc>
                          <a:spcPct val="105000"/>
                        </a:lnSpc>
                        <a:spcAft>
                          <a:spcPts val="0"/>
                        </a:spcAft>
                      </a:pPr>
                      <a:r>
                        <a:rPr lang="pt-BR" sz="1400" dirty="0" err="1">
                          <a:solidFill>
                            <a:srgbClr val="000000"/>
                          </a:solidFill>
                          <a:latin typeface="Arial"/>
                          <a:ea typeface="Calibri"/>
                          <a:cs typeface="Times New Roman"/>
                        </a:rPr>
                        <a:t>Reactância</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a:solidFill>
                            <a:srgbClr val="000000"/>
                          </a:solidFill>
                          <a:latin typeface="Arial"/>
                          <a:ea typeface="Calibri"/>
                          <a:cs typeface="Times New Roman"/>
                        </a:rPr>
                        <a:t>100 ohms</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pt-BR" sz="1400" dirty="0" smtClean="0">
                          <a:solidFill>
                            <a:srgbClr val="000000"/>
                          </a:solidFill>
                          <a:latin typeface="Arial"/>
                          <a:ea typeface="Calibri"/>
                          <a:cs typeface="Times New Roman"/>
                        </a:rPr>
                        <a:t>067 </a:t>
                      </a:r>
                      <a:r>
                        <a:rPr lang="pt-BR" sz="1400" dirty="0">
                          <a:solidFill>
                            <a:srgbClr val="000000"/>
                          </a:solidFill>
                          <a:latin typeface="Arial"/>
                          <a:ea typeface="Calibri"/>
                          <a:cs typeface="Times New Roman"/>
                        </a:rPr>
                        <a:t>ohms</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CaixaDeTexto 2"/>
          <p:cNvSpPr txBox="1"/>
          <p:nvPr/>
        </p:nvSpPr>
        <p:spPr>
          <a:xfrm>
            <a:off x="384464" y="0"/>
            <a:ext cx="4883727" cy="369332"/>
          </a:xfrm>
          <a:prstGeom prst="rect">
            <a:avLst/>
          </a:prstGeom>
          <a:noFill/>
        </p:spPr>
        <p:txBody>
          <a:bodyPr wrap="square" rtlCol="0">
            <a:spAutoFit/>
          </a:bodyPr>
          <a:lstStyle/>
          <a:p>
            <a:r>
              <a:rPr lang="pt-BR" dirty="0" smtClean="0">
                <a:solidFill>
                  <a:schemeClr val="bg1"/>
                </a:solidFill>
              </a:rPr>
              <a:t>Estudo de caso:</a:t>
            </a:r>
            <a:endParaRPr lang="pt-BR" dirty="0">
              <a:solidFill>
                <a:schemeClr val="bg1"/>
              </a:solidFill>
            </a:endParaRPr>
          </a:p>
        </p:txBody>
      </p:sp>
    </p:spTree>
    <p:extLst>
      <p:ext uri="{BB962C8B-B14F-4D97-AF65-F5344CB8AC3E}">
        <p14:creationId xmlns:p14="http://schemas.microsoft.com/office/powerpoint/2010/main" val="394137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3706" y="497780"/>
            <a:ext cx="8856324" cy="1939634"/>
          </a:xfrm>
          <a:prstGeom prst="rect">
            <a:avLst/>
          </a:prstGeom>
        </p:spPr>
        <p:txBody>
          <a:bodyPr wrap="square">
            <a:spAutoFit/>
          </a:bodyPr>
          <a:lstStyle/>
          <a:p>
            <a:pPr algn="just">
              <a:lnSpc>
                <a:spcPct val="107000"/>
              </a:lnSpc>
              <a:spcAft>
                <a:spcPts val="0"/>
              </a:spcAft>
            </a:pPr>
            <a:r>
              <a:rPr lang="pt-BR" sz="1600" b="1" dirty="0">
                <a:ea typeface="Calibri" panose="020F0502020204030204" pitchFamily="34" charset="0"/>
                <a:cs typeface="Calibri" panose="020F0502020204030204" pitchFamily="34" charset="0"/>
              </a:rPr>
              <a:t>P</a:t>
            </a:r>
            <a:r>
              <a:rPr lang="pt-BR" sz="1600" dirty="0">
                <a:ea typeface="Calibri" panose="020F0502020204030204" pitchFamily="34" charset="0"/>
                <a:cs typeface="Calibri" panose="020F0502020204030204" pitchFamily="34" charset="0"/>
              </a:rPr>
              <a:t>aciente </a:t>
            </a:r>
            <a:r>
              <a:rPr lang="pt-BR" sz="1600" dirty="0" smtClean="0">
                <a:ea typeface="Calibri" panose="020F0502020204030204" pitchFamily="34" charset="0"/>
                <a:cs typeface="Calibri" panose="020F0502020204030204" pitchFamily="34" charset="0"/>
              </a:rPr>
              <a:t>SS, passou </a:t>
            </a:r>
            <a:r>
              <a:rPr lang="pt-BR" sz="1600" dirty="0">
                <a:ea typeface="Calibri" panose="020F0502020204030204" pitchFamily="34" charset="0"/>
                <a:cs typeface="Calibri" panose="020F0502020204030204" pitchFamily="34" charset="0"/>
              </a:rPr>
              <a:t>por </a:t>
            </a:r>
            <a:r>
              <a:rPr lang="pt-BR" sz="1600" dirty="0" err="1">
                <a:ea typeface="Calibri" panose="020F0502020204030204" pitchFamily="34" charset="0"/>
                <a:cs typeface="Calibri" panose="020F0502020204030204" pitchFamily="34" charset="0"/>
              </a:rPr>
              <a:t>nefrectomia</a:t>
            </a:r>
            <a:r>
              <a:rPr lang="pt-BR" sz="1600" dirty="0">
                <a:ea typeface="Calibri" panose="020F0502020204030204" pitchFamily="34" charset="0"/>
                <a:cs typeface="Calibri" panose="020F0502020204030204" pitchFamily="34" charset="0"/>
              </a:rPr>
              <a:t> há cerca de 22 anos por </a:t>
            </a:r>
            <a:r>
              <a:rPr lang="pt-BR" sz="1600" dirty="0" smtClean="0">
                <a:ea typeface="Calibri" panose="020F0502020204030204" pitchFamily="34" charset="0"/>
                <a:cs typeface="Calibri" panose="020F0502020204030204" pitchFamily="34" charset="0"/>
              </a:rPr>
              <a:t>pielonefrite, </a:t>
            </a:r>
            <a:r>
              <a:rPr lang="pt-BR" sz="1600" dirty="0" err="1" smtClean="0">
                <a:ea typeface="Calibri" panose="020F0502020204030204" pitchFamily="34" charset="0"/>
                <a:cs typeface="Calibri" panose="020F0502020204030204" pitchFamily="34" charset="0"/>
              </a:rPr>
              <a:t>quadriamputada</a:t>
            </a:r>
            <a:r>
              <a:rPr lang="pt-BR" sz="1600" dirty="0" smtClean="0">
                <a:ea typeface="Calibri" panose="020F0502020204030204" pitchFamily="34" charset="0"/>
                <a:cs typeface="Calibri" panose="020F0502020204030204" pitchFamily="34" charset="0"/>
              </a:rPr>
              <a:t> (</a:t>
            </a:r>
            <a:r>
              <a:rPr lang="pt-BR" sz="1600" dirty="0" err="1" smtClean="0">
                <a:ea typeface="Calibri" panose="020F0502020204030204" pitchFamily="34" charset="0"/>
                <a:cs typeface="Calibri" panose="020F0502020204030204" pitchFamily="34" charset="0"/>
              </a:rPr>
              <a:t>transtibial</a:t>
            </a:r>
            <a:r>
              <a:rPr lang="pt-BR" sz="1600" dirty="0" smtClean="0">
                <a:ea typeface="Calibri" panose="020F0502020204030204" pitchFamily="34" charset="0"/>
                <a:cs typeface="Calibri" panose="020F0502020204030204" pitchFamily="34" charset="0"/>
              </a:rPr>
              <a:t> </a:t>
            </a:r>
            <a:r>
              <a:rPr lang="pt-BR" sz="1600" dirty="0">
                <a:ea typeface="Calibri" panose="020F0502020204030204" pitchFamily="34" charset="0"/>
                <a:cs typeface="Calibri" panose="020F0502020204030204" pitchFamily="34" charset="0"/>
              </a:rPr>
              <a:t>bilateral e </a:t>
            </a:r>
            <a:r>
              <a:rPr lang="pt-BR" sz="1600" dirty="0" err="1">
                <a:ea typeface="Calibri" panose="020F0502020204030204" pitchFamily="34" charset="0"/>
                <a:cs typeface="Calibri" panose="020F0502020204030204" pitchFamily="34" charset="0"/>
              </a:rPr>
              <a:t>transradial</a:t>
            </a:r>
            <a:r>
              <a:rPr lang="pt-BR" sz="1600" dirty="0">
                <a:ea typeface="Calibri" panose="020F0502020204030204" pitchFamily="34" charset="0"/>
                <a:cs typeface="Calibri" panose="020F0502020204030204" pitchFamily="34" charset="0"/>
              </a:rPr>
              <a:t> </a:t>
            </a:r>
            <a:r>
              <a:rPr lang="pt-BR" sz="1600" dirty="0" smtClean="0">
                <a:ea typeface="Calibri" panose="020F0502020204030204" pitchFamily="34" charset="0"/>
                <a:cs typeface="Calibri" panose="020F0502020204030204" pitchFamily="34" charset="0"/>
              </a:rPr>
              <a:t>bilateral). </a:t>
            </a:r>
            <a:r>
              <a:rPr lang="pt-BR" sz="1600" dirty="0">
                <a:ea typeface="Calibri" panose="020F0502020204030204" pitchFamily="34" charset="0"/>
                <a:cs typeface="Calibri" panose="020F0502020204030204" pitchFamily="34" charset="0"/>
              </a:rPr>
              <a:t>Evoluiu com complicações: </a:t>
            </a:r>
            <a:r>
              <a:rPr lang="pt-BR" sz="1600" dirty="0" smtClean="0">
                <a:ea typeface="Calibri" panose="020F0502020204030204" pitchFamily="34" charset="0"/>
                <a:cs typeface="Calibri" panose="020F0502020204030204" pitchFamily="34" charset="0"/>
              </a:rPr>
              <a:t>renais. Internou para </a:t>
            </a:r>
            <a:r>
              <a:rPr lang="pt-BR" sz="1600" dirty="0">
                <a:ea typeface="Calibri" panose="020F0502020204030204" pitchFamily="34" charset="0"/>
                <a:cs typeface="Calibri" panose="020F0502020204030204" pitchFamily="34" charset="0"/>
              </a:rPr>
              <a:t>programa de reabilitação </a:t>
            </a:r>
            <a:r>
              <a:rPr lang="pt-BR" sz="1600" dirty="0" smtClean="0">
                <a:ea typeface="Calibri" panose="020F0502020204030204" pitchFamily="34" charset="0"/>
                <a:cs typeface="Calibri" panose="020F0502020204030204" pitchFamily="34" charset="0"/>
              </a:rPr>
              <a:t>intensiva. </a:t>
            </a:r>
            <a:r>
              <a:rPr lang="pt-BR" sz="1600" dirty="0" smtClean="0">
                <a:solidFill>
                  <a:srgbClr val="000000"/>
                </a:solidFill>
                <a:ea typeface="Calibri" panose="020F0502020204030204" pitchFamily="34" charset="0"/>
                <a:cs typeface="Times New Roman" panose="02020603050405020304" pitchFamily="18" charset="0"/>
              </a:rPr>
              <a:t>Nega </a:t>
            </a:r>
            <a:r>
              <a:rPr lang="pt-BR" sz="1600" dirty="0">
                <a:solidFill>
                  <a:srgbClr val="000000"/>
                </a:solidFill>
                <a:ea typeface="Calibri" panose="020F0502020204030204" pitchFamily="34" charset="0"/>
                <a:cs typeface="Times New Roman" panose="02020603050405020304" pitchFamily="18" charset="0"/>
              </a:rPr>
              <a:t>presença de úlceras por pressão. Relata hábito intestinal diário, com fezes em consistência normal e sem uso de laxantes. Nega dificuldades de mastigação ou deglutição. Nega alergias e intolerâncias alimentares. Refere  aversão á leite. </a:t>
            </a:r>
            <a:r>
              <a:rPr lang="pt-BR" sz="1600" dirty="0" smtClean="0">
                <a:solidFill>
                  <a:srgbClr val="000000"/>
                </a:solidFill>
                <a:ea typeface="Calibri" panose="020F0502020204030204" pitchFamily="34" charset="0"/>
                <a:cs typeface="Times New Roman" panose="02020603050405020304" pitchFamily="18" charset="0"/>
              </a:rPr>
              <a:t>Relatou </a:t>
            </a:r>
            <a:r>
              <a:rPr lang="pt-BR" sz="1600" dirty="0">
                <a:solidFill>
                  <a:srgbClr val="000000"/>
                </a:solidFill>
                <a:ea typeface="Calibri" panose="020F0502020204030204" pitchFamily="34" charset="0"/>
                <a:cs typeface="Times New Roman" panose="02020603050405020304" pitchFamily="18" charset="0"/>
              </a:rPr>
              <a:t>ter ganhado peso nos últimos meses.</a:t>
            </a:r>
            <a:r>
              <a:rPr lang="pt-BR" sz="1600" b="1" dirty="0">
                <a:solidFill>
                  <a:srgbClr val="000000"/>
                </a:solidFill>
                <a:ea typeface="Calibri" panose="020F0502020204030204" pitchFamily="34" charset="0"/>
                <a:cs typeface="Times New Roman" panose="02020603050405020304" pitchFamily="18" charset="0"/>
              </a:rPr>
              <a:t> Nível de assistência nutricional:</a:t>
            </a:r>
            <a:r>
              <a:rPr lang="pt-BR" sz="1600" dirty="0">
                <a:solidFill>
                  <a:srgbClr val="000000"/>
                </a:solidFill>
                <a:ea typeface="Calibri" panose="020F0502020204030204" pitchFamily="34" charset="0"/>
                <a:cs typeface="Times New Roman" panose="02020603050405020304" pitchFamily="18" charset="0"/>
              </a:rPr>
              <a:t> Secundário.</a:t>
            </a:r>
            <a:endParaRPr lang="pt-BR" sz="1600" dirty="0">
              <a:ea typeface="Calibri" panose="020F0502020204030204" pitchFamily="34" charset="0"/>
              <a:cs typeface="Times New Roman" panose="02020603050405020304" pitchFamily="18" charset="0"/>
            </a:endParaRPr>
          </a:p>
          <a:p>
            <a:pPr algn="just">
              <a:lnSpc>
                <a:spcPct val="115000"/>
              </a:lnSpc>
              <a:spcAft>
                <a:spcPts val="1000"/>
              </a:spcAft>
            </a:pPr>
            <a:r>
              <a:rPr lang="pt-BR" sz="1600" dirty="0">
                <a:solidFill>
                  <a:srgbClr val="000000"/>
                </a:solidFill>
                <a:ea typeface="Calibri" panose="020F0502020204030204" pitchFamily="34" charset="0"/>
                <a:cs typeface="Times New Roman" panose="02020603050405020304" pitchFamily="18" charset="0"/>
              </a:rPr>
              <a:t> </a:t>
            </a:r>
            <a:endParaRPr lang="pt-BR" sz="1600" dirty="0">
              <a:effectLst/>
              <a:ea typeface="Calibri" panose="020F0502020204030204" pitchFamily="34" charset="0"/>
              <a:cs typeface="Times New Roman" panose="02020603050405020304" pitchFamily="18" charset="0"/>
            </a:endParaRPr>
          </a:p>
        </p:txBody>
      </p:sp>
      <p:sp>
        <p:nvSpPr>
          <p:cNvPr id="3" name="Retângulo 2"/>
          <p:cNvSpPr/>
          <p:nvPr/>
        </p:nvSpPr>
        <p:spPr>
          <a:xfrm>
            <a:off x="163706" y="36025"/>
            <a:ext cx="6534364" cy="400110"/>
          </a:xfrm>
          <a:prstGeom prst="rect">
            <a:avLst/>
          </a:prstGeom>
        </p:spPr>
        <p:txBody>
          <a:bodyPr wrap="square">
            <a:spAutoFit/>
          </a:bodyPr>
          <a:lstStyle/>
          <a:p>
            <a:r>
              <a:rPr lang="pt-BR" sz="2000" b="1" dirty="0">
                <a:solidFill>
                  <a:srgbClr val="C00000"/>
                </a:solidFill>
              </a:rPr>
              <a:t>Avaliação da composição corporal por diferentes métodos: </a:t>
            </a:r>
          </a:p>
        </p:txBody>
      </p:sp>
      <p:graphicFrame>
        <p:nvGraphicFramePr>
          <p:cNvPr id="4" name="Tabela 3"/>
          <p:cNvGraphicFramePr>
            <a:graphicFrameLocks noGrp="1"/>
          </p:cNvGraphicFramePr>
          <p:nvPr>
            <p:extLst>
              <p:ext uri="{D42A27DB-BD31-4B8C-83A1-F6EECF244321}">
                <p14:modId xmlns:p14="http://schemas.microsoft.com/office/powerpoint/2010/main" val="245461412"/>
              </p:ext>
            </p:extLst>
          </p:nvPr>
        </p:nvGraphicFramePr>
        <p:xfrm>
          <a:off x="1099335" y="2445253"/>
          <a:ext cx="7006974" cy="3275012"/>
        </p:xfrm>
        <a:graphic>
          <a:graphicData uri="http://schemas.openxmlformats.org/drawingml/2006/table">
            <a:tbl>
              <a:tblPr>
                <a:tableStyleId>{5C22544A-7EE6-4342-B048-85BDC9FD1C3A}</a:tableStyleId>
              </a:tblPr>
              <a:tblGrid>
                <a:gridCol w="2299103"/>
                <a:gridCol w="1094333"/>
                <a:gridCol w="1095105"/>
                <a:gridCol w="2518433"/>
              </a:tblGrid>
              <a:tr h="241448">
                <a:tc>
                  <a:txBody>
                    <a:bodyPr/>
                    <a:lstStyle/>
                    <a:p>
                      <a:pPr>
                        <a:lnSpc>
                          <a:spcPct val="105000"/>
                        </a:lnSpc>
                        <a:spcAft>
                          <a:spcPts val="0"/>
                        </a:spcAft>
                      </a:pPr>
                      <a:r>
                        <a:rPr lang="pt-BR" sz="1400" dirty="0">
                          <a:effectLst/>
                        </a:rPr>
                        <a:t>Dados Antropométricos: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gridSpan="2">
                  <a:txBody>
                    <a:bodyPr/>
                    <a:lstStyle/>
                    <a:p>
                      <a:pPr>
                        <a:lnSpc>
                          <a:spcPct val="105000"/>
                        </a:lnSpc>
                        <a:spcAft>
                          <a:spcPts val="0"/>
                        </a:spcAft>
                      </a:pPr>
                      <a:r>
                        <a:rPr lang="pt-BR" sz="1400" dirty="0">
                          <a:effectLst/>
                        </a:rPr>
                        <a:t>Valor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pt-BR"/>
                    </a:p>
                  </a:txBody>
                  <a:tcPr/>
                </a:tc>
                <a:tc>
                  <a:txBody>
                    <a:bodyPr/>
                    <a:lstStyle/>
                    <a:p>
                      <a:pPr>
                        <a:lnSpc>
                          <a:spcPct val="105000"/>
                        </a:lnSpc>
                        <a:spcAft>
                          <a:spcPts val="0"/>
                        </a:spcAft>
                      </a:pPr>
                      <a:r>
                        <a:rPr lang="pt-BR" sz="1400">
                          <a:effectLst/>
                        </a:rPr>
                        <a:t>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1448">
                <a:tc>
                  <a:txBody>
                    <a:bodyPr/>
                    <a:lstStyle/>
                    <a:p>
                      <a:pPr>
                        <a:lnSpc>
                          <a:spcPct val="105000"/>
                        </a:lnSpc>
                        <a:spcAft>
                          <a:spcPts val="0"/>
                        </a:spcAft>
                      </a:pPr>
                      <a:r>
                        <a:rPr lang="pt-BR" sz="1400">
                          <a:effectLst/>
                        </a:rPr>
                        <a:t>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gridSpan="2">
                  <a:txBody>
                    <a:bodyPr/>
                    <a:lstStyle/>
                    <a:p>
                      <a:pPr>
                        <a:lnSpc>
                          <a:spcPct val="105000"/>
                        </a:lnSpc>
                        <a:spcAft>
                          <a:spcPts val="0"/>
                        </a:spcAft>
                      </a:pPr>
                      <a:r>
                        <a:rPr lang="pt-BR" sz="1400">
                          <a:effectLst/>
                        </a:rPr>
                        <a:t>13/07/2016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pt-BR"/>
                    </a:p>
                  </a:txBody>
                  <a:tcPr/>
                </a:tc>
                <a:tc>
                  <a:txBody>
                    <a:bodyPr/>
                    <a:lstStyle/>
                    <a:p>
                      <a:pPr>
                        <a:lnSpc>
                          <a:spcPct val="105000"/>
                        </a:lnSpc>
                        <a:spcAft>
                          <a:spcPts val="0"/>
                        </a:spcAft>
                      </a:pPr>
                      <a:r>
                        <a:rPr lang="pt-BR" sz="1400">
                          <a:effectLst/>
                        </a:rPr>
                        <a:t>Classificação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1448">
                <a:tc>
                  <a:txBody>
                    <a:bodyPr/>
                    <a:lstStyle/>
                    <a:p>
                      <a:pPr>
                        <a:lnSpc>
                          <a:spcPct val="105000"/>
                        </a:lnSpc>
                        <a:spcAft>
                          <a:spcPts val="0"/>
                        </a:spcAft>
                      </a:pPr>
                      <a:r>
                        <a:rPr lang="pt-BR" sz="1400">
                          <a:effectLst/>
                        </a:rPr>
                        <a:t>Peso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64,2 Kg</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1448">
                <a:tc>
                  <a:txBody>
                    <a:bodyPr/>
                    <a:lstStyle/>
                    <a:p>
                      <a:pPr>
                        <a:lnSpc>
                          <a:spcPct val="105000"/>
                        </a:lnSpc>
                        <a:spcAft>
                          <a:spcPts val="0"/>
                        </a:spcAft>
                      </a:pPr>
                      <a:r>
                        <a:rPr lang="pt-BR" sz="1400">
                          <a:effectLst/>
                        </a:rPr>
                        <a:t>Circunferência do braço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35,7 cm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P 85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Eutrofia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1448">
                <a:tc>
                  <a:txBody>
                    <a:bodyPr/>
                    <a:lstStyle/>
                    <a:p>
                      <a:pPr>
                        <a:lnSpc>
                          <a:spcPct val="105000"/>
                        </a:lnSpc>
                        <a:spcAft>
                          <a:spcPts val="0"/>
                        </a:spcAft>
                      </a:pPr>
                      <a:r>
                        <a:rPr lang="pt-BR" sz="1400">
                          <a:effectLst/>
                        </a:rPr>
                        <a:t>Circunferência muscular do braço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26,59 cm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P 90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Eutrofia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1448">
                <a:tc>
                  <a:txBody>
                    <a:bodyPr/>
                    <a:lstStyle/>
                    <a:p>
                      <a:pPr>
                        <a:lnSpc>
                          <a:spcPct val="105000"/>
                        </a:lnSpc>
                        <a:spcAft>
                          <a:spcPts val="0"/>
                        </a:spcAft>
                      </a:pPr>
                      <a:r>
                        <a:rPr lang="pt-BR" sz="1400" dirty="0">
                          <a:effectLst/>
                        </a:rPr>
                        <a:t>Dobra Cutânea do Bíceps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10 mm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1448">
                <a:tc>
                  <a:txBody>
                    <a:bodyPr/>
                    <a:lstStyle/>
                    <a:p>
                      <a:pPr>
                        <a:lnSpc>
                          <a:spcPct val="105000"/>
                        </a:lnSpc>
                        <a:spcAft>
                          <a:spcPts val="0"/>
                        </a:spcAft>
                      </a:pPr>
                      <a:r>
                        <a:rPr lang="pt-BR" sz="1400">
                          <a:effectLst/>
                        </a:rPr>
                        <a:t>Dobra Cutânea do Tríceps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29 mm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P 50-75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Eutrofia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1448">
                <a:tc>
                  <a:txBody>
                    <a:bodyPr/>
                    <a:lstStyle/>
                    <a:p>
                      <a:pPr>
                        <a:lnSpc>
                          <a:spcPct val="105000"/>
                        </a:lnSpc>
                        <a:spcAft>
                          <a:spcPts val="0"/>
                        </a:spcAft>
                      </a:pPr>
                      <a:r>
                        <a:rPr lang="pt-BR" sz="1400">
                          <a:effectLst/>
                        </a:rPr>
                        <a:t>Dobra Cutânea Subescapular</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21 mm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1448">
                <a:tc>
                  <a:txBody>
                    <a:bodyPr/>
                    <a:lstStyle/>
                    <a:p>
                      <a:pPr>
                        <a:lnSpc>
                          <a:spcPct val="105000"/>
                        </a:lnSpc>
                        <a:spcAft>
                          <a:spcPts val="0"/>
                        </a:spcAft>
                      </a:pPr>
                      <a:r>
                        <a:rPr lang="pt-BR" sz="1400">
                          <a:effectLst/>
                        </a:rPr>
                        <a:t>Dobra Cutânea Supra ilíaca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34 mm</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493105">
                <a:tc>
                  <a:txBody>
                    <a:bodyPr/>
                    <a:lstStyle/>
                    <a:p>
                      <a:pPr>
                        <a:lnSpc>
                          <a:spcPct val="105000"/>
                        </a:lnSpc>
                        <a:spcAft>
                          <a:spcPts val="0"/>
                        </a:spcAft>
                      </a:pPr>
                      <a:r>
                        <a:rPr lang="pt-BR" sz="1400" dirty="0">
                          <a:effectLst/>
                        </a:rPr>
                        <a:t>% de gordura corporal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39 %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a:effectLst/>
                        </a:rPr>
                        <a:t> </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400" dirty="0">
                          <a:effectLst/>
                        </a:rPr>
                        <a:t>Risco de doenças associadas a obesidade. (</a:t>
                      </a:r>
                      <a:r>
                        <a:rPr lang="pt-BR" sz="1400" dirty="0" err="1">
                          <a:effectLst/>
                        </a:rPr>
                        <a:t>Lohman</a:t>
                      </a:r>
                      <a:r>
                        <a:rPr lang="pt-BR" sz="1400" dirty="0">
                          <a:effectLst/>
                        </a:rPr>
                        <a:t>, T. </a:t>
                      </a:r>
                      <a:r>
                        <a:rPr lang="pt-BR" sz="1400" dirty="0" err="1">
                          <a:effectLst/>
                        </a:rPr>
                        <a:t>G.etal</a:t>
                      </a:r>
                      <a:r>
                        <a:rPr lang="pt-BR" sz="1400" dirty="0">
                          <a:effectLst/>
                        </a:rPr>
                        <a:t>, 1991)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241448">
                <a:tc>
                  <a:txBody>
                    <a:bodyPr/>
                    <a:lstStyle/>
                    <a:p>
                      <a:pPr>
                        <a:lnSpc>
                          <a:spcPct val="105000"/>
                        </a:lnSpc>
                        <a:spcAft>
                          <a:spcPts val="0"/>
                        </a:spcAft>
                      </a:pPr>
                      <a:r>
                        <a:rPr lang="pt-BR" sz="900" dirty="0">
                          <a:effectLst/>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9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900" dirty="0">
                          <a:effectLst/>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900" dirty="0">
                          <a:effectLst/>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5" name="Retângulo 4"/>
          <p:cNvSpPr/>
          <p:nvPr/>
        </p:nvSpPr>
        <p:spPr>
          <a:xfrm>
            <a:off x="3308278" y="4818580"/>
            <a:ext cx="729465" cy="2363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924674" y="2364935"/>
            <a:ext cx="7150813" cy="35324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angle 1"/>
          <p:cNvSpPr>
            <a:spLocks noChangeArrowheads="1"/>
          </p:cNvSpPr>
          <p:nvPr/>
        </p:nvSpPr>
        <p:spPr bwMode="auto">
          <a:xfrm>
            <a:off x="265769" y="5928750"/>
            <a:ext cx="8652199"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DURNIN RVGA, WOMERSLEY J. Body fat assessed from total body density and its estimation from </a:t>
            </a:r>
            <a:r>
              <a:rPr kumimoji="0" lang="en-US" sz="11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skinfold</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thicknesses: measurements on 481 men and women aged 16 to 72 years. Br J Nutr.;32(1):77-97, 1974.</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FRISANCHO AR. Anthropometric standards for the assessment of growth and nutritional status. Ann Arbor: University of Michigan Press; Table IV:19, 1990.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176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84935" y="0"/>
            <a:ext cx="6534364" cy="400110"/>
          </a:xfrm>
          <a:prstGeom prst="rect">
            <a:avLst/>
          </a:prstGeom>
        </p:spPr>
        <p:txBody>
          <a:bodyPr wrap="square">
            <a:spAutoFit/>
          </a:bodyPr>
          <a:lstStyle/>
          <a:p>
            <a:r>
              <a:rPr lang="pt-BR" sz="2000" b="1" dirty="0">
                <a:solidFill>
                  <a:srgbClr val="C00000"/>
                </a:solidFill>
              </a:rPr>
              <a:t>Avaliação da composição corporal por diferentes métodos: </a:t>
            </a:r>
          </a:p>
        </p:txBody>
      </p:sp>
      <p:graphicFrame>
        <p:nvGraphicFramePr>
          <p:cNvPr id="8" name="Tabela 7"/>
          <p:cNvGraphicFramePr>
            <a:graphicFrameLocks noGrp="1"/>
          </p:cNvGraphicFramePr>
          <p:nvPr>
            <p:extLst>
              <p:ext uri="{D42A27DB-BD31-4B8C-83A1-F6EECF244321}">
                <p14:modId xmlns:p14="http://schemas.microsoft.com/office/powerpoint/2010/main" val="1121741816"/>
              </p:ext>
            </p:extLst>
          </p:nvPr>
        </p:nvGraphicFramePr>
        <p:xfrm>
          <a:off x="1375318" y="1795638"/>
          <a:ext cx="5119370" cy="2268982"/>
        </p:xfrm>
        <a:graphic>
          <a:graphicData uri="http://schemas.openxmlformats.org/drawingml/2006/table">
            <a:tbl>
              <a:tblPr>
                <a:effectLst>
                  <a:reflection blurRad="6350" stA="52000" endA="300" endPos="35000" dir="5400000" sy="-100000" algn="bl" rotWithShape="0"/>
                </a:effectLst>
                <a:tableStyleId>{5C22544A-7EE6-4342-B048-85BDC9FD1C3A}</a:tableStyleId>
              </a:tblPr>
              <a:tblGrid>
                <a:gridCol w="2780030"/>
                <a:gridCol w="1169035"/>
                <a:gridCol w="1170305"/>
              </a:tblGrid>
              <a:tr h="0">
                <a:tc>
                  <a:txBody>
                    <a:bodyPr/>
                    <a:lstStyle/>
                    <a:p>
                      <a:pPr>
                        <a:lnSpc>
                          <a:spcPct val="105000"/>
                        </a:lnSpc>
                        <a:spcAft>
                          <a:spcPts val="0"/>
                        </a:spcAft>
                      </a:pPr>
                      <a:r>
                        <a:rPr lang="pt-BR" sz="1200" dirty="0">
                          <a:effectLst/>
                        </a:rPr>
                        <a:t>Dados Bioimpedância Elétrica (BIA)</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gridSpan="2">
                  <a:txBody>
                    <a:bodyPr/>
                    <a:lstStyle/>
                    <a:p>
                      <a:pPr>
                        <a:lnSpc>
                          <a:spcPct val="105000"/>
                        </a:lnSpc>
                        <a:spcAft>
                          <a:spcPts val="0"/>
                        </a:spcAft>
                      </a:pPr>
                      <a:r>
                        <a:rPr lang="pt-BR" sz="1200">
                          <a:effectLst/>
                        </a:rPr>
                        <a:t>Valor</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pt-BR"/>
                    </a:p>
                  </a:txBody>
                  <a:tcPr/>
                </a:tc>
              </a:tr>
              <a:tr h="0">
                <a:tc>
                  <a:txBody>
                    <a:bodyPr/>
                    <a:lstStyle/>
                    <a:p>
                      <a:pPr>
                        <a:lnSpc>
                          <a:spcPct val="105000"/>
                        </a:lnSpc>
                        <a:spcAft>
                          <a:spcPts val="0"/>
                        </a:spcAft>
                      </a:pPr>
                      <a:r>
                        <a:rPr lang="pt-BR" sz="1200" dirty="0">
                          <a:effectLst/>
                        </a:rPr>
                        <a:t>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200">
                          <a:effectLst/>
                        </a:rPr>
                        <a:t>01/07/2016</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a:lnSpc>
                          <a:spcPct val="105000"/>
                        </a:lnSpc>
                        <a:spcAft>
                          <a:spcPts val="0"/>
                        </a:spcAft>
                      </a:pPr>
                      <a:r>
                        <a:rPr lang="pt-BR" sz="1200">
                          <a:effectLst/>
                        </a:rPr>
                        <a:t>Massa Gorda (kg)</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200">
                          <a:effectLst/>
                        </a:rPr>
                        <a:t>20,4</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1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a:lnSpc>
                          <a:spcPct val="105000"/>
                        </a:lnSpc>
                        <a:spcAft>
                          <a:spcPts val="0"/>
                        </a:spcAft>
                      </a:pPr>
                      <a:r>
                        <a:rPr lang="pt-BR" sz="1200" dirty="0">
                          <a:effectLst/>
                        </a:rPr>
                        <a:t>Gordura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200">
                          <a:effectLst/>
                        </a:rPr>
                        <a:t>31</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900">
                          <a:effectLst/>
                        </a:rPr>
                        <a:t>Risco de doenças associadas a obesidade.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a:lnSpc>
                          <a:spcPct val="105000"/>
                        </a:lnSpc>
                        <a:spcAft>
                          <a:spcPts val="0"/>
                        </a:spcAft>
                      </a:pPr>
                      <a:r>
                        <a:rPr lang="pt-BR" sz="1200">
                          <a:effectLst/>
                        </a:rPr>
                        <a:t>Massa Magra (%)</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200">
                          <a:effectLst/>
                        </a:rPr>
                        <a:t>68,2</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a:lnSpc>
                          <a:spcPct val="105000"/>
                        </a:lnSpc>
                        <a:spcAft>
                          <a:spcPts val="0"/>
                        </a:spcAft>
                      </a:pPr>
                      <a:r>
                        <a:rPr lang="pt-BR" sz="1200">
                          <a:effectLst/>
                        </a:rPr>
                        <a:t>Água corporal Total (L)</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200">
                          <a:effectLst/>
                        </a:rPr>
                        <a:t>34,9 </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a:lnSpc>
                          <a:spcPct val="105000"/>
                        </a:lnSpc>
                        <a:spcAft>
                          <a:spcPts val="0"/>
                        </a:spcAft>
                      </a:pPr>
                      <a:r>
                        <a:rPr lang="pt-BR" sz="1200">
                          <a:effectLst/>
                        </a:rPr>
                        <a:t>Taxa de Metabolismo Basal (Kcal)</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200">
                          <a:effectLst/>
                        </a:rPr>
                        <a:t>1330</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a:lnSpc>
                          <a:spcPct val="105000"/>
                        </a:lnSpc>
                        <a:spcAft>
                          <a:spcPts val="0"/>
                        </a:spcAft>
                      </a:pPr>
                      <a:r>
                        <a:rPr lang="pt-BR" sz="1200">
                          <a:effectLst/>
                        </a:rPr>
                        <a:t>Peso (Kg)</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200">
                          <a:effectLst/>
                        </a:rPr>
                        <a:t>64,2</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a:lnSpc>
                          <a:spcPct val="105000"/>
                        </a:lnSpc>
                        <a:spcAft>
                          <a:spcPts val="0"/>
                        </a:spcAft>
                      </a:pPr>
                      <a:r>
                        <a:rPr lang="pt-BR" sz="1200">
                          <a:effectLst/>
                        </a:rPr>
                        <a:t>IMC (Kg/m²) corrigido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200">
                          <a:effectLst/>
                        </a:rPr>
                        <a:t>46,52 *</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000">
                          <a:effectLst/>
                        </a:rPr>
                        <a:t>Não se aplica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a:lnSpc>
                          <a:spcPct val="105000"/>
                        </a:lnSpc>
                        <a:spcAft>
                          <a:spcPts val="0"/>
                        </a:spcAft>
                      </a:pPr>
                      <a:r>
                        <a:rPr lang="pt-BR" sz="1200" dirty="0">
                          <a:effectLst/>
                        </a:rPr>
                        <a:t>Resistência (ohms)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200" dirty="0">
                          <a:effectLst/>
                        </a:rPr>
                        <a:t>273</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a:lnSpc>
                          <a:spcPct val="105000"/>
                        </a:lnSpc>
                        <a:spcAft>
                          <a:spcPts val="0"/>
                        </a:spcAft>
                      </a:pPr>
                      <a:r>
                        <a:rPr lang="pt-BR" sz="1200">
                          <a:effectLst/>
                        </a:rPr>
                        <a:t>Reactância (ohms)</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200" dirty="0">
                          <a:effectLst/>
                        </a:rPr>
                        <a:t>024</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000" dirty="0">
                          <a:effectLst/>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10" name="Retângulo 9"/>
          <p:cNvSpPr/>
          <p:nvPr/>
        </p:nvSpPr>
        <p:spPr>
          <a:xfrm>
            <a:off x="1325366" y="1643864"/>
            <a:ext cx="5054886" cy="252744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3960687" y="2352782"/>
            <a:ext cx="621587" cy="267128"/>
          </a:xfrm>
          <a:prstGeom prst="rect">
            <a:avLst/>
          </a:prstGeom>
          <a:noFill/>
          <a:ln>
            <a:solidFill>
              <a:srgbClr val="00B0F0"/>
            </a:solidFill>
          </a:ln>
        </p:spPr>
        <p:txBody>
          <a:bodyPr wrap="square" rtlCol="0">
            <a:spAutoFit/>
          </a:bodyPr>
          <a:lstStyle/>
          <a:p>
            <a:endParaRPr lang="pt-BR" dirty="0"/>
          </a:p>
        </p:txBody>
      </p:sp>
    </p:spTree>
    <p:extLst>
      <p:ext uri="{BB962C8B-B14F-4D97-AF65-F5344CB8AC3E}">
        <p14:creationId xmlns:p14="http://schemas.microsoft.com/office/powerpoint/2010/main" val="167707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5209" y="3548"/>
            <a:ext cx="6534364" cy="400110"/>
          </a:xfrm>
          <a:prstGeom prst="rect">
            <a:avLst/>
          </a:prstGeom>
        </p:spPr>
        <p:txBody>
          <a:bodyPr wrap="square">
            <a:spAutoFit/>
          </a:bodyPr>
          <a:lstStyle/>
          <a:p>
            <a:r>
              <a:rPr lang="pt-BR" sz="2000" b="1" dirty="0">
                <a:solidFill>
                  <a:srgbClr val="C00000"/>
                </a:solidFill>
              </a:rPr>
              <a:t>Avaliação da composição corporal por diferentes métodos: </a:t>
            </a:r>
          </a:p>
        </p:txBody>
      </p:sp>
      <p:graphicFrame>
        <p:nvGraphicFramePr>
          <p:cNvPr id="9" name="Tabela 8"/>
          <p:cNvGraphicFramePr>
            <a:graphicFrameLocks noGrp="1"/>
          </p:cNvGraphicFramePr>
          <p:nvPr>
            <p:extLst>
              <p:ext uri="{D42A27DB-BD31-4B8C-83A1-F6EECF244321}">
                <p14:modId xmlns:p14="http://schemas.microsoft.com/office/powerpoint/2010/main" val="3756791535"/>
              </p:ext>
            </p:extLst>
          </p:nvPr>
        </p:nvGraphicFramePr>
        <p:xfrm>
          <a:off x="974624" y="3878466"/>
          <a:ext cx="5456998" cy="1217515"/>
        </p:xfrm>
        <a:graphic>
          <a:graphicData uri="http://schemas.openxmlformats.org/drawingml/2006/table">
            <a:tbl>
              <a:tblPr>
                <a:tableStyleId>{5C22544A-7EE6-4342-B048-85BDC9FD1C3A}</a:tableStyleId>
              </a:tblPr>
              <a:tblGrid>
                <a:gridCol w="2963376"/>
                <a:gridCol w="1246134"/>
                <a:gridCol w="1247488"/>
              </a:tblGrid>
              <a:tr h="177069">
                <a:tc>
                  <a:txBody>
                    <a:bodyPr/>
                    <a:lstStyle/>
                    <a:p>
                      <a:pPr>
                        <a:lnSpc>
                          <a:spcPct val="105000"/>
                        </a:lnSpc>
                        <a:spcAft>
                          <a:spcPts val="0"/>
                        </a:spcAft>
                      </a:pPr>
                      <a:r>
                        <a:rPr lang="pt-BR" sz="1000" dirty="0">
                          <a:effectLst/>
                        </a:rPr>
                        <a:t>Densitometria óssea completa</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gridSpan="2">
                  <a:txBody>
                    <a:bodyPr/>
                    <a:lstStyle/>
                    <a:p>
                      <a:pPr>
                        <a:lnSpc>
                          <a:spcPct val="105000"/>
                        </a:lnSpc>
                        <a:spcAft>
                          <a:spcPts val="0"/>
                        </a:spcAft>
                      </a:pPr>
                      <a:r>
                        <a:rPr lang="pt-BR" sz="1000">
                          <a:effectLst/>
                        </a:rPr>
                        <a:t>Valor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pt-BR"/>
                    </a:p>
                  </a:txBody>
                  <a:tcPr/>
                </a:tc>
              </a:tr>
              <a:tr h="177069">
                <a:tc>
                  <a:txBody>
                    <a:bodyPr/>
                    <a:lstStyle/>
                    <a:p>
                      <a:pPr>
                        <a:lnSpc>
                          <a:spcPct val="105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000">
                          <a:effectLst/>
                        </a:rPr>
                        <a:t>01/07/2016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0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94791">
                <a:tc>
                  <a:txBody>
                    <a:bodyPr/>
                    <a:lstStyle/>
                    <a:p>
                      <a:pPr>
                        <a:lnSpc>
                          <a:spcPct val="105000"/>
                        </a:lnSpc>
                        <a:spcAft>
                          <a:spcPts val="0"/>
                        </a:spcAft>
                      </a:pPr>
                      <a:r>
                        <a:rPr lang="pt-BR" sz="1000">
                          <a:effectLst/>
                        </a:rPr>
                        <a:t>Massa Gorda (kg)</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000">
                          <a:effectLst/>
                        </a:rPr>
                        <a:t>34,15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1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491517">
                <a:tc>
                  <a:txBody>
                    <a:bodyPr/>
                    <a:lstStyle/>
                    <a:p>
                      <a:pPr>
                        <a:lnSpc>
                          <a:spcPct val="105000"/>
                        </a:lnSpc>
                        <a:spcAft>
                          <a:spcPts val="0"/>
                        </a:spcAft>
                      </a:pPr>
                      <a:r>
                        <a:rPr lang="pt-BR" sz="1000">
                          <a:effectLst/>
                        </a:rPr>
                        <a:t>Gordura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000">
                          <a:effectLst/>
                        </a:rPr>
                        <a:t>51,3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900">
                          <a:effectLst/>
                        </a:rPr>
                        <a:t>Risco de doenças associadas a obesidade.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77069">
                <a:tc>
                  <a:txBody>
                    <a:bodyPr/>
                    <a:lstStyle/>
                    <a:p>
                      <a:pPr>
                        <a:lnSpc>
                          <a:spcPct val="105000"/>
                        </a:lnSpc>
                        <a:spcAft>
                          <a:spcPts val="0"/>
                        </a:spcAft>
                      </a:pPr>
                      <a:r>
                        <a:rPr lang="pt-BR" sz="1000">
                          <a:effectLst/>
                        </a:rPr>
                        <a:t>Massa Magra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000">
                          <a:effectLst/>
                        </a:rPr>
                        <a:t>46,40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5000"/>
                        </a:lnSpc>
                        <a:spcAft>
                          <a:spcPts val="0"/>
                        </a:spcAft>
                      </a:pPr>
                      <a:r>
                        <a:rPr lang="pt-BR" sz="1000" dirty="0">
                          <a:effectLst/>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11" name="Retângulo 10"/>
          <p:cNvSpPr/>
          <p:nvPr/>
        </p:nvSpPr>
        <p:spPr>
          <a:xfrm>
            <a:off x="934948" y="3780890"/>
            <a:ext cx="5619964" cy="141783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3914454" y="4428162"/>
            <a:ext cx="452063" cy="154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p:cNvPicPr>
            <a:picLocks noChangeAspect="1"/>
          </p:cNvPicPr>
          <p:nvPr/>
        </p:nvPicPr>
        <p:blipFill rotWithShape="1">
          <a:blip r:embed="rId2"/>
          <a:srcRect t="36085"/>
          <a:stretch/>
        </p:blipFill>
        <p:spPr>
          <a:xfrm>
            <a:off x="927615" y="969971"/>
            <a:ext cx="3572466" cy="17157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m 3"/>
          <p:cNvPicPr>
            <a:picLocks noChangeAspect="1"/>
          </p:cNvPicPr>
          <p:nvPr/>
        </p:nvPicPr>
        <p:blipFill>
          <a:blip r:embed="rId3"/>
          <a:stretch>
            <a:fillRect/>
          </a:stretch>
        </p:blipFill>
        <p:spPr>
          <a:xfrm>
            <a:off x="5217634" y="780465"/>
            <a:ext cx="3023878" cy="226790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3773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5209" y="0"/>
            <a:ext cx="6534364" cy="369332"/>
          </a:xfrm>
          <a:prstGeom prst="rect">
            <a:avLst/>
          </a:prstGeom>
        </p:spPr>
        <p:txBody>
          <a:bodyPr wrap="square">
            <a:spAutoFit/>
          </a:bodyPr>
          <a:lstStyle/>
          <a:p>
            <a:r>
              <a:rPr lang="pt-BR" b="1" dirty="0">
                <a:solidFill>
                  <a:srgbClr val="C00000"/>
                </a:solidFill>
              </a:rPr>
              <a:t>Avaliação da composição corporal por diferentes métodos: </a:t>
            </a:r>
          </a:p>
        </p:txBody>
      </p:sp>
      <p:sp>
        <p:nvSpPr>
          <p:cNvPr id="2" name="Retângulo 1"/>
          <p:cNvSpPr/>
          <p:nvPr/>
        </p:nvSpPr>
        <p:spPr>
          <a:xfrm>
            <a:off x="606175" y="792385"/>
            <a:ext cx="7972745" cy="5591274"/>
          </a:xfrm>
          <a:prstGeom prst="rect">
            <a:avLst/>
          </a:prstGeom>
          <a:solidFill>
            <a:schemeClr val="accent2">
              <a:lumMod val="20000"/>
              <a:lumOff val="80000"/>
            </a:schemeClr>
          </a:solidFill>
        </p:spPr>
        <p:txBody>
          <a:bodyPr wrap="square">
            <a:spAutoFit/>
          </a:bodyPr>
          <a:lstStyle/>
          <a:p>
            <a:pPr>
              <a:lnSpc>
                <a:spcPct val="200000"/>
              </a:lnSpc>
              <a:spcAft>
                <a:spcPts val="800"/>
              </a:spcAft>
            </a:pPr>
            <a:r>
              <a:rPr lang="pt-BR" b="1" dirty="0">
                <a:latin typeface="Calibri" panose="020F0502020204030204" pitchFamily="34" charset="0"/>
                <a:ea typeface="Calibri" panose="020F0502020204030204" pitchFamily="34" charset="0"/>
                <a:cs typeface="Calibri" panose="020F0502020204030204" pitchFamily="34" charset="0"/>
              </a:rPr>
              <a:t>Diagnóstico nutricional</a:t>
            </a:r>
            <a:r>
              <a:rPr lang="pt-BR" dirty="0">
                <a:latin typeface="Calibri" panose="020F0502020204030204" pitchFamily="34" charset="0"/>
                <a:ea typeface="Calibri" panose="020F0502020204030204" pitchFamily="34" charset="0"/>
                <a:cs typeface="Calibri" panose="020F0502020204030204" pitchFamily="34" charset="0"/>
              </a:rPr>
              <a:t>: Excesso de gordura corporal com risco de doenças associadas a obesidade.</a:t>
            </a: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pt-BR" b="1" u="sng" dirty="0">
                <a:latin typeface="Calibri" panose="020F0502020204030204" pitchFamily="34" charset="0"/>
                <a:ea typeface="Calibri" panose="020F0502020204030204" pitchFamily="34" charset="0"/>
                <a:cs typeface="Calibri" panose="020F0502020204030204" pitchFamily="34" charset="0"/>
              </a:rPr>
              <a:t>Conclusões</a:t>
            </a:r>
            <a:r>
              <a:rPr lang="pt-BR" dirty="0">
                <a:latin typeface="Calibri" panose="020F0502020204030204" pitchFamily="34" charset="0"/>
                <a:ea typeface="Calibri" panose="020F0502020204030204" pitchFamily="34" charset="0"/>
                <a:cs typeface="Calibri" panose="020F0502020204030204" pitchFamily="34" charset="0"/>
              </a:rPr>
              <a:t>: </a:t>
            </a:r>
            <a:endParaRPr lang="pt-BR" dirty="0">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200000"/>
              </a:lnSpc>
              <a:spcAft>
                <a:spcPts val="800"/>
              </a:spcAft>
            </a:pPr>
            <a:r>
              <a:rPr lang="pt-BR" dirty="0">
                <a:latin typeface="Calibri" panose="020F0502020204030204" pitchFamily="34" charset="0"/>
                <a:ea typeface="Calibri" panose="020F0502020204030204" pitchFamily="34" charset="0"/>
                <a:cs typeface="Calibri" panose="020F0502020204030204" pitchFamily="34" charset="0"/>
              </a:rPr>
              <a:t>1)	O Índice de Massa </a:t>
            </a:r>
            <a:r>
              <a:rPr lang="pt-BR" dirty="0" smtClean="0">
                <a:latin typeface="Calibri" panose="020F0502020204030204" pitchFamily="34" charset="0"/>
                <a:ea typeface="Calibri" panose="020F0502020204030204" pitchFamily="34" charset="0"/>
                <a:cs typeface="Calibri" panose="020F0502020204030204" pitchFamily="34" charset="0"/>
              </a:rPr>
              <a:t>Corporal corrigido </a:t>
            </a:r>
            <a:r>
              <a:rPr lang="pt-BR" dirty="0">
                <a:latin typeface="Calibri" panose="020F0502020204030204" pitchFamily="34" charset="0"/>
                <a:ea typeface="Calibri" panose="020F0502020204030204" pitchFamily="34" charset="0"/>
                <a:cs typeface="Calibri" panose="020F0502020204030204" pitchFamily="34" charset="0"/>
              </a:rPr>
              <a:t>não se aplica neste caso.</a:t>
            </a:r>
            <a:endParaRPr lang="pt-BR" dirty="0">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200000"/>
              </a:lnSpc>
              <a:spcAft>
                <a:spcPts val="800"/>
              </a:spcAft>
            </a:pPr>
            <a:r>
              <a:rPr lang="pt-BR" dirty="0">
                <a:latin typeface="Calibri" panose="020F0502020204030204" pitchFamily="34" charset="0"/>
                <a:ea typeface="Calibri" panose="020F0502020204030204" pitchFamily="34" charset="0"/>
                <a:cs typeface="Calibri" panose="020F0502020204030204" pitchFamily="34" charset="0"/>
              </a:rPr>
              <a:t>2)	A bioimpedância apontou 79,8 % de água corporal total indicando processo de retenção de líquidos, o que compromete o resultado do exame.</a:t>
            </a:r>
            <a:endParaRPr lang="pt-BR" dirty="0">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200000"/>
              </a:lnSpc>
              <a:spcAft>
                <a:spcPts val="800"/>
              </a:spcAft>
              <a:buAutoNum type="arabicParenR" startAt="3"/>
            </a:pPr>
            <a:r>
              <a:rPr lang="pt-BR" dirty="0" smtClean="0">
                <a:latin typeface="Calibri" panose="020F0502020204030204" pitchFamily="34" charset="0"/>
                <a:ea typeface="Calibri" panose="020F0502020204030204" pitchFamily="34" charset="0"/>
                <a:cs typeface="Calibri" panose="020F0502020204030204" pitchFamily="34" charset="0"/>
              </a:rPr>
              <a:t>As </a:t>
            </a:r>
            <a:r>
              <a:rPr lang="pt-BR" dirty="0">
                <a:latin typeface="Calibri" panose="020F0502020204030204" pitchFamily="34" charset="0"/>
                <a:ea typeface="Calibri" panose="020F0502020204030204" pitchFamily="34" charset="0"/>
                <a:cs typeface="Calibri" panose="020F0502020204030204" pitchFamily="34" charset="0"/>
              </a:rPr>
              <a:t>dobras cutâneas por sua vez apresentaram resultados mais </a:t>
            </a:r>
            <a:r>
              <a:rPr lang="pt-BR" dirty="0" smtClean="0">
                <a:latin typeface="Calibri" panose="020F0502020204030204" pitchFamily="34" charset="0"/>
                <a:ea typeface="Calibri" panose="020F0502020204030204" pitchFamily="34" charset="0"/>
                <a:cs typeface="Calibri" panose="020F0502020204030204" pitchFamily="34" charset="0"/>
              </a:rPr>
              <a:t>próximos </a:t>
            </a:r>
            <a:r>
              <a:rPr lang="pt-BR" dirty="0">
                <a:latin typeface="Calibri" panose="020F0502020204030204" pitchFamily="34" charset="0"/>
                <a:ea typeface="Calibri" panose="020F0502020204030204" pitchFamily="34" charset="0"/>
                <a:cs typeface="Calibri" panose="020F0502020204030204" pitchFamily="34" charset="0"/>
              </a:rPr>
              <a:t>daqueles encontrados na </a:t>
            </a:r>
            <a:r>
              <a:rPr lang="pt-BR" dirty="0" smtClean="0">
                <a:latin typeface="Calibri" panose="020F0502020204030204" pitchFamily="34" charset="0"/>
                <a:ea typeface="Calibri" panose="020F0502020204030204" pitchFamily="34" charset="0"/>
                <a:cs typeface="Calibri" panose="020F0502020204030204" pitchFamily="34" charset="0"/>
              </a:rPr>
              <a:t>Densitometria </a:t>
            </a:r>
            <a:r>
              <a:rPr lang="pt-BR" dirty="0">
                <a:latin typeface="Calibri" panose="020F0502020204030204" pitchFamily="34" charset="0"/>
                <a:ea typeface="Calibri" panose="020F0502020204030204" pitchFamily="34" charset="0"/>
                <a:cs typeface="Calibri" panose="020F0502020204030204" pitchFamily="34" charset="0"/>
              </a:rPr>
              <a:t>Ó</a:t>
            </a:r>
            <a:r>
              <a:rPr lang="pt-BR" dirty="0" smtClean="0">
                <a:latin typeface="Calibri" panose="020F0502020204030204" pitchFamily="34" charset="0"/>
                <a:ea typeface="Calibri" panose="020F0502020204030204" pitchFamily="34" charset="0"/>
                <a:cs typeface="Calibri" panose="020F0502020204030204" pitchFamily="34" charset="0"/>
              </a:rPr>
              <a:t>ssea </a:t>
            </a:r>
            <a:r>
              <a:rPr lang="pt-BR" dirty="0">
                <a:latin typeface="Calibri" panose="020F0502020204030204" pitchFamily="34" charset="0"/>
                <a:ea typeface="Calibri" panose="020F0502020204030204" pitchFamily="34" charset="0"/>
                <a:cs typeface="Calibri" panose="020F0502020204030204" pitchFamily="34" charset="0"/>
              </a:rPr>
              <a:t>completa. </a:t>
            </a:r>
            <a:endParaRPr lang="pt-BR" dirty="0" smtClean="0">
              <a:latin typeface="Calibri" panose="020F0502020204030204" pitchFamily="34" charset="0"/>
              <a:ea typeface="Calibri" panose="020F0502020204030204" pitchFamily="34" charset="0"/>
              <a:cs typeface="Calibri" panose="020F0502020204030204" pitchFamily="34" charset="0"/>
            </a:endParaRPr>
          </a:p>
          <a:p>
            <a:pPr marL="571500" indent="-342900">
              <a:lnSpc>
                <a:spcPct val="200000"/>
              </a:lnSpc>
              <a:spcAft>
                <a:spcPts val="800"/>
              </a:spcAft>
              <a:buAutoNum type="arabicParenR" startAt="3"/>
            </a:pP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055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5209" y="3548"/>
            <a:ext cx="6534364" cy="400110"/>
          </a:xfrm>
          <a:prstGeom prst="rect">
            <a:avLst/>
          </a:prstGeom>
        </p:spPr>
        <p:txBody>
          <a:bodyPr wrap="square">
            <a:spAutoFit/>
          </a:bodyPr>
          <a:lstStyle/>
          <a:p>
            <a:pPr>
              <a:defRPr/>
            </a:pPr>
            <a:r>
              <a:rPr lang="pt-BR" sz="2000" b="1" dirty="0">
                <a:solidFill>
                  <a:srgbClr val="C00000"/>
                </a:solidFill>
                <a:latin typeface="Arial" panose="020B0604020202020204" pitchFamily="34" charset="0"/>
                <a:cs typeface="Arial" panose="020B0604020202020204" pitchFamily="34" charset="0"/>
              </a:rPr>
              <a:t>REFERÊNCIAS </a:t>
            </a:r>
            <a:r>
              <a:rPr lang="pt-BR" sz="2000" b="1" dirty="0" smtClean="0">
                <a:solidFill>
                  <a:srgbClr val="C00000"/>
                </a:solidFill>
                <a:latin typeface="Arial" panose="020B0604020202020204" pitchFamily="34" charset="0"/>
                <a:cs typeface="Arial" panose="020B0604020202020204" pitchFamily="34" charset="0"/>
              </a:rPr>
              <a:t>BIBLIOGRÁFICAS</a:t>
            </a:r>
            <a:endParaRPr lang="pt-BR" sz="2000" b="1" dirty="0">
              <a:solidFill>
                <a:srgbClr val="C00000"/>
              </a:solidFill>
              <a:latin typeface="Arial" panose="020B0604020202020204" pitchFamily="34" charset="0"/>
              <a:cs typeface="Arial" panose="020B0604020202020204" pitchFamily="34" charset="0"/>
            </a:endParaRPr>
          </a:p>
        </p:txBody>
      </p:sp>
      <p:sp>
        <p:nvSpPr>
          <p:cNvPr id="5" name="CaixaDeTexto 4"/>
          <p:cNvSpPr txBox="1"/>
          <p:nvPr/>
        </p:nvSpPr>
        <p:spPr>
          <a:xfrm>
            <a:off x="4031673" y="2795155"/>
            <a:ext cx="184731" cy="369332"/>
          </a:xfrm>
          <a:prstGeom prst="rect">
            <a:avLst/>
          </a:prstGeom>
          <a:noFill/>
        </p:spPr>
        <p:txBody>
          <a:bodyPr wrap="none" rtlCol="0">
            <a:spAutoFit/>
          </a:bodyPr>
          <a:lstStyle/>
          <a:p>
            <a:endParaRPr lang="pt-BR" dirty="0"/>
          </a:p>
        </p:txBody>
      </p:sp>
      <p:sp>
        <p:nvSpPr>
          <p:cNvPr id="6" name="CaixaDeTexto 5"/>
          <p:cNvSpPr txBox="1"/>
          <p:nvPr/>
        </p:nvSpPr>
        <p:spPr>
          <a:xfrm>
            <a:off x="195209" y="778984"/>
            <a:ext cx="8382734" cy="2585323"/>
          </a:xfrm>
          <a:prstGeom prst="rect">
            <a:avLst/>
          </a:prstGeom>
          <a:noFill/>
        </p:spPr>
        <p:txBody>
          <a:bodyPr wrap="square" rtlCol="0">
            <a:spAutoFit/>
          </a:bodyPr>
          <a:lstStyle/>
          <a:p>
            <a:pPr algn="just">
              <a:buFont typeface="Wingdings" panose="05000000000000000000" pitchFamily="2" charset="2"/>
              <a:buChar char="ü"/>
            </a:pPr>
            <a:r>
              <a:rPr lang="pt-BR" altLang="pt-BR" sz="1600" dirty="0">
                <a:latin typeface="Arial" panose="020B0604020202020204" pitchFamily="34" charset="0"/>
                <a:cs typeface="Arial" panose="020B0604020202020204" pitchFamily="34" charset="0"/>
              </a:rPr>
              <a:t>TZAMALOUKAS, A.H.; PATRON,A.; MALHOTRA,D. Body mass index in amputees. J. Parenteral Enteral Nutr., v.18,n.4,p.355-358, 1994</a:t>
            </a:r>
            <a:r>
              <a:rPr lang="pt-BR" altLang="pt-BR" sz="1600" dirty="0" smtClean="0">
                <a:latin typeface="Arial" panose="020B0604020202020204" pitchFamily="34" charset="0"/>
                <a:cs typeface="Arial" panose="020B0604020202020204" pitchFamily="34" charset="0"/>
              </a:rPr>
              <a:t>.</a:t>
            </a:r>
          </a:p>
          <a:p>
            <a:pPr algn="just">
              <a:buFont typeface="Wingdings" panose="05000000000000000000" pitchFamily="2" charset="2"/>
              <a:buChar char="ü"/>
            </a:pPr>
            <a:endParaRPr lang="pt-BR" altLang="pt-BR" sz="1600"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pt-BR" altLang="pt-BR" sz="1600" dirty="0">
                <a:latin typeface="Arial" panose="020B0604020202020204" pitchFamily="34" charset="0"/>
                <a:cs typeface="Arial" panose="020B0604020202020204" pitchFamily="34" charset="0"/>
              </a:rPr>
              <a:t>MOZUMDAR,A.;ROY,S.K. Method for estimating body weight vin persons with lower-limb amputation and its implication for their nutritional assessment. Am.J.Clin.Nutr., v.80,p 868-875, </a:t>
            </a:r>
            <a:r>
              <a:rPr lang="pt-BR" altLang="pt-BR" sz="1600" dirty="0" smtClean="0">
                <a:latin typeface="Arial" panose="020B0604020202020204" pitchFamily="34" charset="0"/>
                <a:cs typeface="Arial" panose="020B0604020202020204" pitchFamily="34" charset="0"/>
              </a:rPr>
              <a:t>2004.</a:t>
            </a:r>
          </a:p>
          <a:p>
            <a:pPr algn="just">
              <a:buFont typeface="Wingdings" panose="05000000000000000000" pitchFamily="2" charset="2"/>
              <a:buChar char="ü"/>
            </a:pPr>
            <a:endParaRPr lang="pt-BR" altLang="pt-BR"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pt-BR" altLang="pt-BR" sz="1600" dirty="0" smtClean="0">
                <a:latin typeface="Arial" panose="020B0604020202020204" pitchFamily="34" charset="0"/>
                <a:cs typeface="Arial" panose="020B0604020202020204" pitchFamily="34" charset="0"/>
              </a:rPr>
              <a:t>OSTERKAMP, L.K. Current perspective on assessment of human body proportions of relevance to amputees. J. Am. Dietetic Assoc., v.95,p.215-218, 1995.</a:t>
            </a:r>
          </a:p>
          <a:p>
            <a:endParaRPr lang="pt-BR" dirty="0"/>
          </a:p>
        </p:txBody>
      </p:sp>
      <p:sp>
        <p:nvSpPr>
          <p:cNvPr id="10" name="Retângulo 1"/>
          <p:cNvSpPr>
            <a:spLocks noChangeArrowheads="1"/>
          </p:cNvSpPr>
          <p:nvPr/>
        </p:nvSpPr>
        <p:spPr bwMode="auto">
          <a:xfrm>
            <a:off x="195209" y="3739633"/>
            <a:ext cx="8388350" cy="1754187"/>
          </a:xfrm>
          <a:prstGeom prst="rect">
            <a:avLst/>
          </a:prstGeom>
          <a:noFill/>
          <a:ln w="3175">
            <a:solidFill>
              <a:srgbClr val="FF6600"/>
            </a:solidFill>
            <a:miter lim="800000"/>
            <a:headEnd/>
            <a:tailEnd/>
          </a:ln>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pt-BR" altLang="pt-BR" sz="1800" dirty="0">
                <a:latin typeface="Arial" panose="020B0604020202020204" pitchFamily="34" charset="0"/>
              </a:rPr>
              <a:t>Avaliação do estado nutricional e do consumo alimentar de pacientes amputados e com úlceras de pressão atendidos em um Centro Hospitalar de Reabilitação.</a:t>
            </a:r>
          </a:p>
          <a:p>
            <a:pPr algn="just" eaLnBrk="1" hangingPunct="1">
              <a:spcBef>
                <a:spcPct val="0"/>
              </a:spcBef>
              <a:buFontTx/>
              <a:buNone/>
            </a:pPr>
            <a:r>
              <a:rPr lang="pt-BR" altLang="pt-BR" sz="1800" i="1" dirty="0">
                <a:latin typeface="Arial" panose="020B0604020202020204" pitchFamily="34" charset="0"/>
              </a:rPr>
              <a:t>Elis Sizanoski Teixeira* Joseane Dias Pinto**</a:t>
            </a:r>
          </a:p>
          <a:p>
            <a:pPr algn="just" eaLnBrk="1" hangingPunct="1">
              <a:spcBef>
                <a:spcPct val="0"/>
              </a:spcBef>
              <a:buFontTx/>
              <a:buNone/>
            </a:pPr>
            <a:r>
              <a:rPr lang="pt-BR" altLang="pt-BR" sz="1800" i="1" dirty="0">
                <a:latin typeface="Arial" panose="020B0604020202020204" pitchFamily="34" charset="0"/>
              </a:rPr>
              <a:t>Carolina Guinart Araújo* Deise Regina Baptista***</a:t>
            </a:r>
          </a:p>
          <a:p>
            <a:pPr algn="just" eaLnBrk="1" hangingPunct="1">
              <a:spcBef>
                <a:spcPct val="0"/>
              </a:spcBef>
              <a:buFontTx/>
              <a:buNone/>
            </a:pPr>
            <a:r>
              <a:rPr lang="pt-BR" altLang="pt-BR" sz="1800" i="1" dirty="0">
                <a:latin typeface="Arial" panose="020B0604020202020204" pitchFamily="34" charset="0"/>
              </a:rPr>
              <a:t>Joana Paula Lopes**</a:t>
            </a:r>
            <a:endParaRPr lang="pt-BR" altLang="pt-BR" sz="1800" dirty="0">
              <a:latin typeface="Arial" panose="020B0604020202020204" pitchFamily="34" charset="0"/>
            </a:endParaRPr>
          </a:p>
        </p:txBody>
      </p:sp>
    </p:spTree>
    <p:extLst>
      <p:ext uri="{BB962C8B-B14F-4D97-AF65-F5344CB8AC3E}">
        <p14:creationId xmlns:p14="http://schemas.microsoft.com/office/powerpoint/2010/main" val="103773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m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5" name="Forma livre 44"/>
          <p:cNvSpPr/>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5522545 h 6858000"/>
              <a:gd name="connsiteX3" fmla="*/ 2707016 w 9144000"/>
              <a:gd name="connsiteY3" fmla="*/ 6858000 h 6858000"/>
              <a:gd name="connsiteX4" fmla="*/ 0 w 9144000"/>
              <a:gd name="connsiteY4" fmla="*/ 6858000 h 6858000"/>
              <a:gd name="connsiteX5" fmla="*/ 0 w 9144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858000">
                <a:moveTo>
                  <a:pt x="0" y="0"/>
                </a:moveTo>
                <a:lnTo>
                  <a:pt x="9144000" y="0"/>
                </a:lnTo>
                <a:lnTo>
                  <a:pt x="9144000" y="5522545"/>
                </a:lnTo>
                <a:lnTo>
                  <a:pt x="2707016" y="6858000"/>
                </a:lnTo>
                <a:lnTo>
                  <a:pt x="0" y="6858000"/>
                </a:lnTo>
                <a:lnTo>
                  <a:pt x="0" y="0"/>
                </a:lnTo>
                <a:close/>
              </a:path>
            </a:pathLst>
          </a:custGeom>
          <a:solidFill>
            <a:srgbClr val="DF004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TextBox 4"/>
          <p:cNvSpPr txBox="1"/>
          <p:nvPr/>
        </p:nvSpPr>
        <p:spPr>
          <a:xfrm>
            <a:off x="1613205" y="737240"/>
            <a:ext cx="6266459" cy="1569660"/>
          </a:xfrm>
          <a:prstGeom prst="rect">
            <a:avLst/>
          </a:prstGeom>
          <a:noFill/>
        </p:spPr>
        <p:txBody>
          <a:bodyPr wrap="none" rtlCol="0">
            <a:spAutoFit/>
          </a:bodyPr>
          <a:lstStyle/>
          <a:p>
            <a:pPr algn="ctr"/>
            <a:r>
              <a:rPr lang="pt-BR" sz="9600" b="1" dirty="0" smtClean="0">
                <a:solidFill>
                  <a:schemeClr val="bg1"/>
                </a:solidFill>
              </a:rPr>
              <a:t>OBRIGADO!</a:t>
            </a:r>
            <a:endParaRPr lang="en-US" sz="9600" b="1" dirty="0">
              <a:solidFill>
                <a:schemeClr val="bg1"/>
              </a:solidFill>
            </a:endParaRPr>
          </a:p>
        </p:txBody>
      </p:sp>
      <p:grpSp>
        <p:nvGrpSpPr>
          <p:cNvPr id="41" name="Grupo 40"/>
          <p:cNvGrpSpPr/>
          <p:nvPr/>
        </p:nvGrpSpPr>
        <p:grpSpPr>
          <a:xfrm>
            <a:off x="794554" y="2219198"/>
            <a:ext cx="7367855" cy="3600400"/>
            <a:chOff x="905028" y="1700808"/>
            <a:chExt cx="7367855" cy="3600400"/>
          </a:xfrm>
        </p:grpSpPr>
        <p:grpSp>
          <p:nvGrpSpPr>
            <p:cNvPr id="12" name="Grupo 11"/>
            <p:cNvGrpSpPr/>
            <p:nvPr/>
          </p:nvGrpSpPr>
          <p:grpSpPr>
            <a:xfrm>
              <a:off x="905028" y="1700808"/>
              <a:ext cx="7367855" cy="3600400"/>
              <a:chOff x="905028" y="1700808"/>
              <a:chExt cx="7367855" cy="3600400"/>
            </a:xfrm>
          </p:grpSpPr>
          <p:grpSp>
            <p:nvGrpSpPr>
              <p:cNvPr id="9" name="Grupo 8"/>
              <p:cNvGrpSpPr/>
              <p:nvPr/>
            </p:nvGrpSpPr>
            <p:grpSpPr>
              <a:xfrm>
                <a:off x="905028" y="1700808"/>
                <a:ext cx="7367855" cy="3600400"/>
                <a:chOff x="905028" y="1700808"/>
                <a:chExt cx="7367855" cy="3600400"/>
              </a:xfrm>
            </p:grpSpPr>
            <p:grpSp>
              <p:nvGrpSpPr>
                <p:cNvPr id="2" name="Group 3"/>
                <p:cNvGrpSpPr/>
                <p:nvPr/>
              </p:nvGrpSpPr>
              <p:grpSpPr>
                <a:xfrm>
                  <a:off x="1331639" y="1700808"/>
                  <a:ext cx="6552729" cy="3600400"/>
                  <a:chOff x="1331639" y="1700808"/>
                  <a:chExt cx="6552729" cy="3600400"/>
                </a:xfrm>
              </p:grpSpPr>
              <p:sp>
                <p:nvSpPr>
                  <p:cNvPr id="3" name="Retângulo com Canto Diagonal Aparado 2"/>
                  <p:cNvSpPr/>
                  <p:nvPr/>
                </p:nvSpPr>
                <p:spPr>
                  <a:xfrm flipH="1">
                    <a:off x="1331640" y="1700808"/>
                    <a:ext cx="6552728" cy="3600400"/>
                  </a:xfrm>
                  <a:prstGeom prst="snip2DiagRect">
                    <a:avLst/>
                  </a:prstGeom>
                  <a:solidFill>
                    <a:schemeClr val="bg1"/>
                  </a:solidFill>
                  <a:ln>
                    <a:noFill/>
                  </a:ln>
                  <a:effectLst>
                    <a:outerShdw blurRad="190500" dist="38100" dir="8100000" algn="tr" rotWithShape="0">
                      <a:prstClr val="black">
                        <a:alpha val="8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com Único Canto Aparado 3"/>
                  <p:cNvSpPr/>
                  <p:nvPr/>
                </p:nvSpPr>
                <p:spPr>
                  <a:xfrm flipH="1">
                    <a:off x="1331639" y="1700808"/>
                    <a:ext cx="1168673" cy="3600400"/>
                  </a:xfrm>
                  <a:prstGeom prst="snip1Rect">
                    <a:avLst>
                      <a:gd name="adj" fmla="val 50000"/>
                    </a:avLst>
                  </a:prstGeom>
                  <a:solidFill>
                    <a:srgbClr val="D9A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00000">
                  <a:off x="905028" y="1993191"/>
                  <a:ext cx="1450267" cy="79661"/>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100000">
                  <a:off x="6822616" y="4943449"/>
                  <a:ext cx="1450267" cy="79661"/>
                </a:xfrm>
                <a:prstGeom prst="rect">
                  <a:avLst/>
                </a:prstGeom>
              </p:spPr>
            </p:pic>
          </p:grpSp>
          <p:sp>
            <p:nvSpPr>
              <p:cNvPr id="10" name="Retângulo 9"/>
              <p:cNvSpPr/>
              <p:nvPr/>
            </p:nvSpPr>
            <p:spPr>
              <a:xfrm>
                <a:off x="2500312" y="1700808"/>
                <a:ext cx="159068" cy="3600400"/>
              </a:xfrm>
              <a:prstGeom prst="rect">
                <a:avLst/>
              </a:prstGeom>
              <a:solidFill>
                <a:srgbClr val="F9C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5" name="TextBox 18"/>
            <p:cNvSpPr txBox="1"/>
            <p:nvPr/>
          </p:nvSpPr>
          <p:spPr>
            <a:xfrm>
              <a:off x="2813588" y="2910610"/>
              <a:ext cx="5070780" cy="1384995"/>
            </a:xfrm>
            <a:prstGeom prst="rect">
              <a:avLst/>
            </a:prstGeom>
            <a:noFill/>
          </p:spPr>
          <p:txBody>
            <a:bodyPr wrap="square" rtlCol="0">
              <a:spAutoFit/>
            </a:bodyPr>
            <a:lstStyle/>
            <a:p>
              <a:r>
                <a:rPr lang="en-US" sz="1200" dirty="0" smtClean="0"/>
                <a:t>Slides:</a:t>
              </a:r>
            </a:p>
            <a:p>
              <a:pPr marL="171450" indent="-171450">
                <a:buFont typeface="Arial" panose="020B0604020202020204" pitchFamily="34" charset="0"/>
                <a:buChar char="•"/>
              </a:pPr>
              <a:r>
                <a:rPr lang="en-US" sz="1200" dirty="0" smtClean="0"/>
                <a:t>Rosana.freitas@hc.fm.usp.br</a:t>
              </a:r>
            </a:p>
            <a:p>
              <a:pPr marL="171450" indent="-171450">
                <a:buFont typeface="Arial" panose="020B0604020202020204" pitchFamily="34" charset="0"/>
                <a:buChar char="•"/>
              </a:pPr>
              <a:r>
                <a:rPr lang="pt-BR" altLang="pt-BR" sz="1200" dirty="0" smtClean="0">
                  <a:cs typeface="Arial" panose="020B0604020202020204" pitchFamily="34" charset="0"/>
                </a:rPr>
                <a:t>Fernanda </a:t>
              </a:r>
              <a:r>
                <a:rPr lang="pt-BR" altLang="pt-BR" sz="1200" dirty="0">
                  <a:cs typeface="Arial" panose="020B0604020202020204" pitchFamily="34" charset="0"/>
                </a:rPr>
                <a:t>S. Andrade e Silva</a:t>
              </a:r>
            </a:p>
            <a:p>
              <a:pPr marL="171450" indent="-171450">
                <a:spcBef>
                  <a:spcPct val="0"/>
                </a:spcBef>
                <a:buFont typeface="Arial" panose="020B0604020202020204" pitchFamily="34" charset="0"/>
                <a:buChar char="•"/>
              </a:pPr>
              <a:r>
                <a:rPr lang="pt-BR" altLang="pt-BR" sz="1200" dirty="0" smtClean="0">
                  <a:cs typeface="Arial" panose="020B0604020202020204" pitchFamily="34" charset="0"/>
                </a:rPr>
                <a:t>Residente: Jaqueline Nery Carvalho</a:t>
              </a:r>
            </a:p>
            <a:p>
              <a:pPr algn="ctr">
                <a:spcBef>
                  <a:spcPct val="0"/>
                </a:spcBef>
              </a:pPr>
              <a:endParaRPr lang="pt-BR" altLang="pt-BR" sz="1200" b="1" dirty="0">
                <a:solidFill>
                  <a:schemeClr val="accent3">
                    <a:lumMod val="50000"/>
                  </a:schemeClr>
                </a:solidFill>
                <a:cs typeface="Arial" panose="020B0604020202020204" pitchFamily="34" charset="0"/>
              </a:endParaRPr>
            </a:p>
            <a:p>
              <a:endParaRPr lang="en-US" sz="2400" dirty="0">
                <a:solidFill>
                  <a:schemeClr val="bg1">
                    <a:lumMod val="50000"/>
                  </a:schemeClr>
                </a:solidFill>
              </a:endParaRPr>
            </a:p>
          </p:txBody>
        </p:sp>
        <p:sp>
          <p:nvSpPr>
            <p:cNvPr id="6" name="TextBox 4"/>
            <p:cNvSpPr txBox="1"/>
            <p:nvPr/>
          </p:nvSpPr>
          <p:spPr>
            <a:xfrm>
              <a:off x="2809041" y="2264140"/>
              <a:ext cx="3027432" cy="523220"/>
            </a:xfrm>
            <a:prstGeom prst="rect">
              <a:avLst/>
            </a:prstGeom>
            <a:noFill/>
          </p:spPr>
          <p:txBody>
            <a:bodyPr wrap="none" rtlCol="0">
              <a:spAutoFit/>
            </a:bodyPr>
            <a:lstStyle/>
            <a:p>
              <a:r>
                <a:rPr lang="pt-BR" sz="2800" b="1" dirty="0" smtClean="0">
                  <a:solidFill>
                    <a:srgbClr val="DF0046"/>
                  </a:solidFill>
                </a:rPr>
                <a:t>Equipe de Nutrição</a:t>
              </a:r>
              <a:endParaRPr lang="en-US" sz="2800" b="1" dirty="0">
                <a:solidFill>
                  <a:srgbClr val="DF0046"/>
                </a:solidFill>
              </a:endParaRPr>
            </a:p>
          </p:txBody>
        </p:sp>
      </p:grpSp>
    </p:spTree>
    <p:extLst>
      <p:ext uri="{BB962C8B-B14F-4D97-AF65-F5344CB8AC3E}">
        <p14:creationId xmlns:p14="http://schemas.microsoft.com/office/powerpoint/2010/main" val="312686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 y="0"/>
            <a:ext cx="9143244" cy="475449"/>
          </a:xfrm>
          <a:prstGeom prst="rect">
            <a:avLst/>
          </a:prstGeom>
        </p:spPr>
      </p:pic>
      <p:sp>
        <p:nvSpPr>
          <p:cNvPr id="3" name="CaixaDeTexto 2"/>
          <p:cNvSpPr txBox="1"/>
          <p:nvPr/>
        </p:nvSpPr>
        <p:spPr>
          <a:xfrm>
            <a:off x="127000" y="33868"/>
            <a:ext cx="8458200" cy="400110"/>
          </a:xfrm>
          <a:prstGeom prst="rect">
            <a:avLst/>
          </a:prstGeom>
          <a:noFill/>
        </p:spPr>
        <p:txBody>
          <a:bodyPr wrap="square" rtlCol="0">
            <a:spAutoFit/>
          </a:bodyPr>
          <a:lstStyle/>
          <a:p>
            <a:pPr>
              <a:defRPr/>
            </a:pPr>
            <a:r>
              <a:rPr lang="pt-BR" sz="2000" b="1" dirty="0">
                <a:solidFill>
                  <a:srgbClr val="C00000"/>
                </a:solidFill>
                <a:latin typeface="Arial" panose="020B0604020202020204" pitchFamily="34" charset="0"/>
                <a:cs typeface="Arial" panose="020B0604020202020204" pitchFamily="34" charset="0"/>
              </a:rPr>
              <a:t>PRINCIPAIS CAUSAS DE AMPUTAÇÃO</a:t>
            </a:r>
          </a:p>
        </p:txBody>
      </p:sp>
      <p:grpSp>
        <p:nvGrpSpPr>
          <p:cNvPr id="89" name="Grupo 88"/>
          <p:cNvGrpSpPr/>
          <p:nvPr/>
        </p:nvGrpSpPr>
        <p:grpSpPr>
          <a:xfrm>
            <a:off x="5970648" y="6390060"/>
            <a:ext cx="3007405" cy="333248"/>
            <a:chOff x="5392405" y="6355072"/>
            <a:chExt cx="3638959" cy="403230"/>
          </a:xfrm>
        </p:grpSpPr>
        <p:pic>
          <p:nvPicPr>
            <p:cNvPr id="90" name="Imagem 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76" y="6398542"/>
              <a:ext cx="779988" cy="333222"/>
            </a:xfrm>
            <a:prstGeom prst="rect">
              <a:avLst/>
            </a:prstGeom>
          </p:spPr>
        </p:pic>
        <p:cxnSp>
          <p:nvCxnSpPr>
            <p:cNvPr id="91" name="Conector reto 90"/>
            <p:cNvCxnSpPr/>
            <p:nvPr/>
          </p:nvCxnSpPr>
          <p:spPr>
            <a:xfrm>
              <a:off x="8100392" y="6355072"/>
              <a:ext cx="0" cy="40323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2" name="Grupo 91"/>
            <p:cNvGrpSpPr/>
            <p:nvPr/>
          </p:nvGrpSpPr>
          <p:grpSpPr>
            <a:xfrm>
              <a:off x="5392405" y="6478858"/>
              <a:ext cx="2547945" cy="223530"/>
              <a:chOff x="1094918" y="4685401"/>
              <a:chExt cx="4965224" cy="435596"/>
            </a:xfrm>
          </p:grpSpPr>
          <p:pic>
            <p:nvPicPr>
              <p:cNvPr id="93" name="Imagem 9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918" y="4723178"/>
                <a:ext cx="1284897" cy="268213"/>
              </a:xfrm>
              <a:prstGeom prst="rect">
                <a:avLst/>
              </a:prstGeom>
            </p:spPr>
          </p:pic>
          <p:pic>
            <p:nvPicPr>
              <p:cNvPr id="94" name="Imagem 9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014" y="4685401"/>
                <a:ext cx="868748" cy="435596"/>
              </a:xfrm>
              <a:prstGeom prst="rect">
                <a:avLst/>
              </a:prstGeom>
            </p:spPr>
          </p:pic>
          <p:pic>
            <p:nvPicPr>
              <p:cNvPr id="95" name="Imagem 9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0954" y="4689921"/>
                <a:ext cx="1250146" cy="359998"/>
              </a:xfrm>
              <a:prstGeom prst="rect">
                <a:avLst/>
              </a:prstGeom>
            </p:spPr>
          </p:pic>
          <p:pic>
            <p:nvPicPr>
              <p:cNvPr id="96" name="Imagem 9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7683" y="4689924"/>
                <a:ext cx="822459" cy="359996"/>
              </a:xfrm>
              <a:prstGeom prst="rect">
                <a:avLst/>
              </a:prstGeom>
            </p:spPr>
          </p:pic>
        </p:grpSp>
      </p:grpSp>
      <p:sp>
        <p:nvSpPr>
          <p:cNvPr id="2" name="Retângulo 1"/>
          <p:cNvSpPr/>
          <p:nvPr/>
        </p:nvSpPr>
        <p:spPr>
          <a:xfrm>
            <a:off x="127000" y="1899013"/>
            <a:ext cx="8851052" cy="1354217"/>
          </a:xfrm>
          <a:prstGeom prst="rect">
            <a:avLst/>
          </a:prstGeom>
        </p:spPr>
        <p:txBody>
          <a:bodyPr wrap="square">
            <a:spAutoFit/>
          </a:bodyPr>
          <a:lstStyle/>
          <a:p>
            <a:pPr fontAlgn="base">
              <a:spcAft>
                <a:spcPts val="1800"/>
              </a:spcAft>
            </a:pPr>
            <a:r>
              <a:rPr lang="pt-BR" dirty="0">
                <a:solidFill>
                  <a:srgbClr val="333333"/>
                </a:solidFill>
                <a:latin typeface="Arial" panose="020B0604020202020204" pitchFamily="34" charset="0"/>
                <a:ea typeface="Times New Roman" panose="02020603050405020304" pitchFamily="18" charset="0"/>
              </a:rPr>
              <a:t/>
            </a:r>
            <a:br>
              <a:rPr lang="pt-BR" dirty="0">
                <a:solidFill>
                  <a:srgbClr val="333333"/>
                </a:solidFill>
                <a:latin typeface="Arial" panose="020B0604020202020204" pitchFamily="34" charset="0"/>
                <a:ea typeface="Times New Roman" panose="02020603050405020304" pitchFamily="18" charset="0"/>
              </a:rPr>
            </a:br>
            <a:r>
              <a:rPr lang="pt-BR" dirty="0">
                <a:solidFill>
                  <a:srgbClr val="333333"/>
                </a:solidFill>
                <a:latin typeface="Arial" panose="020B0604020202020204" pitchFamily="34" charset="0"/>
                <a:ea typeface="Times New Roman" panose="02020603050405020304" pitchFamily="18" charset="0"/>
              </a:rPr>
              <a:t/>
            </a:r>
            <a:br>
              <a:rPr lang="pt-BR" dirty="0">
                <a:solidFill>
                  <a:srgbClr val="333333"/>
                </a:solidFill>
                <a:latin typeface="Arial" panose="020B0604020202020204" pitchFamily="34" charset="0"/>
                <a:ea typeface="Times New Roman" panose="02020603050405020304" pitchFamily="18" charset="0"/>
              </a:rPr>
            </a:br>
            <a:r>
              <a:rPr lang="pt-BR" dirty="0">
                <a:solidFill>
                  <a:srgbClr val="333333"/>
                </a:solidFill>
                <a:latin typeface="Arial" panose="020B0604020202020204" pitchFamily="34" charset="0"/>
                <a:ea typeface="Times New Roman" panose="02020603050405020304" pitchFamily="18" charset="0"/>
              </a:rPr>
              <a:t/>
            </a:r>
            <a:br>
              <a:rPr lang="pt-BR" dirty="0">
                <a:solidFill>
                  <a:srgbClr val="333333"/>
                </a:solidFill>
                <a:latin typeface="Arial" panose="020B0604020202020204" pitchFamily="34" charset="0"/>
                <a:ea typeface="Times New Roman" panose="02020603050405020304" pitchFamily="18" charset="0"/>
              </a:rPr>
            </a:br>
            <a:endParaRPr lang="pt-BR" sz="2800" dirty="0">
              <a:effectLst/>
              <a:latin typeface="Times New Roman" panose="02020603050405020304" pitchFamily="18" charset="0"/>
              <a:ea typeface="Times New Roman" panose="02020603050405020304" pitchFamily="18" charset="0"/>
            </a:endParaRPr>
          </a:p>
        </p:txBody>
      </p:sp>
      <p:sp>
        <p:nvSpPr>
          <p:cNvPr id="5" name="Retângulo 4"/>
          <p:cNvSpPr/>
          <p:nvPr/>
        </p:nvSpPr>
        <p:spPr>
          <a:xfrm>
            <a:off x="283333" y="1124705"/>
            <a:ext cx="8487179" cy="1754326"/>
          </a:xfrm>
          <a:prstGeom prst="rect">
            <a:avLst/>
          </a:prstGeom>
        </p:spPr>
        <p:txBody>
          <a:bodyPr wrap="square">
            <a:spAutoFit/>
          </a:bodyPr>
          <a:lstStyle/>
          <a:p>
            <a:pPr>
              <a:lnSpc>
                <a:spcPct val="150000"/>
              </a:lnSpc>
              <a:defRPr/>
            </a:pPr>
            <a:r>
              <a:rPr lang="pt-BR" b="1" dirty="0">
                <a:solidFill>
                  <a:srgbClr val="FF6600"/>
                </a:solidFill>
                <a:latin typeface="Arial" panose="020B0604020202020204" pitchFamily="34" charset="0"/>
                <a:cs typeface="Arial" panose="020B0604020202020204" pitchFamily="34" charset="0"/>
              </a:rPr>
              <a:t>DIABETES MELLITUS </a:t>
            </a:r>
            <a:r>
              <a:rPr lang="pt-BR" b="1" dirty="0" smtClean="0">
                <a:solidFill>
                  <a:srgbClr val="FF6600"/>
                </a:solidFill>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maior </a:t>
            </a:r>
            <a:r>
              <a:rPr lang="pt-BR" dirty="0">
                <a:latin typeface="Arial" panose="020B0604020202020204" pitchFamily="34" charset="0"/>
                <a:cs typeface="Arial" panose="020B0604020202020204" pitchFamily="34" charset="0"/>
              </a:rPr>
              <a:t>causa – dedos, pés, </a:t>
            </a:r>
            <a:r>
              <a:rPr lang="pt-BR" dirty="0" smtClean="0">
                <a:latin typeface="Arial" panose="020B0604020202020204" pitchFamily="34" charset="0"/>
                <a:cs typeface="Arial" panose="020B0604020202020204" pitchFamily="34" charset="0"/>
              </a:rPr>
              <a:t>pernas</a:t>
            </a:r>
            <a:endParaRPr lang="pt-BR" dirty="0">
              <a:latin typeface="Arial" panose="020B0604020202020204" pitchFamily="34" charset="0"/>
              <a:cs typeface="Arial" panose="020B0604020202020204" pitchFamily="34" charset="0"/>
            </a:endParaRPr>
          </a:p>
          <a:p>
            <a:pPr marL="0" lvl="1">
              <a:lnSpc>
                <a:spcPct val="150000"/>
              </a:lnSpc>
              <a:defRPr/>
            </a:pPr>
            <a:r>
              <a:rPr lang="pt-BR" altLang="pt-BR" b="1" dirty="0" smtClean="0">
                <a:solidFill>
                  <a:srgbClr val="FF6600"/>
                </a:solidFill>
                <a:latin typeface="Arial" panose="020B0604020202020204" pitchFamily="34" charset="0"/>
                <a:cs typeface="Arial" panose="020B0604020202020204" pitchFamily="34" charset="0"/>
              </a:rPr>
              <a:t>COMPLICAÇÕES DO DIABETES            </a:t>
            </a:r>
            <a:r>
              <a:rPr lang="pt-BR" altLang="pt-BR" b="1" dirty="0" smtClean="0">
                <a:latin typeface="Arial" panose="020B0604020202020204" pitchFamily="34" charset="0"/>
                <a:cs typeface="Arial" panose="020B0604020202020204" pitchFamily="34" charset="0"/>
              </a:rPr>
              <a:t>Neuropatia </a:t>
            </a:r>
            <a:r>
              <a:rPr lang="pt-BR" altLang="pt-BR" dirty="0">
                <a:latin typeface="Arial" panose="020B0604020202020204" pitchFamily="34" charset="0"/>
                <a:cs typeface="Arial" panose="020B0604020202020204" pitchFamily="34" charset="0"/>
              </a:rPr>
              <a:t>= Lesões nos membros</a:t>
            </a:r>
          </a:p>
          <a:p>
            <a:pPr>
              <a:lnSpc>
                <a:spcPct val="150000"/>
              </a:lnSpc>
              <a:defRPr/>
            </a:pPr>
            <a:endParaRPr lang="pt-BR" altLang="pt-BR" b="1" dirty="0">
              <a:solidFill>
                <a:srgbClr val="FF6600"/>
              </a:solidFill>
              <a:latin typeface="Arial" panose="020B0604020202020204" pitchFamily="34" charset="0"/>
              <a:cs typeface="Arial" panose="020B0604020202020204" pitchFamily="34" charset="0"/>
            </a:endParaRPr>
          </a:p>
          <a:p>
            <a:pPr>
              <a:lnSpc>
                <a:spcPct val="150000"/>
              </a:lnSpc>
              <a:defRPr/>
            </a:pPr>
            <a:endParaRPr lang="pt-BR" dirty="0">
              <a:latin typeface="Arial" charset="0"/>
            </a:endParaRPr>
          </a:p>
        </p:txBody>
      </p:sp>
      <p:sp>
        <p:nvSpPr>
          <p:cNvPr id="17" name="AutoShape 5"/>
          <p:cNvSpPr>
            <a:spLocks noChangeArrowheads="1"/>
          </p:cNvSpPr>
          <p:nvPr/>
        </p:nvSpPr>
        <p:spPr bwMode="auto">
          <a:xfrm>
            <a:off x="3076532" y="1335121"/>
            <a:ext cx="533400" cy="228600"/>
          </a:xfrm>
          <a:prstGeom prst="rightArrow">
            <a:avLst>
              <a:gd name="adj1" fmla="val 50000"/>
              <a:gd name="adj2" fmla="val 58333"/>
            </a:avLst>
          </a:prstGeom>
          <a:solidFill>
            <a:srgbClr val="FF6600"/>
          </a:solidFill>
          <a:ln w="25400">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p:txBody>
      </p:sp>
      <p:sp>
        <p:nvSpPr>
          <p:cNvPr id="18" name="AutoShape 5"/>
          <p:cNvSpPr>
            <a:spLocks noChangeArrowheads="1"/>
          </p:cNvSpPr>
          <p:nvPr/>
        </p:nvSpPr>
        <p:spPr bwMode="auto">
          <a:xfrm>
            <a:off x="4019126" y="1718927"/>
            <a:ext cx="533400" cy="228600"/>
          </a:xfrm>
          <a:prstGeom prst="rightArrow">
            <a:avLst>
              <a:gd name="adj1" fmla="val 50000"/>
              <a:gd name="adj2" fmla="val 58333"/>
            </a:avLst>
          </a:prstGeom>
          <a:solidFill>
            <a:srgbClr val="FF6600"/>
          </a:solidFill>
          <a:ln w="25400">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p:txBody>
      </p:sp>
      <p:sp>
        <p:nvSpPr>
          <p:cNvPr id="7" name="CaixaDeTexto 6"/>
          <p:cNvSpPr txBox="1"/>
          <p:nvPr/>
        </p:nvSpPr>
        <p:spPr>
          <a:xfrm>
            <a:off x="459573" y="2636182"/>
            <a:ext cx="7793053" cy="2862322"/>
          </a:xfrm>
          <a:prstGeom prst="rect">
            <a:avLst/>
          </a:prstGeom>
          <a:noFill/>
        </p:spPr>
        <p:txBody>
          <a:bodyPr wrap="square" rtlCol="0">
            <a:spAutoFit/>
          </a:bodyPr>
          <a:lstStyle/>
          <a:p>
            <a:pPr>
              <a:lnSpc>
                <a:spcPct val="90000"/>
              </a:lnSpc>
              <a:buClr>
                <a:srgbClr val="FFFF00"/>
              </a:buClr>
            </a:pPr>
            <a:r>
              <a:rPr lang="pt-BR" altLang="pt-BR" dirty="0">
                <a:latin typeface="Arial" panose="020B0604020202020204" pitchFamily="34" charset="0"/>
                <a:cs typeface="Arial" panose="020B0604020202020204" pitchFamily="34" charset="0"/>
              </a:rPr>
              <a:t> </a:t>
            </a:r>
            <a:r>
              <a:rPr lang="pt-BR" altLang="pt-BR" dirty="0" smtClean="0">
                <a:latin typeface="Arial" panose="020B0604020202020204" pitchFamily="34" charset="0"/>
                <a:cs typeface="Arial" panose="020B0604020202020204" pitchFamily="34" charset="0"/>
              </a:rPr>
              <a:t>  do </a:t>
            </a:r>
            <a:r>
              <a:rPr lang="pt-BR" altLang="pt-BR" dirty="0">
                <a:latin typeface="Arial" panose="020B0604020202020204" pitchFamily="34" charset="0"/>
                <a:cs typeface="Arial" panose="020B0604020202020204" pitchFamily="34" charset="0"/>
              </a:rPr>
              <a:t>fluxo </a:t>
            </a:r>
            <a:r>
              <a:rPr lang="pt-BR" altLang="pt-BR" dirty="0" smtClean="0">
                <a:latin typeface="Arial" panose="020B0604020202020204" pitchFamily="34" charset="0"/>
                <a:cs typeface="Arial" panose="020B0604020202020204" pitchFamily="34" charset="0"/>
              </a:rPr>
              <a:t>sanguíneo            Falta </a:t>
            </a:r>
            <a:r>
              <a:rPr lang="pt-BR" altLang="pt-BR" dirty="0">
                <a:latin typeface="Arial" panose="020B0604020202020204" pitchFamily="34" charset="0"/>
                <a:cs typeface="Arial" panose="020B0604020202020204" pitchFamily="34" charset="0"/>
              </a:rPr>
              <a:t>de O</a:t>
            </a:r>
            <a:r>
              <a:rPr lang="pt-BR" altLang="pt-BR" baseline="-25000" dirty="0">
                <a:latin typeface="Arial" panose="020B0604020202020204" pitchFamily="34" charset="0"/>
                <a:cs typeface="Arial" panose="020B0604020202020204" pitchFamily="34" charset="0"/>
              </a:rPr>
              <a:t>2</a:t>
            </a:r>
            <a:r>
              <a:rPr lang="pt-BR" altLang="pt-BR" dirty="0">
                <a:latin typeface="Arial" panose="020B0604020202020204" pitchFamily="34" charset="0"/>
                <a:cs typeface="Arial" panose="020B0604020202020204" pitchFamily="34" charset="0"/>
              </a:rPr>
              <a:t>	     Lesão dos nervos</a:t>
            </a:r>
          </a:p>
          <a:p>
            <a:pPr>
              <a:lnSpc>
                <a:spcPct val="90000"/>
              </a:lnSpc>
              <a:buClr>
                <a:srgbClr val="FFFF00"/>
              </a:buClr>
            </a:pPr>
            <a:endParaRPr lang="pt-BR" altLang="pt-BR" dirty="0" smtClean="0">
              <a:latin typeface="Arial" panose="020B0604020202020204" pitchFamily="34" charset="0"/>
              <a:cs typeface="Arial" panose="020B0604020202020204" pitchFamily="34" charset="0"/>
            </a:endParaRPr>
          </a:p>
          <a:p>
            <a:pPr>
              <a:lnSpc>
                <a:spcPct val="90000"/>
              </a:lnSpc>
              <a:buClr>
                <a:srgbClr val="FFFF00"/>
              </a:buClr>
            </a:pPr>
            <a:r>
              <a:rPr lang="pt-BR" altLang="pt-BR" dirty="0" smtClean="0">
                <a:latin typeface="Arial" panose="020B0604020202020204" pitchFamily="34" charset="0"/>
                <a:cs typeface="Arial" panose="020B0604020202020204" pitchFamily="34" charset="0"/>
              </a:rPr>
              <a:t>	</a:t>
            </a:r>
          </a:p>
          <a:p>
            <a:pPr>
              <a:lnSpc>
                <a:spcPct val="90000"/>
              </a:lnSpc>
              <a:buClr>
                <a:srgbClr val="FFFF00"/>
              </a:buClr>
            </a:pPr>
            <a:r>
              <a:rPr lang="pt-BR" altLang="pt-BR" b="1" dirty="0">
                <a:latin typeface="Arial" panose="020B0604020202020204" pitchFamily="34" charset="0"/>
                <a:cs typeface="Arial" panose="020B0604020202020204" pitchFamily="34" charset="0"/>
              </a:rPr>
              <a:t> </a:t>
            </a:r>
            <a:r>
              <a:rPr lang="pt-BR" altLang="pt-BR" b="1" dirty="0" smtClean="0">
                <a:latin typeface="Arial" panose="020B0604020202020204" pitchFamily="34" charset="0"/>
                <a:cs typeface="Arial" panose="020B0604020202020204" pitchFamily="34" charset="0"/>
              </a:rPr>
              <a:t>     </a:t>
            </a:r>
          </a:p>
          <a:p>
            <a:pPr>
              <a:lnSpc>
                <a:spcPct val="90000"/>
              </a:lnSpc>
              <a:buClr>
                <a:srgbClr val="FFFF00"/>
              </a:buClr>
            </a:pPr>
            <a:r>
              <a:rPr lang="pt-BR" altLang="pt-BR" b="1" dirty="0">
                <a:latin typeface="Arial" panose="020B0604020202020204" pitchFamily="34" charset="0"/>
                <a:cs typeface="Arial" panose="020B0604020202020204" pitchFamily="34" charset="0"/>
              </a:rPr>
              <a:t> </a:t>
            </a:r>
            <a:r>
              <a:rPr lang="pt-BR" altLang="pt-BR" b="1" dirty="0" smtClean="0">
                <a:latin typeface="Arial" panose="020B0604020202020204" pitchFamily="34" charset="0"/>
                <a:cs typeface="Arial" panose="020B0604020202020204" pitchFamily="34" charset="0"/>
              </a:rPr>
              <a:t>       Feridas</a:t>
            </a:r>
            <a:r>
              <a:rPr lang="pt-BR" altLang="pt-BR" dirty="0" smtClean="0">
                <a:latin typeface="Arial" panose="020B0604020202020204" pitchFamily="34" charset="0"/>
                <a:cs typeface="Arial" panose="020B0604020202020204" pitchFamily="34" charset="0"/>
              </a:rPr>
              <a:t>   </a:t>
            </a:r>
            <a:r>
              <a:rPr lang="pt-BR" altLang="pt-BR" dirty="0">
                <a:latin typeface="Arial" panose="020B0604020202020204" pitchFamily="34" charset="0"/>
                <a:cs typeface="Arial" panose="020B0604020202020204" pitchFamily="34" charset="0"/>
              </a:rPr>
              <a:t>	     </a:t>
            </a:r>
            <a:r>
              <a:rPr lang="pt-BR" altLang="pt-BR" dirty="0" smtClean="0">
                <a:latin typeface="Arial" panose="020B0604020202020204" pitchFamily="34" charset="0"/>
                <a:cs typeface="Arial" panose="020B0604020202020204" pitchFamily="34" charset="0"/>
              </a:rPr>
              <a:t>       da sensibilidade                Dormência</a:t>
            </a:r>
            <a:endParaRPr lang="pt-BR" altLang="pt-BR" dirty="0">
              <a:latin typeface="Arial" panose="020B0604020202020204" pitchFamily="34" charset="0"/>
              <a:cs typeface="Arial" panose="020B0604020202020204" pitchFamily="34" charset="0"/>
            </a:endParaRPr>
          </a:p>
          <a:p>
            <a:pPr>
              <a:lnSpc>
                <a:spcPct val="90000"/>
              </a:lnSpc>
              <a:buClr>
                <a:srgbClr val="FFFF00"/>
              </a:buClr>
            </a:pPr>
            <a:endParaRPr lang="pt-BR" altLang="pt-BR" dirty="0">
              <a:latin typeface="Arial" panose="020B0604020202020204" pitchFamily="34" charset="0"/>
              <a:cs typeface="Arial" panose="020B0604020202020204" pitchFamily="34" charset="0"/>
            </a:endParaRPr>
          </a:p>
          <a:p>
            <a:pPr>
              <a:lnSpc>
                <a:spcPct val="90000"/>
              </a:lnSpc>
              <a:buClr>
                <a:srgbClr val="FFFF00"/>
              </a:buClr>
            </a:pPr>
            <a:r>
              <a:rPr lang="pt-BR" altLang="pt-BR" dirty="0">
                <a:latin typeface="Arial" panose="020B0604020202020204" pitchFamily="34" charset="0"/>
                <a:cs typeface="Arial" panose="020B0604020202020204" pitchFamily="34" charset="0"/>
              </a:rPr>
              <a:t>	    </a:t>
            </a:r>
          </a:p>
          <a:p>
            <a:pPr>
              <a:lnSpc>
                <a:spcPct val="90000"/>
              </a:lnSpc>
              <a:buClr>
                <a:srgbClr val="FFFF00"/>
              </a:buClr>
            </a:pPr>
            <a:r>
              <a:rPr lang="pt-BR" altLang="pt-BR" dirty="0">
                <a:latin typeface="Arial" panose="020B0604020202020204" pitchFamily="34" charset="0"/>
                <a:cs typeface="Arial" panose="020B0604020202020204" pitchFamily="34" charset="0"/>
              </a:rPr>
              <a:t>	  </a:t>
            </a:r>
            <a:endParaRPr lang="pt-BR" altLang="pt-BR" dirty="0" smtClean="0">
              <a:latin typeface="Arial" panose="020B0604020202020204" pitchFamily="34" charset="0"/>
              <a:cs typeface="Arial" panose="020B0604020202020204" pitchFamily="34" charset="0"/>
            </a:endParaRPr>
          </a:p>
          <a:p>
            <a:pPr>
              <a:lnSpc>
                <a:spcPct val="90000"/>
              </a:lnSpc>
              <a:buClr>
                <a:srgbClr val="FFFF00"/>
              </a:buClr>
            </a:pPr>
            <a:r>
              <a:rPr lang="pt-BR" altLang="pt-BR" dirty="0">
                <a:latin typeface="Arial" panose="020B0604020202020204" pitchFamily="34" charset="0"/>
                <a:cs typeface="Arial" panose="020B0604020202020204" pitchFamily="34" charset="0"/>
              </a:rPr>
              <a:t> </a:t>
            </a:r>
            <a:r>
              <a:rPr lang="pt-BR" altLang="pt-BR" dirty="0" smtClean="0">
                <a:latin typeface="Arial" panose="020B0604020202020204" pitchFamily="34" charset="0"/>
                <a:cs typeface="Arial" panose="020B0604020202020204" pitchFamily="34" charset="0"/>
              </a:rPr>
              <a:t>    </a:t>
            </a:r>
          </a:p>
          <a:p>
            <a:pPr>
              <a:lnSpc>
                <a:spcPct val="90000"/>
              </a:lnSpc>
              <a:buClr>
                <a:srgbClr val="FFFF00"/>
              </a:buClr>
            </a:pPr>
            <a:r>
              <a:rPr lang="pt-BR" altLang="pt-BR" b="1" dirty="0">
                <a:latin typeface="Arial" panose="020B0604020202020204" pitchFamily="34" charset="0"/>
                <a:cs typeface="Arial" panose="020B0604020202020204" pitchFamily="34" charset="0"/>
              </a:rPr>
              <a:t> </a:t>
            </a:r>
            <a:r>
              <a:rPr lang="pt-BR" altLang="pt-BR" b="1" dirty="0" smtClean="0">
                <a:latin typeface="Arial" panose="020B0604020202020204" pitchFamily="34" charset="0"/>
                <a:cs typeface="Arial" panose="020B0604020202020204" pitchFamily="34" charset="0"/>
              </a:rPr>
              <a:t>   Amputação</a:t>
            </a:r>
            <a:r>
              <a:rPr lang="pt-BR" altLang="pt-BR" b="1" dirty="0">
                <a:latin typeface="Arial" panose="020B0604020202020204" pitchFamily="34" charset="0"/>
                <a:cs typeface="Arial" panose="020B0604020202020204" pitchFamily="34" charset="0"/>
              </a:rPr>
              <a:t>!!!!!!</a:t>
            </a:r>
          </a:p>
          <a:p>
            <a:endParaRPr lang="pt-BR" dirty="0"/>
          </a:p>
        </p:txBody>
      </p:sp>
      <p:pic>
        <p:nvPicPr>
          <p:cNvPr id="1028" name="Picture 4" descr="Resultado de imagem para amputaÃ§Ã£o diabe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239696">
            <a:off x="7345525" y="688964"/>
            <a:ext cx="1975819" cy="10745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Line 4"/>
          <p:cNvSpPr>
            <a:spLocks noChangeShapeType="1"/>
          </p:cNvSpPr>
          <p:nvPr/>
        </p:nvSpPr>
        <p:spPr bwMode="auto">
          <a:xfrm>
            <a:off x="612712" y="2576121"/>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2" name="AutoShape 5"/>
          <p:cNvSpPr>
            <a:spLocks noChangeArrowheads="1"/>
          </p:cNvSpPr>
          <p:nvPr/>
        </p:nvSpPr>
        <p:spPr bwMode="auto">
          <a:xfrm>
            <a:off x="2809832" y="2689476"/>
            <a:ext cx="533400" cy="228600"/>
          </a:xfrm>
          <a:prstGeom prst="rightArrow">
            <a:avLst>
              <a:gd name="adj1" fmla="val 50000"/>
              <a:gd name="adj2" fmla="val 58333"/>
            </a:avLst>
          </a:prstGeom>
          <a:solidFill>
            <a:srgbClr val="FF6600"/>
          </a:solidFill>
          <a:ln w="25400">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p:txBody>
      </p:sp>
      <p:sp>
        <p:nvSpPr>
          <p:cNvPr id="24" name="AutoShape 5"/>
          <p:cNvSpPr>
            <a:spLocks noChangeArrowheads="1"/>
          </p:cNvSpPr>
          <p:nvPr/>
        </p:nvSpPr>
        <p:spPr bwMode="auto">
          <a:xfrm>
            <a:off x="5019004" y="3691439"/>
            <a:ext cx="533400" cy="228600"/>
          </a:xfrm>
          <a:prstGeom prst="rightArrow">
            <a:avLst>
              <a:gd name="adj1" fmla="val 50000"/>
              <a:gd name="adj2" fmla="val 58333"/>
            </a:avLst>
          </a:prstGeom>
          <a:solidFill>
            <a:srgbClr val="FF6600"/>
          </a:solidFill>
          <a:ln w="25400">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p:txBody>
      </p:sp>
      <p:sp>
        <p:nvSpPr>
          <p:cNvPr id="25" name="AutoShape 5"/>
          <p:cNvSpPr>
            <a:spLocks noChangeArrowheads="1"/>
          </p:cNvSpPr>
          <p:nvPr/>
        </p:nvSpPr>
        <p:spPr bwMode="auto">
          <a:xfrm>
            <a:off x="2276432" y="3697555"/>
            <a:ext cx="533400" cy="228600"/>
          </a:xfrm>
          <a:prstGeom prst="rightArrow">
            <a:avLst>
              <a:gd name="adj1" fmla="val 50000"/>
              <a:gd name="adj2" fmla="val 58333"/>
            </a:avLst>
          </a:prstGeom>
          <a:solidFill>
            <a:srgbClr val="FF6600"/>
          </a:solidFill>
          <a:ln w="25400">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p:txBody>
      </p:sp>
      <p:sp>
        <p:nvSpPr>
          <p:cNvPr id="26" name="AutoShape 5"/>
          <p:cNvSpPr>
            <a:spLocks noChangeArrowheads="1"/>
          </p:cNvSpPr>
          <p:nvPr/>
        </p:nvSpPr>
        <p:spPr bwMode="auto">
          <a:xfrm>
            <a:off x="4752304" y="2708599"/>
            <a:ext cx="533400" cy="228600"/>
          </a:xfrm>
          <a:prstGeom prst="rightArrow">
            <a:avLst>
              <a:gd name="adj1" fmla="val 50000"/>
              <a:gd name="adj2" fmla="val 58333"/>
            </a:avLst>
          </a:prstGeom>
          <a:solidFill>
            <a:srgbClr val="FF6600"/>
          </a:solidFill>
          <a:ln w="25400">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p:txBody>
      </p:sp>
      <p:sp>
        <p:nvSpPr>
          <p:cNvPr id="27" name="AutoShape 7"/>
          <p:cNvSpPr>
            <a:spLocks noChangeArrowheads="1"/>
          </p:cNvSpPr>
          <p:nvPr/>
        </p:nvSpPr>
        <p:spPr bwMode="auto">
          <a:xfrm rot="5400000">
            <a:off x="6090709" y="3173784"/>
            <a:ext cx="533400" cy="228600"/>
          </a:xfrm>
          <a:prstGeom prst="rightArrow">
            <a:avLst>
              <a:gd name="adj1" fmla="val 50000"/>
              <a:gd name="adj2" fmla="val 58333"/>
            </a:avLst>
          </a:prstGeom>
          <a:solidFill>
            <a:srgbClr val="FF6600"/>
          </a:solidFill>
          <a:ln w="25400">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p:txBody>
      </p:sp>
      <p:sp>
        <p:nvSpPr>
          <p:cNvPr id="28" name="AutoShape 7"/>
          <p:cNvSpPr>
            <a:spLocks noChangeArrowheads="1"/>
          </p:cNvSpPr>
          <p:nvPr/>
        </p:nvSpPr>
        <p:spPr bwMode="auto">
          <a:xfrm rot="5400000">
            <a:off x="1207469" y="4269265"/>
            <a:ext cx="533400" cy="228600"/>
          </a:xfrm>
          <a:prstGeom prst="rightArrow">
            <a:avLst>
              <a:gd name="adj1" fmla="val 50000"/>
              <a:gd name="adj2" fmla="val 58333"/>
            </a:avLst>
          </a:prstGeom>
          <a:solidFill>
            <a:srgbClr val="FF6600"/>
          </a:solidFill>
          <a:ln w="25400">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p:txBody>
      </p:sp>
      <p:sp>
        <p:nvSpPr>
          <p:cNvPr id="30" name="Line 4"/>
          <p:cNvSpPr>
            <a:spLocks noChangeShapeType="1"/>
          </p:cNvSpPr>
          <p:nvPr/>
        </p:nvSpPr>
        <p:spPr bwMode="auto">
          <a:xfrm>
            <a:off x="2982302" y="3517852"/>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pic>
        <p:nvPicPr>
          <p:cNvPr id="1026" name="Picture 2" descr="Resultado de imagem para feridas na PERNA"/>
          <p:cNvPicPr>
            <a:picLocks noChangeAspect="1" noChangeArrowheads="1"/>
          </p:cNvPicPr>
          <p:nvPr/>
        </p:nvPicPr>
        <p:blipFill rotWithShape="1">
          <a:blip r:embed="rId9">
            <a:extLst>
              <a:ext uri="{28A0092B-C50C-407E-A947-70E740481C1C}">
                <a14:useLocalDpi xmlns:a14="http://schemas.microsoft.com/office/drawing/2010/main" val="0"/>
              </a:ext>
            </a:extLst>
          </a:blip>
          <a:srcRect b="13882"/>
          <a:stretch/>
        </p:blipFill>
        <p:spPr bwMode="auto">
          <a:xfrm>
            <a:off x="5138209" y="4358248"/>
            <a:ext cx="2438400" cy="1574921"/>
          </a:xfrm>
          <a:prstGeom prst="ellipse">
            <a:avLst/>
          </a:prstGeom>
          <a:ln w="9525" cap="rnd">
            <a:solidFill>
              <a:srgbClr val="DA773B"/>
            </a:solidFill>
          </a:ln>
          <a:effectLst>
            <a:glow rad="139700">
              <a:schemeClr val="accent2">
                <a:satMod val="175000"/>
                <a:alpha val="40000"/>
              </a:schemeClr>
            </a:glow>
            <a:outerShdw blurRad="381000" dist="292100" dir="5400000" sx="-80000" sy="-18000" rotWithShape="0">
              <a:srgbClr val="000000">
                <a:alpha val="22000"/>
              </a:srgbClr>
            </a:outerShdw>
            <a:softEdge rad="1270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8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117563" y="0"/>
            <a:ext cx="5408022" cy="400110"/>
          </a:xfrm>
          <a:prstGeom prst="rect">
            <a:avLst/>
          </a:prstGeom>
          <a:noFill/>
        </p:spPr>
        <p:txBody>
          <a:bodyPr wrap="square" rtlCol="0">
            <a:spAutoFit/>
          </a:bodyPr>
          <a:lstStyle/>
          <a:p>
            <a:pPr>
              <a:defRPr/>
            </a:pPr>
            <a:r>
              <a:rPr lang="pt-BR" sz="2000" b="1" dirty="0">
                <a:solidFill>
                  <a:srgbClr val="C00000"/>
                </a:solidFill>
                <a:latin typeface="Arial" panose="020B0604020202020204" pitchFamily="34" charset="0"/>
                <a:cs typeface="Arial" panose="020B0604020202020204" pitchFamily="34" charset="0"/>
              </a:rPr>
              <a:t>PRINCIPAIS CAUSAS DE AMPUTAÇÃO</a:t>
            </a:r>
          </a:p>
        </p:txBody>
      </p:sp>
      <p:sp>
        <p:nvSpPr>
          <p:cNvPr id="2" name="AutoShape 4" descr="https://www.opas.org.br/wp-content/uploads/2018/06/trombos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 name="Imagem 8"/>
          <p:cNvPicPr>
            <a:picLocks noChangeAspect="1"/>
          </p:cNvPicPr>
          <p:nvPr/>
        </p:nvPicPr>
        <p:blipFill>
          <a:blip r:embed="rId2"/>
          <a:stretch>
            <a:fillRect/>
          </a:stretch>
        </p:blipFill>
        <p:spPr>
          <a:xfrm>
            <a:off x="3578788" y="643030"/>
            <a:ext cx="1554062" cy="1334788"/>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8" name="Picture 10" descr="Resultado de imagem para hanseni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397594" y="1366712"/>
            <a:ext cx="1695003" cy="1390879"/>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0" name="Picture 12" descr="Resultado de imagem para ACIDENTES AUTOMOBILISTICOS com m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371" y="3547372"/>
            <a:ext cx="1489062" cy="1377847"/>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2" name="Picture 14" descr="Imagem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921" y="1366713"/>
            <a:ext cx="1604153" cy="1390878"/>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Imagem 10"/>
          <p:cNvPicPr>
            <a:picLocks noChangeAspect="1"/>
          </p:cNvPicPr>
          <p:nvPr/>
        </p:nvPicPr>
        <p:blipFill>
          <a:blip r:embed="rId6"/>
          <a:stretch>
            <a:fillRect/>
          </a:stretch>
        </p:blipFill>
        <p:spPr>
          <a:xfrm>
            <a:off x="3510881" y="5003054"/>
            <a:ext cx="1689877" cy="1430848"/>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66" name="Picture 18" descr="Resultado de imagem para INFECÃÃO ÃSSEA amputaÃ§Ã£o perna"/>
          <p:cNvPicPr>
            <a:picLocks noChangeAspect="1" noChangeArrowheads="1"/>
          </p:cNvPicPr>
          <p:nvPr/>
        </p:nvPicPr>
        <p:blipFill rotWithShape="1">
          <a:blip r:embed="rId7">
            <a:extLst>
              <a:ext uri="{28A0092B-C50C-407E-A947-70E740481C1C}">
                <a14:useLocalDpi xmlns:a14="http://schemas.microsoft.com/office/drawing/2010/main" val="0"/>
              </a:ext>
            </a:extLst>
          </a:blip>
          <a:srcRect t="7024" b="18714"/>
          <a:stretch/>
        </p:blipFill>
        <p:spPr bwMode="auto">
          <a:xfrm>
            <a:off x="856387" y="3633757"/>
            <a:ext cx="1581319" cy="1345678"/>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CaixaDeTexto 12"/>
          <p:cNvSpPr txBox="1"/>
          <p:nvPr/>
        </p:nvSpPr>
        <p:spPr>
          <a:xfrm>
            <a:off x="3523968" y="410834"/>
            <a:ext cx="1698368" cy="553998"/>
          </a:xfrm>
          <a:prstGeom prst="rect">
            <a:avLst/>
          </a:prstGeom>
          <a:noFill/>
        </p:spPr>
        <p:txBody>
          <a:bodyPr wrap="square" rtlCol="0">
            <a:spAutoFit/>
          </a:bodyPr>
          <a:lstStyle/>
          <a:p>
            <a:pPr algn="ctr"/>
            <a:r>
              <a:rPr lang="pt-BR" sz="1200" dirty="0">
                <a:latin typeface="Arial" panose="020B0604020202020204" pitchFamily="34" charset="0"/>
                <a:cs typeface="Arial" panose="020B0604020202020204" pitchFamily="34" charset="0"/>
              </a:rPr>
              <a:t>TROMBOSE</a:t>
            </a:r>
            <a:endParaRPr lang="pt-BR" dirty="0">
              <a:latin typeface="Arial" panose="020B0604020202020204" pitchFamily="34" charset="0"/>
              <a:cs typeface="Arial" panose="020B0604020202020204" pitchFamily="34" charset="0"/>
            </a:endParaRPr>
          </a:p>
          <a:p>
            <a:endParaRPr lang="pt-BR" dirty="0"/>
          </a:p>
        </p:txBody>
      </p:sp>
      <p:sp>
        <p:nvSpPr>
          <p:cNvPr id="16" name="CaixaDeTexto 15"/>
          <p:cNvSpPr txBox="1"/>
          <p:nvPr/>
        </p:nvSpPr>
        <p:spPr>
          <a:xfrm>
            <a:off x="6606939" y="2819863"/>
            <a:ext cx="1276311" cy="553998"/>
          </a:xfrm>
          <a:prstGeom prst="rect">
            <a:avLst/>
          </a:prstGeom>
          <a:noFill/>
        </p:spPr>
        <p:txBody>
          <a:bodyPr wrap="none" rtlCol="0">
            <a:spAutoFit/>
          </a:bodyPr>
          <a:lstStyle/>
          <a:p>
            <a:pPr algn="ctr"/>
            <a:r>
              <a:rPr lang="pt-BR" sz="1200" dirty="0">
                <a:latin typeface="Arial" panose="020B0604020202020204" pitchFamily="34" charset="0"/>
                <a:cs typeface="Arial" panose="020B0604020202020204" pitchFamily="34" charset="0"/>
              </a:rPr>
              <a:t>HANSENÍASE</a:t>
            </a:r>
            <a:endParaRPr lang="pt-BR" dirty="0">
              <a:latin typeface="Arial" panose="020B0604020202020204" pitchFamily="34" charset="0"/>
              <a:cs typeface="Arial" panose="020B0604020202020204" pitchFamily="34" charset="0"/>
            </a:endParaRPr>
          </a:p>
          <a:p>
            <a:endParaRPr lang="pt-BR" dirty="0"/>
          </a:p>
        </p:txBody>
      </p:sp>
      <p:sp>
        <p:nvSpPr>
          <p:cNvPr id="17" name="CaixaDeTexto 16"/>
          <p:cNvSpPr txBox="1"/>
          <p:nvPr/>
        </p:nvSpPr>
        <p:spPr>
          <a:xfrm>
            <a:off x="5815857" y="5067953"/>
            <a:ext cx="2858475" cy="553998"/>
          </a:xfrm>
          <a:prstGeom prst="rect">
            <a:avLst/>
          </a:prstGeom>
          <a:noFill/>
        </p:spPr>
        <p:txBody>
          <a:bodyPr wrap="none" rtlCol="0">
            <a:spAutoFit/>
          </a:bodyPr>
          <a:lstStyle/>
          <a:p>
            <a:pPr algn="ctr"/>
            <a:r>
              <a:rPr lang="pt-BR" sz="1200" dirty="0">
                <a:latin typeface="Arial" panose="020B0604020202020204" pitchFamily="34" charset="0"/>
                <a:cs typeface="Arial" panose="020B0604020202020204" pitchFamily="34" charset="0"/>
              </a:rPr>
              <a:t>ACIDENTES AUTOMOBILISTICOS</a:t>
            </a:r>
          </a:p>
          <a:p>
            <a:endParaRPr lang="pt-BR" dirty="0"/>
          </a:p>
        </p:txBody>
      </p:sp>
      <p:sp>
        <p:nvSpPr>
          <p:cNvPr id="21" name="CaixaDeTexto 20"/>
          <p:cNvSpPr txBox="1"/>
          <p:nvPr/>
        </p:nvSpPr>
        <p:spPr>
          <a:xfrm>
            <a:off x="552836" y="2863938"/>
            <a:ext cx="2444323" cy="553998"/>
          </a:xfrm>
          <a:prstGeom prst="rect">
            <a:avLst/>
          </a:prstGeom>
          <a:noFill/>
        </p:spPr>
        <p:txBody>
          <a:bodyPr wrap="none" rtlCol="0">
            <a:spAutoFit/>
          </a:bodyPr>
          <a:lstStyle/>
          <a:p>
            <a:pPr algn="ctr"/>
            <a:r>
              <a:rPr lang="pt-BR" sz="1200" dirty="0">
                <a:latin typeface="Arial" panose="020B0604020202020204" pitchFamily="34" charset="0"/>
                <a:cs typeface="Arial" panose="020B0604020202020204" pitchFamily="34" charset="0"/>
              </a:rPr>
              <a:t>ACIDENTES DE TRABALHO </a:t>
            </a:r>
          </a:p>
          <a:p>
            <a:endParaRPr lang="pt-BR" dirty="0"/>
          </a:p>
        </p:txBody>
      </p:sp>
      <p:sp>
        <p:nvSpPr>
          <p:cNvPr id="24" name="Retângulo 23"/>
          <p:cNvSpPr/>
          <p:nvPr/>
        </p:nvSpPr>
        <p:spPr>
          <a:xfrm>
            <a:off x="2882635" y="6490500"/>
            <a:ext cx="2691313" cy="276999"/>
          </a:xfrm>
          <a:prstGeom prst="rect">
            <a:avLst/>
          </a:prstGeom>
        </p:spPr>
        <p:txBody>
          <a:bodyPr wrap="none">
            <a:spAutoFit/>
          </a:bodyPr>
          <a:lstStyle/>
          <a:p>
            <a:pPr algn="ctr">
              <a:defRPr/>
            </a:pPr>
            <a:r>
              <a:rPr lang="pt-BR" sz="1200" dirty="0">
                <a:latin typeface="Arial" panose="020B0604020202020204" pitchFamily="34" charset="0"/>
                <a:cs typeface="Arial" panose="020B0604020202020204" pitchFamily="34" charset="0"/>
              </a:rPr>
              <a:t>FERIMENTO POR ARMA DE FOGO</a:t>
            </a:r>
          </a:p>
        </p:txBody>
      </p:sp>
      <p:sp>
        <p:nvSpPr>
          <p:cNvPr id="26" name="CaixaDeTexto 25"/>
          <p:cNvSpPr txBox="1"/>
          <p:nvPr/>
        </p:nvSpPr>
        <p:spPr>
          <a:xfrm>
            <a:off x="588114" y="5164480"/>
            <a:ext cx="1685846" cy="553998"/>
          </a:xfrm>
          <a:prstGeom prst="rect">
            <a:avLst/>
          </a:prstGeom>
          <a:noFill/>
        </p:spPr>
        <p:txBody>
          <a:bodyPr wrap="none" rtlCol="0">
            <a:spAutoFit/>
          </a:bodyPr>
          <a:lstStyle/>
          <a:p>
            <a:pPr algn="ctr"/>
            <a:r>
              <a:rPr lang="pt-BR" sz="1200" dirty="0">
                <a:latin typeface="Arial" panose="020B0604020202020204" pitchFamily="34" charset="0"/>
                <a:cs typeface="Arial" panose="020B0604020202020204" pitchFamily="34" charset="0"/>
              </a:rPr>
              <a:t>INFECÇÃO ÓSSEA</a:t>
            </a:r>
          </a:p>
          <a:p>
            <a:endParaRPr lang="pt-BR" dirty="0"/>
          </a:p>
        </p:txBody>
      </p:sp>
      <p:pic>
        <p:nvPicPr>
          <p:cNvPr id="30" name="Imagem 29"/>
          <p:cNvPicPr>
            <a:picLocks noChangeAspect="1"/>
          </p:cNvPicPr>
          <p:nvPr/>
        </p:nvPicPr>
        <p:blipFill>
          <a:blip r:embed="rId8"/>
          <a:stretch>
            <a:fillRect/>
          </a:stretch>
        </p:blipFill>
        <p:spPr>
          <a:xfrm>
            <a:off x="3748450" y="2884823"/>
            <a:ext cx="1489574" cy="1214091"/>
          </a:xfrm>
          <a:prstGeom prst="roundRect">
            <a:avLst>
              <a:gd name="adj" fmla="val 16667"/>
            </a:avLst>
          </a:prstGeom>
          <a:ln w="9525">
            <a:solidFill>
              <a:schemeClr val="tx1"/>
            </a:solidFill>
          </a:ln>
          <a:effectLst>
            <a:glow rad="101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048" name="Conector de seta reta 2047"/>
          <p:cNvCxnSpPr/>
          <p:nvPr/>
        </p:nvCxnSpPr>
        <p:spPr>
          <a:xfrm>
            <a:off x="5631622" y="4025266"/>
            <a:ext cx="523656" cy="147296"/>
          </a:xfrm>
          <a:prstGeom prst="straightConnector1">
            <a:avLst/>
          </a:prstGeom>
          <a:ln w="28575">
            <a:solidFill>
              <a:srgbClr val="DA773B"/>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flipV="1">
            <a:off x="4377801" y="2148267"/>
            <a:ext cx="19027" cy="490836"/>
          </a:xfrm>
          <a:prstGeom prst="straightConnector1">
            <a:avLst/>
          </a:prstGeom>
          <a:ln w="28575">
            <a:solidFill>
              <a:srgbClr val="DA773B"/>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de seta reta 43"/>
          <p:cNvCxnSpPr/>
          <p:nvPr/>
        </p:nvCxnSpPr>
        <p:spPr>
          <a:xfrm flipV="1">
            <a:off x="5700196" y="2702044"/>
            <a:ext cx="523656" cy="212956"/>
          </a:xfrm>
          <a:prstGeom prst="straightConnector1">
            <a:avLst/>
          </a:prstGeom>
          <a:ln w="28575">
            <a:solidFill>
              <a:srgbClr val="DA773B"/>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de seta reta 44"/>
          <p:cNvCxnSpPr/>
          <p:nvPr/>
        </p:nvCxnSpPr>
        <p:spPr>
          <a:xfrm flipH="1" flipV="1">
            <a:off x="2949708" y="2532779"/>
            <a:ext cx="430538" cy="314531"/>
          </a:xfrm>
          <a:prstGeom prst="straightConnector1">
            <a:avLst/>
          </a:prstGeom>
          <a:ln w="28575">
            <a:solidFill>
              <a:srgbClr val="DA773B"/>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de seta reta 45"/>
          <p:cNvCxnSpPr/>
          <p:nvPr/>
        </p:nvCxnSpPr>
        <p:spPr>
          <a:xfrm flipH="1">
            <a:off x="2717433" y="4098914"/>
            <a:ext cx="457303" cy="226911"/>
          </a:xfrm>
          <a:prstGeom prst="straightConnector1">
            <a:avLst/>
          </a:prstGeom>
          <a:ln w="28575">
            <a:solidFill>
              <a:srgbClr val="DA773B"/>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de seta reta 46"/>
          <p:cNvCxnSpPr/>
          <p:nvPr/>
        </p:nvCxnSpPr>
        <p:spPr>
          <a:xfrm>
            <a:off x="4388400" y="4269810"/>
            <a:ext cx="13832" cy="490941"/>
          </a:xfrm>
          <a:prstGeom prst="straightConnector1">
            <a:avLst/>
          </a:prstGeom>
          <a:ln w="28575">
            <a:solidFill>
              <a:srgbClr val="DA773B"/>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7"/>
          <p:cNvSpPr txBox="1">
            <a:spLocks noChangeArrowheads="1"/>
          </p:cNvSpPr>
          <p:nvPr/>
        </p:nvSpPr>
        <p:spPr bwMode="auto">
          <a:xfrm>
            <a:off x="4769693" y="876299"/>
            <a:ext cx="3679371" cy="461665"/>
          </a:xfrm>
          <a:prstGeom prst="rect">
            <a:avLst/>
          </a:prstGeom>
          <a:solidFill>
            <a:srgbClr val="DF0046"/>
          </a:solidFill>
          <a:ln w="38100">
            <a:solidFill>
              <a:srgbClr val="DF0046"/>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spcBef>
                <a:spcPct val="50000"/>
              </a:spcBef>
              <a:defRPr/>
            </a:pPr>
            <a:endParaRPr lang="pt-BR" sz="2400" dirty="0"/>
          </a:p>
        </p:txBody>
      </p:sp>
      <p:sp>
        <p:nvSpPr>
          <p:cNvPr id="13" name="Text Box 7"/>
          <p:cNvSpPr txBox="1">
            <a:spLocks noChangeArrowheads="1"/>
          </p:cNvSpPr>
          <p:nvPr/>
        </p:nvSpPr>
        <p:spPr bwMode="auto">
          <a:xfrm>
            <a:off x="606425" y="876300"/>
            <a:ext cx="3894138" cy="461665"/>
          </a:xfrm>
          <a:prstGeom prst="rect">
            <a:avLst/>
          </a:prstGeom>
          <a:solidFill>
            <a:srgbClr val="DF0046"/>
          </a:solidFill>
          <a:ln w="38100">
            <a:solidFill>
              <a:srgbClr val="DF0046"/>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spcBef>
                <a:spcPct val="50000"/>
              </a:spcBef>
              <a:defRPr/>
            </a:pPr>
            <a:endParaRPr lang="pt-BR" sz="2400" dirty="0"/>
          </a:p>
        </p:txBody>
      </p:sp>
      <p:grpSp>
        <p:nvGrpSpPr>
          <p:cNvPr id="18" name="Grupo 17"/>
          <p:cNvGrpSpPr/>
          <p:nvPr/>
        </p:nvGrpSpPr>
        <p:grpSpPr>
          <a:xfrm>
            <a:off x="5970648" y="6390060"/>
            <a:ext cx="3007405" cy="333248"/>
            <a:chOff x="5392405" y="6355072"/>
            <a:chExt cx="3638959" cy="403230"/>
          </a:xfrm>
        </p:grpSpPr>
        <p:pic>
          <p:nvPicPr>
            <p:cNvPr id="19" name="Imagem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76" y="6398542"/>
              <a:ext cx="779988" cy="333222"/>
            </a:xfrm>
            <a:prstGeom prst="rect">
              <a:avLst/>
            </a:prstGeom>
          </p:spPr>
        </p:pic>
        <p:cxnSp>
          <p:nvCxnSpPr>
            <p:cNvPr id="20" name="Conector reto 19"/>
            <p:cNvCxnSpPr/>
            <p:nvPr/>
          </p:nvCxnSpPr>
          <p:spPr>
            <a:xfrm>
              <a:off x="8100392" y="6355072"/>
              <a:ext cx="0" cy="40323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1" name="Grupo 20"/>
            <p:cNvGrpSpPr/>
            <p:nvPr/>
          </p:nvGrpSpPr>
          <p:grpSpPr>
            <a:xfrm>
              <a:off x="5392405" y="6478858"/>
              <a:ext cx="2547945" cy="223530"/>
              <a:chOff x="1094918" y="4685401"/>
              <a:chExt cx="4965224" cy="435596"/>
            </a:xfrm>
          </p:grpSpPr>
          <p:pic>
            <p:nvPicPr>
              <p:cNvPr id="22" name="Imagem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18" y="4723178"/>
                <a:ext cx="1284897" cy="268213"/>
              </a:xfrm>
              <a:prstGeom prst="rect">
                <a:avLst/>
              </a:prstGeom>
            </p:spPr>
          </p:pic>
          <p:pic>
            <p:nvPicPr>
              <p:cNvPr id="23" name="Imagem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014" y="4685401"/>
                <a:ext cx="868748" cy="435596"/>
              </a:xfrm>
              <a:prstGeom prst="rect">
                <a:avLst/>
              </a:prstGeom>
            </p:spPr>
          </p:pic>
          <p:pic>
            <p:nvPicPr>
              <p:cNvPr id="24" name="Imagem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0954" y="4689921"/>
                <a:ext cx="1250146" cy="359998"/>
              </a:xfrm>
              <a:prstGeom prst="rect">
                <a:avLst/>
              </a:prstGeom>
            </p:spPr>
          </p:pic>
          <p:pic>
            <p:nvPicPr>
              <p:cNvPr id="25" name="Imagem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7683" y="4689924"/>
                <a:ext cx="822459" cy="359996"/>
              </a:xfrm>
              <a:prstGeom prst="rect">
                <a:avLst/>
              </a:prstGeom>
            </p:spPr>
          </p:pic>
        </p:grpSp>
      </p:grpSp>
      <p:sp>
        <p:nvSpPr>
          <p:cNvPr id="26" name="CaixaDeTexto 1"/>
          <p:cNvSpPr txBox="1">
            <a:spLocks noChangeArrowheads="1"/>
          </p:cNvSpPr>
          <p:nvPr/>
        </p:nvSpPr>
        <p:spPr bwMode="auto">
          <a:xfrm>
            <a:off x="125634" y="33188"/>
            <a:ext cx="54678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pt-BR" sz="2000" b="1" dirty="0" smtClean="0">
                <a:solidFill>
                  <a:srgbClr val="C00000"/>
                </a:solidFill>
                <a:latin typeface="Arial" panose="020B0604020202020204" pitchFamily="34" charset="0"/>
                <a:cs typeface="Arial" panose="020B0604020202020204" pitchFamily="34" charset="0"/>
              </a:rPr>
              <a:t>ATUAÇÃO DA NUTRIÇÃO</a:t>
            </a:r>
            <a:endParaRPr lang="pt-BR" sz="2000" b="1" dirty="0">
              <a:solidFill>
                <a:srgbClr val="C00000"/>
              </a:solidFill>
              <a:latin typeface="Arial" panose="020B0604020202020204" pitchFamily="34" charset="0"/>
              <a:cs typeface="Arial" panose="020B0604020202020204" pitchFamily="34" charset="0"/>
            </a:endParaRPr>
          </a:p>
        </p:txBody>
      </p:sp>
      <p:sp>
        <p:nvSpPr>
          <p:cNvPr id="27" name="Espaço Reservado para Conteúdo 1"/>
          <p:cNvSpPr txBox="1">
            <a:spLocks/>
          </p:cNvSpPr>
          <p:nvPr/>
        </p:nvSpPr>
        <p:spPr>
          <a:xfrm>
            <a:off x="606425" y="870855"/>
            <a:ext cx="3894138" cy="5432425"/>
          </a:xfrm>
          <a:prstGeom prst="rect">
            <a:avLst/>
          </a:prstGeom>
          <a:ln w="38100">
            <a:solidFill>
              <a:srgbClr val="FF66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defRPr/>
            </a:pPr>
            <a:r>
              <a:rPr lang="pt-BR" sz="2400" b="1" dirty="0" smtClean="0">
                <a:solidFill>
                  <a:schemeClr val="bg1"/>
                </a:solidFill>
                <a:latin typeface="Arial" pitchFamily="34" charset="0"/>
                <a:cs typeface="Arial" pitchFamily="34" charset="0"/>
              </a:rPr>
              <a:t>Fase pré-protética</a:t>
            </a:r>
          </a:p>
          <a:p>
            <a:pPr algn="just">
              <a:buFont typeface="Wingdings" pitchFamily="2" charset="2"/>
              <a:buChar char="ü"/>
              <a:defRPr/>
            </a:pPr>
            <a:endParaRPr lang="pt-BR" sz="2000" dirty="0" smtClean="0">
              <a:latin typeface="Arial" pitchFamily="34" charset="0"/>
              <a:cs typeface="Arial" pitchFamily="34" charset="0"/>
            </a:endParaRPr>
          </a:p>
          <a:p>
            <a:pPr algn="just">
              <a:buFont typeface="Wingdings" pitchFamily="2" charset="2"/>
              <a:buChar char="ü"/>
              <a:defRPr/>
            </a:pPr>
            <a:r>
              <a:rPr lang="pt-BR" sz="2000" dirty="0" smtClean="0">
                <a:latin typeface="Arial" pitchFamily="34" charset="0"/>
                <a:cs typeface="Arial" pitchFamily="34" charset="0"/>
              </a:rPr>
              <a:t>Atuação da equipe multidiscipinar </a:t>
            </a:r>
            <a:r>
              <a:rPr lang="pt-BR" sz="2000" b="1" dirty="0">
                <a:latin typeface="Arial" pitchFamily="34" charset="0"/>
                <a:cs typeface="Arial" pitchFamily="34" charset="0"/>
              </a:rPr>
              <a:t>(</a:t>
            </a:r>
            <a:r>
              <a:rPr lang="pt-BR" sz="2000" b="1" i="1" dirty="0" smtClean="0">
                <a:latin typeface="Arial" pitchFamily="34" charset="0"/>
                <a:cs typeface="Arial" pitchFamily="34" charset="0"/>
              </a:rPr>
              <a:t>Nutrição</a:t>
            </a:r>
            <a:r>
              <a:rPr lang="pt-BR" sz="2000" dirty="0" smtClean="0">
                <a:latin typeface="Arial" pitchFamily="34" charset="0"/>
                <a:cs typeface="Arial" pitchFamily="34" charset="0"/>
              </a:rPr>
              <a:t>, Fisio, T.O, Psico, Serviço Social, Enfermagem e Cond. Físico)</a:t>
            </a:r>
          </a:p>
          <a:p>
            <a:pPr marL="0" indent="0" algn="just">
              <a:buFont typeface="Arial" charset="0"/>
              <a:buNone/>
              <a:defRPr/>
            </a:pPr>
            <a:endParaRPr lang="pt-BR" sz="2000" dirty="0" smtClean="0">
              <a:latin typeface="Arial" pitchFamily="34" charset="0"/>
              <a:cs typeface="Arial" pitchFamily="34" charset="0"/>
            </a:endParaRPr>
          </a:p>
          <a:p>
            <a:pPr algn="just">
              <a:buFont typeface="Wingdings" pitchFamily="2" charset="2"/>
              <a:buChar char="ü"/>
              <a:defRPr/>
            </a:pPr>
            <a:r>
              <a:rPr lang="pt-BR" sz="2000" dirty="0" smtClean="0">
                <a:latin typeface="Arial" pitchFamily="34" charset="0"/>
                <a:cs typeface="Arial" pitchFamily="34" charset="0"/>
              </a:rPr>
              <a:t>Intervenção nutricional para auxiliar no controle das comorbidades associadas (ex: DM, HAS, Dislipidemia e etc)</a:t>
            </a:r>
          </a:p>
          <a:p>
            <a:pPr algn="just">
              <a:buFont typeface="Wingdings" pitchFamily="2" charset="2"/>
              <a:buChar char="ü"/>
              <a:defRPr/>
            </a:pPr>
            <a:endParaRPr lang="pt-BR" sz="2000" dirty="0" smtClean="0">
              <a:latin typeface="Arial" pitchFamily="34" charset="0"/>
              <a:cs typeface="Arial" pitchFamily="34" charset="0"/>
            </a:endParaRPr>
          </a:p>
          <a:p>
            <a:pPr algn="just">
              <a:buFont typeface="Wingdings" pitchFamily="2" charset="2"/>
              <a:buChar char="ü"/>
              <a:defRPr/>
            </a:pPr>
            <a:r>
              <a:rPr lang="pt-BR" sz="2000" dirty="0" smtClean="0">
                <a:latin typeface="Arial" pitchFamily="34" charset="0"/>
                <a:cs typeface="Arial" pitchFamily="34" charset="0"/>
              </a:rPr>
              <a:t>Intervenção nutricional para adequação do estado nutricional </a:t>
            </a:r>
          </a:p>
          <a:p>
            <a:pPr algn="just">
              <a:buFont typeface="Wingdings" pitchFamily="2" charset="2"/>
              <a:buChar char="ü"/>
              <a:defRPr/>
            </a:pPr>
            <a:endParaRPr lang="pt-BR" sz="2000" dirty="0" smtClean="0">
              <a:latin typeface="Arial" pitchFamily="34" charset="0"/>
              <a:cs typeface="Arial" pitchFamily="34" charset="0"/>
            </a:endParaRPr>
          </a:p>
          <a:p>
            <a:pPr algn="just">
              <a:buFont typeface="Wingdings" pitchFamily="2" charset="2"/>
              <a:buChar char="v"/>
              <a:defRPr/>
            </a:pPr>
            <a:endParaRPr lang="pt-BR" dirty="0" smtClean="0"/>
          </a:p>
        </p:txBody>
      </p:sp>
      <p:sp>
        <p:nvSpPr>
          <p:cNvPr id="28" name="Espaço Reservado para Conteúdo 1"/>
          <p:cNvSpPr txBox="1">
            <a:spLocks/>
          </p:cNvSpPr>
          <p:nvPr/>
        </p:nvSpPr>
        <p:spPr bwMode="auto">
          <a:xfrm>
            <a:off x="4744211" y="881744"/>
            <a:ext cx="3730337" cy="5432424"/>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pt-BR" sz="2400" b="1" dirty="0" smtClean="0">
                <a:solidFill>
                  <a:schemeClr val="bg1"/>
                </a:solidFill>
                <a:latin typeface="Arial" pitchFamily="34" charset="0"/>
                <a:cs typeface="Arial" pitchFamily="34" charset="0"/>
              </a:rPr>
              <a:t>Fase pós-protética</a:t>
            </a:r>
          </a:p>
          <a:p>
            <a:pPr marL="0" indent="0" algn="ctr">
              <a:buFont typeface="Arial" charset="0"/>
              <a:buNone/>
              <a:defRPr/>
            </a:pPr>
            <a:endParaRPr lang="pt-BR" sz="2400" b="1" u="sng" dirty="0" smtClean="0">
              <a:solidFill>
                <a:srgbClr val="FF6600"/>
              </a:solidFill>
              <a:latin typeface="Arial" pitchFamily="34" charset="0"/>
              <a:cs typeface="Arial" pitchFamily="34" charset="0"/>
            </a:endParaRPr>
          </a:p>
          <a:p>
            <a:pPr algn="just">
              <a:buFont typeface="Wingdings" pitchFamily="2" charset="2"/>
              <a:buChar char="ü"/>
              <a:defRPr/>
            </a:pPr>
            <a:r>
              <a:rPr lang="pt-BR" sz="2000" dirty="0" smtClean="0">
                <a:latin typeface="Arial" pitchFamily="34" charset="0"/>
                <a:cs typeface="Arial" pitchFamily="34" charset="0"/>
              </a:rPr>
              <a:t>Atuação da </a:t>
            </a:r>
            <a:r>
              <a:rPr lang="pt-BR" sz="2000" dirty="0" err="1" smtClean="0">
                <a:latin typeface="Arial" pitchFamily="34" charset="0"/>
                <a:cs typeface="Arial" pitchFamily="34" charset="0"/>
              </a:rPr>
              <a:t>Fisio</a:t>
            </a:r>
            <a:r>
              <a:rPr lang="pt-BR" sz="2000" dirty="0" smtClean="0">
                <a:latin typeface="Arial" pitchFamily="34" charset="0"/>
                <a:cs typeface="Arial" pitchFamily="34" charset="0"/>
              </a:rPr>
              <a:t>, TO, Enfermagem e </a:t>
            </a:r>
            <a:r>
              <a:rPr lang="pt-BR" sz="2000" dirty="0" err="1" smtClean="0">
                <a:latin typeface="Arial" pitchFamily="34" charset="0"/>
                <a:cs typeface="Arial" pitchFamily="34" charset="0"/>
              </a:rPr>
              <a:t>Psico</a:t>
            </a:r>
            <a:r>
              <a:rPr lang="pt-BR" sz="2000" dirty="0" smtClean="0">
                <a:latin typeface="Arial" pitchFamily="34" charset="0"/>
                <a:cs typeface="Arial" pitchFamily="34" charset="0"/>
              </a:rPr>
              <a:t>.</a:t>
            </a:r>
          </a:p>
          <a:p>
            <a:pPr algn="just">
              <a:buFont typeface="Wingdings" pitchFamily="2" charset="2"/>
              <a:buChar char="ü"/>
              <a:defRPr/>
            </a:pPr>
            <a:endParaRPr lang="pt-BR" sz="2000" dirty="0">
              <a:latin typeface="Arial" pitchFamily="34" charset="0"/>
              <a:cs typeface="Arial" pitchFamily="34" charset="0"/>
            </a:endParaRPr>
          </a:p>
          <a:p>
            <a:pPr algn="just">
              <a:buFont typeface="Wingdings" pitchFamily="2" charset="2"/>
              <a:buChar char="ü"/>
              <a:defRPr/>
            </a:pPr>
            <a:r>
              <a:rPr lang="pt-BR" sz="2000" b="1" i="1" u="sng" dirty="0" smtClean="0">
                <a:latin typeface="Arial" pitchFamily="34" charset="0"/>
                <a:cs typeface="Arial" pitchFamily="34" charset="0"/>
              </a:rPr>
              <a:t>NUTRIÇÃO:</a:t>
            </a:r>
            <a:r>
              <a:rPr lang="pt-BR" sz="2000" i="1" dirty="0" smtClean="0">
                <a:latin typeface="Arial" pitchFamily="34" charset="0"/>
                <a:cs typeface="Arial" pitchFamily="34" charset="0"/>
              </a:rPr>
              <a:t> </a:t>
            </a:r>
            <a:r>
              <a:rPr lang="pt-BR" sz="2000" dirty="0" smtClean="0">
                <a:latin typeface="Arial" pitchFamily="34" charset="0"/>
                <a:cs typeface="Arial" pitchFamily="34" charset="0"/>
              </a:rPr>
              <a:t>atua apenas quando necessário (</a:t>
            </a:r>
            <a:r>
              <a:rPr lang="pt-BR" sz="2000" dirty="0" err="1" smtClean="0">
                <a:latin typeface="Arial" pitchFamily="34" charset="0"/>
                <a:cs typeface="Arial" pitchFamily="34" charset="0"/>
              </a:rPr>
              <a:t>ex</a:t>
            </a:r>
            <a:r>
              <a:rPr lang="pt-BR" sz="2000" dirty="0" smtClean="0">
                <a:latin typeface="Arial" pitchFamily="34" charset="0"/>
                <a:cs typeface="Arial" pitchFamily="34" charset="0"/>
              </a:rPr>
              <a:t>: adequação do peso para utilização da prótese)</a:t>
            </a:r>
            <a:endParaRPr lang="pt-BR" sz="2000" b="1" u="sng" dirty="0" smtClean="0">
              <a:latin typeface="Arial" pitchFamily="34" charset="0"/>
              <a:cs typeface="Arial" pitchFamily="34" charset="0"/>
            </a:endParaRPr>
          </a:p>
        </p:txBody>
      </p:sp>
    </p:spTree>
    <p:extLst>
      <p:ext uri="{BB962C8B-B14F-4D97-AF65-F5344CB8AC3E}">
        <p14:creationId xmlns:p14="http://schemas.microsoft.com/office/powerpoint/2010/main" val="128489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1032111" y="1446663"/>
            <a:ext cx="5941895" cy="3327461"/>
          </a:xfrm>
          <a:prstGeom prst="rect">
            <a:avLst/>
          </a:prstGeom>
          <a:noFill/>
          <a:ln w="9525">
            <a:noFill/>
            <a:miter lim="800000"/>
            <a:headEnd/>
            <a:tailEnd/>
          </a:ln>
          <a:effectLst/>
        </p:spPr>
      </p:pic>
      <p:sp>
        <p:nvSpPr>
          <p:cNvPr id="3" name="CaixaDeTexto 2"/>
          <p:cNvSpPr txBox="1"/>
          <p:nvPr/>
        </p:nvSpPr>
        <p:spPr>
          <a:xfrm>
            <a:off x="191069" y="0"/>
            <a:ext cx="4339988" cy="400110"/>
          </a:xfrm>
          <a:prstGeom prst="rect">
            <a:avLst/>
          </a:prstGeom>
          <a:noFill/>
        </p:spPr>
        <p:txBody>
          <a:bodyPr wrap="square" rtlCol="0">
            <a:spAutoFit/>
          </a:bodyPr>
          <a:lstStyle/>
          <a:p>
            <a:r>
              <a:rPr lang="pt-BR" sz="2000" b="1" dirty="0" smtClean="0">
                <a:solidFill>
                  <a:schemeClr val="bg1"/>
                </a:solidFill>
              </a:rPr>
              <a:t>Tipos mais comuns de amputação:</a:t>
            </a:r>
            <a:endParaRPr lang="pt-BR" sz="2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esultado de imagem para prÃ³tese membro inferi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27" name="Picture 3"/>
          <p:cNvPicPr>
            <a:picLocks noChangeAspect="1" noChangeArrowheads="1"/>
          </p:cNvPicPr>
          <p:nvPr/>
        </p:nvPicPr>
        <p:blipFill>
          <a:blip r:embed="rId2"/>
          <a:srcRect/>
          <a:stretch>
            <a:fillRect/>
          </a:stretch>
        </p:blipFill>
        <p:spPr bwMode="auto">
          <a:xfrm>
            <a:off x="731791" y="1003821"/>
            <a:ext cx="3444424" cy="2579993"/>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947794" y="1829653"/>
            <a:ext cx="2352675" cy="1943100"/>
          </a:xfrm>
          <a:prstGeom prst="rect">
            <a:avLst/>
          </a:prstGeom>
          <a:noFill/>
          <a:ln w="9525">
            <a:noFill/>
            <a:miter lim="800000"/>
            <a:headEnd/>
            <a:tailEnd/>
          </a:ln>
          <a:effectLst/>
        </p:spPr>
      </p:pic>
      <p:sp>
        <p:nvSpPr>
          <p:cNvPr id="8" name="CaixaDeTexto 7"/>
          <p:cNvSpPr txBox="1"/>
          <p:nvPr/>
        </p:nvSpPr>
        <p:spPr>
          <a:xfrm>
            <a:off x="1473958" y="4203510"/>
            <a:ext cx="2743200" cy="923330"/>
          </a:xfrm>
          <a:prstGeom prst="rect">
            <a:avLst/>
          </a:prstGeom>
          <a:noFill/>
        </p:spPr>
        <p:txBody>
          <a:bodyPr wrap="square" rtlCol="0">
            <a:spAutoFit/>
          </a:bodyPr>
          <a:lstStyle/>
          <a:p>
            <a:r>
              <a:rPr lang="pt-BR" dirty="0" smtClean="0"/>
              <a:t>Prótese</a:t>
            </a:r>
          </a:p>
          <a:p>
            <a:pPr>
              <a:buFont typeface="Arial" pitchFamily="34" charset="0"/>
              <a:buChar char="•"/>
            </a:pPr>
            <a:r>
              <a:rPr lang="pt-BR" dirty="0" smtClean="0"/>
              <a:t> provisória</a:t>
            </a:r>
          </a:p>
          <a:p>
            <a:pPr>
              <a:buFont typeface="Arial" pitchFamily="34" charset="0"/>
              <a:buChar char="•"/>
            </a:pPr>
            <a:r>
              <a:rPr lang="pt-BR" dirty="0" smtClean="0"/>
              <a:t> definitiva</a:t>
            </a:r>
            <a:endParaRPr lang="pt-BR" dirty="0"/>
          </a:p>
        </p:txBody>
      </p:sp>
      <p:sp>
        <p:nvSpPr>
          <p:cNvPr id="9" name="CaixaDeTexto 8"/>
          <p:cNvSpPr txBox="1"/>
          <p:nvPr/>
        </p:nvSpPr>
        <p:spPr>
          <a:xfrm>
            <a:off x="6075528" y="3919181"/>
            <a:ext cx="2743200" cy="369332"/>
          </a:xfrm>
          <a:prstGeom prst="rect">
            <a:avLst/>
          </a:prstGeom>
          <a:noFill/>
        </p:spPr>
        <p:txBody>
          <a:bodyPr wrap="square" rtlCol="0">
            <a:spAutoFit/>
          </a:bodyPr>
          <a:lstStyle/>
          <a:p>
            <a:r>
              <a:rPr lang="pt-BR" dirty="0" err="1" smtClean="0"/>
              <a:t>Órtese</a:t>
            </a:r>
            <a:endParaRPr lang="pt-BR" dirty="0"/>
          </a:p>
        </p:txBody>
      </p:sp>
      <p:sp>
        <p:nvSpPr>
          <p:cNvPr id="10" name="CaixaDeTexto 9"/>
          <p:cNvSpPr txBox="1"/>
          <p:nvPr/>
        </p:nvSpPr>
        <p:spPr>
          <a:xfrm>
            <a:off x="204716" y="0"/>
            <a:ext cx="5363571" cy="369332"/>
          </a:xfrm>
          <a:prstGeom prst="rect">
            <a:avLst/>
          </a:prstGeom>
          <a:noFill/>
        </p:spPr>
        <p:txBody>
          <a:bodyPr wrap="square" rtlCol="0">
            <a:spAutoFit/>
          </a:bodyPr>
          <a:lstStyle/>
          <a:p>
            <a:r>
              <a:rPr lang="pt-BR" b="1" dirty="0" smtClean="0">
                <a:solidFill>
                  <a:schemeClr val="bg1"/>
                </a:solidFill>
              </a:rPr>
              <a:t>Prótese e </a:t>
            </a:r>
            <a:r>
              <a:rPr lang="pt-BR" b="1" dirty="0" err="1" smtClean="0">
                <a:solidFill>
                  <a:schemeClr val="bg1"/>
                </a:solidFill>
              </a:rPr>
              <a:t>Órtese</a:t>
            </a:r>
            <a:endParaRPr lang="pt-BR"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02741" y="0"/>
            <a:ext cx="6657654" cy="400110"/>
          </a:xfrm>
          <a:prstGeom prst="rect">
            <a:avLst/>
          </a:prstGeom>
          <a:noFill/>
        </p:spPr>
        <p:txBody>
          <a:bodyPr wrap="square" rtlCol="0">
            <a:spAutoFit/>
          </a:bodyPr>
          <a:lstStyle/>
          <a:p>
            <a:pPr>
              <a:defRPr/>
            </a:pPr>
            <a:r>
              <a:rPr lang="pt-BR" sz="2000" b="1" dirty="0">
                <a:solidFill>
                  <a:srgbClr val="C00000"/>
                </a:solidFill>
                <a:latin typeface="Arial" panose="020B0604020202020204" pitchFamily="34" charset="0"/>
                <a:cs typeface="Arial" panose="020B0604020202020204" pitchFamily="34" charset="0"/>
              </a:rPr>
              <a:t>AVALIAÇÃO ANTROPOMÉTRICA</a:t>
            </a:r>
          </a:p>
        </p:txBody>
      </p:sp>
      <p:sp>
        <p:nvSpPr>
          <p:cNvPr id="6" name="Retângulo 5"/>
          <p:cNvSpPr/>
          <p:nvPr/>
        </p:nvSpPr>
        <p:spPr>
          <a:xfrm>
            <a:off x="593477" y="911255"/>
            <a:ext cx="4464050" cy="601662"/>
          </a:xfrm>
          <a:prstGeom prst="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2400" b="1" dirty="0">
                <a:solidFill>
                  <a:schemeClr val="tx1"/>
                </a:solidFill>
              </a:rPr>
              <a:t>PESO – PACIENTES AMPUTADOS</a:t>
            </a:r>
          </a:p>
        </p:txBody>
      </p:sp>
      <p:pic>
        <p:nvPicPr>
          <p:cNvPr id="7" name="Picture 13" descr="Imagem 0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86" y="2224087"/>
            <a:ext cx="2362200" cy="31496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0" descr="DSC004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330" y="2625724"/>
            <a:ext cx="3097213" cy="2747963"/>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18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2137951" y="834495"/>
            <a:ext cx="4464050" cy="601663"/>
          </a:xfrm>
          <a:prstGeom prst="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2400" b="1" dirty="0">
                <a:solidFill>
                  <a:schemeClr val="tx1"/>
                </a:solidFill>
              </a:rPr>
              <a:t>IMC – PACIENTES AMPUTADOS</a:t>
            </a:r>
          </a:p>
        </p:txBody>
      </p:sp>
      <p:pic>
        <p:nvPicPr>
          <p:cNvPr id="9" name="Picture 3" descr="Digitaliz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25" y="1870543"/>
            <a:ext cx="5255589" cy="379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136325" y="0"/>
            <a:ext cx="5110589" cy="400110"/>
          </a:xfrm>
          <a:prstGeom prst="rect">
            <a:avLst/>
          </a:prstGeom>
        </p:spPr>
        <p:txBody>
          <a:bodyPr wrap="square">
            <a:spAutoFit/>
          </a:bodyPr>
          <a:lstStyle/>
          <a:p>
            <a:pPr>
              <a:defRPr/>
            </a:pPr>
            <a:r>
              <a:rPr lang="pt-BR" sz="2000" b="1" dirty="0">
                <a:solidFill>
                  <a:srgbClr val="C00000"/>
                </a:solidFill>
                <a:latin typeface="Arial" panose="020B0604020202020204" pitchFamily="34" charset="0"/>
                <a:cs typeface="Arial" panose="020B0604020202020204" pitchFamily="34" charset="0"/>
              </a:rPr>
              <a:t>AVALIAÇÃO ANTROPOMÉTRICA</a:t>
            </a:r>
          </a:p>
        </p:txBody>
      </p:sp>
      <p:sp>
        <p:nvSpPr>
          <p:cNvPr id="10" name="CaixaDeTexto 39"/>
          <p:cNvSpPr txBox="1"/>
          <p:nvPr/>
        </p:nvSpPr>
        <p:spPr>
          <a:xfrm rot="601095">
            <a:off x="5111426" y="4233683"/>
            <a:ext cx="3676927" cy="1532125"/>
          </a:xfrm>
          <a:prstGeom prst="rect">
            <a:avLst/>
          </a:prstGeom>
          <a:solidFill>
            <a:srgbClr val="DF0046"/>
          </a:solidFill>
          <a:effectLst>
            <a:innerShdw blurRad="660400">
              <a:prstClr val="black">
                <a:alpha val="27000"/>
              </a:prstClr>
            </a:innerShdw>
          </a:effectLst>
        </p:spPr>
        <p:txBody>
          <a:bodyPr wrap="square" lIns="144000" rIns="144000" rtlCol="0" anchor="ctr">
            <a:noAutofit/>
          </a:bodyPr>
          <a:lstStyle/>
          <a:p>
            <a:pPr marL="342900" indent="-342900" algn="ctr">
              <a:spcBef>
                <a:spcPct val="20000"/>
              </a:spcBef>
              <a:defRPr/>
            </a:pPr>
            <a:r>
              <a:rPr lang="pt-BR" sz="1600" b="1" dirty="0">
                <a:solidFill>
                  <a:schemeClr val="bg1"/>
                </a:solidFill>
              </a:rPr>
              <a:t>Usa-se este “bonequinho” para verificar quantos % o paciente amputou. Desta forma soma-se ao peso atual este valor da amputação para calculo do IMC. </a:t>
            </a:r>
          </a:p>
        </p:txBody>
      </p:sp>
      <p:pic>
        <p:nvPicPr>
          <p:cNvPr id="11" name="Picture 2" descr="http://liketohave.net/wp-content/uploads/2013/09/pinicon-13796978738ng4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1793">
            <a:off x="6911773" y="4034534"/>
            <a:ext cx="461955" cy="4619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5472</TotalTime>
  <Words>1319</Words>
  <Application>Microsoft Office PowerPoint</Application>
  <PresentationFormat>Apresentação na tela (4:3)</PresentationFormat>
  <Paragraphs>301</Paragraphs>
  <Slides>26</Slides>
  <Notes>2</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26</vt:i4>
      </vt:variant>
    </vt:vector>
  </HeadingPairs>
  <TitlesOfParts>
    <vt:vector size="32" baseType="lpstr">
      <vt:lpstr>Arial</vt:lpstr>
      <vt:lpstr>Calibri</vt:lpstr>
      <vt:lpstr>Times New Roman</vt:lpstr>
      <vt:lpstr>Wingdings</vt:lpstr>
      <vt:lpstr>Tema do Office</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BBro</dc:creator>
  <cp:lastModifiedBy>rosana.lopes</cp:lastModifiedBy>
  <cp:revision>381</cp:revision>
  <cp:lastPrinted>2018-08-13T21:28:57Z</cp:lastPrinted>
  <dcterms:created xsi:type="dcterms:W3CDTF">2015-04-06T21:43:41Z</dcterms:created>
  <dcterms:modified xsi:type="dcterms:W3CDTF">2018-08-13T21:34:13Z</dcterms:modified>
</cp:coreProperties>
</file>