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5" r:id="rId1"/>
    <p:sldMasterId id="2147484015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95" r:id="rId9"/>
    <p:sldId id="296" r:id="rId10"/>
    <p:sldId id="262" r:id="rId11"/>
    <p:sldId id="263" r:id="rId12"/>
    <p:sldId id="29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3" r:id="rId35"/>
    <p:sldId id="286" r:id="rId36"/>
    <p:sldId id="287" r:id="rId37"/>
    <p:sldId id="288" r:id="rId38"/>
    <p:sldId id="289" r:id="rId39"/>
    <p:sldId id="291" r:id="rId40"/>
    <p:sldId id="293" r:id="rId41"/>
    <p:sldId id="294" r:id="rId42"/>
    <p:sldId id="290" r:id="rId43"/>
    <p:sldId id="292" r:id="rId44"/>
  </p:sldIdLst>
  <p:sldSz cx="9144000" cy="6858000" type="screen4x3"/>
  <p:notesSz cx="6858000" cy="9144000"/>
  <p:embeddedFontLst>
    <p:embeddedFont>
      <p:font typeface="Calisto MT" panose="02040603050505030304" pitchFamily="18" charset="0"/>
      <p:regular r:id="rId46"/>
      <p:bold r:id="rId47"/>
      <p:italic r:id="rId48"/>
      <p:boldItalic r:id="rId49"/>
    </p:embeddedFont>
    <p:embeddedFont>
      <p:font typeface="Wingdings 2" panose="05020102010507070707" pitchFamily="18" charset="2"/>
      <p:regular r:id="rId50"/>
    </p:embeddedFont>
    <p:embeddedFont>
      <p:font typeface="Trebuchet MS" panose="020B0603020202020204" pitchFamily="34" charset="0"/>
      <p:regular r:id="rId51"/>
      <p:bold r:id="rId52"/>
      <p:italic r:id="rId53"/>
      <p:boldItalic r:id="rId54"/>
    </p:embeddedFont>
    <p:embeddedFont>
      <p:font typeface="Garamond" panose="02020404030301010803" pitchFamily="18" charset="0"/>
      <p:regular r:id="rId55"/>
      <p:bold r:id="rId56"/>
      <p:italic r:id="rId57"/>
    </p:embeddedFont>
    <p:embeddedFont>
      <p:font typeface="Century Gothic" panose="020B0502020202020204" pitchFamily="34" charset="0"/>
      <p:regular r:id="rId58"/>
      <p:bold r:id="rId59"/>
      <p:italic r:id="rId60"/>
      <p:boldItalic r:id="rId61"/>
    </p:embeddedFont>
    <p:embeddedFont>
      <p:font typeface="Franklin Gothic Book" panose="020B0503020102020204" pitchFamily="34" charset="0"/>
      <p:regular r:id="rId62"/>
      <p: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A558CE-877B-4ABE-9596-5490ACA57053}">
  <a:tblStyle styleId="{E2A558CE-877B-4ABE-9596-5490ACA570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98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5" Type="http://schemas.openxmlformats.org/officeDocument/2006/relationships/slide" Target="slides/slide3.xml"/><Relationship Id="rId61" Type="http://schemas.openxmlformats.org/officeDocument/2006/relationships/font" Target="fonts/font1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5.fntdata"/><Relationship Id="rId5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5932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878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7276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062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8045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6927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7929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464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450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8291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1335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505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ba6d8f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eba6d8f4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eba6d8f4a_0_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930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0505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5400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4964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0871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7630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0371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9595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9509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5762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338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ba6d8f4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ba6d8f4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eba6d8f4a_0_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73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Google Shape;37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Causas de obstrução por alimentos: pedaços de carne dura,bagaços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→ podendo provocar deiscência, deslocamento do anel→ desidratação e desnutrição</a:t>
            </a:r>
            <a:endParaRPr sz="18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71" name="Google Shape;371;p54:notes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496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89283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1272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891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86670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667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9463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4106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44759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81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ba6d8f4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eba6d8f4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eba6d8f4a_0_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61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ba6d8f4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eba6d8f4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eba6d8f4a_0_40:notes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17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eba6d8f4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eba6d8f4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eba6d8f4a_0_48:notes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0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747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8788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143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Click to edit Master text styles</a:t>
            </a:r>
          </a:p>
          <a:p>
            <a:pPr lvl="1" eaLnBrk="1" latinLnBrk="0" hangingPunct="1"/>
            <a:r>
              <a:rPr lang="pt-BR" smtClean="0"/>
              <a:t>Second level</a:t>
            </a:r>
          </a:p>
          <a:p>
            <a:pPr lvl="2" eaLnBrk="1" latinLnBrk="0" hangingPunct="1"/>
            <a:r>
              <a:rPr lang="pt-BR" smtClean="0"/>
              <a:t>Third level</a:t>
            </a:r>
          </a:p>
          <a:p>
            <a:pPr lvl="3" eaLnBrk="1" latinLnBrk="0" hangingPunct="1"/>
            <a:r>
              <a:rPr lang="pt-BR" smtClean="0"/>
              <a:t>Fourth level</a:t>
            </a:r>
          </a:p>
          <a:p>
            <a:pPr lvl="4" eaLnBrk="1" latinLnBrk="0" hangingPunct="1"/>
            <a:r>
              <a:rPr lang="pt-B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Click to edit Master text styles</a:t>
            </a:r>
          </a:p>
          <a:p>
            <a:pPr lvl="1" eaLnBrk="1" latinLnBrk="0" hangingPunct="1"/>
            <a:r>
              <a:rPr lang="pt-BR" smtClean="0"/>
              <a:t>Second level</a:t>
            </a:r>
          </a:p>
          <a:p>
            <a:pPr lvl="2" eaLnBrk="1" latinLnBrk="0" hangingPunct="1"/>
            <a:r>
              <a:rPr lang="pt-BR" smtClean="0"/>
              <a:t>Third level</a:t>
            </a:r>
          </a:p>
          <a:p>
            <a:pPr lvl="3" eaLnBrk="1" latinLnBrk="0" hangingPunct="1"/>
            <a:r>
              <a:rPr lang="pt-BR" smtClean="0"/>
              <a:t>Fourth level</a:t>
            </a:r>
          </a:p>
          <a:p>
            <a:pPr lvl="4" eaLnBrk="1" latinLnBrk="0" hangingPunct="1"/>
            <a:r>
              <a:rPr lang="pt-B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Click to edit Master text styles</a:t>
            </a:r>
          </a:p>
          <a:p>
            <a:pPr lvl="1" eaLnBrk="1" latinLnBrk="0" hangingPunct="1"/>
            <a:r>
              <a:rPr lang="pt-BR" smtClean="0"/>
              <a:t>Second level</a:t>
            </a:r>
          </a:p>
          <a:p>
            <a:pPr lvl="2" eaLnBrk="1" latinLnBrk="0" hangingPunct="1"/>
            <a:r>
              <a:rPr lang="pt-BR" smtClean="0"/>
              <a:t>Third level</a:t>
            </a:r>
          </a:p>
          <a:p>
            <a:pPr lvl="3" eaLnBrk="1" latinLnBrk="0" hangingPunct="1"/>
            <a:r>
              <a:rPr lang="pt-BR" smtClean="0"/>
              <a:t>Fourth level</a:t>
            </a:r>
          </a:p>
          <a:p>
            <a:pPr lvl="4" eaLnBrk="1" latinLnBrk="0" hangingPunct="1"/>
            <a:r>
              <a:rPr lang="pt-B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e conteúdo" type="txAndObj">
  <p:cSld name="Título, texto e conteúd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1219200" y="1295400"/>
            <a:ext cx="769619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1219200" y="2286000"/>
            <a:ext cx="3771900" cy="396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2"/>
          </p:nvPr>
        </p:nvSpPr>
        <p:spPr>
          <a:xfrm>
            <a:off x="5143500" y="2286000"/>
            <a:ext cx="3771900" cy="396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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dt" idx="10"/>
          </p:nvPr>
        </p:nvSpPr>
        <p:spPr>
          <a:xfrm>
            <a:off x="5405437" y="6042025"/>
            <a:ext cx="684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Click to edit Master text styles</a:t>
            </a:r>
          </a:p>
          <a:p>
            <a:pPr lvl="1" eaLnBrk="1" latinLnBrk="0" hangingPunct="1"/>
            <a:r>
              <a:rPr lang="pt-BR" smtClean="0"/>
              <a:t>Second level</a:t>
            </a:r>
          </a:p>
          <a:p>
            <a:pPr lvl="2" eaLnBrk="1" latinLnBrk="0" hangingPunct="1"/>
            <a:r>
              <a:rPr lang="pt-BR" smtClean="0"/>
              <a:t>Third level</a:t>
            </a:r>
          </a:p>
          <a:p>
            <a:pPr lvl="3" eaLnBrk="1" latinLnBrk="0" hangingPunct="1"/>
            <a:r>
              <a:rPr lang="pt-BR" smtClean="0"/>
              <a:t>Fourth level</a:t>
            </a:r>
          </a:p>
          <a:p>
            <a:pPr lvl="4" eaLnBrk="1" latinLnBrk="0" hangingPunct="1"/>
            <a:r>
              <a:rPr lang="pt-B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Click to edit Master text styles</a:t>
            </a:r>
          </a:p>
          <a:p>
            <a:pPr lvl="1" eaLnBrk="1" latinLnBrk="0" hangingPunct="1"/>
            <a:r>
              <a:rPr lang="pt-BR" smtClean="0"/>
              <a:t>Second level</a:t>
            </a:r>
          </a:p>
          <a:p>
            <a:pPr lvl="2" eaLnBrk="1" latinLnBrk="0" hangingPunct="1"/>
            <a:r>
              <a:rPr lang="pt-BR" smtClean="0"/>
              <a:t>Third level</a:t>
            </a:r>
          </a:p>
          <a:p>
            <a:pPr lvl="3" eaLnBrk="1" latinLnBrk="0" hangingPunct="1"/>
            <a:r>
              <a:rPr lang="pt-BR" smtClean="0"/>
              <a:t>Fourth level</a:t>
            </a:r>
          </a:p>
          <a:p>
            <a:pPr lvl="4" eaLnBrk="1" latinLnBrk="0" hangingPunct="1"/>
            <a:r>
              <a:rPr lang="pt-B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Click to edit Master text styles</a:t>
            </a:r>
          </a:p>
          <a:p>
            <a:pPr lvl="1" eaLnBrk="1" latinLnBrk="0" hangingPunct="1"/>
            <a:r>
              <a:rPr lang="pt-BR" smtClean="0"/>
              <a:t>Second level</a:t>
            </a:r>
          </a:p>
          <a:p>
            <a:pPr lvl="2" eaLnBrk="1" latinLnBrk="0" hangingPunct="1"/>
            <a:r>
              <a:rPr lang="pt-BR" smtClean="0"/>
              <a:t>Third level</a:t>
            </a:r>
          </a:p>
          <a:p>
            <a:pPr lvl="3" eaLnBrk="1" latinLnBrk="0" hangingPunct="1"/>
            <a:r>
              <a:rPr lang="pt-BR" smtClean="0"/>
              <a:t>Fourth level</a:t>
            </a:r>
          </a:p>
          <a:p>
            <a:pPr lvl="4" eaLnBrk="1" latinLnBrk="0" hangingPunct="1"/>
            <a:r>
              <a:rPr lang="pt-B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Click to edit Master text styles</a:t>
            </a:r>
          </a:p>
          <a:p>
            <a:pPr lvl="1" eaLnBrk="1" latinLnBrk="0" hangingPunct="1"/>
            <a:r>
              <a:rPr lang="pt-BR" smtClean="0"/>
              <a:t>Second level</a:t>
            </a:r>
          </a:p>
          <a:p>
            <a:pPr lvl="2" eaLnBrk="1" latinLnBrk="0" hangingPunct="1"/>
            <a:r>
              <a:rPr lang="pt-BR" smtClean="0"/>
              <a:t>Third level</a:t>
            </a:r>
          </a:p>
          <a:p>
            <a:pPr lvl="3" eaLnBrk="1" latinLnBrk="0" hangingPunct="1"/>
            <a:r>
              <a:rPr lang="pt-BR" smtClean="0"/>
              <a:t>Fourth level</a:t>
            </a:r>
          </a:p>
          <a:p>
            <a:pPr lvl="4" eaLnBrk="1" latinLnBrk="0" hangingPunct="1"/>
            <a:r>
              <a:rPr lang="pt-B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Click to edit Master text styles</a:t>
            </a:r>
          </a:p>
          <a:p>
            <a:pPr lvl="1" eaLnBrk="1" latinLnBrk="0" hangingPunct="1"/>
            <a:r>
              <a:rPr lang="pt-BR" smtClean="0"/>
              <a:t>Second level</a:t>
            </a:r>
          </a:p>
          <a:p>
            <a:pPr lvl="2" eaLnBrk="1" latinLnBrk="0" hangingPunct="1"/>
            <a:r>
              <a:rPr lang="pt-BR" smtClean="0"/>
              <a:t>Third level</a:t>
            </a:r>
          </a:p>
          <a:p>
            <a:pPr lvl="3" eaLnBrk="1" latinLnBrk="0" hangingPunct="1"/>
            <a:r>
              <a:rPr lang="pt-BR" smtClean="0"/>
              <a:t>Fourth level</a:t>
            </a:r>
          </a:p>
          <a:p>
            <a:pPr lvl="4" eaLnBrk="1" latinLnBrk="0" hangingPunct="1"/>
            <a:r>
              <a:rPr lang="pt-B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Click to edit Master text styles</a:t>
            </a:r>
          </a:p>
          <a:p>
            <a:pPr lvl="1" eaLnBrk="1" latinLnBrk="0" hangingPunct="1"/>
            <a:r>
              <a:rPr kumimoji="0" lang="pt-BR" smtClean="0"/>
              <a:t>Second level</a:t>
            </a:r>
          </a:p>
          <a:p>
            <a:pPr lvl="2" eaLnBrk="1" latinLnBrk="0" hangingPunct="1"/>
            <a:r>
              <a:rPr kumimoji="0" lang="pt-BR" smtClean="0"/>
              <a:t>Third level</a:t>
            </a:r>
          </a:p>
          <a:p>
            <a:pPr lvl="3" eaLnBrk="1" latinLnBrk="0" hangingPunct="1"/>
            <a:r>
              <a:rPr kumimoji="0" lang="pt-BR" smtClean="0"/>
              <a:t>Fourth level</a:t>
            </a:r>
          </a:p>
          <a:p>
            <a:pPr lvl="4" eaLnBrk="1" latinLnBrk="0" hangingPunct="1"/>
            <a:r>
              <a:rPr kumimoji="0" lang="pt-B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upervisaonutricaobariatrica@gmail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>
            <a:spLocks noGrp="1"/>
          </p:cNvSpPr>
          <p:nvPr>
            <p:ph type="ctrTitle"/>
          </p:nvPr>
        </p:nvSpPr>
        <p:spPr>
          <a:xfrm>
            <a:off x="1063317" y="1922751"/>
            <a:ext cx="6906600" cy="138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/>
                <a:ea typeface="Trebuchet MS"/>
                <a:cs typeface="Garamond"/>
                <a:sym typeface="Trebuchet MS"/>
              </a:rPr>
              <a:t>DIETOTERAPIA </a:t>
            </a:r>
            <a:r>
              <a:rPr lang="en-US" sz="3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/>
                <a:ea typeface="Trebuchet MS"/>
                <a:cs typeface="Garamond"/>
                <a:sym typeface="Trebuchet MS"/>
              </a:rPr>
              <a:t>N</a:t>
            </a:r>
            <a:r>
              <a:rPr lang="en-US" sz="3600" i="0" u="none" strike="noStrike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/>
                <a:ea typeface="Trebuchet MS"/>
                <a:cs typeface="Garamond"/>
                <a:sym typeface="Trebuchet MS"/>
              </a:rPr>
              <a:t>A </a:t>
            </a:r>
            <a:r>
              <a:rPr lang="en-US" sz="3600" i="0" u="none" strike="noStrike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/>
                <a:ea typeface="Trebuchet MS"/>
                <a:cs typeface="Garamond"/>
                <a:sym typeface="Trebuchet MS"/>
              </a:rPr>
              <a:t>CIRURGIA BARIÁTRICA</a:t>
            </a:r>
            <a:endParaRPr sz="3600" i="0" u="none" strike="noStrike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1509009" y="254737"/>
            <a:ext cx="58278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1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400" b="1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Clínica</a:t>
            </a:r>
            <a:r>
              <a:rPr lang="en-US" sz="2400" b="1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II - </a:t>
            </a:r>
            <a:r>
              <a:rPr lang="pt-BR" sz="2400" b="1" dirty="0" smtClean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FSP</a:t>
            </a:r>
            <a:endParaRPr sz="2400" b="1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aramond"/>
              <a:ea typeface="Arial"/>
              <a:cs typeface="Garamond"/>
              <a:sym typeface="Arial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2178211" y="4953315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u="none" strike="noStrike" cap="none" dirty="0" err="1">
                <a:solidFill>
                  <a:schemeClr val="lt1"/>
                </a:solidFill>
                <a:latin typeface="Garamond"/>
                <a:cs typeface="Garamond"/>
              </a:rPr>
              <a:t>Lilian</a:t>
            </a:r>
            <a:r>
              <a:rPr lang="en-US" sz="2000" b="1" u="none" strike="noStrike" cap="none" dirty="0">
                <a:solidFill>
                  <a:schemeClr val="lt1"/>
                </a:solidFill>
                <a:latin typeface="Garamond"/>
                <a:cs typeface="Garamond"/>
              </a:rPr>
              <a:t> </a:t>
            </a:r>
            <a:r>
              <a:rPr lang="en-US" sz="2000" b="1" u="none" strike="noStrike" cap="none" dirty="0" err="1">
                <a:solidFill>
                  <a:schemeClr val="lt1"/>
                </a:solidFill>
                <a:latin typeface="Garamond"/>
                <a:cs typeface="Garamond"/>
              </a:rPr>
              <a:t>Cardia</a:t>
            </a:r>
            <a:r>
              <a:rPr lang="en-US" sz="2000" b="1" u="none" strike="noStrike" cap="none" dirty="0">
                <a:solidFill>
                  <a:schemeClr val="lt1"/>
                </a:solidFill>
                <a:latin typeface="Garamond"/>
                <a:cs typeface="Garamond"/>
              </a:rPr>
              <a:t> </a:t>
            </a:r>
            <a:endParaRPr sz="2000" b="1" u="none" strike="noStrike" cap="none" dirty="0">
              <a:solidFill>
                <a:schemeClr val="lt1"/>
              </a:solidFill>
              <a:latin typeface="Garamond"/>
              <a:cs typeface="Garamo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u="none" strike="noStrike" cap="none" dirty="0">
              <a:solidFill>
                <a:schemeClr val="lt1"/>
              </a:solidFill>
              <a:latin typeface="Garamond"/>
              <a:cs typeface="Garamond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600" b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Unidade</a:t>
            </a:r>
            <a:r>
              <a:rPr lang="en-US" sz="1600" b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de </a:t>
            </a:r>
            <a:r>
              <a:rPr lang="en-US" sz="1600" b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Cirurgia</a:t>
            </a:r>
            <a:r>
              <a:rPr lang="en-US" sz="1600" b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</a:t>
            </a:r>
            <a:r>
              <a:rPr lang="en-US" sz="1600" b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Bariátrica</a:t>
            </a:r>
            <a:r>
              <a:rPr lang="en-US" sz="1600" b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e </a:t>
            </a:r>
            <a:r>
              <a:rPr lang="en-US" sz="1600" b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Metabólica</a:t>
            </a:r>
            <a:endParaRPr sz="1600" dirty="0">
              <a:latin typeface="Garamond"/>
              <a:cs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600" b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Faculdade</a:t>
            </a:r>
            <a:r>
              <a:rPr lang="en-US" sz="1600" b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de </a:t>
            </a:r>
            <a:r>
              <a:rPr lang="en-US" sz="1600" b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Medicina</a:t>
            </a:r>
            <a:r>
              <a:rPr lang="en-US" sz="1600" b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</a:t>
            </a:r>
            <a:r>
              <a:rPr lang="en-US" sz="1600" b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Universidade</a:t>
            </a:r>
            <a:r>
              <a:rPr lang="en-US" sz="1600" b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de São Paulo</a:t>
            </a:r>
            <a:endParaRPr sz="1600" dirty="0">
              <a:latin typeface="Garamond"/>
              <a:cs typeface="Garamond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01" y="4931281"/>
            <a:ext cx="2178376" cy="110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616" y="5242785"/>
            <a:ext cx="2178370" cy="7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3116938" y="338660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Pré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idx="1"/>
          </p:nvPr>
        </p:nvSpPr>
        <p:spPr>
          <a:xfrm>
            <a:off x="488440" y="1016887"/>
            <a:ext cx="8426960" cy="519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Objetivos</a:t>
            </a: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742950" marR="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Compreensão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das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modificações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capacidade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gástrica</a:t>
            </a:r>
            <a:endParaRPr sz="32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Restrições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dietéticas</a:t>
            </a:r>
            <a:endParaRPr sz="32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Orientação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das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fases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alimentação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no PO</a:t>
            </a:r>
            <a:endParaRPr sz="2800" dirty="0">
              <a:latin typeface="Garamond"/>
              <a:cs typeface="Garamond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Responsabilidade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do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paciente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com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autocuidado</a:t>
            </a:r>
            <a:endParaRPr sz="32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1986626" y="6334125"/>
            <a:ext cx="6715124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Santos LA. </a:t>
            </a:r>
            <a:r>
              <a:rPr lang="en-US" sz="1400" b="0" u="none" strike="noStrike" cap="none" dirty="0" smtClean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2007; </a:t>
            </a:r>
            <a:r>
              <a:rPr lang="en-US" sz="1400" b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SBCBM. </a:t>
            </a:r>
            <a:r>
              <a:rPr lang="en-US" sz="1400" b="0" u="none" strike="noStrike" cap="none" dirty="0" smtClean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2009 </a:t>
            </a:r>
            <a:endParaRPr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6" name="Retângulo 5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60964" y="6324029"/>
            <a:ext cx="119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Geloneze</a:t>
            </a:r>
            <a:r>
              <a:rPr lang="pt-BR" sz="11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B, 2006</a:t>
            </a:r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454820" y="327511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411632" y="749147"/>
            <a:ext cx="377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C000"/>
                </a:solidFill>
                <a:latin typeface="Garamond" panose="02020404030301010803" pitchFamily="18" charset="0"/>
              </a:rPr>
              <a:t>FOME X SACIEDADE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Garamond" panose="02020404030301010803" pitchFamily="18" charset="0"/>
              </a:rPr>
              <a:t>EFEITOS DA GRELINA E GLP1</a:t>
            </a:r>
            <a:endParaRPr lang="pt-BR" sz="20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61012" y="2743200"/>
            <a:ext cx="275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GRELINA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712902" y="3076563"/>
            <a:ext cx="275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MOTILDADE GÁSTRICA E INTESTINAL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759725" y="3897646"/>
            <a:ext cx="275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tx1"/>
                </a:solidFill>
              </a:rPr>
              <a:t>PÂNCREAS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759725" y="2422000"/>
            <a:ext cx="275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HIPOTÁLAMO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1773716" y="2620638"/>
            <a:ext cx="986009" cy="276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V="1">
            <a:off x="1454976" y="4117033"/>
            <a:ext cx="1233140" cy="608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V="1">
            <a:off x="1347562" y="3442955"/>
            <a:ext cx="1376357" cy="1217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5699393" y="2266735"/>
            <a:ext cx="275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EFEITO ANOREXÍGENO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61011" y="4725334"/>
            <a:ext cx="275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GLP1</a:t>
            </a:r>
            <a:endParaRPr lang="pt-BR" sz="1800" dirty="0">
              <a:solidFill>
                <a:schemeClr val="tx1"/>
              </a:solidFill>
            </a:endParaRPr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1347562" y="2708594"/>
            <a:ext cx="1434197" cy="1862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endCxn id="35" idx="1"/>
          </p:cNvCxnSpPr>
          <p:nvPr/>
        </p:nvCxnSpPr>
        <p:spPr>
          <a:xfrm flipV="1">
            <a:off x="4401238" y="2420624"/>
            <a:ext cx="1298155" cy="153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5699393" y="2931682"/>
            <a:ext cx="3290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RETARDO NO ESVAZIAMENTO GÁSTRICO  E NA MOTILIDADE INTESTINAL – “FREIO ILEAL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Conector de seta reta 50"/>
          <p:cNvCxnSpPr>
            <a:endCxn id="49" idx="1"/>
          </p:cNvCxnSpPr>
          <p:nvPr/>
        </p:nvCxnSpPr>
        <p:spPr>
          <a:xfrm flipV="1">
            <a:off x="4454820" y="3301014"/>
            <a:ext cx="1244573" cy="141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5682868" y="4014192"/>
            <a:ext cx="3141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PRODUÇÃO E SECREÇÃO INSULINA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Conector de seta reta 55"/>
          <p:cNvCxnSpPr/>
          <p:nvPr/>
        </p:nvCxnSpPr>
        <p:spPr>
          <a:xfrm>
            <a:off x="3997620" y="4037580"/>
            <a:ext cx="1591605" cy="116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idx="1"/>
          </p:nvPr>
        </p:nvSpPr>
        <p:spPr>
          <a:xfrm>
            <a:off x="-40313" y="1420086"/>
            <a:ext cx="8807450" cy="519588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Diagnóstico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1" i="0" u="none" strike="noStrike" cap="none" dirty="0">
                <a:solidFill>
                  <a:srgbClr val="9DF131"/>
                </a:solidFill>
                <a:latin typeface="Garamond"/>
                <a:ea typeface="Trebuchet MS"/>
                <a:cs typeface="Garamond"/>
                <a:sym typeface="Trebuchet MS"/>
              </a:rPr>
              <a:t>→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Conduta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nutricional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1" i="0" u="none" strike="noStrike" cap="none" dirty="0">
                <a:solidFill>
                  <a:srgbClr val="9DF131"/>
                </a:solidFill>
                <a:latin typeface="Garamond"/>
                <a:ea typeface="Trebuchet MS"/>
                <a:cs typeface="Garamond"/>
                <a:sym typeface="Trebuchet MS"/>
              </a:rPr>
              <a:t>→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Orientação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sz="2400" dirty="0">
              <a:latin typeface="Garamond"/>
              <a:cs typeface="Garamond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Hidratação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Fracionamento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Mastigação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400" b="0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Priorizar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proteína</a:t>
            </a:r>
            <a:r>
              <a:rPr lang="en-US" b="0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sz="1400" b="0" i="0" u="none" strike="noStrike" cap="none" dirty="0" smtClean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371600" marR="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Orientação</a:t>
            </a:r>
            <a:r>
              <a:rPr lang="en-US" sz="2800" b="0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alimentação</a:t>
            </a:r>
            <a:r>
              <a:rPr lang="en-US" sz="2800" b="0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PO</a:t>
            </a:r>
            <a:endParaRPr sz="2000" dirty="0" smtClean="0">
              <a:latin typeface="Garamond"/>
              <a:cs typeface="Garamond"/>
            </a:endParaRPr>
          </a:p>
          <a:p>
            <a:pPr marL="1143000" marR="0" lvl="2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None/>
            </a:pPr>
            <a:endParaRPr dirty="0"/>
          </a:p>
        </p:txBody>
      </p:sp>
      <p:sp>
        <p:nvSpPr>
          <p:cNvPr id="208" name="Google Shape;208;p25"/>
          <p:cNvSpPr txBox="1"/>
          <p:nvPr/>
        </p:nvSpPr>
        <p:spPr>
          <a:xfrm>
            <a:off x="2270231" y="6453187"/>
            <a:ext cx="6715124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Santos LA. 2007. SBCBM 2009. 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3068095" y="338660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Pré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/>
        </p:nvSpPr>
        <p:spPr>
          <a:xfrm>
            <a:off x="-522903" y="0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</a:pPr>
            <a:r>
              <a:rPr lang="en-US" sz="4000" b="0" i="0" u="none" strike="noStrike" cap="none" dirty="0" smtClean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 PÓS OPERATÓRIO</a:t>
            </a:r>
            <a:endParaRPr lang="en-US" sz="40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graphicFrame>
        <p:nvGraphicFramePr>
          <p:cNvPr id="215" name="Google Shape;215;p26"/>
          <p:cNvGraphicFramePr/>
          <p:nvPr>
            <p:extLst>
              <p:ext uri="{D42A27DB-BD31-4B8C-83A1-F6EECF244321}">
                <p14:modId xmlns:p14="http://schemas.microsoft.com/office/powerpoint/2010/main" val="2576499257"/>
              </p:ext>
            </p:extLst>
          </p:nvPr>
        </p:nvGraphicFramePr>
        <p:xfrm>
          <a:off x="250825" y="1253067"/>
          <a:ext cx="8664575" cy="4287310"/>
        </p:xfrm>
        <a:graphic>
          <a:graphicData uri="http://schemas.openxmlformats.org/drawingml/2006/table">
            <a:tbl>
              <a:tblPr>
                <a:noFill/>
                <a:tableStyleId>{E2A558CE-877B-4ABE-9596-5490ACA57053}</a:tableStyleId>
              </a:tblPr>
              <a:tblGrid>
                <a:gridCol w="8664575"/>
              </a:tblGrid>
              <a:tr h="52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CONSULTAS DE ACOMPANHAMENTO NO PERÍODO PÓS-OPERATÓRIO E EXAMES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37950" marR="37950" marT="37950" marB="37950">
                    <a:solidFill>
                      <a:schemeClr val="tx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Entre 15 a 30 dias (1º mês): Consulta com cirurgião e nutricionista.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37950" marR="37950" marT="37950" marB="37950">
                    <a:solidFill>
                      <a:schemeClr val="tx1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No 2º mês:  Consulta com cirurgião, nutricionista e psicólogo. Exames pós-operatórios.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37950" marR="37950" marT="37950" marB="37950">
                    <a:solidFill>
                      <a:schemeClr val="tx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No 3º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mês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: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Consulta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 com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clínico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psicólogo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 e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nutricionista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.</a:t>
                      </a:r>
                      <a:endParaRPr dirty="0">
                        <a:latin typeface="Arial"/>
                        <a:cs typeface="Arial"/>
                      </a:endParaRPr>
                    </a:p>
                  </a:txBody>
                  <a:tcPr marL="37950" marR="37950" marT="37950" marB="37950">
                    <a:solidFill>
                      <a:schemeClr val="tx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No 4º mês: Consulta com clínico, nutricionista e psicólogo.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37950" marR="37950" marT="37950" marB="37950">
                    <a:solidFill>
                      <a:schemeClr val="tx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No 6º mês: Consulta com cirurgião, nutricionista e psicólogo. Exames pós-operatórios.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37950" marR="37950" marT="37950" marB="37950">
                    <a:solidFill>
                      <a:schemeClr val="tx1"/>
                    </a:solidFill>
                  </a:tcPr>
                </a:tc>
              </a:tr>
              <a:tr h="56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No 9º mês: Consulta com clínico/endocrinologista, nutricionista e psicólogo. Exames pós-operatórios.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37950" marR="37950" marT="37950" marB="37950">
                    <a:solidFill>
                      <a:schemeClr val="tx1"/>
                    </a:solidFill>
                  </a:tcPr>
                </a:tc>
              </a:tr>
              <a:tr h="80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Entre 12º e 15º meses:</a:t>
                      </a:r>
                      <a:endParaRPr>
                        <a:latin typeface="Arial"/>
                        <a:cs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Consulta com cirurgião, clínico/endocrinologista, nutricionista e psicólogo. Exames pós-operatórios.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37950" marR="37950" marT="37950" marB="37950">
                    <a:solidFill>
                      <a:schemeClr val="tx1"/>
                    </a:solidFill>
                  </a:tcPr>
                </a:tc>
              </a:tr>
              <a:tr h="56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18º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mês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: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Consulta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 com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cirurgião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clinico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/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endocrinologista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nutricionista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 e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psicólogo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Exames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pós-operatórios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rebuchet MS"/>
                          <a:cs typeface="Arial"/>
                          <a:sym typeface="Trebuchet MS"/>
                        </a:rPr>
                        <a:t>.</a:t>
                      </a:r>
                      <a:endParaRPr dirty="0">
                        <a:latin typeface="Arial"/>
                        <a:cs typeface="Arial"/>
                      </a:endParaRPr>
                    </a:p>
                  </a:txBody>
                  <a:tcPr marL="37950" marR="37950" marT="37950" marB="3795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26"/>
          <p:cNvSpPr txBox="1"/>
          <p:nvPr/>
        </p:nvSpPr>
        <p:spPr>
          <a:xfrm>
            <a:off x="2266065" y="6453187"/>
            <a:ext cx="6715124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Portarias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424, 425 – MS. </a:t>
            </a:r>
            <a:r>
              <a:rPr lang="en-US" sz="1400" b="0" i="1" u="none" strike="noStrike" cap="none" dirty="0" smtClean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2013</a:t>
            </a:r>
            <a:endParaRPr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3210736" y="225503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22" name="Google Shape;222;p27"/>
          <p:cNvSpPr txBox="1">
            <a:spLocks noGrp="1"/>
          </p:cNvSpPr>
          <p:nvPr>
            <p:ph idx="1"/>
          </p:nvPr>
        </p:nvSpPr>
        <p:spPr>
          <a:xfrm>
            <a:off x="547546" y="1278013"/>
            <a:ext cx="8807450" cy="469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40"/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Objetivos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do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tratamento</a:t>
            </a: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Estabelecer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fluxo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atendimento</a:t>
            </a: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Garamond"/>
                <a:ea typeface="Trebuchet MS"/>
                <a:cs typeface="Garamond"/>
                <a:sym typeface="Trebuchet MS"/>
              </a:rPr>
              <a:t>ASMBS /IFSO</a:t>
            </a:r>
            <a:endParaRPr sz="3200" b="1" i="0" u="none" strike="noStrike" cap="none" dirty="0">
              <a:solidFill>
                <a:srgbClr val="FF0000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3200" b="1" i="1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Acompanhamento</a:t>
            </a:r>
            <a:r>
              <a:rPr lang="en-US" sz="3200" b="1" i="1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1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multiprofissional</a:t>
            </a:r>
            <a:endParaRPr sz="3200" b="1" i="1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547546" y="3643053"/>
            <a:ext cx="769619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rebuchet MS"/>
              <a:buNone/>
            </a:pPr>
            <a:r>
              <a:rPr lang="en-US" sz="36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Protocolo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endParaRPr sz="36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833436" y="1916118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rebuchet MS"/>
              <a:buNone/>
            </a:pPr>
            <a:r>
              <a:rPr lang="en-US" sz="3600" b="1" i="0" u="none" strike="noStrike" cap="none" dirty="0" err="1">
                <a:solidFill>
                  <a:srgbClr val="FFFF00"/>
                </a:solidFill>
                <a:latin typeface="Garamond"/>
                <a:ea typeface="Trebuchet MS"/>
                <a:cs typeface="Garamond"/>
                <a:sym typeface="Trebuchet MS"/>
              </a:rPr>
              <a:t>Protocolo</a:t>
            </a:r>
            <a:r>
              <a:rPr lang="en-US" sz="3600" b="1" i="0" u="none" strike="noStrike" cap="none" dirty="0">
                <a:solidFill>
                  <a:srgbClr val="FFFF00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600" b="1" i="0" u="none" strike="noStrike" cap="none" dirty="0" err="1">
                <a:solidFill>
                  <a:srgbClr val="FFFF00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229" name="Google Shape;229;p28"/>
          <p:cNvSpPr txBox="1">
            <a:spLocks noGrp="1"/>
          </p:cNvSpPr>
          <p:nvPr>
            <p:ph idx="1"/>
          </p:nvPr>
        </p:nvSpPr>
        <p:spPr>
          <a:xfrm>
            <a:off x="1219200" y="2286000"/>
            <a:ext cx="738504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sz="3200" b="0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560"/>
              <a:buFont typeface="Wingdings" charset="2"/>
              <a:buChar char="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Pós-operatório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precoce</a:t>
            </a:r>
            <a:endParaRPr sz="3200" b="0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560"/>
              <a:buFont typeface="Wingdings" charset="2"/>
              <a:buChar char="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Pós-operatório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tardio</a:t>
            </a:r>
            <a:endParaRPr sz="3200" b="0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2801756" y="144930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2933959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idx="1"/>
          </p:nvPr>
        </p:nvSpPr>
        <p:spPr>
          <a:xfrm>
            <a:off x="107950" y="1052512"/>
            <a:ext cx="8807450" cy="519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Objetivo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nutricional</a:t>
            </a: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914400" marR="0" lvl="1" indent="-457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Orientação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fases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alimentação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no PO</a:t>
            </a:r>
            <a:endParaRPr sz="2400" dirty="0">
              <a:latin typeface="Garamond"/>
              <a:cs typeface="Garamond"/>
            </a:endParaRPr>
          </a:p>
          <a:p>
            <a:pPr marL="914400" marR="0" lvl="1" indent="-457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Monitoramento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nutricional</a:t>
            </a:r>
            <a:r>
              <a:rPr lang="en-US" sz="2800" b="0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controle</a:t>
            </a:r>
            <a:r>
              <a:rPr lang="en-US" sz="2800" b="0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peso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914400" marR="0" lvl="1" indent="-457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Prevenção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deficiências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nutricionais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sz="2400" dirty="0">
              <a:latin typeface="Garamond"/>
              <a:cs typeface="Garamond"/>
            </a:endParaRPr>
          </a:p>
          <a:p>
            <a:pPr marL="914400" marR="0" lvl="1" indent="-457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Responsabilidade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paciente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autocuidado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2184660" y="6453187"/>
            <a:ext cx="6715124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 dirty="0">
                <a:solidFill>
                  <a:srgbClr val="FFFFFF"/>
                </a:solidFill>
                <a:latin typeface="Garamond"/>
                <a:cs typeface="Garamond"/>
                <a:sym typeface="Arial"/>
              </a:rPr>
              <a:t> Santos LA. 2007. SBCBM. 2009. </a:t>
            </a:r>
            <a:endParaRPr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2950240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42" name="Google Shape;242;p30"/>
          <p:cNvSpPr txBox="1">
            <a:spLocks noGrp="1"/>
          </p:cNvSpPr>
          <p:nvPr>
            <p:ph idx="1"/>
          </p:nvPr>
        </p:nvSpPr>
        <p:spPr>
          <a:xfrm>
            <a:off x="366712" y="1029380"/>
            <a:ext cx="8807450" cy="483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Anamnese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alimentar</a:t>
            </a: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371600" marR="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Intolerância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alimentar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371600" marR="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Alterações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TGI</a:t>
            </a:r>
            <a:endParaRPr sz="2000" dirty="0">
              <a:latin typeface="Garamond"/>
              <a:cs typeface="Garamond"/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Avaliação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nutricional</a:t>
            </a: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Diagnóstico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nutricional</a:t>
            </a: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Conduta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orientação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nutricional</a:t>
            </a:r>
            <a:endParaRPr sz="32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3113060" y="110143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48" name="Google Shape;248;p31"/>
          <p:cNvSpPr txBox="1">
            <a:spLocks noGrp="1"/>
          </p:cNvSpPr>
          <p:nvPr>
            <p:ph idx="1"/>
          </p:nvPr>
        </p:nvSpPr>
        <p:spPr>
          <a:xfrm>
            <a:off x="-148208" y="1162653"/>
            <a:ext cx="8807450" cy="483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1" i="0" u="sng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Avaliação</a:t>
            </a:r>
            <a:r>
              <a:rPr lang="en-US" sz="2800" b="1" i="0" u="sng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1" i="0" u="sng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nutricional</a:t>
            </a:r>
            <a:endParaRPr sz="2800" b="1" i="0" u="sng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371600" marR="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Utilizar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parâmetros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pré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operatório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371600" marR="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Antropometria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371600" marR="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Bioimpedância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elétrica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Composição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corporal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por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densitometria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dirty="0">
              <a:latin typeface="Garamond"/>
              <a:cs typeface="Garamond"/>
            </a:endParaRPr>
          </a:p>
          <a:p>
            <a:pPr marL="1371600" marR="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Taxa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Metabólica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Repouso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: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calorimetria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indireta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1728778" y="6396038"/>
            <a:ext cx="6715124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Santos LA. 2007. SBCBM </a:t>
            </a:r>
            <a:r>
              <a:rPr lang="en-US" sz="1400" b="0" i="1" u="none" strike="noStrike" cap="none" dirty="0" smtClean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2009 </a:t>
            </a:r>
            <a:endParaRPr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3194455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55" name="Google Shape;255;p32"/>
          <p:cNvSpPr txBox="1">
            <a:spLocks noGrp="1"/>
          </p:cNvSpPr>
          <p:nvPr>
            <p:ph idx="1"/>
          </p:nvPr>
        </p:nvSpPr>
        <p:spPr>
          <a:xfrm>
            <a:off x="298056" y="1574517"/>
            <a:ext cx="8807450" cy="483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1" i="0" u="sng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1" i="0" u="sng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Avaliação</a:t>
            </a:r>
            <a:r>
              <a:rPr lang="en-US" sz="2800" b="1" i="0" u="sng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1" i="0" u="sng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nutricional</a:t>
            </a:r>
            <a:endParaRPr sz="2800" b="1" i="0" u="sng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308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Exame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físico</a:t>
            </a:r>
            <a:endParaRPr sz="32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371600" marR="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Exames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bioquímicos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828800" marR="0" lvl="3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1◦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ano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: trimestral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ou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semestral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828800" marR="0" lvl="3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&gt; 2◦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ano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: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anual</a:t>
            </a:r>
            <a:endParaRPr sz="12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600200" marR="0" lvl="3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endParaRPr sz="12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200150" marR="0" lvl="2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endParaRPr sz="1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200150" marR="0" lvl="2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endParaRPr sz="1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endParaRPr sz="1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56" name="Google Shape;256;p32"/>
          <p:cNvSpPr txBox="1"/>
          <p:nvPr/>
        </p:nvSpPr>
        <p:spPr>
          <a:xfrm>
            <a:off x="2331189" y="6468625"/>
            <a:ext cx="6715124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Santos LA. 2007. SBCBM. </a:t>
            </a:r>
            <a:r>
              <a:rPr lang="en-US" sz="1400" b="0" i="1" u="none" strike="noStrike" cap="none" dirty="0" smtClean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2009</a:t>
            </a:r>
            <a:endParaRPr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t="-1190" b="1189"/>
          <a:stretch/>
        </p:blipFill>
        <p:spPr>
          <a:xfrm>
            <a:off x="293066" y="168680"/>
            <a:ext cx="8600849" cy="6418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3243298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341907" y="786930"/>
            <a:ext cx="8516341" cy="566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800" b="1" i="0" u="sng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CONDUTA E ORIENTAÇÃO NUTRICIONAL</a:t>
            </a:r>
            <a:endParaRPr sz="1800" dirty="0">
              <a:latin typeface="Garamond"/>
              <a:cs typeface="Garamond"/>
            </a:endParaRPr>
          </a:p>
          <a:p>
            <a:pPr marL="839787" marR="0" lvl="1" indent="-38258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6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Fracionamento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839787" marR="0" lvl="1" indent="-38258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6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Hidratação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sz="2000" dirty="0">
              <a:latin typeface="Garamond"/>
              <a:cs typeface="Garamond"/>
            </a:endParaRPr>
          </a:p>
          <a:p>
            <a:pPr marL="839787" marR="0" lvl="1" indent="-38258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6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Mastigação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exaustiva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60"/>
              <a:buNone/>
            </a:pP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Características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dieta</a:t>
            </a:r>
            <a:endParaRPr sz="24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112837" marR="0" lvl="2" indent="-38893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Hipocalórica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112837" marR="0" lvl="2" indent="-38893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Normoglicídica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(50-60%), 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Hipolipídica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(&lt; 20%)</a:t>
            </a:r>
            <a:endParaRPr sz="2000" dirty="0">
              <a:latin typeface="Garamond"/>
              <a:cs typeface="Garamond"/>
            </a:endParaRPr>
          </a:p>
          <a:p>
            <a:pPr marL="1112837" marR="0" lvl="2" indent="-38893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Hiperproteíca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(1 a 1,5g/kg/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dia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– peso ideal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ou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60 - 90 g/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dia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)</a:t>
            </a:r>
            <a:endParaRPr sz="2000" dirty="0">
              <a:latin typeface="Garamond"/>
              <a:cs typeface="Garamond"/>
            </a:endParaRPr>
          </a:p>
          <a:p>
            <a:pPr marL="1112837" marR="0" lvl="2" indent="-38893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Micronutrientes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: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não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ultrapassar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UL (DRI)</a:t>
            </a:r>
            <a:endParaRPr sz="2000" dirty="0">
              <a:latin typeface="Garamond"/>
              <a:cs typeface="Garamond"/>
            </a:endParaRPr>
          </a:p>
          <a:p>
            <a:pPr marL="1112837" marR="0" lvl="2" indent="-38893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Fibras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112837" marR="0" lvl="2" indent="-38893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Simbióticos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0" y="6436065"/>
            <a:ext cx="8858249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ABESO. 2009. Cruz MRR et al. 2004. </a:t>
            </a: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Quadros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MRR et al. 2007. </a:t>
            </a: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Soares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CC et al. 2007.  </a:t>
            </a:r>
            <a:endParaRPr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>
            <a:spLocks noGrp="1"/>
          </p:cNvSpPr>
          <p:nvPr>
            <p:ph type="title"/>
          </p:nvPr>
        </p:nvSpPr>
        <p:spPr>
          <a:xfrm>
            <a:off x="3096769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69" name="Google Shape;269;p34"/>
          <p:cNvSpPr txBox="1">
            <a:spLocks noGrp="1"/>
          </p:cNvSpPr>
          <p:nvPr>
            <p:ph type="body" idx="1"/>
          </p:nvPr>
        </p:nvSpPr>
        <p:spPr>
          <a:xfrm>
            <a:off x="202806" y="652197"/>
            <a:ext cx="8643937" cy="566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176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60"/>
              <a:buNone/>
            </a:pPr>
            <a:endParaRPr sz="2200" b="1" i="0" u="sng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60"/>
              <a:buFont typeface="Wingdings" charset="2"/>
              <a:buChar char=""/>
            </a:pPr>
            <a:r>
              <a:rPr lang="en-US" sz="2200" b="1" i="0" u="sng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CONDUTA E ORIENTAÇÃO NUTRICIONAL</a:t>
            </a:r>
            <a:endParaRPr dirty="0">
              <a:latin typeface="Garamond"/>
              <a:cs typeface="Garamond"/>
            </a:endParaRPr>
          </a:p>
          <a:p>
            <a:pPr marL="839787" marR="0" lvl="1" indent="-38258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400" b="1" i="1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Capacidade</a:t>
            </a:r>
            <a:r>
              <a:rPr lang="en-US" sz="2400" b="1" i="1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1" i="1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gástrica</a:t>
            </a:r>
            <a:endParaRPr sz="24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839787" marR="0" lvl="1" indent="-38258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Consistência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alimentação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–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Objetivos</a:t>
            </a:r>
            <a:endParaRPr sz="24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239837" marR="0" lvl="2" indent="-38893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Repouso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gástrico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239837" marR="0" lvl="2" indent="-38893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&lt;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risco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alterações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TGI</a:t>
            </a:r>
            <a:endParaRPr dirty="0">
              <a:latin typeface="Garamond"/>
              <a:cs typeface="Garamond"/>
            </a:endParaRPr>
          </a:p>
          <a:p>
            <a:pPr marL="1239837" marR="0" lvl="2" indent="-38893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Adaptação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volume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reduzido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239837" marR="0" lvl="2" indent="-38893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Menor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risco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intolerância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alimentar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0" y="6419785"/>
            <a:ext cx="8858249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ABESO. 2009. Cruz MRR et al. 2004. </a:t>
            </a: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Quadros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MRR et al. 2007. </a:t>
            </a: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Soares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CC et al. 2007.  </a:t>
            </a:r>
            <a:endParaRPr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676400"/>
            <a:ext cx="2286000" cy="192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3352800"/>
            <a:ext cx="2286000" cy="16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879975"/>
            <a:ext cx="2857499" cy="19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8000" y="0"/>
            <a:ext cx="2286000" cy="201771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/>
        </p:nvSpPr>
        <p:spPr>
          <a:xfrm>
            <a:off x="4876800" y="5392737"/>
            <a:ext cx="4267198" cy="116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Garamond"/>
                <a:ea typeface="Quattrocento"/>
                <a:cs typeface="Garamond"/>
                <a:sym typeface="Quattrocento"/>
              </a:rPr>
              <a:t>CONSISTÊNCIA </a:t>
            </a:r>
            <a:endParaRPr sz="2800" b="1" i="0" u="none" strike="noStrike" cap="none" dirty="0">
              <a:solidFill>
                <a:schemeClr val="lt1"/>
              </a:solidFill>
              <a:latin typeface="Garamond"/>
              <a:ea typeface="Quattrocento"/>
              <a:cs typeface="Garamond"/>
              <a:sym typeface="Quattrocen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Garamond"/>
                <a:ea typeface="Quattrocento"/>
                <a:cs typeface="Garamond"/>
                <a:sym typeface="Quattrocento"/>
              </a:rPr>
              <a:t>COMO EVOLUIR?  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281" name="Google Shape;281;p35"/>
          <p:cNvSpPr/>
          <p:nvPr/>
        </p:nvSpPr>
        <p:spPr>
          <a:xfrm rot="-2340000">
            <a:off x="533398" y="2514600"/>
            <a:ext cx="4267198" cy="68579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>
              <a:alpha val="49019"/>
            </a:schemeClr>
          </a:solidFill>
          <a:ln w="952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5"/>
          <p:cNvSpPr txBox="1"/>
          <p:nvPr/>
        </p:nvSpPr>
        <p:spPr>
          <a:xfrm>
            <a:off x="358189" y="528746"/>
            <a:ext cx="63150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Garamond"/>
                <a:ea typeface="Quattrocento"/>
                <a:cs typeface="Garamond"/>
                <a:sym typeface="Quattrocento"/>
              </a:rPr>
              <a:t>FASES DA ALIMENTAÇÃO</a:t>
            </a:r>
            <a:endParaRPr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371" y="2115857"/>
            <a:ext cx="3809998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1071" y="2115857"/>
            <a:ext cx="3809998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/>
          <p:nvPr/>
        </p:nvSpPr>
        <p:spPr>
          <a:xfrm>
            <a:off x="1857375" y="1071562"/>
            <a:ext cx="6072187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Consistência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: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Líquida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restrita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290" name="Google Shape;290;p36"/>
          <p:cNvSpPr txBox="1"/>
          <p:nvPr/>
        </p:nvSpPr>
        <p:spPr>
          <a:xfrm>
            <a:off x="0" y="6354665"/>
            <a:ext cx="8858249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ABESO. 2009. Alvarez TS. 2003. Cruz MRR et al. 2004. Quadros MRR et al. 2007. Soares CC et al. 2007.  </a:t>
            </a:r>
            <a:endParaRPr>
              <a:latin typeface="Garamond"/>
              <a:cs typeface="Garamond"/>
            </a:endParaRPr>
          </a:p>
        </p:txBody>
      </p:sp>
      <p:sp>
        <p:nvSpPr>
          <p:cNvPr id="291" name="Google Shape;291;p36"/>
          <p:cNvSpPr txBox="1"/>
          <p:nvPr/>
        </p:nvSpPr>
        <p:spPr>
          <a:xfrm>
            <a:off x="3047926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32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/>
        </p:nvSpPr>
        <p:spPr>
          <a:xfrm>
            <a:off x="1857375" y="1071562"/>
            <a:ext cx="6072187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Consistência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: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Líquida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completa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0" y="6387225"/>
            <a:ext cx="8858249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ABESO. 2009. Alvarez TS. 2003. Cruz MRR et al. 2004. </a:t>
            </a: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Quadros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MRR et al. 2007. </a:t>
            </a: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Soares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CC et al. 2007.  </a:t>
            </a:r>
            <a:endParaRPr dirty="0">
              <a:latin typeface="Garamond"/>
              <a:cs typeface="Garamond"/>
            </a:endParaRPr>
          </a:p>
        </p:txBody>
      </p:sp>
      <p:pic>
        <p:nvPicPr>
          <p:cNvPr id="298" name="Google Shape;29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96" y="2013923"/>
            <a:ext cx="3733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7817" y="2079043"/>
            <a:ext cx="3809998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 txBox="1"/>
          <p:nvPr/>
        </p:nvSpPr>
        <p:spPr>
          <a:xfrm>
            <a:off x="3210744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453" y="2368230"/>
            <a:ext cx="3415591" cy="266896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8"/>
          <p:cNvSpPr txBox="1"/>
          <p:nvPr/>
        </p:nvSpPr>
        <p:spPr>
          <a:xfrm>
            <a:off x="1028518" y="1657350"/>
            <a:ext cx="5106987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Consistência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: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Pastosa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0" y="6419785"/>
            <a:ext cx="8858249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ABESO. 2009. Alvarez TS. 2003. Cruz MRR et al. 2004. </a:t>
            </a: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Quadros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MRR et al. 2007. </a:t>
            </a: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Soares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CC et al. 2007.  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4993989" y="1657350"/>
            <a:ext cx="5105398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Garamond"/>
                <a:ea typeface="Arial"/>
                <a:cs typeface="Garamond"/>
                <a:sym typeface="Arial"/>
              </a:rPr>
              <a:t>Consistência: Branda, Geral</a:t>
            </a:r>
            <a:endParaRPr sz="2000" b="1" i="0" u="none" strike="noStrike" cap="none">
              <a:solidFill>
                <a:schemeClr val="lt1"/>
              </a:solidFill>
              <a:latin typeface="Garamond"/>
              <a:ea typeface="Arial"/>
              <a:cs typeface="Garamond"/>
              <a:sym typeface="Arial"/>
            </a:endParaRPr>
          </a:p>
        </p:txBody>
      </p:sp>
      <p:pic>
        <p:nvPicPr>
          <p:cNvPr id="309" name="Google Shape;309;p38"/>
          <p:cNvPicPr preferRelativeResize="0"/>
          <p:nvPr/>
        </p:nvPicPr>
        <p:blipFill rotWithShape="1">
          <a:blip r:embed="rId4">
            <a:alphaModFix/>
          </a:blip>
          <a:srcRect l="-82215" t="-50375"/>
          <a:stretch/>
        </p:blipFill>
        <p:spPr>
          <a:xfrm>
            <a:off x="2167447" y="936586"/>
            <a:ext cx="6178958" cy="413493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/>
          <p:nvPr/>
        </p:nvSpPr>
        <p:spPr>
          <a:xfrm>
            <a:off x="3064207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2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32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32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32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>
            <a:spLocks noGrp="1"/>
          </p:cNvSpPr>
          <p:nvPr>
            <p:ph type="title"/>
          </p:nvPr>
        </p:nvSpPr>
        <p:spPr>
          <a:xfrm>
            <a:off x="395287" y="1166208"/>
            <a:ext cx="7924471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PREVENÇÃO DE CARÊNCIAS NUTRICIONAIS </a:t>
            </a:r>
            <a:b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</a:b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Curto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Longo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prazo</a:t>
            </a:r>
            <a:endParaRPr sz="24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316" name="Google Shape;316;p39"/>
          <p:cNvSpPr txBox="1">
            <a:spLocks noGrp="1"/>
          </p:cNvSpPr>
          <p:nvPr>
            <p:ph type="body" idx="1"/>
          </p:nvPr>
        </p:nvSpPr>
        <p:spPr>
          <a:xfrm>
            <a:off x="347135" y="1533601"/>
            <a:ext cx="8893175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None/>
            </a:pPr>
            <a:endParaRPr lang="en-US" sz="2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240"/>
              <a:buNone/>
            </a:pPr>
            <a:r>
              <a:rPr lang="en-US" sz="2800" b="1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Monitoramento</a:t>
            </a:r>
            <a:endParaRPr sz="28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Consistência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, volume 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qualidade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Consolidação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das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modificações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nos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hábitos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alimentares</a:t>
            </a:r>
            <a:endParaRPr sz="24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Suplementação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-407025" y="6436065"/>
            <a:ext cx="9144000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Cominetti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C et al. 2007. </a:t>
            </a: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Soares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CC et al. 2007. </a:t>
            </a:r>
            <a:r>
              <a:rPr lang="en-US" sz="1400" b="0" i="1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Quadros</a:t>
            </a:r>
            <a:r>
              <a:rPr lang="en-US" sz="1400" b="0" i="1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MRR et al. 2007. 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2624620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>
            <a:spLocks noGrp="1"/>
          </p:cNvSpPr>
          <p:nvPr>
            <p:ph type="title"/>
          </p:nvPr>
        </p:nvSpPr>
        <p:spPr>
          <a:xfrm>
            <a:off x="858189" y="137288"/>
            <a:ext cx="6848344" cy="11302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2800" b="1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PIRÂMIDE ALIMENTAR ADAPTADA </a:t>
            </a:r>
            <a:br>
              <a:rPr lang="en-US" sz="2800" b="1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</a:br>
            <a:r>
              <a:rPr lang="en-US" sz="2800" b="1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CIRURGIA BARIÁTRICA</a:t>
            </a:r>
            <a:endParaRPr lang="en-US" sz="28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324" name="Google Shape;324;p40"/>
          <p:cNvSpPr txBox="1">
            <a:spLocks noGrp="1"/>
          </p:cNvSpPr>
          <p:nvPr>
            <p:ph idx="1"/>
          </p:nvPr>
        </p:nvSpPr>
        <p:spPr>
          <a:xfrm>
            <a:off x="-269356" y="6453187"/>
            <a:ext cx="86868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600" b="0" i="1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Moizé</a:t>
            </a:r>
            <a:r>
              <a:rPr lang="en-US" sz="1600" b="0" i="1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VL et al</a:t>
            </a:r>
            <a:r>
              <a:rPr lang="en-US" sz="1600" b="0" i="1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. 2010</a:t>
            </a:r>
            <a:r>
              <a:rPr lang="en-US" sz="1600" b="0" i="1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.</a:t>
            </a:r>
            <a:endParaRPr sz="2400" dirty="0">
              <a:latin typeface="Garamond"/>
              <a:cs typeface="Garamond"/>
            </a:endParaRPr>
          </a:p>
        </p:txBody>
      </p:sp>
      <p:pic>
        <p:nvPicPr>
          <p:cNvPr id="325" name="Google Shape;32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50" y="1267586"/>
            <a:ext cx="7898294" cy="5000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>
            <a:spLocks noGrp="1"/>
          </p:cNvSpPr>
          <p:nvPr>
            <p:ph type="title"/>
          </p:nvPr>
        </p:nvSpPr>
        <p:spPr>
          <a:xfrm>
            <a:off x="926224" y="331876"/>
            <a:ext cx="8387989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/>
            </a:r>
            <a:br>
              <a:rPr lang="en-US" sz="36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</a:br>
            <a:r>
              <a:rPr lang="en-US" sz="3600" b="1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</a:t>
            </a:r>
            <a:r>
              <a:rPr lang="en-US" sz="3600" b="1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omplicações</a:t>
            </a:r>
            <a:r>
              <a:rPr lang="en-US" sz="3600" b="1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precoces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/>
            </a:r>
            <a:br>
              <a:rPr lang="en-US" sz="36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</a:br>
            <a:r>
              <a:rPr lang="en-US" sz="36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/>
            </a:r>
            <a:br>
              <a:rPr lang="en-US" sz="36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</a:br>
            <a:endParaRPr sz="36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grpSp>
        <p:nvGrpSpPr>
          <p:cNvPr id="331" name="Google Shape;331;p41"/>
          <p:cNvGrpSpPr/>
          <p:nvPr/>
        </p:nvGrpSpPr>
        <p:grpSpPr>
          <a:xfrm>
            <a:off x="945326" y="1900375"/>
            <a:ext cx="6685099" cy="4447713"/>
            <a:chOff x="125041" y="3842"/>
            <a:chExt cx="6685099" cy="4447713"/>
          </a:xfrm>
        </p:grpSpPr>
        <p:sp>
          <p:nvSpPr>
            <p:cNvPr id="332" name="Google Shape;332;p41"/>
            <p:cNvSpPr/>
            <p:nvPr/>
          </p:nvSpPr>
          <p:spPr>
            <a:xfrm>
              <a:off x="125041" y="3842"/>
              <a:ext cx="2796558" cy="114214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005B98"/>
                </a:gs>
                <a:gs pos="100000">
                  <a:srgbClr val="A2BE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 txBox="1"/>
            <p:nvPr/>
          </p:nvSpPr>
          <p:spPr>
            <a:xfrm>
              <a:off x="158493" y="37294"/>
              <a:ext cx="2729654" cy="1075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49525" rIns="7427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r>
                <a:rPr lang="en-US" sz="3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Impactação</a:t>
              </a:r>
              <a:endParaRPr sz="3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404697" y="1145991"/>
              <a:ext cx="262064" cy="709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08466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5" name="Google Shape;335;p41"/>
            <p:cNvSpPr/>
            <p:nvPr/>
          </p:nvSpPr>
          <p:spPr>
            <a:xfrm>
              <a:off x="666762" y="1382409"/>
              <a:ext cx="1755475" cy="94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0957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1"/>
            <p:cNvSpPr txBox="1"/>
            <p:nvPr/>
          </p:nvSpPr>
          <p:spPr>
            <a:xfrm>
              <a:off x="694499" y="1410146"/>
              <a:ext cx="1700001" cy="891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Mastigação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insuficiente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404697" y="1145991"/>
              <a:ext cx="279655" cy="18751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08466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8" name="Google Shape;338;p41"/>
            <p:cNvSpPr/>
            <p:nvPr/>
          </p:nvSpPr>
          <p:spPr>
            <a:xfrm>
              <a:off x="684353" y="2583416"/>
              <a:ext cx="2128057" cy="8753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0957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1"/>
            <p:cNvSpPr txBox="1"/>
            <p:nvPr/>
          </p:nvSpPr>
          <p:spPr>
            <a:xfrm>
              <a:off x="709992" y="2609055"/>
              <a:ext cx="2076779" cy="82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Pedaços de alimentos, bagaços, fibras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404697" y="1145991"/>
              <a:ext cx="231629" cy="29339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08466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1" name="Google Shape;341;p41"/>
            <p:cNvSpPr/>
            <p:nvPr/>
          </p:nvSpPr>
          <p:spPr>
            <a:xfrm>
              <a:off x="3359282" y="3842"/>
              <a:ext cx="2924029" cy="118827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005B98"/>
                </a:gs>
                <a:gs pos="100000">
                  <a:srgbClr val="A2BE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1"/>
            <p:cNvSpPr txBox="1"/>
            <p:nvPr/>
          </p:nvSpPr>
          <p:spPr>
            <a:xfrm>
              <a:off x="3394086" y="38646"/>
              <a:ext cx="2854421" cy="1118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75" tIns="49525" rIns="7427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r>
                <a:rPr lang="en-US" sz="39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Dumping</a:t>
              </a:r>
              <a:endParaRPr sz="3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3651685" y="1192122"/>
              <a:ext cx="239643" cy="1781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08466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4" name="Google Shape;344;p41"/>
            <p:cNvSpPr/>
            <p:nvPr/>
          </p:nvSpPr>
          <p:spPr>
            <a:xfrm>
              <a:off x="3891328" y="2536383"/>
              <a:ext cx="2100438" cy="8753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0957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1"/>
            <p:cNvSpPr txBox="1"/>
            <p:nvPr/>
          </p:nvSpPr>
          <p:spPr>
            <a:xfrm>
              <a:off x="3916967" y="2562022"/>
              <a:ext cx="2049160" cy="82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 a 30min ou 1 a 3h  após  ingestão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3651685" y="1192122"/>
              <a:ext cx="239643" cy="666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08466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7" name="Google Shape;347;p41"/>
            <p:cNvSpPr/>
            <p:nvPr/>
          </p:nvSpPr>
          <p:spPr>
            <a:xfrm>
              <a:off x="3891328" y="1432497"/>
              <a:ext cx="1726202" cy="8521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0957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1"/>
            <p:cNvSpPr txBox="1"/>
            <p:nvPr/>
          </p:nvSpPr>
          <p:spPr>
            <a:xfrm>
              <a:off x="3916288" y="1457457"/>
              <a:ext cx="1676282" cy="802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Açúcar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Líquidos com refeições 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3651685" y="1192122"/>
              <a:ext cx="292402" cy="28217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9525" cap="flat" cmpd="sng">
              <a:solidFill>
                <a:srgbClr val="08466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0" name="Google Shape;350;p41"/>
            <p:cNvSpPr/>
            <p:nvPr/>
          </p:nvSpPr>
          <p:spPr>
            <a:xfrm>
              <a:off x="3944088" y="3576192"/>
              <a:ext cx="2866052" cy="8753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0957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 txBox="1"/>
            <p:nvPr/>
          </p:nvSpPr>
          <p:spPr>
            <a:xfrm>
              <a:off x="3779090" y="3601842"/>
              <a:ext cx="3005400" cy="8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Sensação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plenitude,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calor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transpiração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parte superior do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tórax</a:t>
              </a: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41"/>
          <p:cNvSpPr txBox="1"/>
          <p:nvPr/>
        </p:nvSpPr>
        <p:spPr>
          <a:xfrm>
            <a:off x="3259579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103596" y="6416854"/>
            <a:ext cx="1515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Miranda da Rocha, 2016</a:t>
            </a:r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050" y="848775"/>
            <a:ext cx="6052500" cy="489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 txBox="1"/>
          <p:nvPr/>
        </p:nvSpPr>
        <p:spPr>
          <a:xfrm>
            <a:off x="714375" y="5746737"/>
            <a:ext cx="6215060" cy="157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SIM ou NÃO para cada um dos 16 aspectos listados</a:t>
            </a:r>
            <a:endParaRPr sz="1600" b="0" i="0" u="none" strike="noStrike" cap="none">
              <a:solidFill>
                <a:schemeClr val="lt1"/>
              </a:solidFill>
              <a:latin typeface="Garamond" panose="02020404030301010803" pitchFamily="18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Escore &lt; 7: não-</a:t>
            </a:r>
            <a:r>
              <a:rPr lang="en-US" sz="1600" b="0" i="1" u="none" strike="noStrike" cap="none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dumpers</a:t>
            </a:r>
            <a:r>
              <a:rPr lang="en-US" sz="1600" b="0" i="0" u="none" strike="noStrike" cap="none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, e com escore ≥ 7, </a:t>
            </a:r>
            <a:r>
              <a:rPr lang="en-US" sz="1600" b="0" i="1" u="none" strike="noStrike" cap="none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dumpers</a:t>
            </a:r>
            <a:endParaRPr>
              <a:latin typeface="Garamond" panose="02020404030301010803" pitchFamily="18" charset="0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6950694" y="6451539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Sigstad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 H. 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1970; Chaves YS. 2016 </a:t>
            </a:r>
            <a:endParaRPr sz="1200" b="0" i="0" u="none" strike="noStrike" cap="none" dirty="0">
              <a:solidFill>
                <a:schemeClr val="lt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360" name="Google Shape;360;p42"/>
          <p:cNvSpPr txBox="1"/>
          <p:nvPr/>
        </p:nvSpPr>
        <p:spPr>
          <a:xfrm>
            <a:off x="3230547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 panose="02020404030301010803" pitchFamily="18" charset="0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50" y="189725"/>
            <a:ext cx="8713725" cy="64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 txBox="1"/>
          <p:nvPr/>
        </p:nvSpPr>
        <p:spPr>
          <a:xfrm>
            <a:off x="357187" y="1335079"/>
            <a:ext cx="7946290" cy="468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571500" marR="0" lvl="0" indent="-5715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r>
              <a:rPr lang="en-US" sz="3600" b="0" i="0" u="none" strike="noStrike" cap="none" dirty="0" err="1">
                <a:solidFill>
                  <a:srgbClr val="FFFFFF"/>
                </a:solidFill>
                <a:latin typeface="Garamond"/>
                <a:cs typeface="Garamond"/>
                <a:sym typeface="Arial"/>
              </a:rPr>
              <a:t>Deficiência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Garamond"/>
                <a:cs typeface="Garamond"/>
                <a:sym typeface="Arial"/>
              </a:rPr>
              <a:t> de </a:t>
            </a:r>
            <a:r>
              <a:rPr lang="en-US" sz="3600" b="0" i="0" u="none" strike="noStrike" cap="none" dirty="0" err="1">
                <a:solidFill>
                  <a:srgbClr val="FFFFFF"/>
                </a:solidFill>
                <a:latin typeface="Garamond"/>
                <a:cs typeface="Garamond"/>
                <a:sym typeface="Arial"/>
              </a:rPr>
              <a:t>nutrientes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	</a:t>
            </a:r>
            <a:endParaRPr sz="1800" dirty="0">
              <a:latin typeface="Garamond"/>
              <a:cs typeface="Garamond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Sintomas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são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geralmente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inespecíficos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Exame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físico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pode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não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ser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confiável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para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diagnóstico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precoce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sem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confirmação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laboratorial </a:t>
            </a:r>
            <a:endParaRPr sz="1800" dirty="0">
              <a:latin typeface="Garamond"/>
              <a:cs typeface="Garamond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Sinais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clínicos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específicos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só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são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perceptíveis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fase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evoluída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deficiência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366" name="Google Shape;366;p43"/>
          <p:cNvSpPr txBox="1">
            <a:spLocks noGrp="1"/>
          </p:cNvSpPr>
          <p:nvPr>
            <p:ph type="title"/>
          </p:nvPr>
        </p:nvSpPr>
        <p:spPr>
          <a:xfrm>
            <a:off x="622041" y="966775"/>
            <a:ext cx="731996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1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Complicações</a:t>
            </a:r>
            <a:r>
              <a:rPr lang="en-US" sz="3600" b="1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tardias</a:t>
            </a:r>
            <a:endParaRPr sz="36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367" name="Google Shape;367;p43"/>
          <p:cNvSpPr txBox="1"/>
          <p:nvPr/>
        </p:nvSpPr>
        <p:spPr>
          <a:xfrm>
            <a:off x="2866880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" name="Google Shape;380;p45"/>
          <p:cNvGraphicFramePr/>
          <p:nvPr>
            <p:extLst>
              <p:ext uri="{D42A27DB-BD31-4B8C-83A1-F6EECF244321}">
                <p14:modId xmlns:p14="http://schemas.microsoft.com/office/powerpoint/2010/main" val="2717078986"/>
              </p:ext>
            </p:extLst>
          </p:nvPr>
        </p:nvGraphicFramePr>
        <p:xfrm>
          <a:off x="428623" y="147291"/>
          <a:ext cx="8342100" cy="6658879"/>
        </p:xfrm>
        <a:graphic>
          <a:graphicData uri="http://schemas.openxmlformats.org/drawingml/2006/table">
            <a:tbl>
              <a:tblPr>
                <a:noFill/>
                <a:tableStyleId>{E2A558CE-877B-4ABE-9596-5490ACA57053}</a:tableStyleId>
              </a:tblPr>
              <a:tblGrid>
                <a:gridCol w="2780700"/>
                <a:gridCol w="2566400"/>
                <a:gridCol w="2995000"/>
              </a:tblGrid>
              <a:tr h="2476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Baseline, 6 month and annual screening after bariatric surgery</a:t>
                      </a:r>
                      <a:endParaRPr sz="180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Nutrient</a:t>
                      </a:r>
                      <a:endParaRPr sz="1300" b="1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Biomarker(s)</a:t>
                      </a:r>
                      <a:endParaRPr sz="1300" b="1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symptoms of deficiency</a:t>
                      </a:r>
                      <a:endParaRPr sz="13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 anchor="b"/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Vitamin B</a:t>
                      </a:r>
                      <a:r>
                        <a:rPr lang="en-US" sz="1300" b="0" i="0" u="none" strike="noStrike" cap="none" baseline="-25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Serum thiamin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Ophthalmoplegia</a:t>
                      </a:r>
                      <a:r>
                        <a:rPr lang="en-US" sz="13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nystagmus, ataxia, encephalopathy, rapid visual loss (Wernicke encephalopathy)</a:t>
                      </a:r>
                      <a:br>
                        <a:rPr lang="en-US" sz="13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Isolated peripheral neuropathy</a:t>
                      </a:r>
                      <a:endParaRPr sz="1300" b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4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Vitamin B</a:t>
                      </a:r>
                      <a:r>
                        <a:rPr lang="en-US" sz="1300" b="0" i="0" u="none" strike="noStrike" cap="none" baseline="-2500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b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Serum vitamin B</a:t>
                      </a:r>
                      <a:r>
                        <a:rPr lang="en-US" sz="1300" b="0" i="0" u="none" strike="noStrike" cap="none" baseline="-2500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b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Anemia, neurological dysfunction, visual loss</a:t>
                      </a:r>
                      <a:endParaRPr sz="1300" b="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4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Folate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 blood cell folate</a:t>
                      </a:r>
                      <a:b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Consider plasma homocysteine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Anemia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Iron</a:t>
                      </a:r>
                      <a:endParaRPr sz="1300" b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Serum, ferritin, total iron binding capacity, complete blood count with differential</a:t>
                      </a:r>
                      <a:endParaRPr sz="1300" b="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Microcytic anemia</a:t>
                      </a:r>
                      <a:endParaRPr sz="1300" b="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4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Vitamin D</a:t>
                      </a:r>
                      <a:endParaRPr sz="1300" b="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Serum 25(OH) vitamin D, calcium, phosphorus, parathyroid hormone</a:t>
                      </a:r>
                      <a:endParaRPr sz="1300" b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Decreased bone mineral density</a:t>
                      </a:r>
                      <a:br>
                        <a:rPr lang="en-US" sz="1300" b="0" i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00" b="0" i="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Secondary hyperparathyroidism</a:t>
                      </a:r>
                      <a:endParaRPr sz="1300" b="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4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Protein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Serum albumin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Edema, excessive alopecia, poor wound- healing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2476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annual screening after BPD and BPD-DS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Vitamin A</a:t>
                      </a:r>
                      <a:endParaRPr sz="1300" b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Plasma retinol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Reduced night vision, visual impairment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Vitamin E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Plasma alpha-tocopherol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Neuropathy, ataxia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24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Vitamin K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Prothrombin time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Bleeding, easy bruising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2476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Screen after any bariatric procedure if suggestive symptoms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B6 (pyridoxine)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Plasma pyridoxal-5′-phosphate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Anemia, neurological symptoms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Copper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Serum copper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Anemia, neuropathy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  <a:tr h="4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Zinc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Plasma zinc</a:t>
                      </a:r>
                      <a:endParaRPr sz="1300" b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Acrodermatitis</a:t>
                      </a:r>
                      <a:r>
                        <a:rPr lang="en-US" sz="13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b="0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enteropathica</a:t>
                      </a:r>
                      <a:r>
                        <a:rPr lang="en-US" sz="13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-like rash, taste alterations</a:t>
                      </a:r>
                      <a:endParaRPr sz="1300" b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00" marR="11200" marT="11200" marB="11200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" name="Google Shape;385;p46"/>
          <p:cNvGraphicFramePr/>
          <p:nvPr>
            <p:extLst>
              <p:ext uri="{D42A27DB-BD31-4B8C-83A1-F6EECF244321}">
                <p14:modId xmlns:p14="http://schemas.microsoft.com/office/powerpoint/2010/main" val="3775042306"/>
              </p:ext>
            </p:extLst>
          </p:nvPr>
        </p:nvGraphicFramePr>
        <p:xfrm>
          <a:off x="285750" y="357187"/>
          <a:ext cx="8643925" cy="5716500"/>
        </p:xfrm>
        <a:graphic>
          <a:graphicData uri="http://schemas.openxmlformats.org/drawingml/2006/table">
            <a:tbl>
              <a:tblPr>
                <a:noFill/>
                <a:tableStyleId>{E2A558CE-877B-4ABE-9596-5490ACA57053}</a:tableStyleId>
              </a:tblPr>
              <a:tblGrid>
                <a:gridCol w="2881300"/>
                <a:gridCol w="2102225"/>
                <a:gridCol w="3660400"/>
              </a:tblGrid>
              <a:tr h="5508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Trebuchet MS"/>
                        <a:buNone/>
                      </a:pPr>
                      <a:endParaRPr sz="1100" b="0" i="0" u="none" strike="noStrike" cap="none" dirty="0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 supplementation recommendations</a:t>
                      </a:r>
                      <a:endParaRPr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17075" marR="17075" marT="17075" marB="170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Supplement</a:t>
                      </a:r>
                      <a:endParaRPr>
                        <a:solidFill>
                          <a:schemeClr val="accent4"/>
                        </a:solidFill>
                      </a:endParaRPr>
                    </a:p>
                  </a:txBody>
                  <a:tcPr marL="17075" marR="17075" marT="17075" marB="1707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Daily Recommendations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17075" marR="17075" marT="17075" marB="170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Multivitamin (contains folic acid)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AGB/VSG</a:t>
                      </a:r>
                      <a:b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RYGB</a:t>
                      </a:r>
                      <a:b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BPD-DS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One daily</a:t>
                      </a:r>
                      <a:b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One to two daily</a:t>
                      </a: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Two daily</a:t>
                      </a:r>
                      <a:endParaRPr dirty="0"/>
                    </a:p>
                  </a:txBody>
                  <a:tcPr marL="17075" marR="17075" marT="17075" marB="17075"/>
                </a:tc>
              </a:tr>
              <a:tr h="5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Calcium citrate with vitamin D</a:t>
                      </a:r>
                      <a:r>
                        <a:rPr lang="en-US" sz="1400" b="0" i="0" u="none" strike="noStrike" cap="none" baseline="-250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AGB</a:t>
                      </a:r>
                      <a:b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RYGB and BPD-DS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1200–1500mg/day</a:t>
                      </a:r>
                      <a:b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1800 mg/day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17075" marR="17075" marT="17075" marB="17075"/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Vitamin D</a:t>
                      </a:r>
                      <a:r>
                        <a:rPr lang="en-US" sz="1400" b="0" i="0" u="none" strike="noStrike" cap="none" baseline="-250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RYGB</a:t>
                      </a:r>
                      <a:b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BPD-DS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 1000 IU/day</a:t>
                      </a:r>
                      <a:b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2000 IU/day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17075" marR="17075" marT="17075" marB="17075"/>
                </a:tc>
              </a:tr>
              <a:tr h="110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Vitamin B</a:t>
                      </a:r>
                      <a:r>
                        <a:rPr lang="en-US" sz="1400" b="0" i="0" u="none" strike="noStrike" cap="none" baseline="-250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RYGB</a:t>
                      </a:r>
                      <a:b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BPD-DS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crystalline 500 μg/day oral or 1000 μg/month</a:t>
                      </a:r>
                      <a:b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intramuscularly</a:t>
                      </a:r>
                      <a:b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monitor and start if needed.</a:t>
                      </a:r>
                      <a:endParaRPr/>
                    </a:p>
                  </a:txBody>
                  <a:tcPr marL="17075" marR="17075" marT="17075" marB="17075"/>
                </a:tc>
              </a:tr>
              <a:tr h="5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Elemental iron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RYGB and BDP-DS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mg elemental iron in menstruating females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17075" marR="17075" marT="17075" marB="17075"/>
                </a:tc>
              </a:tr>
              <a:tr h="5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Vitamin B</a:t>
                      </a:r>
                      <a:r>
                        <a:rPr lang="en-US" sz="1400" b="0" i="0" u="none" strike="noStrike" cap="none" baseline="-250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procedures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 once daily in first 6 months</a:t>
                      </a:r>
                      <a:endParaRPr/>
                    </a:p>
                  </a:txBody>
                  <a:tcPr marL="17075" marR="17075" marT="17075" marB="17075"/>
                </a:tc>
              </a:tr>
              <a:tr h="5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Vitamin A, K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BPD-DS</a:t>
                      </a:r>
                      <a:endParaRPr/>
                    </a:p>
                  </a:txBody>
                  <a:tcPr marL="17075" marR="17075" marT="17075" marB="17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10,000 IU vitamin A and 300 μg/vitamin K</a:t>
                      </a:r>
                      <a:endParaRPr/>
                    </a:p>
                  </a:txBody>
                  <a:tcPr marL="17075" marR="17075" marT="17075" marB="17075"/>
                </a:tc>
              </a:tr>
            </a:tbl>
          </a:graphicData>
        </a:graphic>
      </p:graphicFrame>
      <p:sp>
        <p:nvSpPr>
          <p:cNvPr id="386" name="Google Shape;386;p46"/>
          <p:cNvSpPr txBox="1"/>
          <p:nvPr/>
        </p:nvSpPr>
        <p:spPr>
          <a:xfrm>
            <a:off x="6841476" y="6438900"/>
            <a:ext cx="2148973" cy="27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Xanthakos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, 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Garamond" panose="02020404030301010803" pitchFamily="18" charset="0"/>
                <a:sym typeface="Arial"/>
              </a:rPr>
              <a:t>2009; ASBMS, 2013</a:t>
            </a:r>
            <a:endParaRPr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4"/>
          <p:cNvSpPr txBox="1">
            <a:spLocks noGrp="1"/>
          </p:cNvSpPr>
          <p:nvPr>
            <p:ph type="title"/>
          </p:nvPr>
        </p:nvSpPr>
        <p:spPr>
          <a:xfrm>
            <a:off x="2866392" y="150289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2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32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32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32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373" name="Google Shape;373;p44"/>
          <p:cNvSpPr txBox="1">
            <a:spLocks noGrp="1"/>
          </p:cNvSpPr>
          <p:nvPr>
            <p:ph idx="1"/>
          </p:nvPr>
        </p:nvSpPr>
        <p:spPr>
          <a:xfrm>
            <a:off x="0" y="785812"/>
            <a:ext cx="9144000" cy="571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	POLIVITAMÍNICOS</a:t>
            </a:r>
            <a:endParaRPr dirty="0"/>
          </a:p>
          <a:p>
            <a:pPr marL="742950" marR="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74" name="Google Shape;374;p44"/>
          <p:cNvGraphicFramePr/>
          <p:nvPr>
            <p:extLst>
              <p:ext uri="{D42A27DB-BD31-4B8C-83A1-F6EECF244321}">
                <p14:modId xmlns:p14="http://schemas.microsoft.com/office/powerpoint/2010/main" val="1334359907"/>
              </p:ext>
            </p:extLst>
          </p:nvPr>
        </p:nvGraphicFramePr>
        <p:xfrm>
          <a:off x="785812" y="1500187"/>
          <a:ext cx="7719211" cy="4996023"/>
        </p:xfrm>
        <a:graphic>
          <a:graphicData uri="http://schemas.openxmlformats.org/drawingml/2006/table">
            <a:tbl>
              <a:tblPr>
                <a:noFill/>
                <a:tableStyleId>{E2A558CE-877B-4ABE-9596-5490ACA57053}</a:tableStyleId>
              </a:tblPr>
              <a:tblGrid>
                <a:gridCol w="2221793"/>
                <a:gridCol w="880186"/>
                <a:gridCol w="1154308"/>
                <a:gridCol w="1154308"/>
                <a:gridCol w="1154308"/>
                <a:gridCol w="1154308"/>
              </a:tblGrid>
              <a:tr h="74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POLIVITAMÍNICO</a:t>
                      </a:r>
                      <a:endParaRPr dirty="0"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1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Materna</a:t>
                      </a:r>
                      <a:endParaRPr dirty="0"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Centrum EUA (antigo)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Centrum BRASIL (novo)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Centrum Silver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Supradyn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9F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VITAMINAS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</a:tr>
              <a:tr h="2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(UI)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3333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B1 (mg)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B2 (mg)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3,4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B12 (mcg)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(mg)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D3 (UI) 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 (UI)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44,7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K1 (mcg)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478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Ácido</a:t>
                      </a: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Fólico</a:t>
                      </a: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(mg)</a:t>
                      </a:r>
                      <a:endParaRPr dirty="0"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MINERAIS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Cálcio (mg)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162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51,3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Ferro (mg)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8,1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99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33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Selênio (mcg)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Zinco (mg)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 dirty="0"/>
                    </a:p>
                  </a:txBody>
                  <a:tcPr marL="9525" marR="9525" marT="95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7"/>
          <p:cNvSpPr txBox="1"/>
          <p:nvPr/>
        </p:nvSpPr>
        <p:spPr>
          <a:xfrm>
            <a:off x="2309589" y="928687"/>
            <a:ext cx="3857624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36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Risco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nutricional</a:t>
            </a:r>
            <a:endParaRPr sz="36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392" name="Google Shape;392;p47"/>
          <p:cNvSpPr txBox="1"/>
          <p:nvPr/>
        </p:nvSpPr>
        <p:spPr>
          <a:xfrm>
            <a:off x="2223864" y="1785935"/>
            <a:ext cx="4229100" cy="81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Alterações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morfológicas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funcionais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393" name="Google Shape;393;p47"/>
          <p:cNvSpPr txBox="1"/>
          <p:nvPr/>
        </p:nvSpPr>
        <p:spPr>
          <a:xfrm>
            <a:off x="714375" y="2928935"/>
            <a:ext cx="267176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Redução da capacidade</a:t>
            </a:r>
            <a:endParaRPr>
              <a:latin typeface="Garamond"/>
              <a:cs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de gástrica</a:t>
            </a:r>
            <a:endParaRPr>
              <a:latin typeface="Garamond"/>
              <a:cs typeface="Garamond"/>
            </a:endParaRPr>
          </a:p>
        </p:txBody>
      </p:sp>
      <p:sp>
        <p:nvSpPr>
          <p:cNvPr id="394" name="Google Shape;394;p47"/>
          <p:cNvSpPr txBox="1"/>
          <p:nvPr/>
        </p:nvSpPr>
        <p:spPr>
          <a:xfrm>
            <a:off x="4429125" y="2928935"/>
            <a:ext cx="35194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Alteração do trânsito alimentar</a:t>
            </a:r>
            <a:endParaRPr>
              <a:latin typeface="Garamond"/>
              <a:cs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inviabilizando sítios de absorção</a:t>
            </a:r>
            <a:endParaRPr>
              <a:latin typeface="Garamond"/>
              <a:cs typeface="Garamond"/>
            </a:endParaRPr>
          </a:p>
        </p:txBody>
      </p:sp>
      <p:sp>
        <p:nvSpPr>
          <p:cNvPr id="395" name="Google Shape;395;p47"/>
          <p:cNvSpPr txBox="1"/>
          <p:nvPr/>
        </p:nvSpPr>
        <p:spPr>
          <a:xfrm>
            <a:off x="1285875" y="4357687"/>
            <a:ext cx="5594349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Ingestão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reduzida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calorias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nutrientes</a:t>
            </a:r>
            <a:endParaRPr dirty="0">
              <a:latin typeface="Garamond"/>
              <a:cs typeface="Garamon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Menor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produção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HCl</a:t>
            </a:r>
            <a:endParaRPr dirty="0">
              <a:latin typeface="Garamond"/>
              <a:cs typeface="Garamon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Redução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da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superfície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contato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para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absorção</a:t>
            </a:r>
            <a:endParaRPr dirty="0">
              <a:latin typeface="Garamond"/>
              <a:cs typeface="Garamon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Produção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limitada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fatores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necessários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à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absorção</a:t>
            </a:r>
            <a:endParaRPr dirty="0">
              <a:latin typeface="Garamond"/>
              <a:cs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396" name="Google Shape;396;p47"/>
          <p:cNvSpPr/>
          <p:nvPr/>
        </p:nvSpPr>
        <p:spPr>
          <a:xfrm rot="5400000">
            <a:off x="4894261" y="3857624"/>
            <a:ext cx="785810" cy="357187"/>
          </a:xfrm>
          <a:prstGeom prst="rightArrow">
            <a:avLst>
              <a:gd name="adj1" fmla="val 16691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88E1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7"/>
          <p:cNvSpPr/>
          <p:nvPr/>
        </p:nvSpPr>
        <p:spPr>
          <a:xfrm rot="5400000">
            <a:off x="2214561" y="3857624"/>
            <a:ext cx="785810" cy="357187"/>
          </a:xfrm>
          <a:prstGeom prst="rightArrow">
            <a:avLst>
              <a:gd name="adj1" fmla="val 16691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88E1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7"/>
          <p:cNvSpPr txBox="1"/>
          <p:nvPr/>
        </p:nvSpPr>
        <p:spPr>
          <a:xfrm>
            <a:off x="7761039" y="6357937"/>
            <a:ext cx="1042986" cy="27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ASMBS, 2013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399" name="Google Shape;399;p47"/>
          <p:cNvSpPr txBox="1"/>
          <p:nvPr/>
        </p:nvSpPr>
        <p:spPr>
          <a:xfrm>
            <a:off x="3129331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8"/>
          <p:cNvSpPr txBox="1"/>
          <p:nvPr/>
        </p:nvSpPr>
        <p:spPr>
          <a:xfrm>
            <a:off x="788987" y="-214312"/>
            <a:ext cx="8069262" cy="430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"/>
            </a:pPr>
            <a:endParaRPr sz="18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Font typeface="Wingdings" charset="2"/>
              <a:buChar char=""/>
            </a:pPr>
            <a:r>
              <a:rPr lang="en-US" sz="2800" b="1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Proteínas</a:t>
            </a:r>
            <a:endParaRPr sz="28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57% da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proteína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ingerida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absorvida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após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o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bypass 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intestinal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dirty="0">
              <a:solidFill>
                <a:srgbClr val="FFFFFF"/>
              </a:solidFill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Pts val="160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Perda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peso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rápida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→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perda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massa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magra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↓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ingestão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proteíca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Pts val="160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Balanço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energético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negativo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Pts val="160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Capacidade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individual de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adaptação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intestinal</a:t>
            </a:r>
            <a:endParaRPr dirty="0">
              <a:solidFill>
                <a:srgbClr val="FFFFFF"/>
              </a:solidFill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↓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pepsina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ácido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clorídrico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Pts val="160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Hábitos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alimentares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errôneos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405" name="Google Shape;405;p48"/>
          <p:cNvSpPr txBox="1"/>
          <p:nvPr/>
        </p:nvSpPr>
        <p:spPr>
          <a:xfrm>
            <a:off x="1575858" y="4857750"/>
            <a:ext cx="428625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RECOMENDAÇÃO</a:t>
            </a:r>
            <a:endParaRPr dirty="0">
              <a:latin typeface="Garamond"/>
              <a:cs typeface="Garamond"/>
            </a:endParaRPr>
          </a:p>
          <a:p>
            <a:pPr marL="457200" lvl="4">
              <a:lnSpc>
                <a:spcPct val="150000"/>
              </a:lnSpc>
              <a:buClr>
                <a:schemeClr val="tx1"/>
              </a:buClr>
            </a:pPr>
            <a:r>
              <a:rPr lang="en-US" sz="2000" b="0" i="0" u="none" strike="noStrike" cap="none" dirty="0" err="1">
                <a:solidFill>
                  <a:srgbClr val="9DF22F"/>
                </a:solidFill>
                <a:latin typeface="Garamond"/>
                <a:ea typeface="Trebuchet MS"/>
                <a:cs typeface="Garamond"/>
                <a:sym typeface="Trebuchet MS"/>
              </a:rPr>
              <a:t>Ingestão</a:t>
            </a:r>
            <a:r>
              <a:rPr lang="en-US" sz="2000" b="0" i="0" u="none" strike="noStrike" cap="none" dirty="0">
                <a:solidFill>
                  <a:srgbClr val="9DF22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9DF22F"/>
                </a:solidFill>
                <a:latin typeface="Garamond"/>
                <a:ea typeface="Trebuchet MS"/>
                <a:cs typeface="Garamond"/>
                <a:sym typeface="Trebuchet MS"/>
              </a:rPr>
              <a:t>mínima</a:t>
            </a:r>
            <a:r>
              <a:rPr lang="en-US" sz="2000" b="0" i="0" u="none" strike="noStrike" cap="none" dirty="0">
                <a:solidFill>
                  <a:srgbClr val="9DF22F"/>
                </a:solidFill>
                <a:latin typeface="Garamond"/>
                <a:ea typeface="Trebuchet MS"/>
                <a:cs typeface="Garamond"/>
                <a:sym typeface="Trebuchet MS"/>
              </a:rPr>
              <a:t> 60g/</a:t>
            </a:r>
            <a:r>
              <a:rPr lang="en-US" sz="2000" b="0" i="0" u="none" strike="noStrike" cap="none" dirty="0" err="1">
                <a:solidFill>
                  <a:srgbClr val="9DF22F"/>
                </a:solidFill>
                <a:latin typeface="Garamond"/>
                <a:ea typeface="Trebuchet MS"/>
                <a:cs typeface="Garamond"/>
                <a:sym typeface="Trebuchet MS"/>
              </a:rPr>
              <a:t>dia</a:t>
            </a:r>
            <a:endParaRPr sz="2000" b="0" i="0" u="none" strike="noStrike" cap="none" dirty="0">
              <a:solidFill>
                <a:srgbClr val="9DF22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1,0 a 1,5g/kg peso ideal/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dia</a:t>
            </a:r>
            <a:endParaRPr sz="2000" b="0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406" name="Google Shape;406;p48"/>
          <p:cNvSpPr txBox="1"/>
          <p:nvPr/>
        </p:nvSpPr>
        <p:spPr>
          <a:xfrm>
            <a:off x="7286625" y="6286500"/>
            <a:ext cx="1571624" cy="27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ASMBS, 2013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407" name="Google Shape;407;p48"/>
          <p:cNvSpPr txBox="1"/>
          <p:nvPr/>
        </p:nvSpPr>
        <p:spPr>
          <a:xfrm>
            <a:off x="2986112" y="205373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/>
          <p:nvPr/>
        </p:nvSpPr>
        <p:spPr>
          <a:xfrm>
            <a:off x="611187" y="571500"/>
            <a:ext cx="7604124" cy="309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FERRO</a:t>
            </a:r>
            <a:endParaRPr dirty="0"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↓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ingestão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de Ferro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heme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Exclusão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do </a:t>
            </a:r>
            <a:r>
              <a:rPr lang="en-US" sz="2000" b="0" i="0" u="sng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duodeno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jejuno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proximal</a:t>
            </a:r>
            <a:endParaRPr dirty="0"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↓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ácido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clorídrico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→ ↑ Ferro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não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heme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(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vit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C)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413" name="Google Shape;413;p49"/>
          <p:cNvSpPr txBox="1"/>
          <p:nvPr/>
        </p:nvSpPr>
        <p:spPr>
          <a:xfrm>
            <a:off x="1928810" y="3214685"/>
            <a:ext cx="2663824" cy="86359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Anemia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ferropriva</a:t>
            </a:r>
            <a:endParaRPr dirty="0">
              <a:latin typeface="Garamond"/>
              <a:cs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Hipotonia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muscular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414" name="Google Shape;414;p49"/>
          <p:cNvSpPr/>
          <p:nvPr/>
        </p:nvSpPr>
        <p:spPr>
          <a:xfrm>
            <a:off x="776287" y="2786060"/>
            <a:ext cx="1081085" cy="100806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9"/>
          <p:cNvSpPr txBox="1"/>
          <p:nvPr/>
        </p:nvSpPr>
        <p:spPr>
          <a:xfrm>
            <a:off x="1071562" y="4500562"/>
            <a:ext cx="535781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RECOMENDAÇÃO</a:t>
            </a:r>
            <a:endParaRPr dirty="0">
              <a:latin typeface="Garamond"/>
              <a:cs typeface="Garamond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RYGB –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Xanthakos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, 2009 – </a:t>
            </a:r>
            <a:r>
              <a:rPr lang="en-US" sz="2000" b="0" i="0" u="none" strike="noStrike" cap="none" dirty="0">
                <a:solidFill>
                  <a:srgbClr val="9DF22F"/>
                </a:solidFill>
                <a:latin typeface="Garamond"/>
                <a:ea typeface="Trebuchet MS"/>
                <a:cs typeface="Garamond"/>
                <a:sym typeface="Trebuchet MS"/>
              </a:rPr>
              <a:t>65mg </a:t>
            </a:r>
            <a:r>
              <a:rPr lang="en-US" sz="2000" b="0" i="0" u="none" strike="noStrike" cap="none" dirty="0" err="1">
                <a:solidFill>
                  <a:srgbClr val="9DF22F"/>
                </a:solidFill>
                <a:latin typeface="Garamond"/>
                <a:ea typeface="Trebuchet MS"/>
                <a:cs typeface="Garamond"/>
                <a:sym typeface="Trebuchet MS"/>
              </a:rPr>
              <a:t>ferro</a:t>
            </a:r>
            <a:r>
              <a:rPr lang="en-US" sz="2000" b="0" i="0" u="none" strike="noStrike" cap="none" dirty="0">
                <a:solidFill>
                  <a:srgbClr val="9DF22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elementar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mulheres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idade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fértil</a:t>
            </a:r>
            <a:endParaRPr sz="2000" b="0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416" name="Google Shape;416;p49"/>
          <p:cNvSpPr txBox="1"/>
          <p:nvPr/>
        </p:nvSpPr>
        <p:spPr>
          <a:xfrm>
            <a:off x="7566025" y="6296025"/>
            <a:ext cx="1149349" cy="27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ASMBS, 2013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417" name="Google Shape;417;p49"/>
          <p:cNvSpPr txBox="1"/>
          <p:nvPr/>
        </p:nvSpPr>
        <p:spPr>
          <a:xfrm>
            <a:off x="3031645" y="216390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/>
          <p:nvPr/>
        </p:nvSpPr>
        <p:spPr>
          <a:xfrm>
            <a:off x="644525" y="428625"/>
            <a:ext cx="7999412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Vitamina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B 12  -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cobalamina</a:t>
            </a:r>
            <a:endParaRPr sz="2400" b="1" i="0" u="none" strike="noStrike" cap="none" dirty="0">
              <a:solidFill>
                <a:schemeClr val="lt1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↓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consumo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carne bovina</a:t>
            </a:r>
            <a:endParaRPr dirty="0"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↓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Fator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Intrínseco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↓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ácido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clorídrico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423" name="Google Shape;423;p50"/>
          <p:cNvSpPr txBox="1"/>
          <p:nvPr/>
        </p:nvSpPr>
        <p:spPr>
          <a:xfrm>
            <a:off x="4071937" y="1714500"/>
            <a:ext cx="4032248" cy="70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Dificuldade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absorção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B12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pelos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eritrócitos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424" name="Google Shape;424;p50"/>
          <p:cNvSpPr/>
          <p:nvPr/>
        </p:nvSpPr>
        <p:spPr>
          <a:xfrm>
            <a:off x="3357562" y="1714500"/>
            <a:ext cx="504824" cy="936623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0"/>
          <p:cNvSpPr txBox="1"/>
          <p:nvPr/>
        </p:nvSpPr>
        <p:spPr>
          <a:xfrm>
            <a:off x="2286000" y="3214685"/>
            <a:ext cx="3240087" cy="1168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Anemia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megaloblástica</a:t>
            </a:r>
            <a:endParaRPr dirty="0">
              <a:latin typeface="Garamond"/>
              <a:cs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Alterações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neurológicas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426" name="Google Shape;426;p50"/>
          <p:cNvSpPr/>
          <p:nvPr/>
        </p:nvSpPr>
        <p:spPr>
          <a:xfrm>
            <a:off x="1071562" y="2786060"/>
            <a:ext cx="1081085" cy="72072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0"/>
          <p:cNvSpPr txBox="1"/>
          <p:nvPr/>
        </p:nvSpPr>
        <p:spPr>
          <a:xfrm>
            <a:off x="857250" y="4951412"/>
            <a:ext cx="535781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RECOMENDAÇÃO</a:t>
            </a:r>
            <a:endParaRPr dirty="0">
              <a:latin typeface="Garamond"/>
              <a:cs typeface="Garamond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RYGB –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Xanthakos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, 2009 – 500mcg/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dia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via oral 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ou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1000mcg/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mês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Garamond"/>
                <a:ea typeface="Trebuchet MS"/>
                <a:cs typeface="Garamond"/>
                <a:sym typeface="Trebuchet MS"/>
              </a:rPr>
              <a:t> intramuscular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428" name="Google Shape;428;p50"/>
          <p:cNvSpPr txBox="1"/>
          <p:nvPr/>
        </p:nvSpPr>
        <p:spPr>
          <a:xfrm>
            <a:off x="7566025" y="6296025"/>
            <a:ext cx="1149349" cy="27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ASMBS, 2013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429" name="Google Shape;429;p50"/>
          <p:cNvSpPr txBox="1"/>
          <p:nvPr/>
        </p:nvSpPr>
        <p:spPr>
          <a:xfrm>
            <a:off x="2943021" y="212728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2"/>
          <p:cNvSpPr txBox="1"/>
          <p:nvPr/>
        </p:nvSpPr>
        <p:spPr>
          <a:xfrm>
            <a:off x="571500" y="428625"/>
            <a:ext cx="7926386" cy="451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Cálcio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vitamina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</a:t>
            </a:r>
            <a:endParaRPr dirty="0"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Deficiência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Pré-operatório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?</a:t>
            </a:r>
            <a:endParaRPr dirty="0"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↓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ingestão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alimentos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fonte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(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desde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)</a:t>
            </a:r>
            <a:endParaRPr dirty="0"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↓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acidez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gástrica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Exclusão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do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duodeno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jejuno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proximal</a:t>
            </a:r>
            <a:endParaRPr dirty="0"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↑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fosfatase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alcalina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(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) → ↓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atividade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vit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. D</a:t>
            </a:r>
            <a:endParaRPr dirty="0"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Deficiência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Lactase →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Intolerância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a Lactose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443" name="Google Shape;443;p52"/>
          <p:cNvSpPr txBox="1"/>
          <p:nvPr/>
        </p:nvSpPr>
        <p:spPr>
          <a:xfrm>
            <a:off x="2357435" y="5122328"/>
            <a:ext cx="2016124" cy="86359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Osteopenia</a:t>
            </a:r>
            <a:endParaRPr dirty="0">
              <a:latin typeface="Garamond"/>
              <a:cs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Osteoporose</a:t>
            </a:r>
            <a:endParaRPr sz="2000" b="1" i="0" u="none" strike="noStrike" cap="none" dirty="0">
              <a:solidFill>
                <a:schemeClr val="lt1"/>
              </a:solidFill>
              <a:latin typeface="Garamond"/>
              <a:cs typeface="Garamond"/>
              <a:sym typeface="Arial"/>
            </a:endParaRPr>
          </a:p>
        </p:txBody>
      </p:sp>
      <p:sp>
        <p:nvSpPr>
          <p:cNvPr id="444" name="Google Shape;444;p52"/>
          <p:cNvSpPr/>
          <p:nvPr/>
        </p:nvSpPr>
        <p:spPr>
          <a:xfrm>
            <a:off x="1295400" y="4553475"/>
            <a:ext cx="719667" cy="113770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2"/>
          <p:cNvSpPr txBox="1"/>
          <p:nvPr/>
        </p:nvSpPr>
        <p:spPr>
          <a:xfrm>
            <a:off x="2997617" y="22343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4"/>
          <p:cNvSpPr txBox="1"/>
          <p:nvPr/>
        </p:nvSpPr>
        <p:spPr>
          <a:xfrm>
            <a:off x="1418702" y="772201"/>
            <a:ext cx="6110303" cy="52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Reganho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2800" b="1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peso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457" name="Google Shape;457;p54"/>
          <p:cNvSpPr txBox="1"/>
          <p:nvPr/>
        </p:nvSpPr>
        <p:spPr>
          <a:xfrm>
            <a:off x="1436532" y="1503321"/>
            <a:ext cx="3841465" cy="24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Adaptações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do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estômago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intestino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Compulsão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alimentar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prévia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sz="2000" dirty="0">
              <a:latin typeface="Garamond"/>
              <a:cs typeface="Garamond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Atividade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física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sz="2000" dirty="0">
              <a:latin typeface="Garamond"/>
              <a:cs typeface="Garamond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Wingdings" charset="2"/>
              <a:buChar char="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Abuso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20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álcool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458" name="Google Shape;458;p54"/>
          <p:cNvSpPr txBox="1"/>
          <p:nvPr/>
        </p:nvSpPr>
        <p:spPr>
          <a:xfrm>
            <a:off x="1418702" y="3744638"/>
            <a:ext cx="4086223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Fatores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riscos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459" name="Google Shape;459;p54"/>
          <p:cNvSpPr txBox="1"/>
          <p:nvPr/>
        </p:nvSpPr>
        <p:spPr>
          <a:xfrm>
            <a:off x="1418702" y="4388736"/>
            <a:ext cx="8229600" cy="259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charset="2"/>
              <a:buChar char=""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Ingestão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alimentar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charset="2"/>
              <a:buChar char=""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Gasto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energético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charset="2"/>
              <a:buChar char=""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Ansiedade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depressão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charset="2"/>
              <a:buChar char=""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Idade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charset="2"/>
              <a:buChar char="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Tempo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cirurgia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F22F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F22F"/>
              </a:buClr>
              <a:buFont typeface="Arial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54"/>
          <p:cNvSpPr txBox="1"/>
          <p:nvPr/>
        </p:nvSpPr>
        <p:spPr>
          <a:xfrm>
            <a:off x="2831875" y="167839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7" name="Google Shape;457;p54"/>
          <p:cNvSpPr txBox="1"/>
          <p:nvPr/>
        </p:nvSpPr>
        <p:spPr>
          <a:xfrm>
            <a:off x="5041615" y="1425214"/>
            <a:ext cx="3841465" cy="24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Wingdings" charset="2"/>
              <a:buChar char=""/>
            </a:pPr>
            <a:r>
              <a:rPr lang="pt-BR" sz="18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Enterohormônios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Wingdings" charset="2"/>
              <a:buChar char=""/>
            </a:pPr>
            <a:r>
              <a:rPr lang="pt-BR" sz="1800" b="0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Taxa Metabólica de Repouso </a:t>
            </a:r>
            <a:endParaRPr sz="1800" dirty="0">
              <a:latin typeface="Garamond"/>
              <a:cs typeface="Garamon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728597" y="6374302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Santo MA. 2016</a:t>
            </a:r>
          </a:p>
          <a:p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19200"/>
            <a:ext cx="8811800" cy="44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127050" y="5625100"/>
            <a:ext cx="8889900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http://www.democraticaudit.com/2016/12/16/fat-shaming-change4lifes-anti-obesity-nudge-campaign-glosses-over-social-inequalities/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5"/>
          <p:cNvSpPr txBox="1">
            <a:spLocks noGrp="1"/>
          </p:cNvSpPr>
          <p:nvPr>
            <p:ph idx="1"/>
          </p:nvPr>
        </p:nvSpPr>
        <p:spPr>
          <a:xfrm>
            <a:off x="2027921" y="5339878"/>
            <a:ext cx="4933500" cy="102042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497E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1" indent="0" algn="ctr">
              <a:spcBef>
                <a:spcPts val="1000"/>
              </a:spcBef>
              <a:buClr>
                <a:schemeClr val="dk1"/>
              </a:buClr>
              <a:buFont typeface="Trebuchet MS"/>
              <a:buNone/>
            </a:pPr>
            <a:r>
              <a:rPr lang="en-US" sz="3000" b="1" dirty="0" err="1" smtClean="0">
                <a:latin typeface="Garamond"/>
                <a:ea typeface="Trebuchet MS"/>
                <a:cs typeface="Garamond"/>
                <a:sym typeface="Trebuchet MS"/>
              </a:rPr>
              <a:t>liliancardia</a:t>
            </a:r>
            <a:r>
              <a:rPr lang="en-US" sz="3000" b="1" dirty="0" err="1">
                <a:latin typeface="Garamond"/>
                <a:cs typeface="Garamond"/>
              </a:rPr>
              <a:t>@usp.br</a:t>
            </a:r>
            <a:endParaRPr sz="3000" b="1" dirty="0">
              <a:latin typeface="Garamond"/>
              <a:cs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1" i="0" u="sng" strike="noStrike" cap="none" dirty="0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  <a:hlinkClick r:id="rId3"/>
            </a:endParaRPr>
          </a:p>
        </p:txBody>
      </p:sp>
      <p:pic>
        <p:nvPicPr>
          <p:cNvPr id="466" name="Google Shape;46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440" y="279339"/>
            <a:ext cx="6738800" cy="44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1"/>
          <p:cNvSpPr txBox="1"/>
          <p:nvPr/>
        </p:nvSpPr>
        <p:spPr>
          <a:xfrm>
            <a:off x="787400" y="762000"/>
            <a:ext cx="7642225" cy="445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Ácido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fólico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-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vitamina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B 9</a:t>
            </a: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9DF22F"/>
              </a:buClr>
              <a:buSzPts val="1600"/>
              <a:buFont typeface="Noto Sans Symbols"/>
              <a:buChar char="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↓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consumo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vegetais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folhas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verdes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dirty="0">
              <a:latin typeface="Garamond"/>
              <a:cs typeface="Garamond"/>
            </a:endParaRPr>
          </a:p>
          <a:p>
            <a:pPr marL="342900" marR="0" lvl="0" indent="-2413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435" name="Google Shape;435;p51"/>
          <p:cNvSpPr txBox="1"/>
          <p:nvPr/>
        </p:nvSpPr>
        <p:spPr>
          <a:xfrm>
            <a:off x="2500310" y="3617912"/>
            <a:ext cx="3240087" cy="1168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Garamond"/>
                <a:ea typeface="Arial"/>
                <a:cs typeface="Garamond"/>
                <a:sym typeface="Arial"/>
              </a:rPr>
              <a:t>Anemia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Garamond"/>
                <a:ea typeface="Arial"/>
                <a:cs typeface="Garamond"/>
                <a:sym typeface="Arial"/>
              </a:rPr>
              <a:t>megaloblástica</a:t>
            </a:r>
            <a:endParaRPr sz="2000" b="1" i="0" u="none" strike="noStrike" cap="none" dirty="0">
              <a:solidFill>
                <a:schemeClr val="lt1"/>
              </a:solidFill>
              <a:latin typeface="Garamond"/>
              <a:ea typeface="Arial"/>
              <a:cs typeface="Garamond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 strike="noStrike" cap="none" dirty="0">
              <a:solidFill>
                <a:schemeClr val="lt1"/>
              </a:solidFill>
              <a:latin typeface="Garamond"/>
              <a:ea typeface="Arial"/>
              <a:cs typeface="Garamond"/>
              <a:sym typeface="Arial"/>
            </a:endParaRPr>
          </a:p>
        </p:txBody>
      </p:sp>
      <p:sp>
        <p:nvSpPr>
          <p:cNvPr id="436" name="Google Shape;436;p51"/>
          <p:cNvSpPr/>
          <p:nvPr/>
        </p:nvSpPr>
        <p:spPr>
          <a:xfrm>
            <a:off x="1285875" y="3136900"/>
            <a:ext cx="1081085" cy="72072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1"/>
          <p:cNvSpPr txBox="1"/>
          <p:nvPr/>
        </p:nvSpPr>
        <p:spPr>
          <a:xfrm>
            <a:off x="3064207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"/>
          <p:cNvSpPr txBox="1"/>
          <p:nvPr/>
        </p:nvSpPr>
        <p:spPr>
          <a:xfrm>
            <a:off x="674487" y="1268744"/>
            <a:ext cx="6715124" cy="528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1800" b="1" i="0" u="sng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BIODISPONIBILIDADE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dirty="0">
              <a:latin typeface="Garamond"/>
              <a:cs typeface="Garamond"/>
            </a:endParaRPr>
          </a:p>
          <a:p>
            <a:pPr marL="342900" marR="0" lvl="0" indent="-3429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Wingdings" charset="2"/>
              <a:buChar char=""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Cálcio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&gt; 500 mg/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refeição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↓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absorção</a:t>
            </a:r>
            <a:endParaRPr sz="18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Wingdings" charset="2"/>
              <a:buChar char=""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Cálcio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x Ferro</a:t>
            </a:r>
            <a:endParaRPr dirty="0">
              <a:latin typeface="Garamond"/>
              <a:cs typeface="Garamond"/>
            </a:endParaRPr>
          </a:p>
          <a:p>
            <a:pPr marR="0" lvl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</a:pPr>
            <a:endParaRPr lang="en-US" sz="1800" b="1" i="0" u="sng" strike="noStrike" cap="none" dirty="0" smtClean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R="0" lvl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b="1" i="0" u="sng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FATORES </a:t>
            </a:r>
            <a:r>
              <a:rPr lang="en-US" sz="1800" b="1" i="0" u="sng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ANTINUTRICIONAIS</a:t>
            </a:r>
            <a:endParaRPr sz="1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342900" marR="0" lvl="0" indent="-3429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Wingdings" charset="2"/>
              <a:buChar char=""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Ácido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oxálico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→ ↓ Ferro</a:t>
            </a:r>
            <a:endParaRPr dirty="0">
              <a:latin typeface="Garamond"/>
              <a:cs typeface="Garamond"/>
            </a:endParaRPr>
          </a:p>
          <a:p>
            <a:pPr marL="342900" marR="0" lvl="0" indent="-3429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440"/>
              <a:buFont typeface="Wingdings" charset="2"/>
              <a:buChar char=""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Fitatos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→ ↓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Cálcio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Zinco</a:t>
            </a:r>
            <a:endParaRPr sz="1800" b="1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451" name="Google Shape;451;p53"/>
          <p:cNvSpPr txBox="1"/>
          <p:nvPr/>
        </p:nvSpPr>
        <p:spPr>
          <a:xfrm>
            <a:off x="3064207" y="157771"/>
            <a:ext cx="8915400" cy="105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Nutrição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Pós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Garamond"/>
                <a:ea typeface="Trebuchet MS"/>
                <a:cs typeface="Garamond"/>
                <a:sym typeface="Trebuchet MS"/>
              </a:rPr>
              <a:t> Op</a:t>
            </a:r>
            <a:endParaRPr sz="2800" b="0" i="0" u="none" strike="noStrike" cap="none" dirty="0">
              <a:solidFill>
                <a:schemeClr val="accent4"/>
              </a:solidFill>
              <a:latin typeface="Garamond"/>
              <a:ea typeface="Trebuchet MS"/>
              <a:cs typeface="Garamond"/>
              <a:sym typeface="Trebuchet M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05032" y="6309827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Cozzolino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SMF, 2005 </a:t>
            </a:r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1239365" y="283101"/>
            <a:ext cx="63483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accent4"/>
                </a:solidFill>
                <a:latin typeface="Garamond"/>
                <a:cs typeface="Garamond"/>
              </a:rPr>
              <a:t>OBESIDADE</a:t>
            </a:r>
            <a:endParaRPr dirty="0">
              <a:solidFill>
                <a:schemeClr val="accent4"/>
              </a:solidFill>
              <a:latin typeface="Garamond"/>
              <a:cs typeface="Garamo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  <a:latin typeface="Garamond"/>
              <a:cs typeface="Garamond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85800" y="1535202"/>
            <a:ext cx="7772400" cy="437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228600" rtl="0">
              <a:spcBef>
                <a:spcPts val="560"/>
              </a:spcBef>
              <a:spcAft>
                <a:spcPts val="0"/>
              </a:spcAft>
              <a:buClr>
                <a:srgbClr val="93A299"/>
              </a:buClr>
              <a:buSzPts val="280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Crônica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progressiva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recidivante</a:t>
            </a:r>
            <a:endParaRPr sz="280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228600" rtl="0">
              <a:spcBef>
                <a:spcPts val="560"/>
              </a:spcBef>
              <a:spcAft>
                <a:spcPts val="0"/>
              </a:spcAft>
              <a:buClr>
                <a:srgbClr val="93A299"/>
              </a:buClr>
              <a:buSzPts val="280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Multifatorial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dirty="0">
              <a:solidFill>
                <a:srgbClr val="564B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28600" rtl="0">
              <a:spcBef>
                <a:spcPts val="560"/>
              </a:spcBef>
              <a:spcAft>
                <a:spcPts val="0"/>
              </a:spcAft>
              <a:buClr>
                <a:srgbClr val="93A299"/>
              </a:buClr>
              <a:buSzPts val="280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Reduz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expectativa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vida</a:t>
            </a:r>
            <a:endParaRPr sz="280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228600" rtl="0">
              <a:spcBef>
                <a:spcPts val="560"/>
              </a:spcBef>
              <a:spcAft>
                <a:spcPts val="0"/>
              </a:spcAft>
              <a:buClr>
                <a:srgbClr val="93A299"/>
              </a:buClr>
              <a:buSzPts val="280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Acomete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&gt; 18 % dos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homens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mulheres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no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Brasil</a:t>
            </a:r>
            <a:endParaRPr sz="2400" dirty="0">
              <a:solidFill>
                <a:srgbClr val="564B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+ 600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milhões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todo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mundo</a:t>
            </a:r>
            <a:endParaRPr sz="2400" dirty="0">
              <a:solidFill>
                <a:srgbClr val="564B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28600" rtl="0">
              <a:spcBef>
                <a:spcPts val="560"/>
              </a:spcBef>
              <a:spcAft>
                <a:spcPts val="0"/>
              </a:spcAft>
              <a:buClr>
                <a:srgbClr val="93A299"/>
              </a:buClr>
              <a:buSzPts val="280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Tratamentos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convencionais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são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ineficazes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 &gt; IMC de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maior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gravidade</a:t>
            </a:r>
            <a:endParaRPr sz="280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76200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4"/>
                </a:solidFill>
                <a:latin typeface="Garamond"/>
                <a:cs typeface="Garamond"/>
              </a:rPr>
              <a:t>TRATAMENTO CIRURGICO</a:t>
            </a:r>
            <a:br>
              <a:rPr lang="en-US" sz="4000" dirty="0" smtClean="0">
                <a:solidFill>
                  <a:schemeClr val="accent4"/>
                </a:solidFill>
                <a:latin typeface="Garamond"/>
                <a:cs typeface="Garamond"/>
              </a:rPr>
            </a:br>
            <a:r>
              <a:rPr lang="en-US" sz="4000" dirty="0" smtClean="0">
                <a:solidFill>
                  <a:schemeClr val="accent4"/>
                </a:solidFill>
                <a:latin typeface="Garamond"/>
                <a:cs typeface="Garamond"/>
              </a:rPr>
              <a:t> DA OBESIDADE</a:t>
            </a:r>
            <a:br>
              <a:rPr lang="en-US" sz="4000" dirty="0" smtClean="0">
                <a:solidFill>
                  <a:schemeClr val="accent4"/>
                </a:solidFill>
                <a:latin typeface="Garamond"/>
                <a:cs typeface="Garamond"/>
              </a:rPr>
            </a:br>
            <a:endParaRPr sz="6000" dirty="0">
              <a:solidFill>
                <a:schemeClr val="accent4"/>
              </a:solidFill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471332" y="1698575"/>
            <a:ext cx="8260500" cy="4343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50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228600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rgbClr val="93A299"/>
              </a:buClr>
              <a:buSzPts val="280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Tratamento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efetivo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pacientes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com </a:t>
            </a:r>
            <a:r>
              <a:rPr lang="en-US" sz="28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obesidade</a:t>
            </a:r>
            <a:r>
              <a:rPr lang="en-US" sz="28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grave</a:t>
            </a:r>
            <a:endParaRPr sz="2400" dirty="0">
              <a:solidFill>
                <a:srgbClr val="564B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9762" lvl="1" indent="-228600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Perda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 peso 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limitada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 18 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meses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quando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aumenta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risco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para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reganho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 peso/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recidiva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obesidade</a:t>
            </a:r>
            <a:endParaRPr sz="2000" dirty="0">
              <a:solidFill>
                <a:srgbClr val="564B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9762" lvl="1" indent="-228600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Reganho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20% - 25% </a:t>
            </a:r>
            <a:endParaRPr sz="240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39762" lvl="1" indent="-228600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40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Recorrência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comorbidades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mortalidade</a:t>
            </a:r>
            <a:endParaRPr sz="2000" dirty="0">
              <a:solidFill>
                <a:srgbClr val="564B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lvl="0" indent="0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50800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7588416" y="6255683"/>
            <a:ext cx="1828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30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Coleman KJ, 2010</a:t>
            </a:r>
            <a:endParaRPr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7656777" y="6469650"/>
            <a:ext cx="17034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30000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Gloy</a:t>
            </a:r>
            <a:r>
              <a:rPr lang="en-US" baseline="30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baseline="30000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VL. </a:t>
            </a:r>
            <a:r>
              <a:rPr lang="en-US" baseline="30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2013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763" y="3547288"/>
            <a:ext cx="3123687" cy="32775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7376" y="171425"/>
            <a:ext cx="855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Garamond"/>
                <a:cs typeface="Garamond"/>
              </a:rPr>
              <a:t>TECNICAS CIRÚRGICAS</a:t>
            </a:r>
          </a:p>
          <a:p>
            <a:pPr algn="ctr"/>
            <a:endParaRPr lang="en-US" sz="3200" dirty="0">
              <a:solidFill>
                <a:schemeClr val="accent4"/>
              </a:solidFill>
              <a:latin typeface="Garamond"/>
              <a:cs typeface="Garamond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251" y="1970127"/>
            <a:ext cx="2456358" cy="37617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80" y="1970127"/>
            <a:ext cx="2722071" cy="38460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373" y="3547288"/>
            <a:ext cx="3318398" cy="18665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226" y="1059046"/>
            <a:ext cx="3308934" cy="32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57" y="211640"/>
            <a:ext cx="7945288" cy="2894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57" y="3274077"/>
            <a:ext cx="7945287" cy="33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15400" cy="10525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accent4"/>
                </a:solidFill>
                <a:latin typeface="Garamond"/>
                <a:cs typeface="Garamond"/>
                <a:sym typeface="Trebuchet MS"/>
              </a:rPr>
              <a:t/>
            </a:r>
            <a:br>
              <a:rPr lang="en-US" sz="4400" dirty="0" smtClean="0">
                <a:solidFill>
                  <a:schemeClr val="accent4"/>
                </a:solidFill>
                <a:latin typeface="Garamond"/>
                <a:cs typeface="Garamond"/>
                <a:sym typeface="Trebuchet MS"/>
              </a:rPr>
            </a:br>
            <a:r>
              <a:rPr lang="en-US" sz="4400" dirty="0" smtClean="0">
                <a:solidFill>
                  <a:schemeClr val="accent4"/>
                </a:solidFill>
                <a:latin typeface="Garamond"/>
                <a:cs typeface="Garamond"/>
                <a:sym typeface="Trebuchet MS"/>
              </a:rPr>
              <a:t>NUTRIÇÃO PRÉ OPERATÓRIO</a:t>
            </a:r>
            <a:endParaRPr lang="en-US" sz="4400" dirty="0">
              <a:solidFill>
                <a:schemeClr val="accent4"/>
              </a:solidFill>
              <a:latin typeface="Garamond"/>
              <a:cs typeface="Garamond"/>
              <a:sym typeface="Trebuchet MS"/>
            </a:endParaRPr>
          </a:p>
        </p:txBody>
      </p:sp>
      <p:sp>
        <p:nvSpPr>
          <p:cNvPr id="194" name="Google Shape;194;p23"/>
          <p:cNvSpPr txBox="1">
            <a:spLocks noGrp="1"/>
          </p:cNvSpPr>
          <p:nvPr>
            <p:ph idx="1"/>
          </p:nvPr>
        </p:nvSpPr>
        <p:spPr>
          <a:xfrm>
            <a:off x="107950" y="1662114"/>
            <a:ext cx="8807450" cy="519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Char char=""/>
            </a:pP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Aumento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potencial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sucesso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pós-operatório</a:t>
            </a:r>
            <a:endParaRPr lang="en-US" sz="3200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1263650" lvl="2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charset="2"/>
              <a:buChar char=""/>
            </a:pPr>
            <a:r>
              <a:rPr lang="en-US" sz="2200" b="0" i="0" u="none" strike="noStrike" cap="none" dirty="0" err="1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Comportamento</a:t>
            </a:r>
            <a:r>
              <a:rPr lang="en-US" sz="2200" b="0" i="0" u="none" strike="noStrike" cap="none" dirty="0" smtClean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alimentar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sz="2200" dirty="0">
              <a:latin typeface="Garamond"/>
              <a:cs typeface="Garamond"/>
            </a:endParaRPr>
          </a:p>
          <a:p>
            <a:pPr marL="1193800" marR="0" lvl="2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Identificar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erros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transtornos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alimentares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Promover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perda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peso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inicial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(5%) </a:t>
            </a:r>
            <a:endParaRPr sz="2400" dirty="0">
              <a:latin typeface="Garamond"/>
              <a:cs typeface="Garamond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Expectativas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realistas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sobre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evolução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perda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de peso</a:t>
            </a:r>
            <a:endParaRPr sz="2800" b="0" i="0" u="none" strike="noStrike" cap="none" dirty="0">
              <a:solidFill>
                <a:srgbClr val="FFFFFF"/>
              </a:solidFill>
              <a:latin typeface="Garamond"/>
              <a:ea typeface="Trebuchet MS"/>
              <a:cs typeface="Garamond"/>
              <a:sym typeface="Trebuchet MS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920"/>
              <a:buFont typeface="Wingdings" charset="2"/>
              <a:buChar char="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Preparar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paciente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para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alimentação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Garamond"/>
                <a:ea typeface="Trebuchet MS"/>
                <a:cs typeface="Garamond"/>
                <a:sym typeface="Trebuchet MS"/>
              </a:rPr>
              <a:t> PO </a:t>
            </a:r>
            <a:endParaRPr sz="2400" dirty="0">
              <a:latin typeface="Garamond"/>
              <a:cs typeface="Garamond"/>
            </a:endParaRPr>
          </a:p>
          <a:p>
            <a:pPr marL="742950" marR="0" lvl="1" indent="-16383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DF22F"/>
              </a:buClr>
              <a:buSzPts val="1920"/>
              <a:buFont typeface="Noto Sans Symbols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2135817" y="6296030"/>
            <a:ext cx="6715124" cy="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400" b="0" u="none" strike="noStrike" cap="none" dirty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 Santos LA. 2007. SBCBM. </a:t>
            </a:r>
            <a:r>
              <a:rPr lang="en-US" sz="1400" b="0" u="none" strike="noStrike" cap="none" dirty="0" smtClean="0">
                <a:solidFill>
                  <a:schemeClr val="lt1"/>
                </a:solidFill>
                <a:latin typeface="Garamond"/>
                <a:cs typeface="Garamond"/>
                <a:sym typeface="Arial"/>
              </a:rPr>
              <a:t>2009 </a:t>
            </a:r>
            <a:endParaRPr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1699</Words>
  <Application>Microsoft Office PowerPoint</Application>
  <PresentationFormat>Apresentação na tela (4:3)</PresentationFormat>
  <Paragraphs>456</Paragraphs>
  <Slides>42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55" baseType="lpstr">
      <vt:lpstr>Calisto MT</vt:lpstr>
      <vt:lpstr>Arial</vt:lpstr>
      <vt:lpstr>Wingdings 2</vt:lpstr>
      <vt:lpstr>Trebuchet MS</vt:lpstr>
      <vt:lpstr>Noto Sans Symbols</vt:lpstr>
      <vt:lpstr>Garamond</vt:lpstr>
      <vt:lpstr>Century Gothic</vt:lpstr>
      <vt:lpstr>Quattrocento</vt:lpstr>
      <vt:lpstr>Franklin Gothic Book</vt:lpstr>
      <vt:lpstr>Calibri</vt:lpstr>
      <vt:lpstr>Wingdings</vt:lpstr>
      <vt:lpstr>Technic</vt:lpstr>
      <vt:lpstr>Story</vt:lpstr>
      <vt:lpstr>DIETOTERAPIA NA CIRURGIA BARIÁTRICA</vt:lpstr>
      <vt:lpstr>Apresentação do PowerPoint</vt:lpstr>
      <vt:lpstr>Apresentação do PowerPoint</vt:lpstr>
      <vt:lpstr>Apresentação do PowerPoint</vt:lpstr>
      <vt:lpstr>OBESIDADE </vt:lpstr>
      <vt:lpstr>TRATAMENTO CIRURGICO  DA OBESIDADE </vt:lpstr>
      <vt:lpstr>Apresentação do PowerPoint</vt:lpstr>
      <vt:lpstr>Apresentação do PowerPoint</vt:lpstr>
      <vt:lpstr> NUTRIÇÃO PRÉ OPERATÓRIO</vt:lpstr>
      <vt:lpstr>Nutrição Pré Op</vt:lpstr>
      <vt:lpstr>Apresentação do PowerPoint</vt:lpstr>
      <vt:lpstr>Apresentação do PowerPoint</vt:lpstr>
      <vt:lpstr>Apresentação do PowerPoint</vt:lpstr>
      <vt:lpstr>Nutrição Pós Op</vt:lpstr>
      <vt:lpstr>Protocolo Nutrição</vt:lpstr>
      <vt:lpstr>Nutrição Pós Op</vt:lpstr>
      <vt:lpstr>Nutrição Pós Op</vt:lpstr>
      <vt:lpstr>Nutrição Pós Op</vt:lpstr>
      <vt:lpstr>Nutrição Pós Op</vt:lpstr>
      <vt:lpstr>Nutrição Pós Op</vt:lpstr>
      <vt:lpstr>Nutrição Pós Op</vt:lpstr>
      <vt:lpstr>Apresentação do PowerPoint</vt:lpstr>
      <vt:lpstr>Apresentação do PowerPoint</vt:lpstr>
      <vt:lpstr>Apresentação do PowerPoint</vt:lpstr>
      <vt:lpstr>Apresentação do PowerPoint</vt:lpstr>
      <vt:lpstr>PREVENÇÃO DE CARÊNCIAS NUTRICIONAIS   Curto e Longo prazo</vt:lpstr>
      <vt:lpstr>PIRÂMIDE ALIMENTAR ADAPTADA   CIRURGIA BARIÁTRICA</vt:lpstr>
      <vt:lpstr> Complicações precoces  </vt:lpstr>
      <vt:lpstr>Apresentação do PowerPoint</vt:lpstr>
      <vt:lpstr>Complicações tardias</vt:lpstr>
      <vt:lpstr>Apresentação do PowerPoint</vt:lpstr>
      <vt:lpstr>Apresentação do PowerPoint</vt:lpstr>
      <vt:lpstr>Nutrição Pós Op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DIETOTERAPIA NA CIRURGIA BARIÁTRICA</dc:title>
  <dc:creator>Sala José Maria Gomes</dc:creator>
  <cp:lastModifiedBy>Sala José Maria Gomes</cp:lastModifiedBy>
  <cp:revision>69</cp:revision>
  <dcterms:modified xsi:type="dcterms:W3CDTF">2018-08-14T00:11:21Z</dcterms:modified>
</cp:coreProperties>
</file>