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67" r:id="rId4"/>
    <p:sldId id="257"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5" r:id="rId21"/>
    <p:sldId id="284" r:id="rId22"/>
    <p:sldId id="286" r:id="rId23"/>
    <p:sldId id="287" r:id="rId24"/>
    <p:sldId id="288" r:id="rId25"/>
    <p:sldId id="289" r:id="rId26"/>
    <p:sldId id="290" r:id="rId27"/>
    <p:sldId id="29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0" d="100"/>
          <a:sy n="60" d="100"/>
        </p:scale>
        <p:origin x="60" y="1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8/15/2018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8/15/2018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8/15/2018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8/15/2018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8/15/2018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8/15/2018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6DFF08F-DC6B-4601-B491-B0F83F6DD2DA}" type="datetimeFigureOut">
              <a:rPr lang="en-US" dirty="0"/>
              <a:pPr/>
              <a:t>8/15/2018</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A0FC9-A36D-4A00-9CAF-A045C3D8C493}"/>
              </a:ext>
            </a:extLst>
          </p:cNvPr>
          <p:cNvSpPr>
            <a:spLocks noGrp="1"/>
          </p:cNvSpPr>
          <p:nvPr>
            <p:ph type="ctrTitle"/>
          </p:nvPr>
        </p:nvSpPr>
        <p:spPr/>
        <p:txBody>
          <a:bodyPr>
            <a:normAutofit fontScale="90000"/>
          </a:bodyPr>
          <a:lstStyle/>
          <a:p>
            <a:r>
              <a:rPr lang="en-GB" dirty="0"/>
              <a:t>Topics in research</a:t>
            </a:r>
            <a:br>
              <a:rPr lang="en-GB" dirty="0"/>
            </a:br>
            <a:r>
              <a:rPr lang="en-GB" sz="4400" dirty="0"/>
              <a:t>Session 2: </a:t>
            </a:r>
            <a:r>
              <a:rPr lang="en-GB" sz="4400" dirty="0" err="1"/>
              <a:t>chinatown</a:t>
            </a:r>
            <a:r>
              <a:rPr lang="en-GB" sz="4400" dirty="0"/>
              <a:t>, Washington DC</a:t>
            </a:r>
          </a:p>
        </p:txBody>
      </p:sp>
      <p:sp>
        <p:nvSpPr>
          <p:cNvPr id="3" name="Subtitle 2">
            <a:extLst>
              <a:ext uri="{FF2B5EF4-FFF2-40B4-BE49-F238E27FC236}">
                <a16:creationId xmlns:a16="http://schemas.microsoft.com/office/drawing/2014/main" id="{19C0EE6F-EA0D-4C55-B84C-09F656ECF087}"/>
              </a:ext>
            </a:extLst>
          </p:cNvPr>
          <p:cNvSpPr>
            <a:spLocks noGrp="1"/>
          </p:cNvSpPr>
          <p:nvPr>
            <p:ph type="subTitle" idx="1"/>
          </p:nvPr>
        </p:nvSpPr>
        <p:spPr/>
        <p:txBody>
          <a:bodyPr/>
          <a:lstStyle/>
          <a:p>
            <a:r>
              <a:rPr lang="en-GB" dirty="0"/>
              <a:t>Dr John Corbett</a:t>
            </a:r>
          </a:p>
          <a:p>
            <a:r>
              <a:rPr lang="en-GB" dirty="0"/>
              <a:t>USP-CAPES International Fellow</a:t>
            </a:r>
          </a:p>
        </p:txBody>
      </p:sp>
    </p:spTree>
    <p:extLst>
      <p:ext uri="{BB962C8B-B14F-4D97-AF65-F5344CB8AC3E}">
        <p14:creationId xmlns:p14="http://schemas.microsoft.com/office/powerpoint/2010/main" val="1674984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BADEF-D787-4901-AF85-3721678BED16}"/>
              </a:ext>
            </a:extLst>
          </p:cNvPr>
          <p:cNvSpPr>
            <a:spLocks noGrp="1"/>
          </p:cNvSpPr>
          <p:nvPr>
            <p:ph type="title"/>
          </p:nvPr>
        </p:nvSpPr>
        <p:spPr/>
        <p:txBody>
          <a:bodyPr/>
          <a:lstStyle/>
          <a:p>
            <a:r>
              <a:rPr lang="en-GB" dirty="0"/>
              <a:t>Key concept &amp; AIM</a:t>
            </a:r>
          </a:p>
        </p:txBody>
      </p:sp>
      <p:sp>
        <p:nvSpPr>
          <p:cNvPr id="3" name="Content Placeholder 2">
            <a:extLst>
              <a:ext uri="{FF2B5EF4-FFF2-40B4-BE49-F238E27FC236}">
                <a16:creationId xmlns:a16="http://schemas.microsoft.com/office/drawing/2014/main" id="{0AE8C586-62E0-4118-8FE1-EF87B92AEA22}"/>
              </a:ext>
            </a:extLst>
          </p:cNvPr>
          <p:cNvSpPr>
            <a:spLocks noGrp="1"/>
          </p:cNvSpPr>
          <p:nvPr>
            <p:ph idx="1"/>
          </p:nvPr>
        </p:nvSpPr>
        <p:spPr>
          <a:xfrm>
            <a:off x="1024128" y="1838632"/>
            <a:ext cx="9720071" cy="4470728"/>
          </a:xfrm>
        </p:spPr>
        <p:txBody>
          <a:bodyPr>
            <a:normAutofit fontScale="85000" lnSpcReduction="10000"/>
          </a:bodyPr>
          <a:lstStyle/>
          <a:p>
            <a:pPr>
              <a:lnSpc>
                <a:spcPct val="160000"/>
              </a:lnSpc>
            </a:pPr>
            <a:r>
              <a:rPr lang="en-US" dirty="0"/>
              <a:t>“Landscape is both a place and a ‘way of seeing’ ... [It] is additionally a form of ideology. It is a way of carefully selecting and representing the world so as to give it a particular meaning. Landscape is thus an important ingredient in constructing consent and identity – in organizing a receptive audience – for the projects and desires of powerful social interests.” (Mitchell 2000:100)</a:t>
            </a:r>
          </a:p>
          <a:p>
            <a:pPr>
              <a:lnSpc>
                <a:spcPct val="160000"/>
              </a:lnSpc>
            </a:pPr>
            <a:r>
              <a:rPr lang="en-US" dirty="0"/>
              <a:t>…</a:t>
            </a:r>
          </a:p>
          <a:p>
            <a:pPr>
              <a:lnSpc>
                <a:spcPct val="160000"/>
              </a:lnSpc>
            </a:pPr>
            <a:r>
              <a:rPr lang="en-US" dirty="0"/>
              <a:t>Thus, the representation that is inherent in the concept of landscape both reflects and promotes not just particular perspectives, but material interests. In other words, the structuring of landscapes has material consequences. It is this notion that we seek to emphasize in the investigation of LLs.</a:t>
            </a:r>
            <a:endParaRPr lang="en-GB" dirty="0"/>
          </a:p>
        </p:txBody>
      </p:sp>
    </p:spTree>
    <p:extLst>
      <p:ext uri="{BB962C8B-B14F-4D97-AF65-F5344CB8AC3E}">
        <p14:creationId xmlns:p14="http://schemas.microsoft.com/office/powerpoint/2010/main" val="826853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A6273-7639-4964-90EA-2904FDCB01CA}"/>
              </a:ext>
            </a:extLst>
          </p:cNvPr>
          <p:cNvSpPr>
            <a:spLocks noGrp="1"/>
          </p:cNvSpPr>
          <p:nvPr>
            <p:ph type="title"/>
          </p:nvPr>
        </p:nvSpPr>
        <p:spPr/>
        <p:txBody>
          <a:bodyPr/>
          <a:lstStyle/>
          <a:p>
            <a:r>
              <a:rPr lang="en-GB" dirty="0"/>
              <a:t>background</a:t>
            </a:r>
          </a:p>
        </p:txBody>
      </p:sp>
      <p:sp>
        <p:nvSpPr>
          <p:cNvPr id="3" name="Content Placeholder 2">
            <a:extLst>
              <a:ext uri="{FF2B5EF4-FFF2-40B4-BE49-F238E27FC236}">
                <a16:creationId xmlns:a16="http://schemas.microsoft.com/office/drawing/2014/main" id="{2D9C7576-7E4A-4114-9E3B-21479A1B4C85}"/>
              </a:ext>
            </a:extLst>
          </p:cNvPr>
          <p:cNvSpPr>
            <a:spLocks noGrp="1"/>
          </p:cNvSpPr>
          <p:nvPr>
            <p:ph idx="1"/>
          </p:nvPr>
        </p:nvSpPr>
        <p:spPr>
          <a:xfrm>
            <a:off x="1024128" y="1946787"/>
            <a:ext cx="9720071" cy="4362573"/>
          </a:xfrm>
        </p:spPr>
        <p:txBody>
          <a:bodyPr>
            <a:normAutofit/>
          </a:bodyPr>
          <a:lstStyle/>
          <a:p>
            <a:pPr>
              <a:buFont typeface="Wingdings" panose="05000000000000000000" pitchFamily="2" charset="2"/>
              <a:buChar char="§"/>
            </a:pPr>
            <a:r>
              <a:rPr lang="en-GB" sz="2800" dirty="0"/>
              <a:t> Historical contextualization (1) : Areas of cities as sites of service/retail. Civic authorities promote urban spaces as sites of culture to promote consumption.</a:t>
            </a:r>
          </a:p>
          <a:p>
            <a:pPr marL="0" indent="0">
              <a:buNone/>
            </a:pPr>
            <a:endParaRPr lang="en-GB" sz="2800" dirty="0"/>
          </a:p>
          <a:p>
            <a:pPr marL="0" indent="0">
              <a:buNone/>
            </a:pPr>
            <a:r>
              <a:rPr lang="en-US" sz="2800" dirty="0"/>
              <a:t>In the case of Washington DC’s Chinatown, the state and private enterprise use symbols of Chinese ethnicity and culture, including language, graphics, and forms, to turn Chinatown into a commodity, marketing it and the things in it for consumption. As we will show, material manifestations of Chinese language in Washington DC’s Chinatown are an important tool in the symbolic economy.</a:t>
            </a:r>
            <a:endParaRPr lang="en-GB" sz="2800" dirty="0"/>
          </a:p>
          <a:p>
            <a:pPr marL="0" indent="0">
              <a:buNone/>
            </a:pPr>
            <a:endParaRPr lang="en-GB" dirty="0"/>
          </a:p>
        </p:txBody>
      </p:sp>
    </p:spTree>
    <p:extLst>
      <p:ext uri="{BB962C8B-B14F-4D97-AF65-F5344CB8AC3E}">
        <p14:creationId xmlns:p14="http://schemas.microsoft.com/office/powerpoint/2010/main" val="2144407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CEA5B-3E79-413E-AAD6-27B0F06090D7}"/>
              </a:ext>
            </a:extLst>
          </p:cNvPr>
          <p:cNvSpPr>
            <a:spLocks noGrp="1"/>
          </p:cNvSpPr>
          <p:nvPr>
            <p:ph type="title"/>
          </p:nvPr>
        </p:nvSpPr>
        <p:spPr/>
        <p:txBody>
          <a:bodyPr/>
          <a:lstStyle/>
          <a:p>
            <a:r>
              <a:rPr lang="en-GB" dirty="0"/>
              <a:t>background</a:t>
            </a:r>
          </a:p>
        </p:txBody>
      </p:sp>
      <p:sp>
        <p:nvSpPr>
          <p:cNvPr id="3" name="Content Placeholder 2">
            <a:extLst>
              <a:ext uri="{FF2B5EF4-FFF2-40B4-BE49-F238E27FC236}">
                <a16:creationId xmlns:a16="http://schemas.microsoft.com/office/drawing/2014/main" id="{D45306D6-48D5-4479-A9C6-FD23799C4AE7}"/>
              </a:ext>
            </a:extLst>
          </p:cNvPr>
          <p:cNvSpPr>
            <a:spLocks noGrp="1"/>
          </p:cNvSpPr>
          <p:nvPr>
            <p:ph idx="1"/>
          </p:nvPr>
        </p:nvSpPr>
        <p:spPr>
          <a:xfrm>
            <a:off x="1132283" y="2084832"/>
            <a:ext cx="9720071" cy="4411341"/>
          </a:xfrm>
        </p:spPr>
        <p:txBody>
          <a:bodyPr>
            <a:normAutofit/>
          </a:bodyPr>
          <a:lstStyle/>
          <a:p>
            <a:pPr>
              <a:buFont typeface="Wingdings" panose="05000000000000000000" pitchFamily="2" charset="2"/>
              <a:buChar char="§"/>
            </a:pPr>
            <a:r>
              <a:rPr lang="en-US" sz="2800" dirty="0"/>
              <a:t>  Historical contextualization (2): The commodification of ethnicity</a:t>
            </a:r>
          </a:p>
          <a:p>
            <a:endParaRPr lang="en-US" sz="2800" dirty="0"/>
          </a:p>
          <a:p>
            <a:r>
              <a:rPr lang="en-US" sz="2800" dirty="0"/>
              <a:t>…individual ethnicities and ethnic neighborhoods are often reconfigured and ‘repurposed’; having once been enclaves resulting from racism and marginalization, especially since the 1980s they have been turned into vibrant tourist attractions offering ‘authentic’ experiences. These attractions are often targeted towards the middle class, and often exclude the very ethnic groups being represented and commodified. </a:t>
            </a:r>
            <a:endParaRPr lang="en-GB" sz="2800" dirty="0"/>
          </a:p>
        </p:txBody>
      </p:sp>
    </p:spTree>
    <p:extLst>
      <p:ext uri="{BB962C8B-B14F-4D97-AF65-F5344CB8AC3E}">
        <p14:creationId xmlns:p14="http://schemas.microsoft.com/office/powerpoint/2010/main" val="1264364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7317C-1529-40B9-B30B-AC9B2C0F4A36}"/>
              </a:ext>
            </a:extLst>
          </p:cNvPr>
          <p:cNvSpPr>
            <a:spLocks noGrp="1"/>
          </p:cNvSpPr>
          <p:nvPr>
            <p:ph type="title"/>
          </p:nvPr>
        </p:nvSpPr>
        <p:spPr/>
        <p:txBody>
          <a:bodyPr/>
          <a:lstStyle/>
          <a:p>
            <a:r>
              <a:rPr lang="en-GB" dirty="0"/>
              <a:t>Methods (1)</a:t>
            </a:r>
          </a:p>
        </p:txBody>
      </p:sp>
      <p:sp>
        <p:nvSpPr>
          <p:cNvPr id="3" name="Content Placeholder 2">
            <a:extLst>
              <a:ext uri="{FF2B5EF4-FFF2-40B4-BE49-F238E27FC236}">
                <a16:creationId xmlns:a16="http://schemas.microsoft.com/office/drawing/2014/main" id="{C68F77DD-6B84-4FE5-A5A0-87BCF3B04940}"/>
              </a:ext>
            </a:extLst>
          </p:cNvPr>
          <p:cNvSpPr>
            <a:spLocks noGrp="1"/>
          </p:cNvSpPr>
          <p:nvPr>
            <p:ph idx="1"/>
          </p:nvPr>
        </p:nvSpPr>
        <p:spPr/>
        <p:txBody>
          <a:bodyPr>
            <a:normAutofit/>
          </a:bodyPr>
          <a:lstStyle/>
          <a:p>
            <a:pPr marL="0" indent="0">
              <a:buNone/>
            </a:pPr>
            <a:r>
              <a:rPr lang="en-US" sz="3200" dirty="0"/>
              <a:t>In order to fully understand the story of the Chinatown landscape, we examined all municipal planning rules and regulations regarding Chinatown in effect at the time of the study, documents related to the redevelopment process that began in the 1970s, newspaper accounts of Chinatown over the past four decades, demographic data from the U.S. Census Bureau, and all signs in the STA [Special Treatment Area].</a:t>
            </a:r>
            <a:endParaRPr lang="en-GB" sz="3200" dirty="0"/>
          </a:p>
        </p:txBody>
      </p:sp>
    </p:spTree>
    <p:extLst>
      <p:ext uri="{BB962C8B-B14F-4D97-AF65-F5344CB8AC3E}">
        <p14:creationId xmlns:p14="http://schemas.microsoft.com/office/powerpoint/2010/main" val="3034839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B8368-E1DD-4963-A077-00869949217C}"/>
              </a:ext>
            </a:extLst>
          </p:cNvPr>
          <p:cNvSpPr>
            <a:spLocks noGrp="1"/>
          </p:cNvSpPr>
          <p:nvPr>
            <p:ph type="title"/>
          </p:nvPr>
        </p:nvSpPr>
        <p:spPr/>
        <p:txBody>
          <a:bodyPr/>
          <a:lstStyle/>
          <a:p>
            <a:r>
              <a:rPr lang="en-GB" dirty="0"/>
              <a:t>Meth0ds (2)</a:t>
            </a:r>
          </a:p>
        </p:txBody>
      </p:sp>
      <p:sp>
        <p:nvSpPr>
          <p:cNvPr id="3" name="Content Placeholder 2">
            <a:extLst>
              <a:ext uri="{FF2B5EF4-FFF2-40B4-BE49-F238E27FC236}">
                <a16:creationId xmlns:a16="http://schemas.microsoft.com/office/drawing/2014/main" id="{FF13DD8B-587A-4B51-9876-E0248C82B7D2}"/>
              </a:ext>
            </a:extLst>
          </p:cNvPr>
          <p:cNvSpPr>
            <a:spLocks noGrp="1"/>
          </p:cNvSpPr>
          <p:nvPr>
            <p:ph idx="1"/>
          </p:nvPr>
        </p:nvSpPr>
        <p:spPr/>
        <p:txBody>
          <a:bodyPr/>
          <a:lstStyle/>
          <a:p>
            <a:r>
              <a:rPr lang="en-US" dirty="0"/>
              <a:t>We visited the neighborhood in September 2006 and walked along both sides</a:t>
            </a:r>
          </a:p>
          <a:p>
            <a:r>
              <a:rPr lang="en-US" dirty="0"/>
              <a:t>of every street, </a:t>
            </a:r>
            <a:r>
              <a:rPr lang="en-US" dirty="0">
                <a:solidFill>
                  <a:srgbClr val="FF0000"/>
                </a:solidFill>
              </a:rPr>
              <a:t>taking detailed notes </a:t>
            </a:r>
            <a:r>
              <a:rPr lang="en-US" dirty="0"/>
              <a:t>on the material manifestations of language</a:t>
            </a:r>
          </a:p>
          <a:p>
            <a:r>
              <a:rPr lang="en-US" dirty="0"/>
              <a:t>inside and outside of every establishment, as well as on street signs and flyers</a:t>
            </a:r>
          </a:p>
          <a:p>
            <a:r>
              <a:rPr lang="en-US" dirty="0"/>
              <a:t>and advertisements posted on walls, poles, bus stops, and the like. We carefully</a:t>
            </a:r>
          </a:p>
          <a:p>
            <a:r>
              <a:rPr lang="en-US" dirty="0">
                <a:solidFill>
                  <a:srgbClr val="FF0000"/>
                </a:solidFill>
              </a:rPr>
              <a:t>recorded the languages used and the kinds of information conveyed in each</a:t>
            </a:r>
          </a:p>
          <a:p>
            <a:r>
              <a:rPr lang="en-US" dirty="0">
                <a:solidFill>
                  <a:srgbClr val="FF0000"/>
                </a:solidFill>
              </a:rPr>
              <a:t>language, as well as the relative size and placement of different languages</a:t>
            </a:r>
            <a:r>
              <a:rPr lang="en-US" dirty="0"/>
              <a:t>. As a</a:t>
            </a:r>
          </a:p>
          <a:p>
            <a:r>
              <a:rPr lang="en-US" dirty="0"/>
              <a:t>complement to our field notes, we took numerous </a:t>
            </a:r>
            <a:r>
              <a:rPr lang="en-US" dirty="0">
                <a:solidFill>
                  <a:srgbClr val="FF0000"/>
                </a:solidFill>
              </a:rPr>
              <a:t>photographs.</a:t>
            </a:r>
            <a:endParaRPr lang="en-GB" dirty="0">
              <a:solidFill>
                <a:srgbClr val="FF0000"/>
              </a:solidFill>
            </a:endParaRPr>
          </a:p>
        </p:txBody>
      </p:sp>
    </p:spTree>
    <p:extLst>
      <p:ext uri="{BB962C8B-B14F-4D97-AF65-F5344CB8AC3E}">
        <p14:creationId xmlns:p14="http://schemas.microsoft.com/office/powerpoint/2010/main" val="3129336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28BA1-E865-4766-8D0A-763D03BC8364}"/>
              </a:ext>
            </a:extLst>
          </p:cNvPr>
          <p:cNvSpPr>
            <a:spLocks noGrp="1"/>
          </p:cNvSpPr>
          <p:nvPr>
            <p:ph type="title"/>
          </p:nvPr>
        </p:nvSpPr>
        <p:spPr/>
        <p:txBody>
          <a:bodyPr/>
          <a:lstStyle/>
          <a:p>
            <a:r>
              <a:rPr lang="en-GB" dirty="0"/>
              <a:t>Methods (3)</a:t>
            </a:r>
          </a:p>
        </p:txBody>
      </p:sp>
      <p:sp>
        <p:nvSpPr>
          <p:cNvPr id="3" name="Content Placeholder 2">
            <a:extLst>
              <a:ext uri="{FF2B5EF4-FFF2-40B4-BE49-F238E27FC236}">
                <a16:creationId xmlns:a16="http://schemas.microsoft.com/office/drawing/2014/main" id="{41169A95-40F8-47CA-BF5D-44C81E35264B}"/>
              </a:ext>
            </a:extLst>
          </p:cNvPr>
          <p:cNvSpPr>
            <a:spLocks noGrp="1"/>
          </p:cNvSpPr>
          <p:nvPr>
            <p:ph idx="1"/>
          </p:nvPr>
        </p:nvSpPr>
        <p:spPr/>
        <p:txBody>
          <a:bodyPr>
            <a:normAutofit/>
          </a:bodyPr>
          <a:lstStyle/>
          <a:p>
            <a:r>
              <a:rPr lang="en-US" sz="2800" dirty="0"/>
              <a:t>We worked with four Chinese-reading informants who translated the Chinese language texts. We also </a:t>
            </a:r>
            <a:r>
              <a:rPr lang="en-US" sz="2800" dirty="0">
                <a:solidFill>
                  <a:srgbClr val="FF0000"/>
                </a:solidFill>
              </a:rPr>
              <a:t>gathered information </a:t>
            </a:r>
            <a:r>
              <a:rPr lang="en-US" sz="2800" dirty="0"/>
              <a:t>about the establishments where language was displayed; for example, we kept track of whether they were </a:t>
            </a:r>
            <a:r>
              <a:rPr lang="en-US" sz="2800" dirty="0">
                <a:solidFill>
                  <a:srgbClr val="FF0000"/>
                </a:solidFill>
              </a:rPr>
              <a:t>public, private, or non-profit, whether businesses were individually-owned or part of a chain, and when they were established</a:t>
            </a:r>
            <a:r>
              <a:rPr lang="en-US" sz="2800" dirty="0"/>
              <a:t>. Because most of the signs in Chinatown are on the neighborhood’s two commercial corridors (Seventh Street NW and H Street NW), those streets were the source of the vast majority of our data</a:t>
            </a:r>
            <a:endParaRPr lang="en-GB" sz="2800" dirty="0"/>
          </a:p>
        </p:txBody>
      </p:sp>
    </p:spTree>
    <p:extLst>
      <p:ext uri="{BB962C8B-B14F-4D97-AF65-F5344CB8AC3E}">
        <p14:creationId xmlns:p14="http://schemas.microsoft.com/office/powerpoint/2010/main" val="4054876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3145C-CD67-467E-A63B-DC3493B9CC66}"/>
              </a:ext>
            </a:extLst>
          </p:cNvPr>
          <p:cNvSpPr>
            <a:spLocks noGrp="1"/>
          </p:cNvSpPr>
          <p:nvPr>
            <p:ph type="title"/>
          </p:nvPr>
        </p:nvSpPr>
        <p:spPr/>
        <p:txBody>
          <a:bodyPr/>
          <a:lstStyle/>
          <a:p>
            <a:r>
              <a:rPr lang="en-GB" dirty="0"/>
              <a:t>categorization</a:t>
            </a:r>
          </a:p>
        </p:txBody>
      </p:sp>
      <p:sp>
        <p:nvSpPr>
          <p:cNvPr id="3" name="Content Placeholder 2">
            <a:extLst>
              <a:ext uri="{FF2B5EF4-FFF2-40B4-BE49-F238E27FC236}">
                <a16:creationId xmlns:a16="http://schemas.microsoft.com/office/drawing/2014/main" id="{C38C4D74-0E25-4056-B6DA-A0B66049AC8F}"/>
              </a:ext>
            </a:extLst>
          </p:cNvPr>
          <p:cNvSpPr>
            <a:spLocks noGrp="1"/>
          </p:cNvSpPr>
          <p:nvPr>
            <p:ph idx="1"/>
          </p:nvPr>
        </p:nvSpPr>
        <p:spPr>
          <a:xfrm>
            <a:off x="1024128" y="2285999"/>
            <a:ext cx="9720071" cy="4213123"/>
          </a:xfrm>
        </p:spPr>
        <p:txBody>
          <a:bodyPr>
            <a:normAutofit/>
          </a:bodyPr>
          <a:lstStyle/>
          <a:p>
            <a:r>
              <a:rPr lang="en-US" sz="2400" dirty="0"/>
              <a:t>After collecting and reviewing our data, we developed </a:t>
            </a:r>
            <a:r>
              <a:rPr lang="en-US" sz="2400" dirty="0">
                <a:solidFill>
                  <a:srgbClr val="FF0000"/>
                </a:solidFill>
              </a:rPr>
              <a:t>a classification system</a:t>
            </a:r>
          </a:p>
          <a:p>
            <a:r>
              <a:rPr lang="en-US" sz="2400" dirty="0"/>
              <a:t>to categorize signs according the following criteria:</a:t>
            </a:r>
          </a:p>
          <a:p>
            <a:endParaRPr lang="en-US" sz="2400" dirty="0"/>
          </a:p>
          <a:p>
            <a:pPr marL="128016" lvl="1" indent="0">
              <a:buNone/>
            </a:pPr>
            <a:r>
              <a:rPr lang="en-US" sz="2400" dirty="0"/>
              <a:t>• language (Chinese or English);</a:t>
            </a:r>
          </a:p>
          <a:p>
            <a:pPr marL="128016" lvl="1" indent="0">
              <a:buNone/>
            </a:pPr>
            <a:r>
              <a:rPr lang="en-US" sz="2400" dirty="0"/>
              <a:t>• types of symbolic and ideational meanings communicated;</a:t>
            </a:r>
          </a:p>
          <a:p>
            <a:pPr marL="128016" lvl="1" indent="0">
              <a:buNone/>
            </a:pPr>
            <a:r>
              <a:rPr lang="en-US" sz="2400" dirty="0"/>
              <a:t>• time period that a business or institution was established (during the first or</a:t>
            </a:r>
          </a:p>
          <a:p>
            <a:pPr marL="128016" lvl="1" indent="0">
              <a:buNone/>
            </a:pPr>
            <a:r>
              <a:rPr lang="en-US" sz="2400" dirty="0"/>
              <a:t>second wave of gentrification); and</a:t>
            </a:r>
          </a:p>
          <a:p>
            <a:pPr marL="128016" lvl="1" indent="0">
              <a:buNone/>
            </a:pPr>
            <a:r>
              <a:rPr lang="en-US" sz="2400" dirty="0"/>
              <a:t>• type of institution (business, non-profit, or government organization, Chinese-oriented goods/services or not, chain or independently owned).</a:t>
            </a:r>
            <a:endParaRPr lang="en-GB" sz="2400" dirty="0"/>
          </a:p>
        </p:txBody>
      </p:sp>
    </p:spTree>
    <p:extLst>
      <p:ext uri="{BB962C8B-B14F-4D97-AF65-F5344CB8AC3E}">
        <p14:creationId xmlns:p14="http://schemas.microsoft.com/office/powerpoint/2010/main" val="1021889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ACCF2-2E52-4066-A268-0C521A597DC2}"/>
              </a:ext>
            </a:extLst>
          </p:cNvPr>
          <p:cNvSpPr>
            <a:spLocks noGrp="1"/>
          </p:cNvSpPr>
          <p:nvPr>
            <p:ph type="title"/>
          </p:nvPr>
        </p:nvSpPr>
        <p:spPr/>
        <p:txBody>
          <a:bodyPr/>
          <a:lstStyle/>
          <a:p>
            <a:r>
              <a:rPr lang="en-GB" dirty="0"/>
              <a:t>Results (1)</a:t>
            </a:r>
          </a:p>
        </p:txBody>
      </p:sp>
      <p:sp>
        <p:nvSpPr>
          <p:cNvPr id="3" name="Content Placeholder 2">
            <a:extLst>
              <a:ext uri="{FF2B5EF4-FFF2-40B4-BE49-F238E27FC236}">
                <a16:creationId xmlns:a16="http://schemas.microsoft.com/office/drawing/2014/main" id="{900901F2-9FBB-466C-A397-8475C927ABF4}"/>
              </a:ext>
            </a:extLst>
          </p:cNvPr>
          <p:cNvSpPr>
            <a:spLocks noGrp="1"/>
          </p:cNvSpPr>
          <p:nvPr>
            <p:ph idx="1"/>
          </p:nvPr>
        </p:nvSpPr>
        <p:spPr>
          <a:xfrm>
            <a:off x="1024128" y="1701209"/>
            <a:ext cx="9720071" cy="4608151"/>
          </a:xfrm>
        </p:spPr>
        <p:txBody>
          <a:bodyPr/>
          <a:lstStyle/>
          <a:p>
            <a:pPr>
              <a:buFont typeface="Wingdings" panose="05000000000000000000" pitchFamily="2" charset="2"/>
              <a:buChar char="§"/>
            </a:pPr>
            <a:r>
              <a:rPr lang="en-GB" dirty="0"/>
              <a:t> In the early stages, use of Chinese signage ‘marks Chinese territory’ an ethnic neighbourhood (1930s-1970s) caused by displacement from other neighbourhoods being concentrated on what was to become ‘Chinatown’</a:t>
            </a:r>
          </a:p>
          <a:p>
            <a:pPr>
              <a:buFont typeface="Wingdings" panose="05000000000000000000" pitchFamily="2" charset="2"/>
              <a:buChar char="§"/>
            </a:pPr>
            <a:r>
              <a:rPr lang="en-GB" dirty="0"/>
              <a:t> Redevelopment and community activism (1970s-80s) resulting in new buildings visually identified through their architecture with Chinese culture (</a:t>
            </a:r>
            <a:r>
              <a:rPr lang="en-GB" dirty="0" err="1"/>
              <a:t>eg</a:t>
            </a:r>
            <a:r>
              <a:rPr lang="en-GB" dirty="0"/>
              <a:t> Wah Luck House, built as social housing to relocate Chinese residents displaced by new DC Convention </a:t>
            </a:r>
            <a:r>
              <a:rPr lang="en-GB" dirty="0" err="1"/>
              <a:t>Center</a:t>
            </a:r>
            <a:r>
              <a:rPr lang="en-GB" dirty="0"/>
              <a:t>)</a:t>
            </a:r>
          </a:p>
          <a:p>
            <a:pPr>
              <a:buFont typeface="Wingdings" panose="05000000000000000000" pitchFamily="2" charset="2"/>
              <a:buChar char="§"/>
            </a:pPr>
            <a:r>
              <a:rPr lang="en-GB" dirty="0"/>
              <a:t> Beginning of commodification of Chinese culture to attract outsiders (1986 ‘Friendship Arch’ inscribed in Chinese). Addition of ‘Chinatown’ to the metro station name, ‘Gallery Place’.</a:t>
            </a:r>
          </a:p>
        </p:txBody>
      </p:sp>
    </p:spTree>
    <p:extLst>
      <p:ext uri="{BB962C8B-B14F-4D97-AF65-F5344CB8AC3E}">
        <p14:creationId xmlns:p14="http://schemas.microsoft.com/office/powerpoint/2010/main" val="2210266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9E847-0313-4EE1-B8AA-010D3EFC9769}"/>
              </a:ext>
            </a:extLst>
          </p:cNvPr>
          <p:cNvSpPr>
            <a:spLocks noGrp="1"/>
          </p:cNvSpPr>
          <p:nvPr>
            <p:ph type="title"/>
          </p:nvPr>
        </p:nvSpPr>
        <p:spPr/>
        <p:txBody>
          <a:bodyPr/>
          <a:lstStyle/>
          <a:p>
            <a:r>
              <a:rPr lang="en-GB" dirty="0"/>
              <a:t>Friendship arch</a:t>
            </a:r>
          </a:p>
        </p:txBody>
      </p:sp>
      <p:pic>
        <p:nvPicPr>
          <p:cNvPr id="4" name="Content Placeholder 3">
            <a:extLst>
              <a:ext uri="{FF2B5EF4-FFF2-40B4-BE49-F238E27FC236}">
                <a16:creationId xmlns:a16="http://schemas.microsoft.com/office/drawing/2014/main" id="{12625E62-676E-4D5B-98CA-14C208AB0406}"/>
              </a:ext>
            </a:extLst>
          </p:cNvPr>
          <p:cNvPicPr>
            <a:picLocks noGrp="1" noChangeAspect="1"/>
          </p:cNvPicPr>
          <p:nvPr>
            <p:ph idx="1"/>
          </p:nvPr>
        </p:nvPicPr>
        <p:blipFill>
          <a:blip r:embed="rId2"/>
          <a:stretch>
            <a:fillRect/>
          </a:stretch>
        </p:blipFill>
        <p:spPr>
          <a:xfrm>
            <a:off x="2308313" y="2286000"/>
            <a:ext cx="7151511" cy="4022725"/>
          </a:xfrm>
          <a:prstGeom prst="rect">
            <a:avLst/>
          </a:prstGeom>
        </p:spPr>
      </p:pic>
    </p:spTree>
    <p:extLst>
      <p:ext uri="{BB962C8B-B14F-4D97-AF65-F5344CB8AC3E}">
        <p14:creationId xmlns:p14="http://schemas.microsoft.com/office/powerpoint/2010/main" val="3128039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E5101-165C-42EC-A9C7-E3997D8B7E76}"/>
              </a:ext>
            </a:extLst>
          </p:cNvPr>
          <p:cNvSpPr>
            <a:spLocks noGrp="1"/>
          </p:cNvSpPr>
          <p:nvPr>
            <p:ph type="title"/>
          </p:nvPr>
        </p:nvSpPr>
        <p:spPr/>
        <p:txBody>
          <a:bodyPr/>
          <a:lstStyle/>
          <a:p>
            <a:r>
              <a:rPr lang="en-GB" dirty="0"/>
              <a:t>Results (2)</a:t>
            </a:r>
          </a:p>
        </p:txBody>
      </p:sp>
      <p:sp>
        <p:nvSpPr>
          <p:cNvPr id="3" name="Content Placeholder 2">
            <a:extLst>
              <a:ext uri="{FF2B5EF4-FFF2-40B4-BE49-F238E27FC236}">
                <a16:creationId xmlns:a16="http://schemas.microsoft.com/office/drawing/2014/main" id="{122F9574-6019-4EBC-B179-854AF3AE0F29}"/>
              </a:ext>
            </a:extLst>
          </p:cNvPr>
          <p:cNvSpPr>
            <a:spLocks noGrp="1"/>
          </p:cNvSpPr>
          <p:nvPr>
            <p:ph idx="1"/>
          </p:nvPr>
        </p:nvSpPr>
        <p:spPr>
          <a:xfrm>
            <a:off x="1024128" y="1887795"/>
            <a:ext cx="9720071" cy="4837470"/>
          </a:xfrm>
        </p:spPr>
        <p:txBody>
          <a:bodyPr>
            <a:normAutofit fontScale="85000" lnSpcReduction="20000"/>
          </a:bodyPr>
          <a:lstStyle/>
          <a:p>
            <a:r>
              <a:rPr lang="en-US" sz="2400" dirty="0"/>
              <a:t> </a:t>
            </a:r>
            <a:r>
              <a:rPr lang="en-US" sz="2600" dirty="0"/>
              <a:t>1990s: Further redevelopment threatens small businesses. ‘Corporate gentrification’ and a visual harmony were promoted by public-private partnerships and civic regulations such as the following:</a:t>
            </a:r>
          </a:p>
          <a:p>
            <a:endParaRPr lang="en-US" sz="2600" dirty="0"/>
          </a:p>
          <a:p>
            <a:pPr marL="128016" lvl="1" indent="0">
              <a:buNone/>
            </a:pPr>
            <a:r>
              <a:rPr lang="en-US" sz="2600" dirty="0"/>
              <a:t>	Signage and Chinese characters are important design elements. Liberal 	use 	of </a:t>
            </a:r>
            <a:r>
              <a:rPr lang="en-US" sz="2600" dirty="0">
                <a:solidFill>
                  <a:srgbClr val="FF0000"/>
                </a:solidFill>
              </a:rPr>
              <a:t>Chinese characters in signage and decoration will provide needed Chinese 	ambiance </a:t>
            </a:r>
            <a:r>
              <a:rPr lang="en-US" sz="2600" dirty="0"/>
              <a:t>in Chinatown. (Section 6.91 Chinatown 	Design Guidelines 1989: 42)</a:t>
            </a:r>
          </a:p>
          <a:p>
            <a:pPr marL="128016" lvl="1" indent="0">
              <a:buNone/>
            </a:pPr>
            <a:endParaRPr lang="en-US" sz="2600" dirty="0"/>
          </a:p>
          <a:p>
            <a:pPr marL="128016" lvl="1" indent="0">
              <a:buNone/>
            </a:pPr>
            <a:r>
              <a:rPr lang="en-US" sz="2600" dirty="0"/>
              <a:t>2000s: Redevelopment intensifies along the given guidelines:</a:t>
            </a:r>
          </a:p>
          <a:p>
            <a:pPr marL="128016" lvl="1" indent="0">
              <a:buNone/>
            </a:pPr>
            <a:endParaRPr lang="en-US" sz="2600" dirty="0"/>
          </a:p>
          <a:p>
            <a:pPr marL="128016" lvl="1" indent="0">
              <a:buNone/>
            </a:pPr>
            <a:r>
              <a:rPr lang="en-US" sz="2600" dirty="0"/>
              <a:t>	Essentially all new businesses and residential construction display Chinese 	elements, with Chinese writing on everything from the Starbucks coffee shop to 	the Bed, Bath and Beyond housewares store and the new luxury condominiums</a:t>
            </a:r>
            <a:r>
              <a:rPr lang="en-US" sz="2400" dirty="0"/>
              <a:t>.</a:t>
            </a:r>
          </a:p>
          <a:p>
            <a:pPr marL="128016" lvl="1" indent="0">
              <a:buNone/>
            </a:pPr>
            <a:endParaRPr lang="en-US" sz="2400" dirty="0"/>
          </a:p>
          <a:p>
            <a:pPr marL="128016" lvl="1" indent="0">
              <a:buNone/>
            </a:pPr>
            <a:r>
              <a:rPr lang="en-US" sz="2400" dirty="0"/>
              <a:t>However, Chinese ethnic population decreases and number of Chinese-American owned businesses in the area decreases. </a:t>
            </a:r>
            <a:endParaRPr lang="en-GB" sz="2400" dirty="0"/>
          </a:p>
        </p:txBody>
      </p:sp>
    </p:spTree>
    <p:extLst>
      <p:ext uri="{BB962C8B-B14F-4D97-AF65-F5344CB8AC3E}">
        <p14:creationId xmlns:p14="http://schemas.microsoft.com/office/powerpoint/2010/main" val="2702228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776F1-565A-4CE6-BE06-A6722EC02C1A}"/>
              </a:ext>
            </a:extLst>
          </p:cNvPr>
          <p:cNvSpPr>
            <a:spLocks noGrp="1"/>
          </p:cNvSpPr>
          <p:nvPr>
            <p:ph type="title"/>
          </p:nvPr>
        </p:nvSpPr>
        <p:spPr/>
        <p:txBody>
          <a:bodyPr/>
          <a:lstStyle/>
          <a:p>
            <a:r>
              <a:rPr lang="en-GB" dirty="0"/>
              <a:t>Report on home activities</a:t>
            </a:r>
          </a:p>
        </p:txBody>
      </p:sp>
      <p:sp>
        <p:nvSpPr>
          <p:cNvPr id="3" name="Content Placeholder 2">
            <a:extLst>
              <a:ext uri="{FF2B5EF4-FFF2-40B4-BE49-F238E27FC236}">
                <a16:creationId xmlns:a16="http://schemas.microsoft.com/office/drawing/2014/main" id="{79C4F311-35ED-4FC1-AC28-5C6CF337D80E}"/>
              </a:ext>
            </a:extLst>
          </p:cNvPr>
          <p:cNvSpPr>
            <a:spLocks noGrp="1"/>
          </p:cNvSpPr>
          <p:nvPr>
            <p:ph idx="1"/>
          </p:nvPr>
        </p:nvSpPr>
        <p:spPr/>
        <p:txBody>
          <a:bodyPr/>
          <a:lstStyle/>
          <a:p>
            <a:r>
              <a:rPr lang="en-US" dirty="0"/>
              <a:t>1. Buy the notebook.</a:t>
            </a:r>
          </a:p>
          <a:p>
            <a:r>
              <a:rPr lang="en-US" dirty="0"/>
              <a:t>Start looking around and taking notes of interesting signs, official &amp; unofficial.</a:t>
            </a:r>
          </a:p>
          <a:p>
            <a:r>
              <a:rPr lang="en-US" dirty="0"/>
              <a:t>Note your thoughts, comments, questions, feelings.</a:t>
            </a:r>
          </a:p>
          <a:p>
            <a:r>
              <a:rPr lang="en-US" dirty="0"/>
              <a:t>2. Read the first coursework article. </a:t>
            </a:r>
          </a:p>
          <a:p>
            <a:r>
              <a:rPr lang="en-US" dirty="0"/>
              <a:t>3. Write c.200 words about your observations, reading, thoughts &amp; expectations in the </a:t>
            </a:r>
            <a:r>
              <a:rPr lang="en-US" dirty="0" err="1"/>
              <a:t>moodle</a:t>
            </a:r>
            <a:r>
              <a:rPr lang="en-US" dirty="0"/>
              <a:t> blog by next Sunday.</a:t>
            </a:r>
          </a:p>
          <a:p>
            <a:r>
              <a:rPr lang="en-US" dirty="0"/>
              <a:t>4. Come to class on Monday next, ready to discuss the article and also to talk about your initial ideas for your own fieldwork.</a:t>
            </a:r>
          </a:p>
          <a:p>
            <a:endParaRPr lang="en-GB" dirty="0"/>
          </a:p>
        </p:txBody>
      </p:sp>
      <p:sp>
        <p:nvSpPr>
          <p:cNvPr id="4" name="AutoShape 2" descr="Related image">
            <a:extLst>
              <a:ext uri="{FF2B5EF4-FFF2-40B4-BE49-F238E27FC236}">
                <a16:creationId xmlns:a16="http://schemas.microsoft.com/office/drawing/2014/main" id="{A9844548-9C82-44B7-8D23-B94A3FE8125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801780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E35C9-5DE1-461E-A469-0A91287DF80B}"/>
              </a:ext>
            </a:extLst>
          </p:cNvPr>
          <p:cNvSpPr>
            <a:spLocks noGrp="1"/>
          </p:cNvSpPr>
          <p:nvPr>
            <p:ph type="title"/>
          </p:nvPr>
        </p:nvSpPr>
        <p:spPr/>
        <p:txBody>
          <a:bodyPr>
            <a:normAutofit/>
          </a:bodyPr>
          <a:lstStyle/>
          <a:p>
            <a:r>
              <a:rPr lang="en-GB" sz="3600" dirty="0"/>
              <a:t>Discussion (1): ideational &amp; symbolic uses of language</a:t>
            </a:r>
          </a:p>
        </p:txBody>
      </p:sp>
      <p:sp>
        <p:nvSpPr>
          <p:cNvPr id="3" name="Content Placeholder 2">
            <a:extLst>
              <a:ext uri="{FF2B5EF4-FFF2-40B4-BE49-F238E27FC236}">
                <a16:creationId xmlns:a16="http://schemas.microsoft.com/office/drawing/2014/main" id="{34246EDD-E52A-4128-9313-02068E3A9BEE}"/>
              </a:ext>
            </a:extLst>
          </p:cNvPr>
          <p:cNvSpPr>
            <a:spLocks noGrp="1"/>
          </p:cNvSpPr>
          <p:nvPr>
            <p:ph idx="1"/>
          </p:nvPr>
        </p:nvSpPr>
        <p:spPr/>
        <p:txBody>
          <a:bodyPr/>
          <a:lstStyle/>
          <a:p>
            <a:r>
              <a:rPr lang="en-GB" dirty="0"/>
              <a:t>LL in the First Wave: ‘Chinese language linked to </a:t>
            </a:r>
            <a:r>
              <a:rPr lang="en-GB" dirty="0" err="1"/>
              <a:t>Chineseness</a:t>
            </a:r>
            <a:r>
              <a:rPr lang="en-GB" dirty="0"/>
              <a:t>’ </a:t>
            </a:r>
          </a:p>
          <a:p>
            <a:r>
              <a:rPr lang="en-GB" dirty="0"/>
              <a:t>Chinese inside as well as outside shops; Chinese more prominent than English; diversity of functions: informative (ideational). But also early commodification and symbolic use of Chinese to mark Chinese territory &amp; advertise Chinese goods/services</a:t>
            </a:r>
          </a:p>
          <a:p>
            <a:endParaRPr lang="en-GB" dirty="0"/>
          </a:p>
          <a:p>
            <a:r>
              <a:rPr lang="en-GB" dirty="0"/>
              <a:t>LL in the Second Wave: Appropriation of Chinese by Public and Corporate agents</a:t>
            </a:r>
          </a:p>
          <a:p>
            <a:r>
              <a:rPr lang="en-GB" dirty="0"/>
              <a:t>Chinese largely outside shops; Chinese largely decorative (symbolic) in function; English more prominent (ideational). </a:t>
            </a:r>
          </a:p>
          <a:p>
            <a:endParaRPr lang="en-GB" dirty="0"/>
          </a:p>
          <a:p>
            <a:endParaRPr lang="en-GB" dirty="0"/>
          </a:p>
        </p:txBody>
      </p:sp>
    </p:spTree>
    <p:extLst>
      <p:ext uri="{BB962C8B-B14F-4D97-AF65-F5344CB8AC3E}">
        <p14:creationId xmlns:p14="http://schemas.microsoft.com/office/powerpoint/2010/main" val="2940793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73F75-0F9E-4FC4-BCED-FF3DC25F2C20}"/>
              </a:ext>
            </a:extLst>
          </p:cNvPr>
          <p:cNvSpPr>
            <a:spLocks noGrp="1"/>
          </p:cNvSpPr>
          <p:nvPr>
            <p:ph type="title"/>
          </p:nvPr>
        </p:nvSpPr>
        <p:spPr/>
        <p:txBody>
          <a:bodyPr>
            <a:normAutofit/>
          </a:bodyPr>
          <a:lstStyle/>
          <a:p>
            <a:r>
              <a:rPr lang="en-GB" sz="3600" dirty="0"/>
              <a:t>Discussion (2): commodification &amp; detachment of ethnicity</a:t>
            </a:r>
          </a:p>
        </p:txBody>
      </p:sp>
      <p:sp>
        <p:nvSpPr>
          <p:cNvPr id="3" name="Content Placeholder 2">
            <a:extLst>
              <a:ext uri="{FF2B5EF4-FFF2-40B4-BE49-F238E27FC236}">
                <a16:creationId xmlns:a16="http://schemas.microsoft.com/office/drawing/2014/main" id="{60320F6A-965D-4CB5-966E-BBD9A16752E2}"/>
              </a:ext>
            </a:extLst>
          </p:cNvPr>
          <p:cNvSpPr>
            <a:spLocks noGrp="1"/>
          </p:cNvSpPr>
          <p:nvPr>
            <p:ph idx="1"/>
          </p:nvPr>
        </p:nvSpPr>
        <p:spPr>
          <a:xfrm>
            <a:off x="1235964" y="2249424"/>
            <a:ext cx="9720071" cy="4023360"/>
          </a:xfrm>
        </p:spPr>
        <p:txBody>
          <a:bodyPr/>
          <a:lstStyle/>
          <a:p>
            <a:pPr marL="0" indent="0">
              <a:lnSpc>
                <a:spcPct val="150000"/>
              </a:lnSpc>
              <a:buNone/>
            </a:pPr>
            <a:r>
              <a:rPr lang="en-US" dirty="0"/>
              <a:t>[…] the Chinese language becoming a floating signifier that can be used to signify, or to sell not just things Chinese but anything at all. This branding has resulted in a commodification of ethnicity as well as the delinking of Chinese writing from Chinese people, culture, or history. This is especially clear in the case of the ethnic (non-Chinese) restaurants that have recently opened in the neighborhood, such as La </a:t>
            </a:r>
            <a:r>
              <a:rPr lang="en-US" dirty="0" err="1"/>
              <a:t>Tasca</a:t>
            </a:r>
            <a:r>
              <a:rPr lang="en-US" dirty="0"/>
              <a:t> tapas restaurant […] and Matchstick Pizza.</a:t>
            </a:r>
            <a:endParaRPr lang="en-GB" dirty="0"/>
          </a:p>
        </p:txBody>
      </p:sp>
    </p:spTree>
    <p:extLst>
      <p:ext uri="{BB962C8B-B14F-4D97-AF65-F5344CB8AC3E}">
        <p14:creationId xmlns:p14="http://schemas.microsoft.com/office/powerpoint/2010/main" val="1822279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2A42D-58EB-4638-B6BB-1715A5B517E0}"/>
              </a:ext>
            </a:extLst>
          </p:cNvPr>
          <p:cNvSpPr>
            <a:spLocks noGrp="1"/>
          </p:cNvSpPr>
          <p:nvPr>
            <p:ph type="title"/>
          </p:nvPr>
        </p:nvSpPr>
        <p:spPr/>
        <p:txBody>
          <a:bodyPr/>
          <a:lstStyle/>
          <a:p>
            <a:r>
              <a:rPr lang="en-GB" dirty="0"/>
              <a:t>Qualifications</a:t>
            </a:r>
          </a:p>
        </p:txBody>
      </p:sp>
      <p:sp>
        <p:nvSpPr>
          <p:cNvPr id="3" name="Content Placeholder 2">
            <a:extLst>
              <a:ext uri="{FF2B5EF4-FFF2-40B4-BE49-F238E27FC236}">
                <a16:creationId xmlns:a16="http://schemas.microsoft.com/office/drawing/2014/main" id="{6DD0DA01-7547-45E2-8776-4E208A8896CC}"/>
              </a:ext>
            </a:extLst>
          </p:cNvPr>
          <p:cNvSpPr>
            <a:spLocks noGrp="1"/>
          </p:cNvSpPr>
          <p:nvPr>
            <p:ph idx="1"/>
          </p:nvPr>
        </p:nvSpPr>
        <p:spPr/>
        <p:txBody>
          <a:bodyPr/>
          <a:lstStyle/>
          <a:p>
            <a:pPr>
              <a:buFont typeface="Wingdings" panose="05000000000000000000" pitchFamily="2" charset="2"/>
              <a:buChar char="§"/>
            </a:pPr>
            <a:r>
              <a:rPr lang="en-GB" dirty="0"/>
              <a:t> There is still a Chinese community, and there are still Chinese businesses &amp; institutions (</a:t>
            </a:r>
            <a:r>
              <a:rPr lang="en-GB" dirty="0" err="1"/>
              <a:t>eg</a:t>
            </a:r>
            <a:r>
              <a:rPr lang="en-GB" dirty="0"/>
              <a:t> churches) and so some Chinese ideational discourse in Chinatown DC.</a:t>
            </a:r>
          </a:p>
          <a:p>
            <a:pPr>
              <a:buFont typeface="Wingdings" panose="05000000000000000000" pitchFamily="2" charset="2"/>
              <a:buChar char="§"/>
            </a:pPr>
            <a:r>
              <a:rPr lang="en-GB" dirty="0"/>
              <a:t> There is involvement and support within the Chinese-American community in Chinatown for the corporate/public developments.</a:t>
            </a:r>
          </a:p>
          <a:p>
            <a:pPr>
              <a:buFont typeface="Wingdings" panose="05000000000000000000" pitchFamily="2" charset="2"/>
              <a:buChar char="§"/>
            </a:pPr>
            <a:endParaRPr lang="en-GB" dirty="0"/>
          </a:p>
          <a:p>
            <a:pPr marL="0" indent="0">
              <a:buNone/>
            </a:pPr>
            <a:r>
              <a:rPr lang="en-US" dirty="0"/>
              <a:t>The Office of Planning must walk a thin line between creating a future for the neighborhood as a cultural anchor that facilitates the creation of community and meets community needs, and a </a:t>
            </a:r>
            <a:r>
              <a:rPr lang="en-US" dirty="0" err="1"/>
              <a:t>Disneyfied</a:t>
            </a:r>
            <a:r>
              <a:rPr lang="en-US" dirty="0"/>
              <a:t> landscape that simply promotes consumerism.</a:t>
            </a:r>
            <a:endParaRPr lang="en-GB" dirty="0"/>
          </a:p>
        </p:txBody>
      </p:sp>
    </p:spTree>
    <p:extLst>
      <p:ext uri="{BB962C8B-B14F-4D97-AF65-F5344CB8AC3E}">
        <p14:creationId xmlns:p14="http://schemas.microsoft.com/office/powerpoint/2010/main" val="386194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2DF32-5A39-4423-BE3A-1FAE74D9D449}"/>
              </a:ext>
            </a:extLst>
          </p:cNvPr>
          <p:cNvSpPr>
            <a:spLocks noGrp="1"/>
          </p:cNvSpPr>
          <p:nvPr>
            <p:ph type="title"/>
          </p:nvPr>
        </p:nvSpPr>
        <p:spPr/>
        <p:txBody>
          <a:bodyPr/>
          <a:lstStyle/>
          <a:p>
            <a:r>
              <a:rPr lang="en-GB" dirty="0"/>
              <a:t>Conclusion (1) summary of findings and discussion</a:t>
            </a:r>
          </a:p>
        </p:txBody>
      </p:sp>
      <p:sp>
        <p:nvSpPr>
          <p:cNvPr id="3" name="Content Placeholder 2">
            <a:extLst>
              <a:ext uri="{FF2B5EF4-FFF2-40B4-BE49-F238E27FC236}">
                <a16:creationId xmlns:a16="http://schemas.microsoft.com/office/drawing/2014/main" id="{D3980C58-C3C0-4E1F-B303-22A8D87B0CE9}"/>
              </a:ext>
            </a:extLst>
          </p:cNvPr>
          <p:cNvSpPr>
            <a:spLocks noGrp="1"/>
          </p:cNvSpPr>
          <p:nvPr>
            <p:ph idx="1"/>
          </p:nvPr>
        </p:nvSpPr>
        <p:spPr/>
        <p:txBody>
          <a:bodyPr>
            <a:normAutofit/>
          </a:bodyPr>
          <a:lstStyle/>
          <a:p>
            <a:r>
              <a:rPr lang="en-US" dirty="0"/>
              <a:t>[…] language revitalization, substantive multilingualism, and empowerment of language minorities are not the goals of the Chinatown language policies. These policies provide no opportunities or encouragement for using Chinese as a means of communication. They do not portray Chinese language as a valuable cultural element worthy of preservation in its </a:t>
            </a:r>
            <a:r>
              <a:rPr lang="en-US" dirty="0" err="1"/>
              <a:t>owncright</a:t>
            </a:r>
            <a:r>
              <a:rPr lang="en-US" dirty="0"/>
              <a:t>, nor do they construct it as a tool to empower language minorities or promote interaction and community building – as would be the case with a city-funded bilingual school or a policy encouraging business owners to hire Chinese-speaking employees.</a:t>
            </a:r>
            <a:endParaRPr lang="en-GB" dirty="0"/>
          </a:p>
        </p:txBody>
      </p:sp>
    </p:spTree>
    <p:extLst>
      <p:ext uri="{BB962C8B-B14F-4D97-AF65-F5344CB8AC3E}">
        <p14:creationId xmlns:p14="http://schemas.microsoft.com/office/powerpoint/2010/main" val="3567656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5D285-0E23-45B9-B92F-BE82EB6DCD3E}"/>
              </a:ext>
            </a:extLst>
          </p:cNvPr>
          <p:cNvSpPr>
            <a:spLocks noGrp="1"/>
          </p:cNvSpPr>
          <p:nvPr>
            <p:ph type="title"/>
          </p:nvPr>
        </p:nvSpPr>
        <p:spPr/>
        <p:txBody>
          <a:bodyPr/>
          <a:lstStyle/>
          <a:p>
            <a:r>
              <a:rPr lang="en-GB" dirty="0"/>
              <a:t>Conclusion (2) revisiting methods</a:t>
            </a:r>
          </a:p>
        </p:txBody>
      </p:sp>
      <p:sp>
        <p:nvSpPr>
          <p:cNvPr id="3" name="Content Placeholder 2">
            <a:extLst>
              <a:ext uri="{FF2B5EF4-FFF2-40B4-BE49-F238E27FC236}">
                <a16:creationId xmlns:a16="http://schemas.microsoft.com/office/drawing/2014/main" id="{BDD8F39F-441D-4863-8418-0F923A174F4E}"/>
              </a:ext>
            </a:extLst>
          </p:cNvPr>
          <p:cNvSpPr>
            <a:spLocks noGrp="1"/>
          </p:cNvSpPr>
          <p:nvPr>
            <p:ph idx="1"/>
          </p:nvPr>
        </p:nvSpPr>
        <p:spPr/>
        <p:txBody>
          <a:bodyPr>
            <a:normAutofit lnSpcReduction="10000"/>
          </a:bodyPr>
          <a:lstStyle/>
          <a:p>
            <a:r>
              <a:rPr lang="en-US" dirty="0"/>
              <a:t>In our analysis we have expanded on the predominant framework of linguistic</a:t>
            </a:r>
          </a:p>
          <a:p>
            <a:r>
              <a:rPr lang="en-US" dirty="0"/>
              <a:t>landscape by taking a qualitative and historicized approach, one which is</a:t>
            </a:r>
          </a:p>
          <a:p>
            <a:r>
              <a:rPr lang="en-US" dirty="0"/>
              <a:t>sensitive to context and function. We have also emphasized the importance of</a:t>
            </a:r>
          </a:p>
          <a:p>
            <a:r>
              <a:rPr lang="en-US" dirty="0"/>
              <a:t>attending to the increasingly commercial nature of the contemporary public</a:t>
            </a:r>
          </a:p>
          <a:p>
            <a:r>
              <a:rPr lang="en-US" dirty="0"/>
              <a:t>sphere in the U.S. urban context (a phenomenon present in many other</a:t>
            </a:r>
          </a:p>
          <a:p>
            <a:r>
              <a:rPr lang="en-US" dirty="0"/>
              <a:t>urban settings) and we have shown that, in such settings, a top-down/</a:t>
            </a:r>
            <a:r>
              <a:rPr lang="en-US" dirty="0" err="1"/>
              <a:t>bottomup</a:t>
            </a:r>
            <a:endParaRPr lang="en-US" dirty="0"/>
          </a:p>
          <a:p>
            <a:r>
              <a:rPr lang="en-US" dirty="0"/>
              <a:t>distinction cannot easily be maintained. Our approach allows a deeper</a:t>
            </a:r>
          </a:p>
          <a:p>
            <a:r>
              <a:rPr lang="en-US" dirty="0"/>
              <a:t>understanding of the ideological and material processes of gentrification, as</a:t>
            </a:r>
          </a:p>
          <a:p>
            <a:r>
              <a:rPr lang="en-US" dirty="0"/>
              <a:t>well as the ways that commodification is part and parcel of these processes.</a:t>
            </a:r>
            <a:endParaRPr lang="en-GB" dirty="0"/>
          </a:p>
        </p:txBody>
      </p:sp>
    </p:spTree>
    <p:extLst>
      <p:ext uri="{BB962C8B-B14F-4D97-AF65-F5344CB8AC3E}">
        <p14:creationId xmlns:p14="http://schemas.microsoft.com/office/powerpoint/2010/main" val="3448855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AD1EB-E04B-4A01-97B9-510EC26E1F4F}"/>
              </a:ext>
            </a:extLst>
          </p:cNvPr>
          <p:cNvSpPr>
            <a:spLocks noGrp="1"/>
          </p:cNvSpPr>
          <p:nvPr>
            <p:ph type="title"/>
          </p:nvPr>
        </p:nvSpPr>
        <p:spPr/>
        <p:txBody>
          <a:bodyPr/>
          <a:lstStyle/>
          <a:p>
            <a:r>
              <a:rPr lang="en-GB" dirty="0"/>
              <a:t>Reviewing research article structure</a:t>
            </a:r>
          </a:p>
        </p:txBody>
      </p:sp>
      <p:sp>
        <p:nvSpPr>
          <p:cNvPr id="3" name="Content Placeholder 2">
            <a:extLst>
              <a:ext uri="{FF2B5EF4-FFF2-40B4-BE49-F238E27FC236}">
                <a16:creationId xmlns:a16="http://schemas.microsoft.com/office/drawing/2014/main" id="{90989EAB-A864-4132-B856-305D5464B877}"/>
              </a:ext>
            </a:extLst>
          </p:cNvPr>
          <p:cNvSpPr>
            <a:spLocks noGrp="1"/>
          </p:cNvSpPr>
          <p:nvPr>
            <p:ph idx="1"/>
          </p:nvPr>
        </p:nvSpPr>
        <p:spPr>
          <a:xfrm>
            <a:off x="816078" y="2286000"/>
            <a:ext cx="9928122" cy="4262284"/>
          </a:xfrm>
        </p:spPr>
        <p:txBody>
          <a:bodyPr/>
          <a:lstStyle/>
          <a:p>
            <a:pPr>
              <a:buFont typeface="Wingdings" panose="05000000000000000000" pitchFamily="2" charset="2"/>
              <a:buChar char="§"/>
            </a:pPr>
            <a:r>
              <a:rPr lang="en-GB" dirty="0"/>
              <a:t> Use the introduction to create a research space</a:t>
            </a:r>
          </a:p>
          <a:p>
            <a:pPr>
              <a:buFont typeface="Wingdings" panose="05000000000000000000" pitchFamily="2" charset="2"/>
              <a:buChar char="§"/>
            </a:pPr>
            <a:r>
              <a:rPr lang="en-GB" dirty="0"/>
              <a:t> Use the literature review to frame your own research</a:t>
            </a:r>
          </a:p>
          <a:p>
            <a:pPr>
              <a:buFont typeface="Wingdings" panose="05000000000000000000" pitchFamily="2" charset="2"/>
              <a:buChar char="§"/>
            </a:pPr>
            <a:r>
              <a:rPr lang="en-GB" dirty="0"/>
              <a:t> Outline your general procedures</a:t>
            </a:r>
          </a:p>
          <a:p>
            <a:pPr>
              <a:buFont typeface="Wingdings" panose="05000000000000000000" pitchFamily="2" charset="2"/>
              <a:buChar char="§"/>
            </a:pPr>
            <a:r>
              <a:rPr lang="en-GB" dirty="0"/>
              <a:t> Explain your methods</a:t>
            </a:r>
          </a:p>
          <a:p>
            <a:pPr>
              <a:buFont typeface="Wingdings" panose="05000000000000000000" pitchFamily="2" charset="2"/>
              <a:buChar char="§"/>
            </a:pPr>
            <a:r>
              <a:rPr lang="en-GB" dirty="0"/>
              <a:t> Describe your results</a:t>
            </a:r>
          </a:p>
          <a:p>
            <a:pPr>
              <a:buFont typeface="Wingdings" panose="05000000000000000000" pitchFamily="2" charset="2"/>
              <a:buChar char="§"/>
            </a:pPr>
            <a:r>
              <a:rPr lang="en-GB" dirty="0"/>
              <a:t> Discuss the meaning and implications of your results</a:t>
            </a:r>
          </a:p>
          <a:p>
            <a:pPr>
              <a:buFont typeface="Wingdings" panose="05000000000000000000" pitchFamily="2" charset="2"/>
              <a:buChar char="§"/>
            </a:pPr>
            <a:r>
              <a:rPr lang="en-GB" dirty="0"/>
              <a:t> Conclude by summarising your results and discussion and reviewing the strengths and weaknesses of your methods (in relation, again, to earlier research).</a:t>
            </a:r>
          </a:p>
        </p:txBody>
      </p:sp>
    </p:spTree>
    <p:extLst>
      <p:ext uri="{BB962C8B-B14F-4D97-AF65-F5344CB8AC3E}">
        <p14:creationId xmlns:p14="http://schemas.microsoft.com/office/powerpoint/2010/main" val="1634322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70197-F78C-4264-A5C1-CFF98D6CBF7F}"/>
              </a:ext>
            </a:extLst>
          </p:cNvPr>
          <p:cNvSpPr>
            <a:spLocks noGrp="1"/>
          </p:cNvSpPr>
          <p:nvPr>
            <p:ph type="title"/>
          </p:nvPr>
        </p:nvSpPr>
        <p:spPr/>
        <p:txBody>
          <a:bodyPr/>
          <a:lstStyle/>
          <a:p>
            <a:r>
              <a:rPr lang="en-GB" dirty="0"/>
              <a:t>Relevance to </a:t>
            </a:r>
            <a:r>
              <a:rPr lang="en-GB" dirty="0" err="1"/>
              <a:t>sao</a:t>
            </a:r>
            <a:r>
              <a:rPr lang="en-GB" dirty="0"/>
              <a:t> Paulo?</a:t>
            </a:r>
          </a:p>
        </p:txBody>
      </p:sp>
      <p:sp>
        <p:nvSpPr>
          <p:cNvPr id="3" name="Content Placeholder 2">
            <a:extLst>
              <a:ext uri="{FF2B5EF4-FFF2-40B4-BE49-F238E27FC236}">
                <a16:creationId xmlns:a16="http://schemas.microsoft.com/office/drawing/2014/main" id="{32A9E75D-0875-4A8C-8A20-EE9C62C95264}"/>
              </a:ext>
            </a:extLst>
          </p:cNvPr>
          <p:cNvSpPr>
            <a:spLocks noGrp="1"/>
          </p:cNvSpPr>
          <p:nvPr>
            <p:ph idx="1"/>
          </p:nvPr>
        </p:nvSpPr>
        <p:spPr/>
        <p:txBody>
          <a:bodyPr>
            <a:normAutofit/>
          </a:bodyPr>
          <a:lstStyle/>
          <a:p>
            <a:r>
              <a:rPr lang="en-US" sz="2800" dirty="0" err="1"/>
              <a:t>Chineseness</a:t>
            </a:r>
            <a:r>
              <a:rPr lang="en-US" sz="2800" dirty="0"/>
              <a:t> works as spectacle, on display largely for the benefit of outgroup individuals and the linguistic landscape is a key site of this commodified display of ethnicity. The promotion of Chinese on everything from Starbucks to the MCI/Verizon Center has largely divorced the language from a community of Chinese speakers. In DC’s Chinatown, Chinese writing has become less and less a means of communication and social interaction, and more and more a symbolic design element, an ornament in the commodified landscape.</a:t>
            </a:r>
            <a:endParaRPr lang="en-GB" sz="2800" dirty="0"/>
          </a:p>
        </p:txBody>
      </p:sp>
    </p:spTree>
    <p:extLst>
      <p:ext uri="{BB962C8B-B14F-4D97-AF65-F5344CB8AC3E}">
        <p14:creationId xmlns:p14="http://schemas.microsoft.com/office/powerpoint/2010/main" val="210091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3EA39-4B4A-4E10-9A0E-7ED81C6F69C6}"/>
              </a:ext>
            </a:extLst>
          </p:cNvPr>
          <p:cNvSpPr>
            <a:spLocks noGrp="1"/>
          </p:cNvSpPr>
          <p:nvPr>
            <p:ph type="title"/>
          </p:nvPr>
        </p:nvSpPr>
        <p:spPr/>
        <p:txBody>
          <a:bodyPr/>
          <a:lstStyle/>
          <a:p>
            <a:r>
              <a:rPr lang="en-GB" dirty="0"/>
              <a:t>Next week’s tasks</a:t>
            </a:r>
          </a:p>
        </p:txBody>
      </p:sp>
      <p:sp>
        <p:nvSpPr>
          <p:cNvPr id="3" name="Content Placeholder 2">
            <a:extLst>
              <a:ext uri="{FF2B5EF4-FFF2-40B4-BE49-F238E27FC236}">
                <a16:creationId xmlns:a16="http://schemas.microsoft.com/office/drawing/2014/main" id="{A7925EEE-FAA3-4DB6-BCBA-F70C4BABC684}"/>
              </a:ext>
            </a:extLst>
          </p:cNvPr>
          <p:cNvSpPr>
            <a:spLocks noGrp="1"/>
          </p:cNvSpPr>
          <p:nvPr>
            <p:ph sz="half" idx="1"/>
          </p:nvPr>
        </p:nvSpPr>
        <p:spPr/>
        <p:txBody>
          <a:bodyPr/>
          <a:lstStyle/>
          <a:p>
            <a:r>
              <a:rPr lang="en-GB" dirty="0"/>
              <a:t>You will be asked to read part of a general review of </a:t>
            </a:r>
            <a:r>
              <a:rPr lang="en-GB"/>
              <a:t>visual research </a:t>
            </a:r>
            <a:r>
              <a:rPr lang="en-GB" dirty="0"/>
              <a:t>methods.</a:t>
            </a:r>
          </a:p>
          <a:p>
            <a:r>
              <a:rPr lang="en-GB" dirty="0"/>
              <a:t>You should read your part and be prepared to share it in class next week.</a:t>
            </a:r>
          </a:p>
          <a:p>
            <a:r>
              <a:rPr lang="en-GB" dirty="0"/>
              <a:t>You should also say if you learned anything useful from the review that you might use in your own ethnographic research.</a:t>
            </a:r>
          </a:p>
        </p:txBody>
      </p:sp>
      <p:pic>
        <p:nvPicPr>
          <p:cNvPr id="6" name="Content Placeholder 5">
            <a:extLst>
              <a:ext uri="{FF2B5EF4-FFF2-40B4-BE49-F238E27FC236}">
                <a16:creationId xmlns:a16="http://schemas.microsoft.com/office/drawing/2014/main" id="{521841DD-B9B3-4906-A3BF-40DCE921EAB7}"/>
              </a:ext>
            </a:extLst>
          </p:cNvPr>
          <p:cNvPicPr>
            <a:picLocks noGrp="1" noChangeAspect="1"/>
          </p:cNvPicPr>
          <p:nvPr>
            <p:ph sz="half" idx="2"/>
          </p:nvPr>
        </p:nvPicPr>
        <p:blipFill rotWithShape="1">
          <a:blip r:embed="rId2"/>
          <a:srcRect l="33735" t="29656" r="34509" b="5963"/>
          <a:stretch/>
        </p:blipFill>
        <p:spPr>
          <a:xfrm>
            <a:off x="5982916" y="146011"/>
            <a:ext cx="5404554" cy="6163349"/>
          </a:xfrm>
          <a:prstGeom prst="rect">
            <a:avLst/>
          </a:prstGeom>
        </p:spPr>
      </p:pic>
    </p:spTree>
    <p:extLst>
      <p:ext uri="{BB962C8B-B14F-4D97-AF65-F5344CB8AC3E}">
        <p14:creationId xmlns:p14="http://schemas.microsoft.com/office/powerpoint/2010/main" val="4259678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650FA-B53E-4BC1-867F-1B189BAA2D8F}"/>
              </a:ext>
            </a:extLst>
          </p:cNvPr>
          <p:cNvSpPr>
            <a:spLocks noGrp="1"/>
          </p:cNvSpPr>
          <p:nvPr>
            <p:ph type="title"/>
          </p:nvPr>
        </p:nvSpPr>
        <p:spPr/>
        <p:txBody>
          <a:bodyPr/>
          <a:lstStyle/>
          <a:p>
            <a:r>
              <a:rPr lang="en-GB" dirty="0"/>
              <a:t>Recap: General questions</a:t>
            </a:r>
          </a:p>
        </p:txBody>
      </p:sp>
      <p:sp>
        <p:nvSpPr>
          <p:cNvPr id="3" name="Content Placeholder 2">
            <a:extLst>
              <a:ext uri="{FF2B5EF4-FFF2-40B4-BE49-F238E27FC236}">
                <a16:creationId xmlns:a16="http://schemas.microsoft.com/office/drawing/2014/main" id="{37CEC13E-4A89-4436-AE34-A10F819DBCFC}"/>
              </a:ext>
            </a:extLst>
          </p:cNvPr>
          <p:cNvSpPr>
            <a:spLocks noGrp="1"/>
          </p:cNvSpPr>
          <p:nvPr>
            <p:ph idx="1"/>
          </p:nvPr>
        </p:nvSpPr>
        <p:spPr/>
        <p:txBody>
          <a:bodyPr>
            <a:normAutofit fontScale="92500"/>
          </a:bodyPr>
          <a:lstStyle/>
          <a:p>
            <a:r>
              <a:rPr lang="en-GB" dirty="0"/>
              <a:t>How is the public space linguistically/symbolically </a:t>
            </a:r>
            <a:r>
              <a:rPr lang="en-GB" dirty="0">
                <a:solidFill>
                  <a:srgbClr val="FF0000"/>
                </a:solidFill>
              </a:rPr>
              <a:t>constructed</a:t>
            </a:r>
            <a:r>
              <a:rPr lang="en-GB" dirty="0"/>
              <a:t>?</a:t>
            </a:r>
          </a:p>
          <a:p>
            <a:r>
              <a:rPr lang="en-GB" dirty="0"/>
              <a:t>What is the </a:t>
            </a:r>
            <a:r>
              <a:rPr lang="en-GB" dirty="0">
                <a:solidFill>
                  <a:srgbClr val="FF0000"/>
                </a:solidFill>
              </a:rPr>
              <a:t>interplay</a:t>
            </a:r>
            <a:r>
              <a:rPr lang="en-GB" dirty="0"/>
              <a:t> between the languages on display?</a:t>
            </a:r>
          </a:p>
          <a:p>
            <a:r>
              <a:rPr lang="en-GB" dirty="0"/>
              <a:t>How do the languages mediate </a:t>
            </a:r>
            <a:r>
              <a:rPr lang="en-GB" dirty="0">
                <a:solidFill>
                  <a:srgbClr val="FF0000"/>
                </a:solidFill>
              </a:rPr>
              <a:t>power</a:t>
            </a:r>
            <a:r>
              <a:rPr lang="en-GB" dirty="0"/>
              <a:t>? (institutional, linguistic, economic…?)</a:t>
            </a:r>
          </a:p>
          <a:p>
            <a:r>
              <a:rPr lang="en-GB" dirty="0"/>
              <a:t>How do the languages attract/serve viewers’ </a:t>
            </a:r>
            <a:r>
              <a:rPr lang="en-GB" dirty="0">
                <a:solidFill>
                  <a:srgbClr val="FF0000"/>
                </a:solidFill>
              </a:rPr>
              <a:t>interests</a:t>
            </a:r>
            <a:r>
              <a:rPr lang="en-GB" dirty="0"/>
              <a:t> (</a:t>
            </a:r>
            <a:r>
              <a:rPr lang="en-GB" dirty="0" err="1"/>
              <a:t>eg</a:t>
            </a:r>
            <a:r>
              <a:rPr lang="en-GB" dirty="0"/>
              <a:t> advertising/public service?)</a:t>
            </a:r>
          </a:p>
          <a:p>
            <a:r>
              <a:rPr lang="en-GB" dirty="0"/>
              <a:t>How do the languages on display help construct viewers’ </a:t>
            </a:r>
            <a:r>
              <a:rPr lang="en-GB" dirty="0">
                <a:solidFill>
                  <a:srgbClr val="FF0000"/>
                </a:solidFill>
              </a:rPr>
              <a:t>identity</a:t>
            </a:r>
            <a:r>
              <a:rPr lang="en-GB" dirty="0"/>
              <a:t>?</a:t>
            </a:r>
          </a:p>
          <a:p>
            <a:r>
              <a:rPr lang="en-GB" dirty="0"/>
              <a:t>How do the viewers </a:t>
            </a:r>
            <a:r>
              <a:rPr lang="en-GB" dirty="0">
                <a:solidFill>
                  <a:srgbClr val="FF0000"/>
                </a:solidFill>
              </a:rPr>
              <a:t>interpret</a:t>
            </a:r>
            <a:r>
              <a:rPr lang="en-GB" dirty="0"/>
              <a:t> the languages on display?</a:t>
            </a:r>
          </a:p>
          <a:p>
            <a:endParaRPr lang="en-GB" dirty="0"/>
          </a:p>
          <a:p>
            <a:r>
              <a:rPr lang="en-GB" i="1" dirty="0"/>
              <a:t>What kinds of </a:t>
            </a:r>
            <a:r>
              <a:rPr lang="en-GB" i="1" dirty="0">
                <a:solidFill>
                  <a:srgbClr val="FF0000"/>
                </a:solidFill>
              </a:rPr>
              <a:t>evidence</a:t>
            </a:r>
            <a:r>
              <a:rPr lang="en-GB" i="1" dirty="0"/>
              <a:t> would help answer these questions?</a:t>
            </a:r>
          </a:p>
          <a:p>
            <a:r>
              <a:rPr lang="en-GB" i="1" dirty="0"/>
              <a:t>What kind of </a:t>
            </a:r>
            <a:r>
              <a:rPr lang="en-GB" i="1" dirty="0">
                <a:solidFill>
                  <a:srgbClr val="FF0000"/>
                </a:solidFill>
              </a:rPr>
              <a:t>methods</a:t>
            </a:r>
            <a:r>
              <a:rPr lang="en-GB" i="1" dirty="0"/>
              <a:t> would you use to analyse the evidence?</a:t>
            </a:r>
          </a:p>
          <a:p>
            <a:endParaRPr lang="en-GB" dirty="0"/>
          </a:p>
        </p:txBody>
      </p:sp>
    </p:spTree>
    <p:extLst>
      <p:ext uri="{BB962C8B-B14F-4D97-AF65-F5344CB8AC3E}">
        <p14:creationId xmlns:p14="http://schemas.microsoft.com/office/powerpoint/2010/main" val="922318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39115-1B28-4CCA-9B7E-B10DD6C18EC4}"/>
              </a:ext>
            </a:extLst>
          </p:cNvPr>
          <p:cNvSpPr>
            <a:spLocks noGrp="1"/>
          </p:cNvSpPr>
          <p:nvPr>
            <p:ph type="title"/>
          </p:nvPr>
        </p:nvSpPr>
        <p:spPr/>
        <p:txBody>
          <a:bodyPr/>
          <a:lstStyle/>
          <a:p>
            <a:r>
              <a:rPr lang="en-GB" dirty="0" err="1"/>
              <a:t>chinatown</a:t>
            </a:r>
            <a:r>
              <a:rPr lang="en-GB" dirty="0"/>
              <a:t>, Washington dc</a:t>
            </a:r>
          </a:p>
        </p:txBody>
      </p:sp>
      <p:sp>
        <p:nvSpPr>
          <p:cNvPr id="3" name="Content Placeholder 2">
            <a:extLst>
              <a:ext uri="{FF2B5EF4-FFF2-40B4-BE49-F238E27FC236}">
                <a16:creationId xmlns:a16="http://schemas.microsoft.com/office/drawing/2014/main" id="{1CD5FFF1-B5FE-432C-A732-A079B662B35E}"/>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0C8DA45C-86CC-4B40-9522-790A6D9AA309}"/>
              </a:ext>
            </a:extLst>
          </p:cNvPr>
          <p:cNvPicPr>
            <a:picLocks noChangeAspect="1"/>
          </p:cNvPicPr>
          <p:nvPr/>
        </p:nvPicPr>
        <p:blipFill rotWithShape="1">
          <a:blip r:embed="rId2"/>
          <a:srcRect l="26948" t="24031" r="28314" b="6667"/>
          <a:stretch/>
        </p:blipFill>
        <p:spPr>
          <a:xfrm>
            <a:off x="409526" y="2437266"/>
            <a:ext cx="5073460" cy="4420734"/>
          </a:xfrm>
          <a:prstGeom prst="rect">
            <a:avLst/>
          </a:prstGeom>
          <a:ln w="6350">
            <a:solidFill>
              <a:schemeClr val="tx1"/>
            </a:solidFill>
          </a:ln>
        </p:spPr>
      </p:pic>
      <p:pic>
        <p:nvPicPr>
          <p:cNvPr id="5" name="Picture 4">
            <a:extLst>
              <a:ext uri="{FF2B5EF4-FFF2-40B4-BE49-F238E27FC236}">
                <a16:creationId xmlns:a16="http://schemas.microsoft.com/office/drawing/2014/main" id="{DD0A87BD-148E-4BAC-B33C-BD1A1D22F26F}"/>
              </a:ext>
            </a:extLst>
          </p:cNvPr>
          <p:cNvPicPr>
            <a:picLocks noChangeAspect="1"/>
          </p:cNvPicPr>
          <p:nvPr/>
        </p:nvPicPr>
        <p:blipFill rotWithShape="1">
          <a:blip r:embed="rId3"/>
          <a:srcRect b="16589"/>
          <a:stretch/>
        </p:blipFill>
        <p:spPr>
          <a:xfrm>
            <a:off x="5884163" y="1864949"/>
            <a:ext cx="6218179" cy="3802203"/>
          </a:xfrm>
          <a:prstGeom prst="rect">
            <a:avLst/>
          </a:prstGeom>
        </p:spPr>
      </p:pic>
    </p:spTree>
    <p:extLst>
      <p:ext uri="{BB962C8B-B14F-4D97-AF65-F5344CB8AC3E}">
        <p14:creationId xmlns:p14="http://schemas.microsoft.com/office/powerpoint/2010/main" val="4162967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D07592-EFDF-46E8-A2E3-6362097EC6AD}"/>
              </a:ext>
            </a:extLst>
          </p:cNvPr>
          <p:cNvSpPr>
            <a:spLocks noGrp="1"/>
          </p:cNvSpPr>
          <p:nvPr>
            <p:ph type="title"/>
          </p:nvPr>
        </p:nvSpPr>
        <p:spPr/>
        <p:txBody>
          <a:bodyPr/>
          <a:lstStyle/>
          <a:p>
            <a:endParaRPr lang="en-GB"/>
          </a:p>
        </p:txBody>
      </p:sp>
      <p:sp>
        <p:nvSpPr>
          <p:cNvPr id="5" name="Content Placeholder 4">
            <a:extLst>
              <a:ext uri="{FF2B5EF4-FFF2-40B4-BE49-F238E27FC236}">
                <a16:creationId xmlns:a16="http://schemas.microsoft.com/office/drawing/2014/main" id="{421E4D48-59E2-42D7-BD03-57120D2A1809}"/>
              </a:ext>
            </a:extLst>
          </p:cNvPr>
          <p:cNvSpPr>
            <a:spLocks noGrp="1"/>
          </p:cNvSpPr>
          <p:nvPr>
            <p:ph sz="half" idx="1"/>
          </p:nvPr>
        </p:nvSpPr>
        <p:spPr/>
        <p:txBody>
          <a:bodyPr/>
          <a:lstStyle/>
          <a:p>
            <a:r>
              <a:rPr lang="en-GB" dirty="0"/>
              <a:t>Introduction</a:t>
            </a:r>
          </a:p>
          <a:p>
            <a:pPr>
              <a:buFont typeface="Wingdings" panose="05000000000000000000" pitchFamily="2" charset="2"/>
              <a:buChar char="§"/>
            </a:pPr>
            <a:r>
              <a:rPr lang="en-GB" dirty="0"/>
              <a:t> How do the authors introduce the topic?</a:t>
            </a:r>
          </a:p>
          <a:p>
            <a:pPr>
              <a:buFont typeface="Wingdings" panose="05000000000000000000" pitchFamily="2" charset="2"/>
              <a:buChar char="§"/>
            </a:pPr>
            <a:r>
              <a:rPr lang="en-GB" dirty="0"/>
              <a:t> How do they characterise earlier research?</a:t>
            </a:r>
          </a:p>
          <a:p>
            <a:pPr>
              <a:buFont typeface="Wingdings" panose="05000000000000000000" pitchFamily="2" charset="2"/>
              <a:buChar char="§"/>
            </a:pPr>
            <a:r>
              <a:rPr lang="en-GB" dirty="0"/>
              <a:t> How do they establish their stance towards the previous research?</a:t>
            </a:r>
          </a:p>
          <a:p>
            <a:pPr>
              <a:buFont typeface="Wingdings" panose="05000000000000000000" pitchFamily="2" charset="2"/>
              <a:buChar char="§"/>
            </a:pPr>
            <a:r>
              <a:rPr lang="en-GB" dirty="0"/>
              <a:t> What will their own contribution to the research area be?</a:t>
            </a:r>
          </a:p>
        </p:txBody>
      </p:sp>
      <p:pic>
        <p:nvPicPr>
          <p:cNvPr id="9" name="Content Placeholder 8">
            <a:extLst>
              <a:ext uri="{FF2B5EF4-FFF2-40B4-BE49-F238E27FC236}">
                <a16:creationId xmlns:a16="http://schemas.microsoft.com/office/drawing/2014/main" id="{79237B21-6BDF-41FB-A440-387D83DDBD02}"/>
              </a:ext>
            </a:extLst>
          </p:cNvPr>
          <p:cNvPicPr>
            <a:picLocks noGrp="1" noChangeAspect="1"/>
          </p:cNvPicPr>
          <p:nvPr>
            <p:ph sz="half" idx="2"/>
          </p:nvPr>
        </p:nvPicPr>
        <p:blipFill rotWithShape="1">
          <a:blip r:embed="rId2"/>
          <a:srcRect l="38838" t="21705" r="39917" b="18660"/>
          <a:stretch/>
        </p:blipFill>
        <p:spPr>
          <a:xfrm>
            <a:off x="7442791" y="477903"/>
            <a:ext cx="3944679" cy="6228435"/>
          </a:xfrm>
          <a:prstGeom prst="rect">
            <a:avLst/>
          </a:prstGeom>
        </p:spPr>
      </p:pic>
      <p:sp>
        <p:nvSpPr>
          <p:cNvPr id="10" name="Arrow: Right 9">
            <a:extLst>
              <a:ext uri="{FF2B5EF4-FFF2-40B4-BE49-F238E27FC236}">
                <a16:creationId xmlns:a16="http://schemas.microsoft.com/office/drawing/2014/main" id="{9F8731DF-3434-4E1A-BEE1-2FA909FD2677}"/>
              </a:ext>
            </a:extLst>
          </p:cNvPr>
          <p:cNvSpPr/>
          <p:nvPr/>
        </p:nvSpPr>
        <p:spPr>
          <a:xfrm>
            <a:off x="6538680" y="442851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9668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066D1-C993-4C8E-9826-BAB78E11A4FB}"/>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33251B91-16E1-403D-93AC-6309795C7A04}"/>
              </a:ext>
            </a:extLst>
          </p:cNvPr>
          <p:cNvSpPr>
            <a:spLocks noGrp="1"/>
          </p:cNvSpPr>
          <p:nvPr>
            <p:ph sz="half" idx="1"/>
          </p:nvPr>
        </p:nvSpPr>
        <p:spPr/>
        <p:txBody>
          <a:bodyPr/>
          <a:lstStyle/>
          <a:p>
            <a:r>
              <a:rPr lang="en-GB" dirty="0"/>
              <a:t>Literature review</a:t>
            </a:r>
          </a:p>
          <a:p>
            <a:r>
              <a:rPr lang="en-GB" dirty="0"/>
              <a:t>How does the literature review establish a framework for the current research?</a:t>
            </a:r>
          </a:p>
          <a:p>
            <a:r>
              <a:rPr lang="en-GB" dirty="0"/>
              <a:t>What are the key concepts in the literature review?</a:t>
            </a:r>
          </a:p>
          <a:p>
            <a:r>
              <a:rPr lang="en-GB" dirty="0"/>
              <a:t>How do the present researchers take a stance with respect to the previous research?</a:t>
            </a:r>
          </a:p>
          <a:p>
            <a:pPr lvl="1"/>
            <a:r>
              <a:rPr lang="en-GB" dirty="0"/>
              <a:t>Challenge it?</a:t>
            </a:r>
          </a:p>
          <a:p>
            <a:pPr lvl="1"/>
            <a:r>
              <a:rPr lang="en-GB" dirty="0"/>
              <a:t>Extend it?</a:t>
            </a:r>
          </a:p>
        </p:txBody>
      </p:sp>
      <p:pic>
        <p:nvPicPr>
          <p:cNvPr id="5" name="Content Placeholder 4">
            <a:extLst>
              <a:ext uri="{FF2B5EF4-FFF2-40B4-BE49-F238E27FC236}">
                <a16:creationId xmlns:a16="http://schemas.microsoft.com/office/drawing/2014/main" id="{A35BDA7E-9D17-4121-B106-9B78D3E3BF94}"/>
              </a:ext>
            </a:extLst>
          </p:cNvPr>
          <p:cNvPicPr>
            <a:picLocks noGrp="1" noChangeAspect="1"/>
          </p:cNvPicPr>
          <p:nvPr>
            <p:ph sz="half" idx="2"/>
          </p:nvPr>
        </p:nvPicPr>
        <p:blipFill rotWithShape="1">
          <a:blip r:embed="rId2"/>
          <a:srcRect l="38614" t="24886" r="40141" b="13095"/>
          <a:stretch/>
        </p:blipFill>
        <p:spPr>
          <a:xfrm>
            <a:off x="7399788" y="489098"/>
            <a:ext cx="3768084" cy="6187584"/>
          </a:xfrm>
          <a:prstGeom prst="rect">
            <a:avLst/>
          </a:prstGeom>
        </p:spPr>
      </p:pic>
      <p:sp>
        <p:nvSpPr>
          <p:cNvPr id="6" name="Arrow: Right 5">
            <a:extLst>
              <a:ext uri="{FF2B5EF4-FFF2-40B4-BE49-F238E27FC236}">
                <a16:creationId xmlns:a16="http://schemas.microsoft.com/office/drawing/2014/main" id="{2D54E0F8-814C-492F-8D1E-B0D914636EA3}"/>
              </a:ext>
            </a:extLst>
          </p:cNvPr>
          <p:cNvSpPr/>
          <p:nvPr/>
        </p:nvSpPr>
        <p:spPr>
          <a:xfrm>
            <a:off x="6591500" y="389612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56035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97491-0056-4F2F-90D3-7F64C6BC509E}"/>
              </a:ext>
            </a:extLst>
          </p:cNvPr>
          <p:cNvSpPr>
            <a:spLocks noGrp="1"/>
          </p:cNvSpPr>
          <p:nvPr>
            <p:ph type="title"/>
          </p:nvPr>
        </p:nvSpPr>
        <p:spPr/>
        <p:txBody>
          <a:bodyPr/>
          <a:lstStyle/>
          <a:p>
            <a:r>
              <a:rPr lang="en-GB" dirty="0"/>
              <a:t>Previous research concerns</a:t>
            </a:r>
          </a:p>
        </p:txBody>
      </p:sp>
      <p:sp>
        <p:nvSpPr>
          <p:cNvPr id="3" name="Content Placeholder 2">
            <a:extLst>
              <a:ext uri="{FF2B5EF4-FFF2-40B4-BE49-F238E27FC236}">
                <a16:creationId xmlns:a16="http://schemas.microsoft.com/office/drawing/2014/main" id="{D3DCA357-B047-4CC7-9F04-D89F29B4170C}"/>
              </a:ext>
            </a:extLst>
          </p:cNvPr>
          <p:cNvSpPr>
            <a:spLocks noGrp="1"/>
          </p:cNvSpPr>
          <p:nvPr>
            <p:ph idx="1"/>
          </p:nvPr>
        </p:nvSpPr>
        <p:spPr/>
        <p:txBody>
          <a:bodyPr/>
          <a:lstStyle/>
          <a:p>
            <a:pPr>
              <a:buFont typeface="Wingdings" panose="05000000000000000000" pitchFamily="2" charset="2"/>
              <a:buChar char="§"/>
            </a:pPr>
            <a:r>
              <a:rPr lang="en-GB" dirty="0"/>
              <a:t> LL as an indicator of linguistic ‘power’ (Quebec, Jerusalem, Tokyo)</a:t>
            </a:r>
          </a:p>
          <a:p>
            <a:pPr>
              <a:buFont typeface="Wingdings" panose="05000000000000000000" pitchFamily="2" charset="2"/>
              <a:buChar char="§"/>
            </a:pPr>
            <a:r>
              <a:rPr lang="en-GB" dirty="0"/>
              <a:t> LL as a manifestation of state/civic authority vs private/individual agency</a:t>
            </a:r>
          </a:p>
          <a:p>
            <a:pPr>
              <a:buFont typeface="Wingdings" panose="05000000000000000000" pitchFamily="2" charset="2"/>
              <a:buChar char="§"/>
            </a:pPr>
            <a:r>
              <a:rPr lang="en-GB" dirty="0"/>
              <a:t> Commercialization of ‘the public sphere’ (</a:t>
            </a:r>
            <a:r>
              <a:rPr lang="en-GB" dirty="0" err="1"/>
              <a:t>cf</a:t>
            </a:r>
            <a:r>
              <a:rPr lang="en-GB" dirty="0"/>
              <a:t> Habermas)</a:t>
            </a:r>
          </a:p>
          <a:p>
            <a:pPr>
              <a:buFont typeface="Wingdings" panose="05000000000000000000" pitchFamily="2" charset="2"/>
              <a:buChar char="§"/>
            </a:pPr>
            <a:endParaRPr lang="en-GB" dirty="0"/>
          </a:p>
        </p:txBody>
      </p:sp>
    </p:spTree>
    <p:extLst>
      <p:ext uri="{BB962C8B-B14F-4D97-AF65-F5344CB8AC3E}">
        <p14:creationId xmlns:p14="http://schemas.microsoft.com/office/powerpoint/2010/main" val="2443629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24758-AE79-4A1E-AB4E-0CCC402A159F}"/>
              </a:ext>
            </a:extLst>
          </p:cNvPr>
          <p:cNvSpPr>
            <a:spLocks noGrp="1"/>
          </p:cNvSpPr>
          <p:nvPr>
            <p:ph type="title"/>
          </p:nvPr>
        </p:nvSpPr>
        <p:spPr/>
        <p:txBody>
          <a:bodyPr/>
          <a:lstStyle/>
          <a:p>
            <a:r>
              <a:rPr lang="en-GB" dirty="0"/>
              <a:t>Previous methodologies</a:t>
            </a:r>
          </a:p>
        </p:txBody>
      </p:sp>
      <p:sp>
        <p:nvSpPr>
          <p:cNvPr id="3" name="Content Placeholder 2">
            <a:extLst>
              <a:ext uri="{FF2B5EF4-FFF2-40B4-BE49-F238E27FC236}">
                <a16:creationId xmlns:a16="http://schemas.microsoft.com/office/drawing/2014/main" id="{28775576-3014-459F-9E17-02CD9660B440}"/>
              </a:ext>
            </a:extLst>
          </p:cNvPr>
          <p:cNvSpPr>
            <a:spLocks noGrp="1"/>
          </p:cNvSpPr>
          <p:nvPr>
            <p:ph idx="1"/>
          </p:nvPr>
        </p:nvSpPr>
        <p:spPr/>
        <p:txBody>
          <a:bodyPr/>
          <a:lstStyle/>
          <a:p>
            <a:pPr>
              <a:buFont typeface="Wingdings" panose="05000000000000000000" pitchFamily="2" charset="2"/>
              <a:buChar char="§"/>
            </a:pPr>
            <a:r>
              <a:rPr lang="en-GB" dirty="0"/>
              <a:t> Quantitative (count the manifestations of each language in the environment)</a:t>
            </a:r>
          </a:p>
          <a:p>
            <a:pPr>
              <a:buFont typeface="Wingdings" panose="05000000000000000000" pitchFamily="2" charset="2"/>
              <a:buChar char="§"/>
            </a:pPr>
            <a:r>
              <a:rPr lang="en-GB" dirty="0"/>
              <a:t> Correlate LL with sociolinguistic facts/attitudes of inhabitants (</a:t>
            </a:r>
            <a:r>
              <a:rPr lang="en-GB" dirty="0" err="1"/>
              <a:t>cf</a:t>
            </a:r>
            <a:r>
              <a:rPr lang="en-GB" dirty="0"/>
              <a:t> Macau)</a:t>
            </a:r>
          </a:p>
          <a:p>
            <a:pPr>
              <a:buFont typeface="Wingdings" panose="05000000000000000000" pitchFamily="2" charset="2"/>
              <a:buChar char="§"/>
            </a:pPr>
            <a:r>
              <a:rPr lang="en-GB" dirty="0"/>
              <a:t> Interpret the symbolic function of some languages (</a:t>
            </a:r>
            <a:r>
              <a:rPr lang="en-GB" dirty="0" err="1"/>
              <a:t>eg</a:t>
            </a:r>
            <a:r>
              <a:rPr lang="en-GB" dirty="0"/>
              <a:t> English = modernity)</a:t>
            </a:r>
          </a:p>
          <a:p>
            <a:pPr>
              <a:buFont typeface="Wingdings" panose="05000000000000000000" pitchFamily="2" charset="2"/>
              <a:buChar char="§"/>
            </a:pPr>
            <a:endParaRPr lang="en-GB" dirty="0"/>
          </a:p>
          <a:p>
            <a:pPr>
              <a:buFont typeface="Wingdings" panose="05000000000000000000" pitchFamily="2" charset="2"/>
              <a:buChar char="§"/>
            </a:pPr>
            <a:r>
              <a:rPr lang="en-GB" dirty="0"/>
              <a:t> Lack of content analysis (</a:t>
            </a:r>
            <a:r>
              <a:rPr lang="en-GB" i="1" dirty="0"/>
              <a:t>what</a:t>
            </a:r>
            <a:r>
              <a:rPr lang="en-GB" dirty="0"/>
              <a:t> do the signs advertise/convey?)</a:t>
            </a:r>
          </a:p>
          <a:p>
            <a:pPr>
              <a:buFont typeface="Wingdings" panose="05000000000000000000" pitchFamily="2" charset="2"/>
              <a:buChar char="§"/>
            </a:pPr>
            <a:r>
              <a:rPr lang="en-GB" dirty="0"/>
              <a:t> Lack of attention to ‘communicative force’ (relative salience of signs)</a:t>
            </a:r>
          </a:p>
          <a:p>
            <a:pPr>
              <a:buFont typeface="Wingdings" panose="05000000000000000000" pitchFamily="2" charset="2"/>
              <a:buChar char="§"/>
            </a:pPr>
            <a:r>
              <a:rPr lang="en-GB" dirty="0"/>
              <a:t> Lack of attention to function of signs (to inform, give sense of authenticity…)</a:t>
            </a:r>
          </a:p>
          <a:p>
            <a:pPr>
              <a:buFont typeface="Wingdings" panose="05000000000000000000" pitchFamily="2" charset="2"/>
              <a:buChar char="§"/>
            </a:pPr>
            <a:r>
              <a:rPr lang="en-GB" dirty="0"/>
              <a:t> Ignore issues such as the ‘language’ of commercial logos.</a:t>
            </a:r>
          </a:p>
          <a:p>
            <a:pPr>
              <a:buFont typeface="Wingdings" panose="05000000000000000000" pitchFamily="2" charset="2"/>
              <a:buChar char="§"/>
            </a:pPr>
            <a:endParaRPr lang="en-GB" dirty="0"/>
          </a:p>
        </p:txBody>
      </p:sp>
    </p:spTree>
    <p:extLst>
      <p:ext uri="{BB962C8B-B14F-4D97-AF65-F5344CB8AC3E}">
        <p14:creationId xmlns:p14="http://schemas.microsoft.com/office/powerpoint/2010/main" val="3048242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45862-2DF2-4BE0-9C2A-D429B4F0284F}"/>
              </a:ext>
            </a:extLst>
          </p:cNvPr>
          <p:cNvSpPr>
            <a:spLocks noGrp="1"/>
          </p:cNvSpPr>
          <p:nvPr>
            <p:ph type="title"/>
          </p:nvPr>
        </p:nvSpPr>
        <p:spPr/>
        <p:txBody>
          <a:bodyPr/>
          <a:lstStyle/>
          <a:p>
            <a:r>
              <a:rPr lang="en-GB" dirty="0"/>
              <a:t>The present article`s methodology/approach</a:t>
            </a:r>
          </a:p>
        </p:txBody>
      </p:sp>
      <p:sp>
        <p:nvSpPr>
          <p:cNvPr id="6" name="Content Placeholder 5">
            <a:extLst>
              <a:ext uri="{FF2B5EF4-FFF2-40B4-BE49-F238E27FC236}">
                <a16:creationId xmlns:a16="http://schemas.microsoft.com/office/drawing/2014/main" id="{D641900E-A06A-4932-941F-788F741F9225}"/>
              </a:ext>
            </a:extLst>
          </p:cNvPr>
          <p:cNvSpPr>
            <a:spLocks noGrp="1"/>
          </p:cNvSpPr>
          <p:nvPr>
            <p:ph idx="1"/>
          </p:nvPr>
        </p:nvSpPr>
        <p:spPr/>
        <p:txBody>
          <a:bodyPr>
            <a:normAutofit/>
          </a:bodyPr>
          <a:lstStyle/>
          <a:p>
            <a:r>
              <a:rPr lang="en-US" sz="3200" dirty="0">
                <a:solidFill>
                  <a:srgbClr val="FF0000"/>
                </a:solidFill>
              </a:rPr>
              <a:t>They argue that </a:t>
            </a:r>
            <a:r>
              <a:rPr lang="en-US" sz="3200" dirty="0"/>
              <a:t>LL should be understood in terms of the symbolic functions of language that allow people to use language to index identity and present a certain image of self, that support actors’ rational self-interests in attracting clients, and that are borne out of power relations among different groups. </a:t>
            </a:r>
            <a:r>
              <a:rPr lang="en-US" sz="3200" dirty="0">
                <a:solidFill>
                  <a:srgbClr val="FF0000"/>
                </a:solidFill>
              </a:rPr>
              <a:t>Like these researchers, we stress</a:t>
            </a:r>
            <a:r>
              <a:rPr lang="en-US" sz="3200" dirty="0"/>
              <a:t> that the symbolic functions of language help to shape geographical spaces into social spaces.</a:t>
            </a:r>
            <a:endParaRPr lang="en-GB" sz="3200" dirty="0"/>
          </a:p>
        </p:txBody>
      </p:sp>
    </p:spTree>
    <p:extLst>
      <p:ext uri="{BB962C8B-B14F-4D97-AF65-F5344CB8AC3E}">
        <p14:creationId xmlns:p14="http://schemas.microsoft.com/office/powerpoint/2010/main" val="263912636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docProps/app.xml><?xml version="1.0" encoding="utf-8"?>
<Properties xmlns="http://schemas.openxmlformats.org/officeDocument/2006/extended-properties" xmlns:vt="http://schemas.openxmlformats.org/officeDocument/2006/docPropsVTypes">
  <Template>Integral</Template>
  <TotalTime>835</TotalTime>
  <Words>2078</Words>
  <Application>Microsoft Office PowerPoint</Application>
  <PresentationFormat>Widescreen</PresentationFormat>
  <Paragraphs>134</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Tw Cen MT</vt:lpstr>
      <vt:lpstr>Tw Cen MT Condensed</vt:lpstr>
      <vt:lpstr>Wingdings</vt:lpstr>
      <vt:lpstr>Wingdings 3</vt:lpstr>
      <vt:lpstr>Integral</vt:lpstr>
      <vt:lpstr>Topics in research Session 2: chinatown, Washington DC</vt:lpstr>
      <vt:lpstr>Report on home activities</vt:lpstr>
      <vt:lpstr>Recap: General questions</vt:lpstr>
      <vt:lpstr>chinatown, Washington dc</vt:lpstr>
      <vt:lpstr>PowerPoint Presentation</vt:lpstr>
      <vt:lpstr>PowerPoint Presentation</vt:lpstr>
      <vt:lpstr>Previous research concerns</vt:lpstr>
      <vt:lpstr>Previous methodologies</vt:lpstr>
      <vt:lpstr>The present article`s methodology/approach</vt:lpstr>
      <vt:lpstr>Key concept &amp; AIM</vt:lpstr>
      <vt:lpstr>background</vt:lpstr>
      <vt:lpstr>background</vt:lpstr>
      <vt:lpstr>Methods (1)</vt:lpstr>
      <vt:lpstr>Meth0ds (2)</vt:lpstr>
      <vt:lpstr>Methods (3)</vt:lpstr>
      <vt:lpstr>categorization</vt:lpstr>
      <vt:lpstr>Results (1)</vt:lpstr>
      <vt:lpstr>Friendship arch</vt:lpstr>
      <vt:lpstr>Results (2)</vt:lpstr>
      <vt:lpstr>Discussion (1): ideational &amp; symbolic uses of language</vt:lpstr>
      <vt:lpstr>Discussion (2): commodification &amp; detachment of ethnicity</vt:lpstr>
      <vt:lpstr>Qualifications</vt:lpstr>
      <vt:lpstr>Conclusion (1) summary of findings and discussion</vt:lpstr>
      <vt:lpstr>Conclusion (2) revisiting methods</vt:lpstr>
      <vt:lpstr>Reviewing research article structure</vt:lpstr>
      <vt:lpstr>Relevance to sao Paulo?</vt:lpstr>
      <vt:lpstr>Next week’s tasks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Topics in research</dc:title>
  <dc:creator>John Corbett</dc:creator>
  <cp:lastModifiedBy>John Corbett</cp:lastModifiedBy>
  <cp:revision>30</cp:revision>
  <dcterms:created xsi:type="dcterms:W3CDTF">2018-07-30T16:09:02Z</dcterms:created>
  <dcterms:modified xsi:type="dcterms:W3CDTF">2018-08-15T19:31:07Z</dcterms:modified>
</cp:coreProperties>
</file>