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67" r:id="rId2"/>
    <p:sldId id="469" r:id="rId3"/>
    <p:sldId id="470" r:id="rId4"/>
    <p:sldId id="471" r:id="rId5"/>
    <p:sldId id="472" r:id="rId6"/>
    <p:sldId id="473" r:id="rId7"/>
    <p:sldId id="474" r:id="rId8"/>
    <p:sldId id="475" r:id="rId9"/>
    <p:sldId id="478" r:id="rId10"/>
    <p:sldId id="479" r:id="rId11"/>
    <p:sldId id="506" r:id="rId12"/>
    <p:sldId id="503" r:id="rId13"/>
    <p:sldId id="505" r:id="rId14"/>
    <p:sldId id="502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3" r:id="rId26"/>
    <p:sldId id="494" r:id="rId27"/>
    <p:sldId id="495" r:id="rId28"/>
    <p:sldId id="496" r:id="rId29"/>
    <p:sldId id="497" r:id="rId30"/>
    <p:sldId id="498" r:id="rId31"/>
    <p:sldId id="499" r:id="rId32"/>
    <p:sldId id="500" r:id="rId33"/>
    <p:sldId id="501" r:id="rId3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7273" autoAdjust="0"/>
  </p:normalViewPr>
  <p:slideViewPr>
    <p:cSldViewPr>
      <p:cViewPr varScale="1">
        <p:scale>
          <a:sx n="71" d="100"/>
          <a:sy n="71" d="100"/>
        </p:scale>
        <p:origin x="4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021569442475744"/>
          <c:y val="0.26658446680527553"/>
          <c:w val="0.63781371035402201"/>
          <c:h val="0.62052430682305149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titulos</c:v>
                </c:pt>
              </c:strCache>
            </c:strRef>
          </c:tx>
          <c:dLbls>
            <c:dLbl>
              <c:idx val="0"/>
              <c:layout>
                <c:manualLayout>
                  <c:x val="0.14536710959318697"/>
                  <c:y val="2.696823368832034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625490676917237"/>
                  <c:y val="0.1116129546859465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2618678744504497"/>
                  <c:y val="-0.1017515147889551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85589458568896E-2"/>
                  <c:y val="-1.49757220707671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3156869653901246"/>
                  <c:y val="0.120419490426989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0888107514240034"/>
                  <c:y val="-1.515287475180818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5629653352361358"/>
                  <c:y val="-1.949213620139072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175348497913351E-3"/>
                  <c:y val="-7.873466338498001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7687200879632993E-2"/>
                  <c:y val="-8.0644529525209455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29489926183777426"/>
                  <c:y val="5.86300596230048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Plan1!$A$2:$A$11</c:f>
              <c:strCache>
                <c:ptCount val="10"/>
                <c:pt idx="1">
                  <c:v>LFT</c:v>
                </c:pt>
                <c:pt idx="2">
                  <c:v>LTN</c:v>
                </c:pt>
                <c:pt idx="3">
                  <c:v>NTN-B</c:v>
                </c:pt>
                <c:pt idx="4">
                  <c:v>NTN-C</c:v>
                </c:pt>
                <c:pt idx="5">
                  <c:v>NTN-F</c:v>
                </c:pt>
                <c:pt idx="6">
                  <c:v>Dívida securitizada</c:v>
                </c:pt>
                <c:pt idx="7">
                  <c:v>TDA</c:v>
                </c:pt>
                <c:pt idx="8">
                  <c:v>Dívida Externa</c:v>
                </c:pt>
                <c:pt idx="9">
                  <c:v>Outros (reg. no Selic)</c:v>
                </c:pt>
              </c:strCache>
            </c:strRef>
          </c:cat>
          <c:val>
            <c:numRef>
              <c:f>Plan1!$B$2:$B$11</c:f>
              <c:numCache>
                <c:formatCode>_(* #,##0.00_);_(* \(#,##0.00\);_(* "-"??_);_(@_)</c:formatCode>
                <c:ptCount val="10"/>
                <c:pt idx="1">
                  <c:v>1207.23</c:v>
                </c:pt>
                <c:pt idx="2">
                  <c:v>883.84</c:v>
                </c:pt>
                <c:pt idx="3">
                  <c:v>992.62</c:v>
                </c:pt>
                <c:pt idx="4">
                  <c:v>78.209999999999994</c:v>
                </c:pt>
                <c:pt idx="5">
                  <c:v>392.55</c:v>
                </c:pt>
                <c:pt idx="6">
                  <c:v>5.35</c:v>
                </c:pt>
                <c:pt idx="7">
                  <c:v>1.68</c:v>
                </c:pt>
                <c:pt idx="8">
                  <c:v>146.79</c:v>
                </c:pt>
                <c:pt idx="9">
                  <c:v>45.83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09BFD-10A4-4386-BF78-4C21EF2E1773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87EE-1A5E-4776-802F-0A83BFC4BA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565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99712C-C5EF-4602-B7BB-2FD6E27BD195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018494-FC91-4FCE-A075-544A3CBE6E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06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6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20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33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69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41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9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92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13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71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7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27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57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75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22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5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03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67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72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5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27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40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E8B3D-B93E-4911-8214-C327127DA7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5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872-B47E-41A3-BE14-65406E13041F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24E-EC0D-427A-8F03-62A29EE5BA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872-B47E-41A3-BE14-65406E13041F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24E-EC0D-427A-8F03-62A29EE5BA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872-B47E-41A3-BE14-65406E13041F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24E-EC0D-427A-8F03-62A29EE5BA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872-B47E-41A3-BE14-65406E13041F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24E-EC0D-427A-8F03-62A29EE5BA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872-B47E-41A3-BE14-65406E13041F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24E-EC0D-427A-8F03-62A29EE5BA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872-B47E-41A3-BE14-65406E13041F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24E-EC0D-427A-8F03-62A29EE5BA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872-B47E-41A3-BE14-65406E13041F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24E-EC0D-427A-8F03-62A29EE5BA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872-B47E-41A3-BE14-65406E13041F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24E-EC0D-427A-8F03-62A29EE5BA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872-B47E-41A3-BE14-65406E13041F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24E-EC0D-427A-8F03-62A29EE5BA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872-B47E-41A3-BE14-65406E13041F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24E-EC0D-427A-8F03-62A29EE5BA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4872-B47E-41A3-BE14-65406E13041F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B24E-EC0D-427A-8F03-62A29EE5BA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24872-B47E-41A3-BE14-65406E13041F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B24E-EC0D-427A-8F03-62A29EE5BA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://www.tesouro.fazenda.gov.br/documents/10180/669297/Texto_RMD_Jun_18.pdf/08926696-2e46-49da-b469-b914f12ed739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47007"/>
            <a:ext cx="7772400" cy="14700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4800" b="1" dirty="0" smtClean="0"/>
              <a:t>Juros</a:t>
            </a:r>
            <a:endParaRPr lang="en-US" sz="4800" b="1" dirty="0"/>
          </a:p>
        </p:txBody>
      </p:sp>
      <p:pic>
        <p:nvPicPr>
          <p:cNvPr id="4101" name="Picture 5" descr="Logo ESALQ (ver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02711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38200" y="1587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0675 – Economia</a:t>
            </a: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Monetária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latin typeface="Arial" charset="0"/>
              </a:rPr>
              <a:t>Aula 20/08/2018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3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855365"/>
            <a:ext cx="6048672" cy="4525963"/>
          </a:xfrm>
        </p:spPr>
        <p:txBody>
          <a:bodyPr>
            <a:noAutofit/>
          </a:bodyPr>
          <a:lstStyle/>
          <a:p>
            <a:r>
              <a:rPr lang="pt-BR" sz="2400" dirty="0" smtClean="0"/>
              <a:t>Exemplo: </a:t>
            </a:r>
          </a:p>
          <a:p>
            <a:pPr lvl="1"/>
            <a:r>
              <a:rPr lang="pt-BR" sz="2400" dirty="0" smtClean="0"/>
              <a:t>Imagine um título que faz um pagamento fixo anual de $100,00 e possui um valor de $ 1.000,00. Qual a taxa de juros?</a:t>
            </a:r>
          </a:p>
          <a:p>
            <a:pPr lvl="1"/>
            <a:endParaRPr lang="pt-BR" sz="2400" dirty="0" smtClean="0"/>
          </a:p>
          <a:p>
            <a:pPr lvl="1">
              <a:buNone/>
            </a:pPr>
            <a:r>
              <a:rPr lang="pt-BR" sz="2400" dirty="0" smtClean="0"/>
              <a:t>			     r = 100/1000 = 0,1 ou 10%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Se a taxa de juros subir para 20%, qual o valor do título?</a:t>
            </a:r>
          </a:p>
          <a:p>
            <a:pPr lvl="1" algn="ctr">
              <a:buNone/>
            </a:pPr>
            <a:r>
              <a:rPr lang="pt-BR" sz="2400" dirty="0" smtClean="0"/>
              <a:t>0,2 = 100/</a:t>
            </a:r>
            <a:r>
              <a:rPr lang="pt-BR" sz="2400" i="1" dirty="0" smtClean="0"/>
              <a:t>P</a:t>
            </a:r>
            <a:r>
              <a:rPr lang="pt-BR" sz="2400" i="1" baseline="-25000" dirty="0" smtClean="0"/>
              <a:t>B</a:t>
            </a:r>
            <a:r>
              <a:rPr lang="pt-BR" sz="2400" dirty="0" smtClean="0"/>
              <a:t> </a:t>
            </a:r>
          </a:p>
          <a:p>
            <a:pPr lvl="1" algn="ctr">
              <a:buNone/>
            </a:pPr>
            <a:r>
              <a:rPr lang="pt-BR" sz="2400" i="1" dirty="0" smtClean="0"/>
              <a:t>P</a:t>
            </a:r>
            <a:r>
              <a:rPr lang="pt-BR" sz="2400" i="1" baseline="-25000" dirty="0" smtClean="0"/>
              <a:t>B</a:t>
            </a:r>
            <a:r>
              <a:rPr lang="pt-BR" sz="2400" dirty="0" smtClean="0"/>
              <a:t> = $500,00</a:t>
            </a:r>
          </a:p>
          <a:p>
            <a:pPr lvl="1"/>
            <a:endParaRPr lang="en-US" sz="2400" dirty="0"/>
          </a:p>
        </p:txBody>
      </p:sp>
      <p:graphicFrame>
        <p:nvGraphicFramePr>
          <p:cNvPr id="149506" name="Object 2"/>
          <p:cNvGraphicFramePr>
            <a:graphicFrameLocks noChangeAspect="1"/>
          </p:cNvGraphicFramePr>
          <p:nvPr>
            <p:extLst/>
          </p:nvPr>
        </p:nvGraphicFramePr>
        <p:xfrm>
          <a:off x="899592" y="3573016"/>
          <a:ext cx="1008112" cy="97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ção" r:id="rId4" imgW="444307" imgH="431613" progId="Equation.3">
                  <p:embed/>
                </p:oleObj>
              </mc:Choice>
              <mc:Fallback>
                <p:oleObj name="Equação" r:id="rId4" imgW="44430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573016"/>
                        <a:ext cx="1008112" cy="97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54013"/>
            <a:ext cx="8229600" cy="1274787"/>
          </a:xfrm>
        </p:spPr>
        <p:txBody>
          <a:bodyPr>
            <a:noAutofit/>
          </a:bodyPr>
          <a:lstStyle/>
          <a:p>
            <a:r>
              <a:rPr lang="pt-BR" sz="4000" b="1" dirty="0" smtClean="0"/>
              <a:t>Relação entre </a:t>
            </a:r>
            <a:r>
              <a:rPr lang="pt-BR" sz="4000" b="1" dirty="0"/>
              <a:t>Preço de um Título e Taxa de Juros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97613" y="1855365"/>
            <a:ext cx="2736304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FF0000"/>
                </a:solidFill>
              </a:rPr>
              <a:t>Portanto, há uma relação inversa entre </a:t>
            </a:r>
            <a:r>
              <a:rPr lang="pt-BR" sz="2800" i="1" dirty="0" smtClean="0">
                <a:solidFill>
                  <a:srgbClr val="FF0000"/>
                </a:solidFill>
              </a:rPr>
              <a:t>P</a:t>
            </a:r>
            <a:r>
              <a:rPr lang="pt-BR" sz="2800" i="1" baseline="-25000" dirty="0" smtClean="0">
                <a:solidFill>
                  <a:srgbClr val="FF0000"/>
                </a:solidFill>
              </a:rPr>
              <a:t>B</a:t>
            </a:r>
            <a:r>
              <a:rPr lang="pt-BR" sz="2800" dirty="0" smtClean="0">
                <a:solidFill>
                  <a:srgbClr val="FF0000"/>
                </a:solidFill>
              </a:rPr>
              <a:t> e </a:t>
            </a:r>
            <a:r>
              <a:rPr lang="pt-BR" sz="2800" i="1" dirty="0" smtClean="0">
                <a:solidFill>
                  <a:srgbClr val="FF0000"/>
                </a:solidFill>
              </a:rPr>
              <a:t>r</a:t>
            </a:r>
            <a:r>
              <a:rPr lang="pt-BR" sz="2800" dirty="0" smtClean="0">
                <a:solidFill>
                  <a:srgbClr val="FF0000"/>
                </a:solidFill>
              </a:rPr>
              <a:t>:</a:t>
            </a:r>
          </a:p>
          <a:p>
            <a:endParaRPr lang="pt-BR" sz="2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7005587" y="3861048"/>
          <a:ext cx="116681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ção" r:id="rId6" imgW="482391" imgH="393529" progId="Equation.3">
                  <p:embed/>
                </p:oleObj>
              </mc:Choice>
              <mc:Fallback>
                <p:oleObj name="Equação" r:id="rId6" imgW="48239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5587" y="3861048"/>
                        <a:ext cx="1166813" cy="9461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29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74796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Dívida Pública Federal</a:t>
            </a:r>
            <a:br>
              <a:rPr lang="pt-BR" dirty="0"/>
            </a:br>
            <a:r>
              <a:rPr lang="pt-BR" dirty="0"/>
              <a:t>Brasileira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4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49" y="0"/>
            <a:ext cx="882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t-BR" sz="3700" b="1" dirty="0" smtClean="0"/>
              <a:t>Estoque da Dívida Pública Federal em mercado, em R$ Bilhões, 30 de junho de </a:t>
            </a:r>
            <a:r>
              <a:rPr lang="pt-BR" sz="3700" b="1" dirty="0" smtClean="0"/>
              <a:t>2018</a:t>
            </a:r>
            <a:r>
              <a:rPr lang="pt-BR" sz="3700" b="1" dirty="0" smtClean="0"/>
              <a:t/>
            </a:r>
            <a:br>
              <a:rPr lang="pt-BR" sz="3700" b="1" dirty="0" smtClean="0"/>
            </a:br>
            <a:endParaRPr lang="en-US" sz="3700" b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716947849"/>
              </p:ext>
            </p:extLst>
          </p:nvPr>
        </p:nvGraphicFramePr>
        <p:xfrm>
          <a:off x="107504" y="1196752"/>
          <a:ext cx="903649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139894" y="6290156"/>
            <a:ext cx="3933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Total: R$ </a:t>
            </a:r>
            <a:r>
              <a:rPr lang="pt-BR" sz="2800" dirty="0" smtClean="0"/>
              <a:t>3.754,10 </a:t>
            </a:r>
            <a:r>
              <a:rPr lang="pt-BR" sz="2800" dirty="0" smtClean="0"/>
              <a:t>bilhões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998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5" y="-5407"/>
            <a:ext cx="4780019" cy="681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60649"/>
            <a:ext cx="8229600" cy="936104"/>
          </a:xfrm>
        </p:spPr>
        <p:txBody>
          <a:bodyPr>
            <a:noAutofit/>
          </a:bodyPr>
          <a:lstStyle/>
          <a:p>
            <a:r>
              <a:rPr lang="pt-BR" sz="4000" b="1" dirty="0" smtClean="0"/>
              <a:t>Abordagem dos fundos emprestáveis</a:t>
            </a:r>
            <a:endParaRPr lang="pt-BR" sz="4000" b="1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2564904"/>
            <a:ext cx="8229600" cy="345489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BR" sz="2800" dirty="0" smtClean="0"/>
              <a:t>Suposição: uma vez que as taxas de juros de títulos diferentes tendem a se mover juntas, pressupõe-se que há apenas 1 tipo de título e 1 taxa de juros.</a:t>
            </a:r>
          </a:p>
        </p:txBody>
      </p:sp>
    </p:spTree>
    <p:extLst>
      <p:ext uri="{BB962C8B-B14F-4D97-AF65-F5344CB8AC3E}">
        <p14:creationId xmlns:p14="http://schemas.microsoft.com/office/powerpoint/2010/main" val="21087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Demanda por título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Demanda por um título que paga ao seu proprietário o valor de $ 1.000,00 após 1 ano. Se o título é vendido a $ 950,00, seu retorno esperado é: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A um preço de $ 900,00, seu retorno esperado é:</a:t>
            </a:r>
          </a:p>
          <a:p>
            <a:endParaRPr lang="pt-BR" sz="2800" dirty="0" smtClean="0"/>
          </a:p>
          <a:p>
            <a:endParaRPr lang="en-US" sz="2800" dirty="0"/>
          </a:p>
        </p:txBody>
      </p:sp>
      <p:graphicFrame>
        <p:nvGraphicFramePr>
          <p:cNvPr id="150531" name="Object 3"/>
          <p:cNvGraphicFramePr>
            <a:graphicFrameLocks noChangeAspect="1"/>
          </p:cNvGraphicFramePr>
          <p:nvPr/>
        </p:nvGraphicFramePr>
        <p:xfrm>
          <a:off x="1259632" y="3140968"/>
          <a:ext cx="602138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ção" r:id="rId3" imgW="2489200" imgH="431800" progId="Equation.3">
                  <p:embed/>
                </p:oleObj>
              </mc:Choice>
              <mc:Fallback>
                <p:oleObj name="Equação" r:id="rId3" imgW="2489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140968"/>
                        <a:ext cx="6021388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1115616" y="5517232"/>
          <a:ext cx="608171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ção" r:id="rId5" imgW="2514600" imgH="431800" progId="Equation.3">
                  <p:embed/>
                </p:oleObj>
              </mc:Choice>
              <mc:Fallback>
                <p:oleObj name="Equação" r:id="rId5" imgW="2514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517232"/>
                        <a:ext cx="6081713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91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Demanda por título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 = 5,3% =&gt; P</a:t>
            </a:r>
            <a:r>
              <a:rPr lang="pt-BR" baseline="-25000" dirty="0" smtClean="0"/>
              <a:t>B</a:t>
            </a:r>
            <a:r>
              <a:rPr lang="pt-BR" dirty="0" smtClean="0"/>
              <a:t> = $950,00</a:t>
            </a:r>
          </a:p>
          <a:p>
            <a:r>
              <a:rPr lang="pt-BR" dirty="0" smtClean="0"/>
              <a:t>r = 11,1% =&gt; P</a:t>
            </a:r>
            <a:r>
              <a:rPr lang="pt-BR" baseline="-25000" dirty="0" smtClean="0"/>
              <a:t>B</a:t>
            </a:r>
            <a:r>
              <a:rPr lang="pt-BR" dirty="0" smtClean="0"/>
              <a:t> = $900,00 </a:t>
            </a:r>
            <a:endParaRPr lang="en-US" dirty="0" smtClean="0"/>
          </a:p>
          <a:p>
            <a:endParaRPr lang="pt-BR" dirty="0" smtClean="0"/>
          </a:p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  <a:sym typeface="Symbol"/>
              </a:rPr>
              <a:t>r       </a:t>
            </a:r>
            <a:r>
              <a:rPr lang="pt-BR" dirty="0" smtClean="0">
                <a:solidFill>
                  <a:srgbClr val="C00000"/>
                </a:solidFill>
              </a:rPr>
              <a:t>P</a:t>
            </a:r>
            <a:r>
              <a:rPr lang="pt-BR" baseline="-25000" dirty="0" smtClean="0">
                <a:solidFill>
                  <a:srgbClr val="C00000"/>
                </a:solidFill>
              </a:rPr>
              <a:t>B     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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demanda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por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títulos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Oferta de título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 = 25%    =&gt; P</a:t>
            </a:r>
            <a:r>
              <a:rPr lang="pt-BR" baseline="-25000" dirty="0" smtClean="0"/>
              <a:t>B</a:t>
            </a:r>
            <a:r>
              <a:rPr lang="pt-BR" dirty="0" smtClean="0"/>
              <a:t> = $800,00 </a:t>
            </a:r>
            <a:endParaRPr lang="en-US" dirty="0" smtClean="0"/>
          </a:p>
          <a:p>
            <a:r>
              <a:rPr lang="pt-BR" dirty="0" smtClean="0"/>
              <a:t>r = 33,3% =&gt; P</a:t>
            </a:r>
            <a:r>
              <a:rPr lang="pt-BR" baseline="-25000" dirty="0" smtClean="0"/>
              <a:t>B</a:t>
            </a:r>
            <a:r>
              <a:rPr lang="pt-BR" dirty="0" smtClean="0"/>
              <a:t> = $750,00</a:t>
            </a:r>
          </a:p>
          <a:p>
            <a:endParaRPr lang="pt-BR" dirty="0" smtClean="0"/>
          </a:p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  <a:sym typeface="Symbol"/>
              </a:rPr>
              <a:t>r       </a:t>
            </a:r>
            <a:r>
              <a:rPr lang="pt-BR" dirty="0" smtClean="0">
                <a:solidFill>
                  <a:srgbClr val="C00000"/>
                </a:solidFill>
              </a:rPr>
              <a:t>P</a:t>
            </a:r>
            <a:r>
              <a:rPr lang="pt-BR" baseline="-25000" dirty="0" smtClean="0">
                <a:solidFill>
                  <a:srgbClr val="C00000"/>
                </a:solidFill>
              </a:rPr>
              <a:t>B      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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oferta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de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títulos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rmAutofit/>
          </a:bodyPr>
          <a:lstStyle/>
          <a:p>
            <a:r>
              <a:rPr lang="pt-BR" sz="4000" b="1" dirty="0"/>
              <a:t>O mercado de títulos e a taxa de juros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756369" y="3870340"/>
            <a:ext cx="33123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12553" y="5526524"/>
            <a:ext cx="37436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571205" y="3942348"/>
            <a:ext cx="31691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87823" y="2574196"/>
            <a:ext cx="2376264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59831" y="2430180"/>
            <a:ext cx="2592288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11759" y="3760232"/>
            <a:ext cx="374441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11759" y="4446404"/>
            <a:ext cx="374441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11759" y="3078252"/>
            <a:ext cx="374441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311859" y="4698432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36095" y="206084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r>
              <a:rPr lang="pt-BR" baseline="30000" dirty="0" smtClean="0"/>
              <a:t>o</a:t>
            </a:r>
            <a:endParaRPr lang="en-US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188657" y="495046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r>
              <a:rPr lang="pt-BR" baseline="30000" dirty="0" smtClean="0"/>
              <a:t>d</a:t>
            </a:r>
            <a:endParaRPr lang="en-US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4067943" y="33662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331640" y="1772816"/>
            <a:ext cx="120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Preço B ($)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156176" y="1916832"/>
            <a:ext cx="14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Taxa juros (%)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96136" y="5733256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Qtidade</a:t>
            </a:r>
            <a:r>
              <a:rPr lang="pt-BR" dirty="0" smtClean="0"/>
              <a:t> 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35696" y="28529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950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526581" y="3573016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P*=850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804028" y="429309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750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156176" y="292494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5,3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156176" y="357301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r*=17,6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156176" y="42930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964268" y="56612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300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00172" y="56612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100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716016" y="56612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0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Taxa de juros: mercado de moeda </a:t>
            </a:r>
            <a:r>
              <a:rPr lang="pt-BR" b="1" i="1" dirty="0" smtClean="0"/>
              <a:t>vs</a:t>
            </a:r>
            <a:r>
              <a:rPr lang="pt-BR" b="1" dirty="0" smtClean="0"/>
              <a:t> mercado de títulos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5146651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Nas aulas anteriores vimos modelos de oferta e demanda de moeda</a:t>
            </a:r>
          </a:p>
          <a:p>
            <a:r>
              <a:rPr lang="pt-BR" dirty="0" smtClean="0"/>
              <a:t>Apesar de abordagens diferentes, a análise do mercado de moedas está intimamente ligada à do mercado de títulos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Abordagem de fundos emprestáveis</a:t>
            </a:r>
            <a:r>
              <a:rPr lang="pt-BR" dirty="0" smtClean="0"/>
              <a:t>: determina a taxa de juros de equilíbrio através da oferta e demanda por títulos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Abordagem da preferência pela liquidez</a:t>
            </a:r>
            <a:r>
              <a:rPr lang="pt-BR" dirty="0" smtClean="0"/>
              <a:t>: o que determina a taxa de juros de equilíbrio é função da oferta e demanda por moeda</a:t>
            </a:r>
          </a:p>
        </p:txBody>
      </p:sp>
    </p:spTree>
    <p:extLst>
      <p:ext uri="{BB962C8B-B14F-4D97-AF65-F5344CB8AC3E}">
        <p14:creationId xmlns:p14="http://schemas.microsoft.com/office/powerpoint/2010/main" val="394636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rmAutofit/>
          </a:bodyPr>
          <a:lstStyle/>
          <a:p>
            <a:r>
              <a:rPr lang="pt-BR" sz="4000" b="1" dirty="0"/>
              <a:t>O mercado de títulos e a taxa de juros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96136" y="573325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Qtidade B ($)</a:t>
            </a:r>
            <a:endParaRPr lang="en-US" dirty="0"/>
          </a:p>
        </p:txBody>
      </p:sp>
      <p:grpSp>
        <p:nvGrpSpPr>
          <p:cNvPr id="44" name="Grupo 43"/>
          <p:cNvGrpSpPr/>
          <p:nvPr/>
        </p:nvGrpSpPr>
        <p:grpSpPr>
          <a:xfrm rot="10800000">
            <a:off x="798239" y="2348880"/>
            <a:ext cx="6294041" cy="3754502"/>
            <a:chOff x="1331640" y="1772816"/>
            <a:chExt cx="6294041" cy="3754502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756369" y="3870340"/>
              <a:ext cx="331236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4571205" y="3942348"/>
              <a:ext cx="316914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987823" y="2574196"/>
              <a:ext cx="2376264" cy="2304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059831" y="2430180"/>
              <a:ext cx="2592288" cy="2376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411759" y="3760232"/>
              <a:ext cx="374441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11759" y="4446404"/>
              <a:ext cx="374441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411759" y="3078252"/>
              <a:ext cx="374441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028418" y="2421682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</a:t>
              </a:r>
              <a:r>
                <a:rPr lang="pt-BR" baseline="30000" dirty="0" smtClean="0"/>
                <a:t>o</a:t>
              </a:r>
              <a:endParaRPr lang="en-US" baseline="30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28418" y="4869954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</a:t>
              </a:r>
              <a:r>
                <a:rPr lang="pt-BR" baseline="30000" dirty="0" smtClean="0"/>
                <a:t>d</a:t>
              </a:r>
              <a:endParaRPr lang="en-US" baseline="30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67943" y="336628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E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31640" y="1772816"/>
              <a:ext cx="1202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Preço B ($)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56176" y="1916832"/>
              <a:ext cx="1469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Taxa juros (%)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35696" y="285293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950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26581" y="3573016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P*=850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04028" y="429309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750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56176" y="292494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5,3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56176" y="3573016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r*=17,6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56176" y="429309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33</a:t>
              </a:r>
              <a:endParaRPr lang="en-US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964268" y="56612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300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00172" y="56612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100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716016" y="56612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500</a:t>
            </a:r>
            <a:endParaRPr lang="en-US" dirty="0"/>
          </a:p>
        </p:txBody>
      </p:sp>
      <p:cxnSp>
        <p:nvCxnSpPr>
          <p:cNvPr id="46" name="Straight Arrow Connector 6"/>
          <p:cNvCxnSpPr/>
          <p:nvPr/>
        </p:nvCxnSpPr>
        <p:spPr>
          <a:xfrm>
            <a:off x="2412553" y="5526524"/>
            <a:ext cx="37436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20"/>
          <p:cNvCxnSpPr/>
          <p:nvPr/>
        </p:nvCxnSpPr>
        <p:spPr>
          <a:xfrm rot="5400000">
            <a:off x="3311859" y="4698432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8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rmAutofit/>
          </a:bodyPr>
          <a:lstStyle/>
          <a:p>
            <a:r>
              <a:rPr lang="pt-BR" sz="4000" b="1" dirty="0"/>
              <a:t>O mercado de títulos e a taxa de juros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96136" y="573325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Qtidade B ($)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>
            <a:off x="683569" y="3933056"/>
            <a:ext cx="31691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059833" y="2997746"/>
            <a:ext cx="2376264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V="1">
            <a:off x="2771801" y="3069754"/>
            <a:ext cx="2592288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2267745" y="4115966"/>
            <a:ext cx="374441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2267745" y="3429794"/>
            <a:ext cx="374441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2267745" y="4797946"/>
            <a:ext cx="374441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0800000">
            <a:off x="4059101" y="414058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0800000">
            <a:off x="798239" y="5590034"/>
            <a:ext cx="14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Taxa juros (%)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0800000">
            <a:off x="1791332" y="458192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5,3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10800000">
            <a:off x="1363329" y="393385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r*=17,6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0800000">
            <a:off x="1849040" y="32137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964268" y="56612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300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00172" y="56612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100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716016" y="56612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500</a:t>
            </a:r>
            <a:endParaRPr lang="en-US" dirty="0"/>
          </a:p>
        </p:txBody>
      </p:sp>
      <p:cxnSp>
        <p:nvCxnSpPr>
          <p:cNvPr id="46" name="Straight Arrow Connector 6"/>
          <p:cNvCxnSpPr/>
          <p:nvPr/>
        </p:nvCxnSpPr>
        <p:spPr>
          <a:xfrm>
            <a:off x="2267744" y="5517232"/>
            <a:ext cx="3888431" cy="10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20"/>
          <p:cNvCxnSpPr/>
          <p:nvPr/>
        </p:nvCxnSpPr>
        <p:spPr>
          <a:xfrm rot="5400000">
            <a:off x="3311859" y="4698432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8"/>
          <p:cNvSpPr txBox="1"/>
          <p:nvPr/>
        </p:nvSpPr>
        <p:spPr>
          <a:xfrm rot="10800000">
            <a:off x="5004048" y="263691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r>
              <a:rPr lang="pt-BR" baseline="30000" dirty="0" smtClean="0"/>
              <a:t>d</a:t>
            </a:r>
            <a:endParaRPr lang="en-US" baseline="30000" dirty="0"/>
          </a:p>
        </p:txBody>
      </p:sp>
      <p:sp>
        <p:nvSpPr>
          <p:cNvPr id="45" name="TextBox 27"/>
          <p:cNvSpPr txBox="1"/>
          <p:nvPr/>
        </p:nvSpPr>
        <p:spPr>
          <a:xfrm rot="10800000">
            <a:off x="5004048" y="5085184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r>
              <a:rPr lang="pt-BR" baseline="30000" dirty="0" smtClean="0"/>
              <a:t>o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6371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rmAutofit/>
          </a:bodyPr>
          <a:lstStyle/>
          <a:p>
            <a:r>
              <a:rPr lang="pt-BR" sz="4000" b="1" dirty="0"/>
              <a:t>O mercado de títulos e a taxa de juros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96136" y="573325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Qtidade B ($)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>
            <a:off x="683569" y="3933056"/>
            <a:ext cx="31691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059833" y="2997746"/>
            <a:ext cx="2376264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V="1">
            <a:off x="2771801" y="3069754"/>
            <a:ext cx="2592288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2267745" y="4115966"/>
            <a:ext cx="374441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2267745" y="3429794"/>
            <a:ext cx="374441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2267745" y="4797946"/>
            <a:ext cx="374441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59100" y="370774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27584" y="1988840"/>
            <a:ext cx="14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Taxa juros (%)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791332" y="458192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5,3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363329" y="393385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r*=17,6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849040" y="32137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964268" y="56612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300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100172" y="56612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100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716016" y="56612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500</a:t>
            </a:r>
            <a:endParaRPr lang="en-US" dirty="0"/>
          </a:p>
        </p:txBody>
      </p:sp>
      <p:cxnSp>
        <p:nvCxnSpPr>
          <p:cNvPr id="46" name="Straight Arrow Connector 6"/>
          <p:cNvCxnSpPr/>
          <p:nvPr/>
        </p:nvCxnSpPr>
        <p:spPr>
          <a:xfrm>
            <a:off x="2267744" y="5517232"/>
            <a:ext cx="3888431" cy="10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20"/>
          <p:cNvCxnSpPr/>
          <p:nvPr/>
        </p:nvCxnSpPr>
        <p:spPr>
          <a:xfrm>
            <a:off x="4216382" y="4077072"/>
            <a:ext cx="4420" cy="14579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8"/>
          <p:cNvSpPr txBox="1"/>
          <p:nvPr/>
        </p:nvSpPr>
        <p:spPr>
          <a:xfrm>
            <a:off x="1835696" y="26276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Oferta de Fundos Emprestáveis =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31" name="TextBox 28"/>
          <p:cNvSpPr txBox="1"/>
          <p:nvPr/>
        </p:nvSpPr>
        <p:spPr>
          <a:xfrm>
            <a:off x="1475656" y="5075892"/>
            <a:ext cx="402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Demanda de Fundos Emprestáveis =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34" name="TextBox 27"/>
          <p:cNvSpPr txBox="1"/>
          <p:nvPr/>
        </p:nvSpPr>
        <p:spPr>
          <a:xfrm>
            <a:off x="5004048" y="5085184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r>
              <a:rPr lang="pt-BR" baseline="30000" dirty="0" smtClean="0"/>
              <a:t>o</a:t>
            </a:r>
            <a:endParaRPr lang="en-US" baseline="30000" dirty="0"/>
          </a:p>
        </p:txBody>
      </p:sp>
      <p:sp>
        <p:nvSpPr>
          <p:cNvPr id="35" name="TextBox 28"/>
          <p:cNvSpPr txBox="1"/>
          <p:nvPr/>
        </p:nvSpPr>
        <p:spPr>
          <a:xfrm>
            <a:off x="5004048" y="263691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r>
              <a:rPr lang="pt-BR" baseline="30000" dirty="0" smtClean="0"/>
              <a:t>d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41554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60649"/>
            <a:ext cx="8229600" cy="936104"/>
          </a:xfrm>
        </p:spPr>
        <p:txBody>
          <a:bodyPr>
            <a:noAutofit/>
          </a:bodyPr>
          <a:lstStyle/>
          <a:p>
            <a:r>
              <a:rPr lang="pt-BR" sz="4000" b="1" dirty="0" smtClean="0"/>
              <a:t>Abordagem dos fundos emprestáveis</a:t>
            </a:r>
            <a:endParaRPr lang="pt-BR" sz="4000" b="1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504056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pt-BR" sz="2800" dirty="0" smtClean="0"/>
              <a:t>Fundos </a:t>
            </a:r>
            <a:r>
              <a:rPr lang="pt-BR" sz="2800" dirty="0"/>
              <a:t>emprestáveis são, por definição, os empréstimos demandados por uma firma que oferta um determinado título no </a:t>
            </a:r>
            <a:r>
              <a:rPr lang="pt-BR" sz="2800" dirty="0" smtClean="0"/>
              <a:t>mercado. Portanto</a:t>
            </a:r>
            <a:r>
              <a:rPr lang="pt-BR" sz="2800" dirty="0"/>
              <a:t>: </a:t>
            </a:r>
            <a:endParaRPr lang="pt-BR" sz="2800" dirty="0" smtClean="0"/>
          </a:p>
          <a:p>
            <a:pPr lvl="1" algn="just">
              <a:lnSpc>
                <a:spcPct val="90000"/>
              </a:lnSpc>
            </a:pPr>
            <a:r>
              <a:rPr lang="pt-BR" sz="2400" dirty="0" smtClean="0"/>
              <a:t>A </a:t>
            </a:r>
            <a:r>
              <a:rPr lang="pt-BR" sz="2400" dirty="0" smtClean="0">
                <a:solidFill>
                  <a:srgbClr val="333399"/>
                </a:solidFill>
              </a:rPr>
              <a:t>oferta </a:t>
            </a:r>
            <a:r>
              <a:rPr lang="pt-BR" sz="2400" dirty="0">
                <a:solidFill>
                  <a:srgbClr val="333399"/>
                </a:solidFill>
              </a:rPr>
              <a:t>de títulos </a:t>
            </a:r>
            <a:r>
              <a:rPr lang="pt-BR" sz="2400" dirty="0"/>
              <a:t>é equivalente à </a:t>
            </a:r>
            <a:r>
              <a:rPr lang="pt-BR" sz="2400" dirty="0">
                <a:solidFill>
                  <a:srgbClr val="333399"/>
                </a:solidFill>
              </a:rPr>
              <a:t>demanda por fundos emprestáveis</a:t>
            </a:r>
            <a:r>
              <a:rPr lang="pt-BR" sz="2400" dirty="0" smtClean="0"/>
              <a:t>; e</a:t>
            </a:r>
            <a:endParaRPr lang="pt-BR" sz="2400" dirty="0"/>
          </a:p>
          <a:p>
            <a:pPr lvl="1" algn="just">
              <a:lnSpc>
                <a:spcPct val="90000"/>
              </a:lnSpc>
            </a:pPr>
            <a:r>
              <a:rPr lang="pt-BR" sz="2400" dirty="0" smtClean="0"/>
              <a:t>A</a:t>
            </a:r>
            <a:r>
              <a:rPr lang="pt-BR" sz="2400" dirty="0" smtClean="0">
                <a:solidFill>
                  <a:srgbClr val="333399"/>
                </a:solidFill>
              </a:rPr>
              <a:t> </a:t>
            </a:r>
            <a:r>
              <a:rPr lang="pt-BR" sz="2400" dirty="0">
                <a:solidFill>
                  <a:srgbClr val="333399"/>
                </a:solidFill>
              </a:rPr>
              <a:t>demanda por títulos </a:t>
            </a:r>
            <a:r>
              <a:rPr lang="pt-BR" sz="2400" dirty="0" smtClean="0"/>
              <a:t>é equivalente à </a:t>
            </a:r>
            <a:r>
              <a:rPr lang="pt-BR" sz="2400" dirty="0" smtClean="0">
                <a:solidFill>
                  <a:srgbClr val="333399"/>
                </a:solidFill>
              </a:rPr>
              <a:t>oferta </a:t>
            </a:r>
            <a:r>
              <a:rPr lang="pt-BR" sz="2400" dirty="0">
                <a:solidFill>
                  <a:srgbClr val="333399"/>
                </a:solidFill>
              </a:rPr>
              <a:t>de fundos emprestáveis</a:t>
            </a:r>
            <a:r>
              <a:rPr lang="pt-BR" sz="2400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pt-BR" sz="2800" dirty="0"/>
              <a:t>Abordagem de fundos emprestáveis:</a:t>
            </a:r>
          </a:p>
          <a:p>
            <a:pPr lvl="1" algn="just">
              <a:lnSpc>
                <a:spcPct val="90000"/>
              </a:lnSpc>
            </a:pPr>
            <a:r>
              <a:rPr lang="pt-BR" sz="2400" dirty="0"/>
              <a:t>Analisa-se o comportamento da taxa de juros a partir do diagrama de oferta e demanda por títulos.</a:t>
            </a:r>
          </a:p>
        </p:txBody>
      </p:sp>
    </p:spTree>
    <p:extLst>
      <p:ext uri="{BB962C8B-B14F-4D97-AF65-F5344CB8AC3E}">
        <p14:creationId xmlns:p14="http://schemas.microsoft.com/office/powerpoint/2010/main" val="2981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4013"/>
            <a:ext cx="8458200" cy="1058763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Determinantes de deslocamentos da demanda e da oferta de títulos</a:t>
            </a:r>
            <a:endParaRPr lang="pt-BR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71600" y="1556792"/>
          <a:ext cx="7920557" cy="49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1728192"/>
                <a:gridCol w="15838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Aumento</a:t>
                      </a:r>
                      <a:r>
                        <a:rPr lang="en-US" sz="2400" dirty="0" smtClean="0"/>
                        <a:t> da </a:t>
                      </a:r>
                      <a:r>
                        <a:rPr lang="en-US" sz="2400" dirty="0" err="1" smtClean="0"/>
                        <a:t>Variável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Deslocamento da curva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Variação</a:t>
                      </a:r>
                      <a:r>
                        <a:rPr lang="pt-BR" sz="2000" baseline="0" dirty="0" smtClean="0"/>
                        <a:t> da taxa de juros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Riqueza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Retornos esperados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569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Riscos associados ao título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Expectativa de inflação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Liquidez do título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Retorno esperado de Investimentos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Inflação esperada </a:t>
                      </a:r>
                      <a:r>
                        <a:rPr lang="pt-BR" sz="2400" dirty="0" smtClean="0">
                          <a:solidFill>
                            <a:srgbClr val="FF0000"/>
                          </a:solidFill>
                        </a:rPr>
                        <a:t>(Efeito Fischer)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Políticas governamentais (Déficit)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23528" y="2276872"/>
            <a:ext cx="553998" cy="23762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2400" dirty="0" smtClean="0"/>
              <a:t>Demanda</a:t>
            </a:r>
            <a:endParaRPr lang="pt-BR" sz="24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23528" y="5085184"/>
            <a:ext cx="553998" cy="13681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2400" dirty="0" smtClean="0"/>
              <a:t>Oferta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770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Aumento na inflação esperada: Efeito Fisher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971600" y="2636912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É possível reduzir a taxa de juros com inflação crescente?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69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Aumento na inflação esperada: Efeito Fisher</a:t>
            </a: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-251743" y="3870340"/>
            <a:ext cx="33123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404441" y="5526524"/>
            <a:ext cx="37436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563093" y="3942348"/>
            <a:ext cx="31691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79711" y="2574196"/>
            <a:ext cx="2376264" cy="23042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51719" y="2430180"/>
            <a:ext cx="2592288" cy="23762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03647" y="3744000"/>
            <a:ext cx="374441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03647" y="4446404"/>
            <a:ext cx="374441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27983" y="206084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r>
              <a:rPr lang="pt-BR" sz="1050" dirty="0" smtClean="0"/>
              <a:t>1</a:t>
            </a:r>
            <a:r>
              <a:rPr lang="pt-BR" baseline="30000" dirty="0" smtClean="0"/>
              <a:t>o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4306802" y="4725144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r>
              <a:rPr lang="pt-BR" sz="1200" dirty="0" smtClean="0"/>
              <a:t>1</a:t>
            </a:r>
            <a:r>
              <a:rPr lang="pt-BR" baseline="30000" dirty="0" smtClean="0"/>
              <a:t>d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3059831" y="336628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</a:t>
            </a:r>
            <a:r>
              <a:rPr lang="pt-BR" baseline="-25000" dirty="0" smtClean="0"/>
              <a:t>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772816"/>
            <a:ext cx="120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Preço B ($)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1916832"/>
            <a:ext cx="14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Taxa juros (%)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88024" y="573325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Qtidade B ($)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83340" y="3573016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</a:t>
            </a:r>
            <a:r>
              <a:rPr lang="pt-BR" sz="1200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48064" y="357301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</a:t>
            </a:r>
            <a:r>
              <a:rPr lang="pt-BR" sz="1200" dirty="0" smtClean="0"/>
              <a:t>1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339752" y="2852936"/>
            <a:ext cx="2592288" cy="237626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72000" y="256490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r>
              <a:rPr lang="pt-BR" sz="1050" dirty="0" smtClean="0"/>
              <a:t>2</a:t>
            </a:r>
            <a:r>
              <a:rPr lang="pt-BR" baseline="30000" dirty="0" smtClean="0"/>
              <a:t>o</a:t>
            </a:r>
            <a:endParaRPr lang="en-US" baseline="30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763688" y="3068960"/>
            <a:ext cx="2376264" cy="230425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67944" y="5147900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r>
              <a:rPr lang="pt-BR" sz="1200" dirty="0" smtClean="0"/>
              <a:t>2</a:t>
            </a:r>
            <a:r>
              <a:rPr lang="pt-BR" baseline="30000" dirty="0" smtClean="0"/>
              <a:t>d</a:t>
            </a:r>
            <a:endParaRPr lang="en-US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2987824" y="400506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</a:t>
            </a:r>
            <a:r>
              <a:rPr lang="pt-BR" baseline="-25000" dirty="0" smtClean="0"/>
              <a:t>2</a:t>
            </a:r>
            <a:endParaRPr lang="en-US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971600" y="4293096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</a:t>
            </a:r>
            <a:r>
              <a:rPr lang="pt-BR" sz="1200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148064" y="428380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</a:t>
            </a:r>
            <a:r>
              <a:rPr lang="pt-BR" sz="1200" dirty="0" smtClean="0"/>
              <a:t>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08104" y="3861048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r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 &gt; r</a:t>
            </a:r>
            <a:r>
              <a:rPr lang="pt-BR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6699554" y="3637473"/>
            <a:ext cx="2408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Quando a expectativa é de inflação crescente, </a:t>
            </a:r>
            <a:endParaRPr lang="en-US" sz="20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6444208" y="537321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sym typeface="Symbol"/>
              </a:rPr>
              <a:t> </a:t>
            </a:r>
            <a:r>
              <a:rPr lang="pt-BR" b="1" dirty="0" smtClean="0">
                <a:solidFill>
                  <a:srgbClr val="FF0000"/>
                </a:solidFill>
              </a:rPr>
              <a:t>Para baixar a taxa de juros  é necessário vencer a inflação ...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012160" y="4613066"/>
            <a:ext cx="3115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dirty="0" smtClean="0"/>
              <a:t>as taxas de </a:t>
            </a:r>
            <a:r>
              <a:rPr lang="pt-BR" sz="2000" dirty="0"/>
              <a:t>juros sobem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902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39" grpId="0"/>
      <p:bldP spid="27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Expansão Econômica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195736" y="2708920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Quando há expansão econômica, a taxa de juros sobe ou desce?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92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Expansão Econômica</a:t>
            </a: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-251743" y="3870340"/>
            <a:ext cx="33123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404441" y="5526524"/>
            <a:ext cx="37436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563093" y="3942348"/>
            <a:ext cx="31691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75656" y="3429000"/>
            <a:ext cx="2052228" cy="20069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51719" y="2430180"/>
            <a:ext cx="2592288" cy="23762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03647" y="4140000"/>
            <a:ext cx="374441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03647" y="4428000"/>
            <a:ext cx="374441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27983" y="206084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r>
              <a:rPr lang="pt-BR" sz="1050" dirty="0" smtClean="0"/>
              <a:t>1</a:t>
            </a:r>
            <a:r>
              <a:rPr lang="pt-BR" baseline="30000" dirty="0" smtClean="0"/>
              <a:t>o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55317" y="5140702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r>
              <a:rPr lang="pt-BR" sz="1200" dirty="0" smtClean="0"/>
              <a:t>1</a:t>
            </a:r>
            <a:r>
              <a:rPr lang="pt-BR" baseline="30000" dirty="0" smtClean="0"/>
              <a:t>d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87824" y="4138047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</a:t>
            </a:r>
            <a:r>
              <a:rPr lang="pt-BR" baseline="-25000" dirty="0" smtClean="0"/>
              <a:t>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772816"/>
            <a:ext cx="120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Preço B ($)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1916832"/>
            <a:ext cx="14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Taxa juros (%)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88024" y="573325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Qtidade B ($)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83340" y="399577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</a:t>
            </a:r>
            <a:r>
              <a:rPr lang="pt-BR" sz="1200" dirty="0"/>
              <a:t>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48064" y="39237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</a:t>
            </a:r>
            <a:r>
              <a:rPr lang="pt-BR" sz="1200" dirty="0"/>
              <a:t>2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339752" y="2852936"/>
            <a:ext cx="2592288" cy="237626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72000" y="256490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r>
              <a:rPr lang="pt-BR" sz="1050" dirty="0" smtClean="0"/>
              <a:t>2</a:t>
            </a:r>
            <a:r>
              <a:rPr lang="pt-BR" baseline="30000" dirty="0" smtClean="0"/>
              <a:t>o</a:t>
            </a:r>
            <a:endParaRPr lang="en-US" baseline="30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987404" y="2624604"/>
            <a:ext cx="2376264" cy="230425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06802" y="4744194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r>
              <a:rPr lang="pt-BR" sz="1200" dirty="0" smtClean="0"/>
              <a:t>2</a:t>
            </a:r>
            <a:r>
              <a:rPr lang="pt-BR" baseline="30000" dirty="0" smtClean="0"/>
              <a:t>d</a:t>
            </a:r>
            <a:endParaRPr lang="en-US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3332480" y="370774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</a:t>
            </a:r>
            <a:r>
              <a:rPr lang="pt-BR" baseline="-25000" dirty="0" smtClean="0"/>
              <a:t>2</a:t>
            </a:r>
            <a:endParaRPr lang="en-US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971600" y="429309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</a:t>
            </a:r>
            <a:r>
              <a:rPr lang="pt-BR" sz="1200" dirty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148064" y="428380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</a:t>
            </a:r>
            <a:r>
              <a:rPr lang="pt-BR" sz="1200" dirty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08104" y="3861048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r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 &lt; r</a:t>
            </a:r>
            <a:r>
              <a:rPr lang="pt-BR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6444208" y="3645024"/>
            <a:ext cx="2408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Expansão econômica resultado ambíguo para taxa de juros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75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Taxa de poupança mais baixa</a:t>
            </a:r>
            <a:endParaRPr lang="en-US" b="1" dirty="0"/>
          </a:p>
        </p:txBody>
      </p:sp>
      <p:sp>
        <p:nvSpPr>
          <p:cNvPr id="26" name="TextBox 39"/>
          <p:cNvSpPr txBox="1"/>
          <p:nvPr/>
        </p:nvSpPr>
        <p:spPr>
          <a:xfrm>
            <a:off x="2195736" y="2708920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Quando a taxa de poupança é mais baixa, a taxa de juros sobe ou desce?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46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Keynes: pressupõe duas categorias principais de ativos utilizados como reserva de riqueza: moeda e títulos</a:t>
            </a:r>
          </a:p>
          <a:p>
            <a:r>
              <a:rPr lang="pt-BR" dirty="0" smtClean="0"/>
              <a:t>Portanto:</a:t>
            </a:r>
          </a:p>
          <a:p>
            <a:pPr algn="ctr">
              <a:buNone/>
            </a:pPr>
            <a:r>
              <a:rPr lang="pt-BR" dirty="0" smtClean="0"/>
              <a:t>B</a:t>
            </a:r>
            <a:r>
              <a:rPr lang="pt-BR" baseline="30000" dirty="0" smtClean="0"/>
              <a:t>o</a:t>
            </a:r>
            <a:r>
              <a:rPr lang="pt-BR" dirty="0" smtClean="0"/>
              <a:t> + M</a:t>
            </a:r>
            <a:r>
              <a:rPr lang="pt-BR" baseline="30000" dirty="0" smtClean="0"/>
              <a:t>o</a:t>
            </a:r>
            <a:r>
              <a:rPr lang="pt-BR" dirty="0" smtClean="0"/>
              <a:t> = B</a:t>
            </a:r>
            <a:r>
              <a:rPr lang="pt-BR" baseline="30000" dirty="0" smtClean="0"/>
              <a:t>d</a:t>
            </a:r>
            <a:r>
              <a:rPr lang="pt-BR" dirty="0" smtClean="0"/>
              <a:t> + M</a:t>
            </a:r>
            <a:r>
              <a:rPr lang="pt-BR" baseline="30000" dirty="0" smtClean="0"/>
              <a:t>d</a:t>
            </a:r>
          </a:p>
          <a:p>
            <a:pPr algn="ctr">
              <a:buNone/>
            </a:pPr>
            <a:r>
              <a:rPr lang="pt-BR" dirty="0" smtClean="0"/>
              <a:t>B</a:t>
            </a:r>
            <a:r>
              <a:rPr lang="pt-BR" baseline="30000" dirty="0" smtClean="0"/>
              <a:t>o</a:t>
            </a:r>
            <a:r>
              <a:rPr lang="pt-BR" dirty="0" smtClean="0"/>
              <a:t> – B</a:t>
            </a:r>
            <a:r>
              <a:rPr lang="pt-BR" baseline="30000" dirty="0" smtClean="0"/>
              <a:t>d </a:t>
            </a:r>
            <a:r>
              <a:rPr lang="pt-BR" dirty="0" smtClean="0"/>
              <a:t>= M</a:t>
            </a:r>
            <a:r>
              <a:rPr lang="pt-BR" baseline="30000" dirty="0" smtClean="0"/>
              <a:t>d </a:t>
            </a:r>
            <a:r>
              <a:rPr lang="pt-BR" dirty="0" smtClean="0"/>
              <a:t>– M</a:t>
            </a:r>
            <a:r>
              <a:rPr lang="pt-BR" baseline="30000" dirty="0" smtClean="0"/>
              <a:t>o</a:t>
            </a:r>
          </a:p>
          <a:p>
            <a:pPr algn="ctr">
              <a:buNone/>
            </a:pPr>
            <a:r>
              <a:rPr lang="pt-BR" dirty="0" smtClean="0"/>
              <a:t>Se o mercado de moeda estiver em equilíbrio, ie:</a:t>
            </a:r>
          </a:p>
          <a:p>
            <a:pPr algn="ctr">
              <a:buNone/>
            </a:pPr>
            <a:r>
              <a:rPr lang="pt-BR" dirty="0" smtClean="0"/>
              <a:t>M</a:t>
            </a:r>
            <a:r>
              <a:rPr lang="pt-BR" baseline="30000" dirty="0" smtClean="0"/>
              <a:t>d </a:t>
            </a:r>
            <a:r>
              <a:rPr lang="pt-BR" dirty="0" smtClean="0"/>
              <a:t>= M</a:t>
            </a:r>
            <a:r>
              <a:rPr lang="pt-BR" baseline="30000" dirty="0" smtClean="0"/>
              <a:t>o</a:t>
            </a:r>
            <a:endParaRPr lang="pt-BR" dirty="0" smtClean="0"/>
          </a:p>
          <a:p>
            <a:pPr algn="ctr">
              <a:buNone/>
            </a:pPr>
            <a:r>
              <a:rPr lang="pt-BR" dirty="0" smtClean="0"/>
              <a:t>Então: B</a:t>
            </a:r>
            <a:r>
              <a:rPr lang="pt-BR" baseline="30000" dirty="0" smtClean="0"/>
              <a:t>o</a:t>
            </a:r>
            <a:r>
              <a:rPr lang="pt-BR" dirty="0" smtClean="0"/>
              <a:t> – B</a:t>
            </a:r>
            <a:r>
              <a:rPr lang="pt-BR" baseline="30000" dirty="0" smtClean="0"/>
              <a:t>d </a:t>
            </a:r>
            <a:r>
              <a:rPr lang="pt-BR" dirty="0" smtClean="0"/>
              <a:t>= 0    </a:t>
            </a:r>
            <a:r>
              <a:rPr lang="pt-BR" dirty="0" smtClean="0">
                <a:sym typeface="Symbol"/>
              </a:rPr>
              <a:t> </a:t>
            </a:r>
            <a:r>
              <a:rPr lang="pt-BR" dirty="0" smtClean="0"/>
              <a:t>B</a:t>
            </a:r>
            <a:r>
              <a:rPr lang="pt-BR" baseline="30000" dirty="0" smtClean="0"/>
              <a:t>o</a:t>
            </a:r>
            <a:r>
              <a:rPr lang="pt-BR" dirty="0" smtClean="0"/>
              <a:t> = B</a:t>
            </a:r>
            <a:r>
              <a:rPr lang="pt-BR" baseline="30000" dirty="0" smtClean="0"/>
              <a:t>d</a:t>
            </a:r>
          </a:p>
          <a:p>
            <a:pPr algn="ctr">
              <a:buNone/>
            </a:pPr>
            <a:r>
              <a:rPr lang="pt-BR" dirty="0" smtClean="0"/>
              <a:t>Mercado de título em equilíbrio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Abordagem de preferência pela liquidez </a:t>
            </a:r>
            <a:r>
              <a:rPr lang="pt-BR" sz="3600" b="1" dirty="0" smtClean="0"/>
              <a:t>: oferta e demanda no mercado de moeda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073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Taxa de poupança mais baixa</a:t>
            </a: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-251743" y="3870340"/>
            <a:ext cx="33123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404441" y="5526524"/>
            <a:ext cx="37436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563093" y="3942348"/>
            <a:ext cx="31691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79711" y="2574196"/>
            <a:ext cx="2376264" cy="23042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51719" y="2430180"/>
            <a:ext cx="2592288" cy="23762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03647" y="3760232"/>
            <a:ext cx="374441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03647" y="4077072"/>
            <a:ext cx="374441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27983" y="206084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r>
              <a:rPr lang="pt-BR" sz="1050" dirty="0" smtClean="0"/>
              <a:t>1</a:t>
            </a:r>
            <a:r>
              <a:rPr lang="pt-BR" baseline="30000" dirty="0" smtClean="0"/>
              <a:t>o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4306802" y="4725144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r>
              <a:rPr lang="pt-BR" sz="1200" dirty="0" smtClean="0"/>
              <a:t>1</a:t>
            </a:r>
            <a:r>
              <a:rPr lang="pt-BR" baseline="30000" dirty="0" smtClean="0"/>
              <a:t>d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3059831" y="336628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</a:t>
            </a:r>
            <a:r>
              <a:rPr lang="pt-BR" baseline="-25000" dirty="0" smtClean="0"/>
              <a:t>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772816"/>
            <a:ext cx="120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Preço B ($)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1916832"/>
            <a:ext cx="14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Taxa juros (%)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88024" y="573325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Qtidade B ($)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83340" y="3573016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</a:t>
            </a:r>
            <a:r>
              <a:rPr lang="pt-BR" sz="1200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48064" y="357301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</a:t>
            </a:r>
            <a:r>
              <a:rPr lang="pt-BR" sz="1200" dirty="0" smtClean="0"/>
              <a:t>1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763688" y="3068960"/>
            <a:ext cx="2376264" cy="230425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67944" y="5147900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r>
              <a:rPr lang="pt-BR" sz="1200" dirty="0" smtClean="0"/>
              <a:t>2</a:t>
            </a:r>
            <a:r>
              <a:rPr lang="pt-BR" baseline="30000" dirty="0" smtClean="0"/>
              <a:t>d</a:t>
            </a:r>
            <a:endParaRPr lang="en-US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2627784" y="3717032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</a:t>
            </a:r>
            <a:r>
              <a:rPr lang="pt-BR" baseline="-25000" dirty="0" smtClean="0"/>
              <a:t>2</a:t>
            </a:r>
            <a:endParaRPr lang="en-US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971600" y="3933056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</a:t>
            </a:r>
            <a:r>
              <a:rPr lang="pt-BR" sz="1200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148064" y="392376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</a:t>
            </a:r>
            <a:r>
              <a:rPr lang="pt-BR" sz="1200" dirty="0" smtClean="0"/>
              <a:t>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08104" y="3861048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r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 &gt; r</a:t>
            </a:r>
            <a:r>
              <a:rPr lang="pt-BR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6444208" y="3645024"/>
            <a:ext cx="2408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Taxa de poupança mais baixa, as taxas de juros sobem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03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Taxa de </a:t>
            </a:r>
            <a:r>
              <a:rPr lang="pt-BR" dirty="0" smtClean="0"/>
              <a:t>juros</a:t>
            </a:r>
            <a:br>
              <a:rPr lang="pt-BR" dirty="0" smtClean="0"/>
            </a:br>
            <a:r>
              <a:rPr lang="pt-BR" dirty="0" smtClean="0"/>
              <a:t>Comente as seguintes frases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“Quando </a:t>
            </a:r>
            <a:r>
              <a:rPr lang="pt-BR" dirty="0"/>
              <a:t>indagado por que a taxa de juros é mais alta no Brasil do que em outros países, minha resposta geralmente envolve perguntar por que, apesar de taxas de juros tão altas, a demanda interna tem um desempenho tão vigoroso</a:t>
            </a:r>
            <a:r>
              <a:rPr lang="pt-BR" dirty="0" smtClean="0"/>
              <a:t>?”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 smtClean="0"/>
              <a:t>“a </a:t>
            </a:r>
            <a:r>
              <a:rPr lang="pt-BR" dirty="0"/>
              <a:t>redução da Selic eleva os lucros bancários (portanto, a elevação da Selic reduziria seus ganhos</a:t>
            </a:r>
            <a:r>
              <a:rPr lang="pt-BR" dirty="0" smtClean="0"/>
              <a:t>)”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95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tarefa para ca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75564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Taxa de juros - questões</a:t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66018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Usando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tanto a abordagem de preferencia pela liquidez quanto a de fundos emprestáveis, mostre por que as taxas de juros são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procíclicas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(subindo quando a economia está em expansão e caindo durante recessões).</a:t>
            </a:r>
          </a:p>
          <a:p>
            <a:pPr marL="514350" indent="-514350">
              <a:buFont typeface="+mj-lt"/>
              <a:buAutoNum type="arabicPeriod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 Governo anuncia em uma coletiva de imprensa que ele combaterá a taxa mais alta de inflação com um novo programa anti-inflacionário. Preveja o que irá acontecer às taxas de juros se o público acreditar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nele.</a:t>
            </a:r>
          </a:p>
          <a:p>
            <a:pPr marL="514350" lvl="0" indent="-514350">
              <a:buFont typeface="+mj-lt"/>
              <a:buAutoNum type="arabicPeriod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BACEN anuncia que as taxas de juros irão subir bruscamente no ano que vem, e o mercado acredita nele, o que acontecerá com as taxas de juros hoje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514350" indent="-514350">
              <a:buFont typeface="+mj-lt"/>
              <a:buAutoNum type="arabicPeriod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err="1"/>
              <a:t>Cap</a:t>
            </a:r>
            <a:r>
              <a:rPr lang="pt-BR" dirty="0"/>
              <a:t> 6 – FEIJÓ, C.A.; RAMOS, R.L.O. (</a:t>
            </a:r>
            <a:r>
              <a:rPr lang="pt-BR" dirty="0" err="1"/>
              <a:t>Orgs</a:t>
            </a:r>
            <a:r>
              <a:rPr lang="pt-BR" dirty="0"/>
              <a:t>.) </a:t>
            </a:r>
            <a:r>
              <a:rPr lang="pt-BR" b="1" dirty="0"/>
              <a:t>Contabilidade Social:</a:t>
            </a:r>
            <a:r>
              <a:rPr lang="pt-BR" dirty="0"/>
              <a:t> A nova referência das Contas Nacionais do Brasil. 3ª ed. Rio de Janeiro: </a:t>
            </a:r>
            <a:r>
              <a:rPr lang="pt-BR" dirty="0" err="1"/>
              <a:t>Elsevier</a:t>
            </a:r>
            <a:r>
              <a:rPr lang="pt-BR" dirty="0"/>
              <a:t>, 2008.</a:t>
            </a:r>
          </a:p>
          <a:p>
            <a:r>
              <a:rPr lang="pt-BR" dirty="0" err="1"/>
              <a:t>Cap</a:t>
            </a:r>
            <a:r>
              <a:rPr lang="pt-BR" dirty="0"/>
              <a:t> 7 – PAULANI, L.M.; BRAGA. </a:t>
            </a:r>
            <a:r>
              <a:rPr lang="pt-BR" b="1" dirty="0"/>
              <a:t>A Nova Contabilidade Social</a:t>
            </a:r>
            <a:r>
              <a:rPr lang="pt-BR" dirty="0"/>
              <a:t>: uma introdução à Macroeconomia. 3ª ed. São Paulo: Saraiva, 2007.</a:t>
            </a:r>
          </a:p>
          <a:p>
            <a:r>
              <a:rPr lang="pt-BR" dirty="0" err="1"/>
              <a:t>Cap</a:t>
            </a:r>
            <a:r>
              <a:rPr lang="pt-BR" dirty="0"/>
              <a:t> 9 - MISHKIN, F. S. </a:t>
            </a:r>
            <a:r>
              <a:rPr lang="pt-BR" b="1" dirty="0"/>
              <a:t>Moeda, bancos e mercados financeiros</a:t>
            </a:r>
            <a:r>
              <a:rPr lang="pt-BR" dirty="0"/>
              <a:t>. Rio de Janeiro: Livros Técnicos e </a:t>
            </a:r>
            <a:r>
              <a:rPr lang="pt-BR" dirty="0" err="1"/>
              <a:t>Cientifícos</a:t>
            </a:r>
            <a:r>
              <a:rPr lang="pt-BR" dirty="0"/>
              <a:t> Editora, 2000.</a:t>
            </a:r>
          </a:p>
          <a:p>
            <a:r>
              <a:rPr lang="pt-BR" dirty="0"/>
              <a:t>Site Banco Central do Brasil: http://www.bcb.gov.br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86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dirty="0"/>
              <a:t>B</a:t>
            </a:r>
            <a:r>
              <a:rPr lang="pt-BR" sz="3600" baseline="30000" dirty="0"/>
              <a:t>o</a:t>
            </a:r>
            <a:r>
              <a:rPr lang="pt-BR" sz="3600" dirty="0"/>
              <a:t> – </a:t>
            </a:r>
            <a:r>
              <a:rPr lang="pt-BR" sz="3600" dirty="0" err="1"/>
              <a:t>B</a:t>
            </a:r>
            <a:r>
              <a:rPr lang="pt-BR" sz="3600" baseline="30000" dirty="0" err="1"/>
              <a:t>d</a:t>
            </a:r>
            <a:r>
              <a:rPr lang="pt-BR" sz="3600" baseline="30000" dirty="0"/>
              <a:t> </a:t>
            </a:r>
            <a:r>
              <a:rPr lang="pt-BR" sz="3600" dirty="0"/>
              <a:t>= </a:t>
            </a:r>
            <a:r>
              <a:rPr lang="pt-BR" sz="3600" dirty="0" err="1"/>
              <a:t>M</a:t>
            </a:r>
            <a:r>
              <a:rPr lang="pt-BR" sz="3600" baseline="30000" dirty="0" err="1"/>
              <a:t>d</a:t>
            </a:r>
            <a:r>
              <a:rPr lang="pt-BR" sz="3600" baseline="30000" dirty="0"/>
              <a:t> </a:t>
            </a:r>
            <a:r>
              <a:rPr lang="pt-BR" sz="3600" dirty="0"/>
              <a:t>– </a:t>
            </a:r>
            <a:r>
              <a:rPr lang="pt-BR" sz="3600" dirty="0" err="1"/>
              <a:t>M</a:t>
            </a:r>
            <a:r>
              <a:rPr lang="pt-BR" sz="3600" baseline="30000" dirty="0" err="1"/>
              <a:t>o</a:t>
            </a:r>
            <a:endParaRPr lang="pt-BR" sz="3600" baseline="30000" dirty="0"/>
          </a:p>
          <a:p>
            <a:pPr marL="3200400" lvl="7" indent="0">
              <a:buNone/>
            </a:pPr>
            <a:endParaRPr lang="pt-BR" sz="1600" baseline="30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Abordagem de preferência pela liquidez </a:t>
            </a:r>
            <a:r>
              <a:rPr lang="pt-BR" sz="3600" b="1" dirty="0" smtClean="0"/>
              <a:t>: oferta e demanda no mercado de moeda</a:t>
            </a:r>
            <a:endParaRPr lang="en-US" sz="36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11360" y="1988840"/>
            <a:ext cx="460851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0" lvl="7" indent="0">
              <a:buFont typeface="Arial" pitchFamily="34" charset="0"/>
              <a:buNone/>
            </a:pPr>
            <a:endParaRPr lang="pt-BR" sz="3200" baseline="30000" dirty="0" smtClean="0"/>
          </a:p>
          <a:p>
            <a:r>
              <a:rPr lang="pt-BR" dirty="0" smtClean="0"/>
              <a:t>Aumento da renda eleva a demanda por moeda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16016" y="2276872"/>
            <a:ext cx="410445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0" lvl="7" indent="0">
              <a:buFont typeface="Arial" pitchFamily="34" charset="0"/>
              <a:buNone/>
            </a:pPr>
            <a:endParaRPr lang="pt-BR" sz="3200" baseline="30000" dirty="0" smtClean="0"/>
          </a:p>
          <a:p>
            <a:pPr marL="0" indent="0">
              <a:buNone/>
            </a:pPr>
            <a:r>
              <a:rPr lang="pt-BR" dirty="0" smtClean="0">
                <a:sym typeface="Symbol"/>
              </a:rPr>
              <a:t> eleva a taxa de juros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11360" y="3284984"/>
            <a:ext cx="4608835" cy="18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0" lvl="7" indent="0">
              <a:buFont typeface="Arial" pitchFamily="34" charset="0"/>
              <a:buNone/>
            </a:pPr>
            <a:endParaRPr lang="pt-BR" baseline="30000" dirty="0" smtClean="0"/>
          </a:p>
          <a:p>
            <a:r>
              <a:rPr lang="pt-BR" dirty="0" smtClean="0"/>
              <a:t>Aumento no nível de preços reduz a demanda por moeda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11360" y="5517232"/>
            <a:ext cx="4799384" cy="86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Maior oferta de moeda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16016" y="3501008"/>
            <a:ext cx="410445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0" lvl="7" indent="0">
              <a:buFont typeface="Arial" pitchFamily="34" charset="0"/>
              <a:buNone/>
            </a:pPr>
            <a:endParaRPr lang="pt-BR" sz="3200" baseline="30000" dirty="0" smtClean="0"/>
          </a:p>
          <a:p>
            <a:pPr marL="0" indent="0">
              <a:buNone/>
            </a:pPr>
            <a:r>
              <a:rPr lang="pt-BR" dirty="0" smtClean="0">
                <a:sym typeface="Symbol"/>
              </a:rPr>
              <a:t> reduz a taxa de juros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16016" y="4509120"/>
            <a:ext cx="4464496" cy="2116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0" lvl="7" indent="0">
              <a:spcBef>
                <a:spcPts val="0"/>
              </a:spcBef>
              <a:buFont typeface="Arial" pitchFamily="34" charset="0"/>
              <a:buNone/>
            </a:pPr>
            <a:endParaRPr lang="pt-BR" sz="3200" baseline="30000" dirty="0" smtClean="0"/>
          </a:p>
          <a:p>
            <a:pPr>
              <a:spcBef>
                <a:spcPts val="0"/>
              </a:spcBef>
            </a:pPr>
            <a:r>
              <a:rPr lang="pt-BR" dirty="0" smtClean="0"/>
              <a:t>Efeito liquidez</a:t>
            </a:r>
          </a:p>
          <a:p>
            <a:pPr>
              <a:spcBef>
                <a:spcPts val="0"/>
              </a:spcBef>
            </a:pPr>
            <a:r>
              <a:rPr lang="pt-BR" dirty="0" smtClean="0"/>
              <a:t>Efeito renda</a:t>
            </a:r>
          </a:p>
          <a:p>
            <a:pPr>
              <a:spcBef>
                <a:spcPts val="0"/>
              </a:spcBef>
            </a:pPr>
            <a:r>
              <a:rPr lang="pt-BR" dirty="0" smtClean="0"/>
              <a:t>Efeito do nível de preço</a:t>
            </a:r>
          </a:p>
          <a:p>
            <a:pPr>
              <a:spcBef>
                <a:spcPts val="0"/>
              </a:spcBef>
            </a:pPr>
            <a:r>
              <a:rPr lang="pt-BR" dirty="0" smtClean="0"/>
              <a:t>Efeito inflação esperada</a:t>
            </a:r>
          </a:p>
          <a:p>
            <a:pPr>
              <a:spcBef>
                <a:spcPts val="0"/>
              </a:spcBef>
            </a:pPr>
            <a:endParaRPr lang="pt-BR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Chave esquerda 1"/>
          <p:cNvSpPr/>
          <p:nvPr/>
        </p:nvSpPr>
        <p:spPr>
          <a:xfrm>
            <a:off x="4427984" y="4941168"/>
            <a:ext cx="288032" cy="18002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23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778098"/>
          </a:xfrm>
        </p:spPr>
        <p:txBody>
          <a:bodyPr>
            <a:noAutofit/>
          </a:bodyPr>
          <a:lstStyle/>
          <a:p>
            <a:r>
              <a:rPr lang="pt-BR" sz="2000" b="1" dirty="0"/>
              <a:t>Abordagem de preferência pela liquidez </a:t>
            </a:r>
            <a:r>
              <a:rPr lang="pt-BR" sz="2000" b="1" dirty="0" smtClean="0"/>
              <a:t>: oferta e demanda no mercado de moeda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>Resposta a um aumento no crescimento da oferta de moeda ao longo do tempo</a:t>
            </a:r>
            <a:endParaRPr lang="en-US" sz="2800" b="1" dirty="0"/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9587"/>
            <a:ext cx="5760640" cy="449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6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55" y="1412776"/>
            <a:ext cx="22701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6023401" cy="470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778098"/>
          </a:xfrm>
        </p:spPr>
        <p:txBody>
          <a:bodyPr>
            <a:noAutofit/>
          </a:bodyPr>
          <a:lstStyle/>
          <a:p>
            <a:r>
              <a:rPr lang="pt-BR" sz="2000" b="1" dirty="0"/>
              <a:t>Abordagem de preferência pela liquidez </a:t>
            </a:r>
            <a:r>
              <a:rPr lang="pt-BR" sz="2000" b="1" dirty="0" smtClean="0"/>
              <a:t>: oferta e demanda no mercado de moeda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>Resposta a um aumento no crescimento da oferta de moeda ao longo do tempo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0967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55" y="1412776"/>
            <a:ext cx="22701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817" y="3182218"/>
            <a:ext cx="2252663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84563"/>
            <a:ext cx="2265363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0" y="1553342"/>
            <a:ext cx="5924118" cy="504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778098"/>
          </a:xfrm>
        </p:spPr>
        <p:txBody>
          <a:bodyPr>
            <a:noAutofit/>
          </a:bodyPr>
          <a:lstStyle/>
          <a:p>
            <a:r>
              <a:rPr lang="pt-BR" sz="2000" b="1" dirty="0"/>
              <a:t>Abordagem de preferência pela liquidez </a:t>
            </a:r>
            <a:r>
              <a:rPr lang="pt-BR" sz="2000" b="1" dirty="0" smtClean="0"/>
              <a:t>: oferta e demanda no mercado de moeda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>Resposta a um aumento no crescimento da oferta de moeda ao longo do tempo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573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8142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778098"/>
          </a:xfrm>
        </p:spPr>
        <p:txBody>
          <a:bodyPr>
            <a:noAutofit/>
          </a:bodyPr>
          <a:lstStyle/>
          <a:p>
            <a:r>
              <a:rPr lang="pt-BR" sz="2000" b="1" dirty="0"/>
              <a:t>Abordagem de preferência pela liquidez </a:t>
            </a:r>
            <a:r>
              <a:rPr lang="pt-BR" sz="2000" b="1" dirty="0" smtClean="0"/>
              <a:t>: oferta e demanda no mercado de moeda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>Resposta a um aumento no crescimento da oferta de moeda ao longo do tempo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639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Mercado de Títulos e taxas de juros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pt-BR" dirty="0" smtClean="0"/>
              <a:t>Um título é um instrumento financeiro que promete pagar um certo valor por período, durante um prazo especificado.</a:t>
            </a:r>
          </a:p>
          <a:p>
            <a:pPr lvl="1" algn="just">
              <a:spcBef>
                <a:spcPct val="50000"/>
              </a:spcBef>
              <a:buFontTx/>
              <a:buChar char="•"/>
            </a:pPr>
            <a:r>
              <a:rPr lang="pt-BR" dirty="0" smtClean="0"/>
              <a:t>Importância: </a:t>
            </a:r>
          </a:p>
          <a:p>
            <a:pPr lvl="2"/>
            <a:r>
              <a:rPr lang="pt-BR" sz="2800" dirty="0" smtClean="0"/>
              <a:t>Possibilita que corporações ou governos façam empréstimos para financiar suas atividades; e</a:t>
            </a:r>
          </a:p>
          <a:p>
            <a:pPr lvl="2"/>
            <a:r>
              <a:rPr lang="pt-BR" sz="2800" dirty="0" smtClean="0"/>
              <a:t>Determina a taxa de juros (custo de fazer um empréstimo ou o preço pago pela utilização de fundos).</a:t>
            </a:r>
            <a:endParaRPr lang="en-US" sz="2800" dirty="0" smtClean="0"/>
          </a:p>
          <a:p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7478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15256</TotalTime>
  <Words>1187</Words>
  <Application>Microsoft Office PowerPoint</Application>
  <PresentationFormat>Apresentação na tela (4:3)</PresentationFormat>
  <Paragraphs>254</Paragraphs>
  <Slides>33</Slides>
  <Notes>23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Calibri</vt:lpstr>
      <vt:lpstr>Symbol</vt:lpstr>
      <vt:lpstr>Office Theme</vt:lpstr>
      <vt:lpstr>Equação</vt:lpstr>
      <vt:lpstr>Juros</vt:lpstr>
      <vt:lpstr>Taxa de juros: mercado de moeda vs mercado de títulos</vt:lpstr>
      <vt:lpstr>Abordagem de preferência pela liquidez : oferta e demanda no mercado de moeda</vt:lpstr>
      <vt:lpstr>Abordagem de preferência pela liquidez : oferta e demanda no mercado de moeda</vt:lpstr>
      <vt:lpstr>Abordagem de preferência pela liquidez : oferta e demanda no mercado de moeda Resposta a um aumento no crescimento da oferta de moeda ao longo do tempo</vt:lpstr>
      <vt:lpstr>Abordagem de preferência pela liquidez : oferta e demanda no mercado de moeda Resposta a um aumento no crescimento da oferta de moeda ao longo do tempo</vt:lpstr>
      <vt:lpstr>Abordagem de preferência pela liquidez : oferta e demanda no mercado de moeda Resposta a um aumento no crescimento da oferta de moeda ao longo do tempo</vt:lpstr>
      <vt:lpstr>Abordagem de preferência pela liquidez : oferta e demanda no mercado de moeda Resposta a um aumento no crescimento da oferta de moeda ao longo do tempo</vt:lpstr>
      <vt:lpstr>Mercado de Títulos e taxas de juros</vt:lpstr>
      <vt:lpstr>Relação entre Preço de um Título e Taxa de Juros</vt:lpstr>
      <vt:lpstr>Dívida Pública Federal Brasileira </vt:lpstr>
      <vt:lpstr>Apresentação do PowerPoint</vt:lpstr>
      <vt:lpstr>Estoque da Dívida Pública Federal em mercado, em R$ Bilhões, 30 de junho de 2018 </vt:lpstr>
      <vt:lpstr>Apresentação do PowerPoint</vt:lpstr>
      <vt:lpstr>Abordagem dos fundos emprestáveis</vt:lpstr>
      <vt:lpstr>Demanda por título</vt:lpstr>
      <vt:lpstr>Demanda por título</vt:lpstr>
      <vt:lpstr>Oferta de título</vt:lpstr>
      <vt:lpstr>O mercado de títulos e a taxa de juros</vt:lpstr>
      <vt:lpstr>O mercado de títulos e a taxa de juros</vt:lpstr>
      <vt:lpstr>O mercado de títulos e a taxa de juros</vt:lpstr>
      <vt:lpstr>O mercado de títulos e a taxa de juros</vt:lpstr>
      <vt:lpstr>Abordagem dos fundos emprestáveis</vt:lpstr>
      <vt:lpstr>Determinantes de deslocamentos da demanda e da oferta de títulos</vt:lpstr>
      <vt:lpstr>Aumento na inflação esperada: Efeito Fisher</vt:lpstr>
      <vt:lpstr>Aumento na inflação esperada: Efeito Fisher</vt:lpstr>
      <vt:lpstr>Expansão Econômica</vt:lpstr>
      <vt:lpstr>Expansão Econômica</vt:lpstr>
      <vt:lpstr>Taxa de poupança mais baixa</vt:lpstr>
      <vt:lpstr>Taxa de poupança mais baixa</vt:lpstr>
      <vt:lpstr>Taxa de juros Comente as seguintes frases</vt:lpstr>
      <vt:lpstr>Taxa de juros - questões </vt:lpstr>
      <vt:lpstr>Leitura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Nivel geral de preços e taxa de inflação</dc:title>
  <dc:creator>Daniela</dc:creator>
  <cp:lastModifiedBy>USP</cp:lastModifiedBy>
  <cp:revision>162</cp:revision>
  <cp:lastPrinted>2018-08-17T14:18:37Z</cp:lastPrinted>
  <dcterms:created xsi:type="dcterms:W3CDTF">2011-10-05T01:48:50Z</dcterms:created>
  <dcterms:modified xsi:type="dcterms:W3CDTF">2018-08-17T19:04:17Z</dcterms:modified>
</cp:coreProperties>
</file>