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0" r:id="rId3"/>
    <p:sldId id="301" r:id="rId4"/>
    <p:sldId id="302" r:id="rId5"/>
    <p:sldId id="303" r:id="rId6"/>
    <p:sldId id="286" r:id="rId7"/>
    <p:sldId id="287" r:id="rId8"/>
    <p:sldId id="304" r:id="rId9"/>
    <p:sldId id="305" r:id="rId10"/>
    <p:sldId id="310" r:id="rId11"/>
    <p:sldId id="306" r:id="rId12"/>
    <p:sldId id="307" r:id="rId13"/>
    <p:sldId id="309" r:id="rId14"/>
    <p:sldId id="311" r:id="rId15"/>
    <p:sldId id="312" r:id="rId16"/>
    <p:sldId id="308" r:id="rId17"/>
    <p:sldId id="313" r:id="rId18"/>
    <p:sldId id="29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4" d="100"/>
          <a:sy n="114" d="100"/>
        </p:scale>
        <p:origin x="-35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D801B0-D4B0-4C5E-BDF9-118A47A11656}" type="datetimeFigureOut">
              <a:rPr lang="en-GB" smtClean="0"/>
              <a:t>16/08/2018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8E90C5-E9B4-44B4-9169-5CB79DDC99E3}" type="slidenum">
              <a:rPr lang="en-GB" smtClean="0"/>
              <a:t>‹nº›</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238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D801B0-D4B0-4C5E-BDF9-118A47A11656}" type="datetimeFigureOut">
              <a:rPr lang="en-GB" smtClean="0"/>
              <a:t>16/08/2018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8E90C5-E9B4-44B4-9169-5CB79DDC99E3}" type="slidenum">
              <a:rPr lang="en-GB" smtClean="0"/>
              <a:t>‹nº›</a:t>
            </a:fld>
            <a:endParaRPr lang="en-GB"/>
          </a:p>
        </p:txBody>
      </p:sp>
    </p:spTree>
    <p:extLst>
      <p:ext uri="{BB962C8B-B14F-4D97-AF65-F5344CB8AC3E}">
        <p14:creationId xmlns:p14="http://schemas.microsoft.com/office/powerpoint/2010/main" val="827118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D801B0-D4B0-4C5E-BDF9-118A47A11656}" type="datetimeFigureOut">
              <a:rPr lang="en-GB" smtClean="0"/>
              <a:t>16/08/2018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8E90C5-E9B4-44B4-9169-5CB79DDC99E3}" type="slidenum">
              <a:rPr lang="en-GB" smtClean="0"/>
              <a:t>‹nº›</a:t>
            </a:fld>
            <a:endParaRPr lang="en-GB"/>
          </a:p>
        </p:txBody>
      </p:sp>
    </p:spTree>
    <p:extLst>
      <p:ext uri="{BB962C8B-B14F-4D97-AF65-F5344CB8AC3E}">
        <p14:creationId xmlns:p14="http://schemas.microsoft.com/office/powerpoint/2010/main" val="194883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D801B0-D4B0-4C5E-BDF9-118A47A11656}" type="datetimeFigureOut">
              <a:rPr lang="en-GB" smtClean="0"/>
              <a:t>16/08/2018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8E90C5-E9B4-44B4-9169-5CB79DDC99E3}" type="slidenum">
              <a:rPr lang="en-GB" smtClean="0"/>
              <a:t>‹nº›</a:t>
            </a:fld>
            <a:endParaRPr lang="en-GB"/>
          </a:p>
        </p:txBody>
      </p:sp>
    </p:spTree>
    <p:extLst>
      <p:ext uri="{BB962C8B-B14F-4D97-AF65-F5344CB8AC3E}">
        <p14:creationId xmlns:p14="http://schemas.microsoft.com/office/powerpoint/2010/main" val="264758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D801B0-D4B0-4C5E-BDF9-118A47A11656}" type="datetimeFigureOut">
              <a:rPr lang="en-GB" smtClean="0"/>
              <a:t>16/08/2018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8E90C5-E9B4-44B4-9169-5CB79DDC99E3}" type="slidenum">
              <a:rPr lang="en-GB" smtClean="0"/>
              <a:t>‹nº›</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17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D801B0-D4B0-4C5E-BDF9-118A47A11656}" type="datetimeFigureOut">
              <a:rPr lang="en-GB" smtClean="0"/>
              <a:t>16/08/2018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8E90C5-E9B4-44B4-9169-5CB79DDC99E3}" type="slidenum">
              <a:rPr lang="en-GB" smtClean="0"/>
              <a:t>‹nº›</a:t>
            </a:fld>
            <a:endParaRPr lang="en-GB"/>
          </a:p>
        </p:txBody>
      </p:sp>
    </p:spTree>
    <p:extLst>
      <p:ext uri="{BB962C8B-B14F-4D97-AF65-F5344CB8AC3E}">
        <p14:creationId xmlns:p14="http://schemas.microsoft.com/office/powerpoint/2010/main" val="419568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D801B0-D4B0-4C5E-BDF9-118A47A11656}" type="datetimeFigureOut">
              <a:rPr lang="en-GB" smtClean="0"/>
              <a:t>16/08/2018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8E90C5-E9B4-44B4-9169-5CB79DDC99E3}" type="slidenum">
              <a:rPr lang="en-GB" smtClean="0"/>
              <a:t>‹nº›</a:t>
            </a:fld>
            <a:endParaRPr lang="en-GB"/>
          </a:p>
        </p:txBody>
      </p:sp>
    </p:spTree>
    <p:extLst>
      <p:ext uri="{BB962C8B-B14F-4D97-AF65-F5344CB8AC3E}">
        <p14:creationId xmlns:p14="http://schemas.microsoft.com/office/powerpoint/2010/main" val="124526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D801B0-D4B0-4C5E-BDF9-118A47A11656}" type="datetimeFigureOut">
              <a:rPr lang="en-GB" smtClean="0"/>
              <a:t>16/08/2018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8E90C5-E9B4-44B4-9169-5CB79DDC99E3}" type="slidenum">
              <a:rPr lang="en-GB" smtClean="0"/>
              <a:t>‹nº›</a:t>
            </a:fld>
            <a:endParaRPr lang="en-GB"/>
          </a:p>
        </p:txBody>
      </p:sp>
    </p:spTree>
    <p:extLst>
      <p:ext uri="{BB962C8B-B14F-4D97-AF65-F5344CB8AC3E}">
        <p14:creationId xmlns:p14="http://schemas.microsoft.com/office/powerpoint/2010/main" val="2133582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4D801B0-D4B0-4C5E-BDF9-118A47A11656}" type="datetimeFigureOut">
              <a:rPr lang="en-GB" smtClean="0"/>
              <a:t>16/08/2018</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358E90C5-E9B4-44B4-9169-5CB79DDC99E3}" type="slidenum">
              <a:rPr lang="en-GB" smtClean="0"/>
              <a:t>‹nº›</a:t>
            </a:fld>
            <a:endParaRPr lang="en-GB"/>
          </a:p>
        </p:txBody>
      </p:sp>
    </p:spTree>
    <p:extLst>
      <p:ext uri="{BB962C8B-B14F-4D97-AF65-F5344CB8AC3E}">
        <p14:creationId xmlns:p14="http://schemas.microsoft.com/office/powerpoint/2010/main" val="972174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4D801B0-D4B0-4C5E-BDF9-118A47A11656}" type="datetimeFigureOut">
              <a:rPr lang="en-GB" smtClean="0"/>
              <a:t>16/08/2018</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58E90C5-E9B4-44B4-9169-5CB79DDC99E3}" type="slidenum">
              <a:rPr lang="en-GB" smtClean="0"/>
              <a:t>‹nº›</a:t>
            </a:fld>
            <a:endParaRPr lang="en-GB"/>
          </a:p>
        </p:txBody>
      </p:sp>
    </p:spTree>
    <p:extLst>
      <p:ext uri="{BB962C8B-B14F-4D97-AF65-F5344CB8AC3E}">
        <p14:creationId xmlns:p14="http://schemas.microsoft.com/office/powerpoint/2010/main" val="56405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D801B0-D4B0-4C5E-BDF9-118A47A11656}" type="datetimeFigureOut">
              <a:rPr lang="en-GB" smtClean="0"/>
              <a:t>16/08/2018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8E90C5-E9B4-44B4-9169-5CB79DDC99E3}" type="slidenum">
              <a:rPr lang="en-GB" smtClean="0"/>
              <a:t>‹nº›</a:t>
            </a:fld>
            <a:endParaRPr lang="en-GB"/>
          </a:p>
        </p:txBody>
      </p:sp>
    </p:spTree>
    <p:extLst>
      <p:ext uri="{BB962C8B-B14F-4D97-AF65-F5344CB8AC3E}">
        <p14:creationId xmlns:p14="http://schemas.microsoft.com/office/powerpoint/2010/main" val="77235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4D801B0-D4B0-4C5E-BDF9-118A47A11656}" type="datetimeFigureOut">
              <a:rPr lang="en-GB" smtClean="0"/>
              <a:t>16/08/2018</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58E90C5-E9B4-44B4-9169-5CB79DDC99E3}" type="slidenum">
              <a:rPr lang="en-GB" smtClean="0"/>
              <a:t>‹nº›</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349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jcorbett@usp.b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5177DA-84CF-4EDA-AD5A-2AABF6EA2D57}"/>
              </a:ext>
            </a:extLst>
          </p:cNvPr>
          <p:cNvSpPr>
            <a:spLocks noGrp="1"/>
          </p:cNvSpPr>
          <p:nvPr>
            <p:ph type="ctrTitle"/>
          </p:nvPr>
        </p:nvSpPr>
        <p:spPr/>
        <p:txBody>
          <a:bodyPr>
            <a:normAutofit/>
          </a:bodyPr>
          <a:lstStyle/>
          <a:p>
            <a:pPr algn="ctr"/>
            <a:r>
              <a:rPr lang="en-GB" sz="6000" dirty="0"/>
              <a:t>Intercultural Language Education</a:t>
            </a:r>
          </a:p>
        </p:txBody>
      </p:sp>
      <p:sp>
        <p:nvSpPr>
          <p:cNvPr id="3" name="Subtitle 2">
            <a:extLst>
              <a:ext uri="{FF2B5EF4-FFF2-40B4-BE49-F238E27FC236}">
                <a16:creationId xmlns:a16="http://schemas.microsoft.com/office/drawing/2014/main" xmlns="" id="{BA013A02-582A-4B15-95B2-1624391AE3DC}"/>
              </a:ext>
            </a:extLst>
          </p:cNvPr>
          <p:cNvSpPr>
            <a:spLocks noGrp="1"/>
          </p:cNvSpPr>
          <p:nvPr>
            <p:ph type="subTitle" idx="1"/>
          </p:nvPr>
        </p:nvSpPr>
        <p:spPr/>
        <p:txBody>
          <a:bodyPr/>
          <a:lstStyle/>
          <a:p>
            <a:pPr algn="ctr"/>
            <a:r>
              <a:rPr lang="en-GB" dirty="0"/>
              <a:t>Professor john Corbett: capes-</a:t>
            </a:r>
            <a:r>
              <a:rPr lang="en-GB" dirty="0" err="1"/>
              <a:t>usp</a:t>
            </a:r>
            <a:r>
              <a:rPr lang="en-GB" dirty="0"/>
              <a:t> international fellow</a:t>
            </a:r>
          </a:p>
          <a:p>
            <a:pPr algn="ctr"/>
            <a:r>
              <a:rPr lang="en-GB" dirty="0"/>
              <a:t>University of </a:t>
            </a:r>
            <a:r>
              <a:rPr lang="en-GB" dirty="0" err="1"/>
              <a:t>sao</a:t>
            </a:r>
            <a:r>
              <a:rPr lang="en-GB" dirty="0"/>
              <a:t> Paulo</a:t>
            </a:r>
          </a:p>
        </p:txBody>
      </p:sp>
    </p:spTree>
    <p:extLst>
      <p:ext uri="{BB962C8B-B14F-4D97-AF65-F5344CB8AC3E}">
        <p14:creationId xmlns:p14="http://schemas.microsoft.com/office/powerpoint/2010/main" val="2840876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B7FFA8-6B3F-434C-9F39-D740070D80FC}"/>
              </a:ext>
            </a:extLst>
          </p:cNvPr>
          <p:cNvSpPr>
            <a:spLocks noGrp="1"/>
          </p:cNvSpPr>
          <p:nvPr>
            <p:ph type="title"/>
          </p:nvPr>
        </p:nvSpPr>
        <p:spPr/>
        <p:txBody>
          <a:bodyPr/>
          <a:lstStyle/>
          <a:p>
            <a:r>
              <a:rPr lang="en-GB" dirty="0"/>
              <a:t>Ways of thinking about culture &amp; identity</a:t>
            </a:r>
          </a:p>
        </p:txBody>
      </p:sp>
      <p:sp>
        <p:nvSpPr>
          <p:cNvPr id="3" name="Content Placeholder 2">
            <a:extLst>
              <a:ext uri="{FF2B5EF4-FFF2-40B4-BE49-F238E27FC236}">
                <a16:creationId xmlns:a16="http://schemas.microsoft.com/office/drawing/2014/main" xmlns="" id="{91B80B6A-C3A6-4444-8CAB-2A617A1ED058}"/>
              </a:ext>
            </a:extLst>
          </p:cNvPr>
          <p:cNvSpPr>
            <a:spLocks noGrp="1"/>
          </p:cNvSpPr>
          <p:nvPr>
            <p:ph sz="half" idx="1"/>
          </p:nvPr>
        </p:nvSpPr>
        <p:spPr>
          <a:xfrm>
            <a:off x="819150" y="1845733"/>
            <a:ext cx="7629525" cy="4450291"/>
          </a:xfrm>
        </p:spPr>
        <p:txBody>
          <a:bodyPr>
            <a:normAutofit/>
          </a:bodyPr>
          <a:lstStyle/>
          <a:p>
            <a:r>
              <a:rPr lang="en-GB" dirty="0"/>
              <a:t>“Two features … make our situation – our form of modernity – novel and different.</a:t>
            </a:r>
          </a:p>
          <a:p>
            <a:r>
              <a:rPr lang="en-GB" dirty="0"/>
              <a:t>The first is the gradual collapse and swift decline of early modern illusion: of the belief that there is an end to the road along which we proceed … a state of perfection to be reached tomorrow, next year or next millennium, some sort of good society, just society and conflict-free society … of steady equilibrium between supply and demand an satisfaction of all needs …</a:t>
            </a:r>
          </a:p>
          <a:p>
            <a:r>
              <a:rPr lang="en-GB" dirty="0"/>
              <a:t>The second seminal change is the deregulation and privatization of the modernizing tasks and duties. What used to be considered a job to be performed by human reason seen as the collective endowment and property of the human species has been fragmented (‘individualized’), assigned to individual guts and stamina, and left to individuals’ management and individually administered resources.” (29)</a:t>
            </a:r>
          </a:p>
        </p:txBody>
      </p:sp>
      <p:pic>
        <p:nvPicPr>
          <p:cNvPr id="7" name="Content Placeholder 6">
            <a:extLst>
              <a:ext uri="{FF2B5EF4-FFF2-40B4-BE49-F238E27FC236}">
                <a16:creationId xmlns:a16="http://schemas.microsoft.com/office/drawing/2014/main" xmlns="" id="{17D050EB-B2C8-4D1D-BB0D-9AFF3A8DA629}"/>
              </a:ext>
            </a:extLst>
          </p:cNvPr>
          <p:cNvPicPr>
            <a:picLocks noGrp="1" noChangeAspect="1"/>
          </p:cNvPicPr>
          <p:nvPr>
            <p:ph sz="half" idx="2"/>
          </p:nvPr>
        </p:nvPicPr>
        <p:blipFill>
          <a:blip r:embed="rId2"/>
          <a:stretch>
            <a:fillRect/>
          </a:stretch>
        </p:blipFill>
        <p:spPr>
          <a:xfrm>
            <a:off x="8793692" y="1922463"/>
            <a:ext cx="2681816" cy="4022725"/>
          </a:xfrm>
          <a:prstGeom prst="rect">
            <a:avLst/>
          </a:prstGeom>
        </p:spPr>
      </p:pic>
    </p:spTree>
    <p:extLst>
      <p:ext uri="{BB962C8B-B14F-4D97-AF65-F5344CB8AC3E}">
        <p14:creationId xmlns:p14="http://schemas.microsoft.com/office/powerpoint/2010/main" val="976076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B7FFA8-6B3F-434C-9F39-D740070D80FC}"/>
              </a:ext>
            </a:extLst>
          </p:cNvPr>
          <p:cNvSpPr>
            <a:spLocks noGrp="1"/>
          </p:cNvSpPr>
          <p:nvPr>
            <p:ph type="title"/>
          </p:nvPr>
        </p:nvSpPr>
        <p:spPr/>
        <p:txBody>
          <a:bodyPr/>
          <a:lstStyle/>
          <a:p>
            <a:r>
              <a:rPr lang="en-GB" dirty="0"/>
              <a:t>Individual identities</a:t>
            </a:r>
          </a:p>
        </p:txBody>
      </p:sp>
      <p:sp>
        <p:nvSpPr>
          <p:cNvPr id="3" name="Content Placeholder 2">
            <a:extLst>
              <a:ext uri="{FF2B5EF4-FFF2-40B4-BE49-F238E27FC236}">
                <a16:creationId xmlns:a16="http://schemas.microsoft.com/office/drawing/2014/main" xmlns="" id="{91B80B6A-C3A6-4444-8CAB-2A617A1ED058}"/>
              </a:ext>
            </a:extLst>
          </p:cNvPr>
          <p:cNvSpPr>
            <a:spLocks noGrp="1"/>
          </p:cNvSpPr>
          <p:nvPr>
            <p:ph sz="half" idx="1"/>
          </p:nvPr>
        </p:nvSpPr>
        <p:spPr>
          <a:xfrm>
            <a:off x="819150" y="1845733"/>
            <a:ext cx="7629525" cy="4450291"/>
          </a:xfrm>
        </p:spPr>
        <p:txBody>
          <a:bodyPr>
            <a:normAutofit/>
          </a:bodyPr>
          <a:lstStyle/>
          <a:p>
            <a:r>
              <a:rPr lang="en-GB" dirty="0"/>
              <a:t>“Identities seem fixed and solid only when seen, in a flash, from outside. Whatever solidity they might have when contemplated from the inside of one’s own biographical experience appears fragile, vulnerable, and constantly torn apart by shearing forces which lay bare its fluidity and by cross-currents which threaten to rend in pieces and carry away any form they might have acquired.</a:t>
            </a:r>
          </a:p>
          <a:p>
            <a:r>
              <a:rPr lang="en-GB" dirty="0"/>
              <a:t>…</a:t>
            </a:r>
          </a:p>
          <a:p>
            <a:r>
              <a:rPr lang="en-GB" dirty="0"/>
              <a:t>Given the intrinsic volatility and unfixity of all or most identities, it is the ability to ‘shop around’ in the supermarket of identities, the degree of genuine or putative consumer freedom to select one’s identity and to hold to it as long as desired, that becomes the royal road to the fulfilment of identity fantasies. Having the ability, one is free to make and unmake identities at will. Or so it seems.”  (83)</a:t>
            </a:r>
          </a:p>
        </p:txBody>
      </p:sp>
      <p:pic>
        <p:nvPicPr>
          <p:cNvPr id="7" name="Content Placeholder 6">
            <a:extLst>
              <a:ext uri="{FF2B5EF4-FFF2-40B4-BE49-F238E27FC236}">
                <a16:creationId xmlns:a16="http://schemas.microsoft.com/office/drawing/2014/main" xmlns="" id="{17D050EB-B2C8-4D1D-BB0D-9AFF3A8DA629}"/>
              </a:ext>
            </a:extLst>
          </p:cNvPr>
          <p:cNvPicPr>
            <a:picLocks noGrp="1" noChangeAspect="1"/>
          </p:cNvPicPr>
          <p:nvPr>
            <p:ph sz="half" idx="2"/>
          </p:nvPr>
        </p:nvPicPr>
        <p:blipFill>
          <a:blip r:embed="rId2"/>
          <a:stretch>
            <a:fillRect/>
          </a:stretch>
        </p:blipFill>
        <p:spPr>
          <a:xfrm>
            <a:off x="8793692" y="1922463"/>
            <a:ext cx="2681816" cy="4022725"/>
          </a:xfrm>
          <a:prstGeom prst="rect">
            <a:avLst/>
          </a:prstGeom>
        </p:spPr>
      </p:pic>
    </p:spTree>
    <p:extLst>
      <p:ext uri="{BB962C8B-B14F-4D97-AF65-F5344CB8AC3E}">
        <p14:creationId xmlns:p14="http://schemas.microsoft.com/office/powerpoint/2010/main" val="2253768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B7FFA8-6B3F-434C-9F39-D740070D80FC}"/>
              </a:ext>
            </a:extLst>
          </p:cNvPr>
          <p:cNvSpPr>
            <a:spLocks noGrp="1"/>
          </p:cNvSpPr>
          <p:nvPr>
            <p:ph type="title"/>
          </p:nvPr>
        </p:nvSpPr>
        <p:spPr/>
        <p:txBody>
          <a:bodyPr/>
          <a:lstStyle/>
          <a:p>
            <a:r>
              <a:rPr lang="en-GB" dirty="0"/>
              <a:t>Time/space</a:t>
            </a:r>
          </a:p>
        </p:txBody>
      </p:sp>
      <p:sp>
        <p:nvSpPr>
          <p:cNvPr id="3" name="Content Placeholder 2">
            <a:extLst>
              <a:ext uri="{FF2B5EF4-FFF2-40B4-BE49-F238E27FC236}">
                <a16:creationId xmlns:a16="http://schemas.microsoft.com/office/drawing/2014/main" xmlns="" id="{91B80B6A-C3A6-4444-8CAB-2A617A1ED058}"/>
              </a:ext>
            </a:extLst>
          </p:cNvPr>
          <p:cNvSpPr>
            <a:spLocks noGrp="1"/>
          </p:cNvSpPr>
          <p:nvPr>
            <p:ph sz="half" idx="1"/>
          </p:nvPr>
        </p:nvSpPr>
        <p:spPr>
          <a:xfrm>
            <a:off x="819150" y="1845733"/>
            <a:ext cx="7629525" cy="4450291"/>
          </a:xfrm>
        </p:spPr>
        <p:txBody>
          <a:bodyPr>
            <a:normAutofit/>
          </a:bodyPr>
          <a:lstStyle/>
          <a:p>
            <a:r>
              <a:rPr lang="en-GB" dirty="0"/>
              <a:t>Liquid modernity is characterised by the collapse of time and space, and in its characterisation of an instantaneous world of temporary contacts, Bauman anticipates a digitally connected world of social media, which his book antedates. Bauman nevertheless writes of ‘non-places’ where strangers may meet, but not develop long-term relationships and warns of their dangers.</a:t>
            </a:r>
          </a:p>
          <a:p>
            <a:endParaRPr lang="en-GB" dirty="0"/>
          </a:p>
          <a:p>
            <a:r>
              <a:rPr lang="en-GB" dirty="0"/>
              <a:t>“Non-places do not require a mastery of the sophisticated and hard-to-study art of civility, since they reduce behaviour in public to a few and easy-to-grasp precepts. Because of that simplification, they are not schools of civility either. And since these days they ‘occupy so much space’, since they colonize ever larger chunks of public space and refashion them in their own likeness, the occasion to learn the art of civility are fewer and further between.”  (102-3)</a:t>
            </a:r>
          </a:p>
        </p:txBody>
      </p:sp>
      <p:pic>
        <p:nvPicPr>
          <p:cNvPr id="7" name="Content Placeholder 6">
            <a:extLst>
              <a:ext uri="{FF2B5EF4-FFF2-40B4-BE49-F238E27FC236}">
                <a16:creationId xmlns:a16="http://schemas.microsoft.com/office/drawing/2014/main" xmlns="" id="{17D050EB-B2C8-4D1D-BB0D-9AFF3A8DA629}"/>
              </a:ext>
            </a:extLst>
          </p:cNvPr>
          <p:cNvPicPr>
            <a:picLocks noGrp="1" noChangeAspect="1"/>
          </p:cNvPicPr>
          <p:nvPr>
            <p:ph sz="half" idx="2"/>
          </p:nvPr>
        </p:nvPicPr>
        <p:blipFill>
          <a:blip r:embed="rId2"/>
          <a:stretch>
            <a:fillRect/>
          </a:stretch>
        </p:blipFill>
        <p:spPr>
          <a:xfrm>
            <a:off x="8793692" y="1922463"/>
            <a:ext cx="2681816" cy="4022725"/>
          </a:xfrm>
          <a:prstGeom prst="rect">
            <a:avLst/>
          </a:prstGeom>
        </p:spPr>
      </p:pic>
    </p:spTree>
    <p:extLst>
      <p:ext uri="{BB962C8B-B14F-4D97-AF65-F5344CB8AC3E}">
        <p14:creationId xmlns:p14="http://schemas.microsoft.com/office/powerpoint/2010/main" val="988426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B7FFA8-6B3F-434C-9F39-D740070D80FC}"/>
              </a:ext>
            </a:extLst>
          </p:cNvPr>
          <p:cNvSpPr>
            <a:spLocks noGrp="1"/>
          </p:cNvSpPr>
          <p:nvPr>
            <p:ph type="title"/>
          </p:nvPr>
        </p:nvSpPr>
        <p:spPr/>
        <p:txBody>
          <a:bodyPr/>
          <a:lstStyle/>
          <a:p>
            <a:r>
              <a:rPr lang="en-GB" dirty="0"/>
              <a:t>Work</a:t>
            </a:r>
          </a:p>
        </p:txBody>
      </p:sp>
      <p:sp>
        <p:nvSpPr>
          <p:cNvPr id="3" name="Content Placeholder 2">
            <a:extLst>
              <a:ext uri="{FF2B5EF4-FFF2-40B4-BE49-F238E27FC236}">
                <a16:creationId xmlns:a16="http://schemas.microsoft.com/office/drawing/2014/main" xmlns="" id="{91B80B6A-C3A6-4444-8CAB-2A617A1ED058}"/>
              </a:ext>
            </a:extLst>
          </p:cNvPr>
          <p:cNvSpPr>
            <a:spLocks noGrp="1"/>
          </p:cNvSpPr>
          <p:nvPr>
            <p:ph sz="half" idx="1"/>
          </p:nvPr>
        </p:nvSpPr>
        <p:spPr>
          <a:xfrm>
            <a:off x="819150" y="1845733"/>
            <a:ext cx="7629525" cy="4450291"/>
          </a:xfrm>
        </p:spPr>
        <p:txBody>
          <a:bodyPr>
            <a:normAutofit lnSpcReduction="10000"/>
          </a:bodyPr>
          <a:lstStyle/>
          <a:p>
            <a:r>
              <a:rPr lang="en-GB" dirty="0"/>
              <a:t>“Nigel Thrift in his brilliant essay on what he has chosen to call ‘soft capitalism’ notices the remarkable change of vocabulary and the cognitive frame which mark the new global and extraterritorial elite. To convey the gist of their own actins, they use metaphors of ‘dancing’, or ‘surfing’; they speak no longer of ‘engineering’, but instead of cultures and networks, teams and coalitions, and of influences rather than control, leadership and management. They are concerned with looser forms of organization which could be put together, dismantled and reassembled at short notice or without notice; it is such a flued form of assembly which fits their view of the surrounding world as ‘multiple, complex, and fast-moving, and therefore “ambiguous”, “fuzzy” and “plastic”’, ‘uncertain, paradoxical, even chaotic’. Today’s business organization has an element of disorganization deliberately built into it; the less solid and the more fluid it is, the better.” (154)</a:t>
            </a:r>
          </a:p>
          <a:p>
            <a:r>
              <a:rPr lang="en-GB" dirty="0"/>
              <a:t>Citing Nigel Thrift, ‘The rise of soft capitalism’, in </a:t>
            </a:r>
            <a:r>
              <a:rPr lang="en-GB" i="1" dirty="0"/>
              <a:t>Cultural Values</a:t>
            </a:r>
            <a:r>
              <a:rPr lang="en-GB" dirty="0"/>
              <a:t>, April 1997, p.52</a:t>
            </a:r>
          </a:p>
        </p:txBody>
      </p:sp>
      <p:pic>
        <p:nvPicPr>
          <p:cNvPr id="7" name="Content Placeholder 6">
            <a:extLst>
              <a:ext uri="{FF2B5EF4-FFF2-40B4-BE49-F238E27FC236}">
                <a16:creationId xmlns:a16="http://schemas.microsoft.com/office/drawing/2014/main" xmlns="" id="{17D050EB-B2C8-4D1D-BB0D-9AFF3A8DA629}"/>
              </a:ext>
            </a:extLst>
          </p:cNvPr>
          <p:cNvPicPr>
            <a:picLocks noGrp="1" noChangeAspect="1"/>
          </p:cNvPicPr>
          <p:nvPr>
            <p:ph sz="half" idx="2"/>
          </p:nvPr>
        </p:nvPicPr>
        <p:blipFill>
          <a:blip r:embed="rId2"/>
          <a:stretch>
            <a:fillRect/>
          </a:stretch>
        </p:blipFill>
        <p:spPr>
          <a:xfrm>
            <a:off x="8793692" y="1922463"/>
            <a:ext cx="2681816" cy="4022725"/>
          </a:xfrm>
          <a:prstGeom prst="rect">
            <a:avLst/>
          </a:prstGeom>
        </p:spPr>
      </p:pic>
    </p:spTree>
    <p:extLst>
      <p:ext uri="{BB962C8B-B14F-4D97-AF65-F5344CB8AC3E}">
        <p14:creationId xmlns:p14="http://schemas.microsoft.com/office/powerpoint/2010/main" val="3136123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B7FFA8-6B3F-434C-9F39-D740070D80FC}"/>
              </a:ext>
            </a:extLst>
          </p:cNvPr>
          <p:cNvSpPr>
            <a:spLocks noGrp="1"/>
          </p:cNvSpPr>
          <p:nvPr>
            <p:ph type="title"/>
          </p:nvPr>
        </p:nvSpPr>
        <p:spPr/>
        <p:txBody>
          <a:bodyPr/>
          <a:lstStyle/>
          <a:p>
            <a:r>
              <a:rPr lang="en-GB" dirty="0"/>
              <a:t>Community</a:t>
            </a:r>
          </a:p>
        </p:txBody>
      </p:sp>
      <p:sp>
        <p:nvSpPr>
          <p:cNvPr id="3" name="Content Placeholder 2">
            <a:extLst>
              <a:ext uri="{FF2B5EF4-FFF2-40B4-BE49-F238E27FC236}">
                <a16:creationId xmlns:a16="http://schemas.microsoft.com/office/drawing/2014/main" xmlns="" id="{91B80B6A-C3A6-4444-8CAB-2A617A1ED058}"/>
              </a:ext>
            </a:extLst>
          </p:cNvPr>
          <p:cNvSpPr>
            <a:spLocks noGrp="1"/>
          </p:cNvSpPr>
          <p:nvPr>
            <p:ph sz="half" idx="1"/>
          </p:nvPr>
        </p:nvSpPr>
        <p:spPr>
          <a:xfrm>
            <a:off x="819150" y="1845733"/>
            <a:ext cx="7629525" cy="4450291"/>
          </a:xfrm>
        </p:spPr>
        <p:txBody>
          <a:bodyPr>
            <a:normAutofit/>
          </a:bodyPr>
          <a:lstStyle/>
          <a:p>
            <a:r>
              <a:rPr lang="en-GB" dirty="0"/>
              <a:t>“As Eric Hobsbawm caustically remarked, ‘Never was the word “community” used more indiscriminately and emptily than in the decades when communities in a sociological sense became hard to find in real life.’ ‘Men and women look for groups to which they can belong, certainly and forever, in a world in which all else is moving and shifting, in which nothing else is certain.’ Jock Young supplies a succinct summary to Hobsbawm’s observation: ‘Just as community collapses, identity is invented.’ (171)</a:t>
            </a:r>
          </a:p>
          <a:p>
            <a:endParaRPr lang="en-GB" dirty="0"/>
          </a:p>
          <a:p>
            <a:r>
              <a:rPr lang="en-GB" dirty="0"/>
              <a:t>Citing Eric Hobsbawm, </a:t>
            </a:r>
            <a:r>
              <a:rPr lang="en-GB" i="1" dirty="0"/>
              <a:t>The Age of Extremes </a:t>
            </a:r>
            <a:r>
              <a:rPr lang="en-GB" dirty="0"/>
              <a:t>(London: Michael Joseph, 1994), p.428; ‘The cult of identity politics’, in </a:t>
            </a:r>
            <a:r>
              <a:rPr lang="en-GB" i="1" dirty="0"/>
              <a:t>The New Left Review</a:t>
            </a:r>
            <a:r>
              <a:rPr lang="en-GB" dirty="0"/>
              <a:t>, 217 (1998) p.40; &amp; Jock Young, </a:t>
            </a:r>
            <a:r>
              <a:rPr lang="en-GB" i="1" dirty="0"/>
              <a:t>The Exclusive Society </a:t>
            </a:r>
            <a:r>
              <a:rPr lang="en-GB" dirty="0"/>
              <a:t>(London: Sage, 1999), p,164.</a:t>
            </a:r>
          </a:p>
        </p:txBody>
      </p:sp>
      <p:pic>
        <p:nvPicPr>
          <p:cNvPr id="7" name="Content Placeholder 6">
            <a:extLst>
              <a:ext uri="{FF2B5EF4-FFF2-40B4-BE49-F238E27FC236}">
                <a16:creationId xmlns:a16="http://schemas.microsoft.com/office/drawing/2014/main" xmlns="" id="{17D050EB-B2C8-4D1D-BB0D-9AFF3A8DA629}"/>
              </a:ext>
            </a:extLst>
          </p:cNvPr>
          <p:cNvPicPr>
            <a:picLocks noGrp="1" noChangeAspect="1"/>
          </p:cNvPicPr>
          <p:nvPr>
            <p:ph sz="half" idx="2"/>
          </p:nvPr>
        </p:nvPicPr>
        <p:blipFill>
          <a:blip r:embed="rId2"/>
          <a:stretch>
            <a:fillRect/>
          </a:stretch>
        </p:blipFill>
        <p:spPr>
          <a:xfrm>
            <a:off x="8793692" y="1922463"/>
            <a:ext cx="2681816" cy="4022725"/>
          </a:xfrm>
          <a:prstGeom prst="rect">
            <a:avLst/>
          </a:prstGeom>
        </p:spPr>
      </p:pic>
    </p:spTree>
    <p:extLst>
      <p:ext uri="{BB962C8B-B14F-4D97-AF65-F5344CB8AC3E}">
        <p14:creationId xmlns:p14="http://schemas.microsoft.com/office/powerpoint/2010/main" val="4080800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B7FFA8-6B3F-434C-9F39-D740070D80FC}"/>
              </a:ext>
            </a:extLst>
          </p:cNvPr>
          <p:cNvSpPr>
            <a:spLocks noGrp="1"/>
          </p:cNvSpPr>
          <p:nvPr>
            <p:ph type="title"/>
          </p:nvPr>
        </p:nvSpPr>
        <p:spPr/>
        <p:txBody>
          <a:bodyPr/>
          <a:lstStyle/>
          <a:p>
            <a:r>
              <a:rPr lang="en-GB" dirty="0"/>
              <a:t>So….?</a:t>
            </a:r>
          </a:p>
        </p:txBody>
      </p:sp>
      <p:sp>
        <p:nvSpPr>
          <p:cNvPr id="3" name="Content Placeholder 2">
            <a:extLst>
              <a:ext uri="{FF2B5EF4-FFF2-40B4-BE49-F238E27FC236}">
                <a16:creationId xmlns:a16="http://schemas.microsoft.com/office/drawing/2014/main" xmlns="" id="{91B80B6A-C3A6-4444-8CAB-2A617A1ED058}"/>
              </a:ext>
            </a:extLst>
          </p:cNvPr>
          <p:cNvSpPr>
            <a:spLocks noGrp="1"/>
          </p:cNvSpPr>
          <p:nvPr>
            <p:ph sz="half" idx="1"/>
          </p:nvPr>
        </p:nvSpPr>
        <p:spPr>
          <a:xfrm>
            <a:off x="819150" y="1845733"/>
            <a:ext cx="7629525" cy="4450291"/>
          </a:xfrm>
        </p:spPr>
        <p:txBody>
          <a:bodyPr>
            <a:normAutofit/>
          </a:bodyPr>
          <a:lstStyle/>
          <a:p>
            <a:r>
              <a:rPr lang="en-GB" dirty="0"/>
              <a:t>“In an intercultural approach, it is a central objective of language learning to promote the favourable development of the learner’s </a:t>
            </a:r>
            <a:r>
              <a:rPr lang="en-GB" dirty="0">
                <a:solidFill>
                  <a:srgbClr val="FF0000"/>
                </a:solidFill>
              </a:rPr>
              <a:t>whole personality and sense of identity</a:t>
            </a:r>
            <a:r>
              <a:rPr lang="en-GB" dirty="0"/>
              <a:t> in response to the enriching experience of otherness in language and culture.”</a:t>
            </a:r>
          </a:p>
          <a:p>
            <a:r>
              <a:rPr lang="en-GB" dirty="0"/>
              <a:t>(Council of Europe 2001, p.1)</a:t>
            </a:r>
          </a:p>
          <a:p>
            <a:endParaRPr lang="en-GB" dirty="0"/>
          </a:p>
          <a:p>
            <a:r>
              <a:rPr lang="en-GB" dirty="0"/>
              <a:t>How do we approach the </a:t>
            </a:r>
            <a:r>
              <a:rPr lang="en-GB" dirty="0" err="1"/>
              <a:t>CoE</a:t>
            </a:r>
            <a:r>
              <a:rPr lang="en-GB" dirty="0"/>
              <a:t> objectives sympathetically but critically?</a:t>
            </a:r>
          </a:p>
          <a:p>
            <a:r>
              <a:rPr lang="en-GB" dirty="0"/>
              <a:t>What can we learn from critical perspectives such as that of Bauman?</a:t>
            </a:r>
          </a:p>
          <a:p>
            <a:endParaRPr lang="en-GB" dirty="0"/>
          </a:p>
        </p:txBody>
      </p:sp>
      <p:pic>
        <p:nvPicPr>
          <p:cNvPr id="7" name="Content Placeholder 6">
            <a:extLst>
              <a:ext uri="{FF2B5EF4-FFF2-40B4-BE49-F238E27FC236}">
                <a16:creationId xmlns:a16="http://schemas.microsoft.com/office/drawing/2014/main" xmlns="" id="{17D050EB-B2C8-4D1D-BB0D-9AFF3A8DA629}"/>
              </a:ext>
            </a:extLst>
          </p:cNvPr>
          <p:cNvPicPr>
            <a:picLocks noGrp="1" noChangeAspect="1"/>
          </p:cNvPicPr>
          <p:nvPr>
            <p:ph sz="half" idx="2"/>
          </p:nvPr>
        </p:nvPicPr>
        <p:blipFill>
          <a:blip r:embed="rId2"/>
          <a:stretch>
            <a:fillRect/>
          </a:stretch>
        </p:blipFill>
        <p:spPr>
          <a:xfrm>
            <a:off x="8793692" y="1922463"/>
            <a:ext cx="2681816" cy="4022725"/>
          </a:xfrm>
          <a:prstGeom prst="rect">
            <a:avLst/>
          </a:prstGeom>
        </p:spPr>
      </p:pic>
    </p:spTree>
    <p:extLst>
      <p:ext uri="{BB962C8B-B14F-4D97-AF65-F5344CB8AC3E}">
        <p14:creationId xmlns:p14="http://schemas.microsoft.com/office/powerpoint/2010/main" val="93381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FB8218-4293-4513-A6BE-D2C45235BACC}"/>
              </a:ext>
            </a:extLst>
          </p:cNvPr>
          <p:cNvSpPr>
            <a:spLocks noGrp="1"/>
          </p:cNvSpPr>
          <p:nvPr>
            <p:ph type="title"/>
          </p:nvPr>
        </p:nvSpPr>
        <p:spPr/>
        <p:txBody>
          <a:bodyPr/>
          <a:lstStyle/>
          <a:p>
            <a:r>
              <a:rPr lang="en-GB" dirty="0"/>
              <a:t>Towards a critical intercultural language education</a:t>
            </a:r>
          </a:p>
        </p:txBody>
      </p:sp>
      <p:sp>
        <p:nvSpPr>
          <p:cNvPr id="5" name="Content Placeholder 4">
            <a:extLst>
              <a:ext uri="{FF2B5EF4-FFF2-40B4-BE49-F238E27FC236}">
                <a16:creationId xmlns:a16="http://schemas.microsoft.com/office/drawing/2014/main" xmlns="" id="{0310515D-2501-4DBE-B01A-0E5770656FE1}"/>
              </a:ext>
            </a:extLst>
          </p:cNvPr>
          <p:cNvSpPr>
            <a:spLocks noGrp="1"/>
          </p:cNvSpPr>
          <p:nvPr>
            <p:ph idx="1"/>
          </p:nvPr>
        </p:nvSpPr>
        <p:spPr/>
        <p:txBody>
          <a:bodyPr/>
          <a:lstStyle/>
          <a:p>
            <a:endParaRPr lang="en-GB" dirty="0"/>
          </a:p>
          <a:p>
            <a:pPr>
              <a:buFont typeface="Arial" panose="020B0604020202020204" pitchFamily="34" charset="0"/>
              <a:buChar char="•"/>
            </a:pPr>
            <a:r>
              <a:rPr lang="en-GB" dirty="0"/>
              <a:t>  Approach intercultural language education from the perspective of an ethnographer (</a:t>
            </a:r>
            <a:r>
              <a:rPr lang="en-GB" dirty="0" err="1"/>
              <a:t>ie</a:t>
            </a:r>
            <a:r>
              <a:rPr lang="en-GB" dirty="0"/>
              <a:t> a participant-observer in a physical or online ‘community’)</a:t>
            </a:r>
          </a:p>
          <a:p>
            <a:pPr marL="0" indent="0">
              <a:buNone/>
            </a:pPr>
            <a:endParaRPr lang="en-GB" dirty="0"/>
          </a:p>
          <a:p>
            <a:pPr>
              <a:buFont typeface="Arial" panose="020B0604020202020204" pitchFamily="34" charset="0"/>
              <a:buChar char="•"/>
            </a:pPr>
            <a:r>
              <a:rPr lang="en-GB" dirty="0"/>
              <a:t>  Acknowledge attempts to formalise an intercultural language curriculum as an institutional artefact, but look upon them as a critically reflective practitioner.</a:t>
            </a:r>
          </a:p>
          <a:p>
            <a:pPr>
              <a:buFont typeface="Arial" panose="020B0604020202020204" pitchFamily="34" charset="0"/>
              <a:buChar char="•"/>
            </a:pPr>
            <a:endParaRPr lang="en-GB" dirty="0"/>
          </a:p>
          <a:p>
            <a:pPr>
              <a:buFont typeface="Arial" panose="020B0604020202020204" pitchFamily="34" charset="0"/>
              <a:buChar char="•"/>
            </a:pPr>
            <a:endParaRPr lang="en-GB" dirty="0"/>
          </a:p>
        </p:txBody>
      </p:sp>
    </p:spTree>
    <p:extLst>
      <p:ext uri="{BB962C8B-B14F-4D97-AF65-F5344CB8AC3E}">
        <p14:creationId xmlns:p14="http://schemas.microsoft.com/office/powerpoint/2010/main" val="252867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C3DEB-3FE8-41C0-B62A-F53CA1A94D02}"/>
              </a:ext>
            </a:extLst>
          </p:cNvPr>
          <p:cNvSpPr>
            <a:spLocks noGrp="1"/>
          </p:cNvSpPr>
          <p:nvPr>
            <p:ph type="title"/>
          </p:nvPr>
        </p:nvSpPr>
        <p:spPr/>
        <p:txBody>
          <a:bodyPr/>
          <a:lstStyle/>
          <a:p>
            <a:r>
              <a:rPr lang="en-GB" dirty="0"/>
              <a:t>Preview of weeks 2-5.</a:t>
            </a:r>
          </a:p>
        </p:txBody>
      </p:sp>
      <p:sp>
        <p:nvSpPr>
          <p:cNvPr id="3" name="Content Placeholder 2">
            <a:extLst>
              <a:ext uri="{FF2B5EF4-FFF2-40B4-BE49-F238E27FC236}">
                <a16:creationId xmlns:a16="http://schemas.microsoft.com/office/drawing/2014/main" xmlns="" id="{E1945DB0-8C9C-48F7-8A8C-8607C6A03346}"/>
              </a:ext>
            </a:extLst>
          </p:cNvPr>
          <p:cNvSpPr>
            <a:spLocks noGrp="1"/>
          </p:cNvSpPr>
          <p:nvPr>
            <p:ph idx="1"/>
          </p:nvPr>
        </p:nvSpPr>
        <p:spPr/>
        <p:txBody>
          <a:bodyPr/>
          <a:lstStyle/>
          <a:p>
            <a:pPr>
              <a:buFont typeface="Wingdings" panose="05000000000000000000" pitchFamily="2" charset="2"/>
              <a:buChar char="§"/>
            </a:pPr>
            <a:endParaRPr lang="en-GB" dirty="0"/>
          </a:p>
          <a:p>
            <a:pPr>
              <a:buFont typeface="Wingdings" panose="05000000000000000000" pitchFamily="2" charset="2"/>
              <a:buChar char="§"/>
            </a:pPr>
            <a:r>
              <a:rPr lang="en-GB" sz="3600" dirty="0"/>
              <a:t>  Look at the </a:t>
            </a:r>
            <a:r>
              <a:rPr lang="en-GB" sz="3600" dirty="0" err="1"/>
              <a:t>moodle</a:t>
            </a:r>
            <a:r>
              <a:rPr lang="en-GB" sz="3600" dirty="0"/>
              <a:t> site</a:t>
            </a:r>
          </a:p>
          <a:p>
            <a:pPr>
              <a:buFont typeface="Wingdings" panose="05000000000000000000" pitchFamily="2" charset="2"/>
              <a:buChar char="§"/>
            </a:pPr>
            <a:r>
              <a:rPr lang="en-GB" sz="3600" dirty="0"/>
              <a:t>  Preview the activities</a:t>
            </a:r>
          </a:p>
          <a:p>
            <a:pPr>
              <a:buFont typeface="Wingdings" panose="05000000000000000000" pitchFamily="2" charset="2"/>
              <a:buChar char="§"/>
            </a:pPr>
            <a:r>
              <a:rPr lang="en-GB" sz="3600" dirty="0"/>
              <a:t>  Questions?</a:t>
            </a:r>
          </a:p>
        </p:txBody>
      </p:sp>
    </p:spTree>
    <p:extLst>
      <p:ext uri="{BB962C8B-B14F-4D97-AF65-F5344CB8AC3E}">
        <p14:creationId xmlns:p14="http://schemas.microsoft.com/office/powerpoint/2010/main" val="1514632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86C1F0-2E11-42BE-A973-9D0164511D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15890DB2-589F-45DE-A4A7-C093171B1838}"/>
              </a:ext>
            </a:extLst>
          </p:cNvPr>
          <p:cNvSpPr>
            <a:spLocks noGrp="1"/>
          </p:cNvSpPr>
          <p:nvPr>
            <p:ph idx="1"/>
          </p:nvPr>
        </p:nvSpPr>
        <p:spPr/>
        <p:txBody>
          <a:bodyPr/>
          <a:lstStyle/>
          <a:p>
            <a:pPr marL="0" indent="0" algn="ctr">
              <a:buNone/>
            </a:pPr>
            <a:r>
              <a:rPr lang="en-US" dirty="0">
                <a:hlinkClick r:id="rId2"/>
              </a:rPr>
              <a:t>jcorbett@usp</a:t>
            </a:r>
            <a:r>
              <a:rPr lang="en-US">
                <a:hlinkClick r:id="rId2"/>
              </a:rPr>
              <a:t>.br</a:t>
            </a:r>
            <a:r>
              <a:rPr lang="en-US"/>
              <a:t> </a:t>
            </a:r>
            <a:endParaRPr lang="en-US" dirty="0"/>
          </a:p>
          <a:p>
            <a:pPr marL="0" indent="0" algn="ctr">
              <a:buNone/>
            </a:pPr>
            <a:endParaRPr lang="en-US" dirty="0"/>
          </a:p>
        </p:txBody>
      </p:sp>
      <p:pic>
        <p:nvPicPr>
          <p:cNvPr id="4" name="Picture 3">
            <a:extLst>
              <a:ext uri="{FF2B5EF4-FFF2-40B4-BE49-F238E27FC236}">
                <a16:creationId xmlns:a16="http://schemas.microsoft.com/office/drawing/2014/main" xmlns="" id="{343CBC12-DAC6-4414-B070-D43DCCBC227E}"/>
              </a:ext>
            </a:extLst>
          </p:cNvPr>
          <p:cNvPicPr>
            <a:picLocks noChangeAspect="1"/>
          </p:cNvPicPr>
          <p:nvPr/>
        </p:nvPicPr>
        <p:blipFill>
          <a:blip r:embed="rId3"/>
          <a:stretch>
            <a:fillRect/>
          </a:stretch>
        </p:blipFill>
        <p:spPr>
          <a:xfrm>
            <a:off x="3235842" y="2341127"/>
            <a:ext cx="5728468" cy="3271131"/>
          </a:xfrm>
          <a:prstGeom prst="rect">
            <a:avLst/>
          </a:prstGeom>
        </p:spPr>
      </p:pic>
    </p:spTree>
    <p:extLst>
      <p:ext uri="{BB962C8B-B14F-4D97-AF65-F5344CB8AC3E}">
        <p14:creationId xmlns:p14="http://schemas.microsoft.com/office/powerpoint/2010/main" val="1248500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9ADE3B2-18A1-40A6-9F03-9F5F205A8DFE}"/>
              </a:ext>
            </a:extLst>
          </p:cNvPr>
          <p:cNvSpPr>
            <a:spLocks noGrp="1"/>
          </p:cNvSpPr>
          <p:nvPr>
            <p:ph type="title"/>
          </p:nvPr>
        </p:nvSpPr>
        <p:spPr/>
        <p:txBody>
          <a:bodyPr/>
          <a:lstStyle/>
          <a:p>
            <a:r>
              <a:rPr lang="en-GB" dirty="0"/>
              <a:t>Course content</a:t>
            </a:r>
          </a:p>
        </p:txBody>
      </p:sp>
      <p:sp>
        <p:nvSpPr>
          <p:cNvPr id="6" name="Content Placeholder 5">
            <a:extLst>
              <a:ext uri="{FF2B5EF4-FFF2-40B4-BE49-F238E27FC236}">
                <a16:creationId xmlns:a16="http://schemas.microsoft.com/office/drawing/2014/main" xmlns="" id="{CFAB29F0-1B8C-4954-933C-2A306B088F29}"/>
              </a:ext>
            </a:extLst>
          </p:cNvPr>
          <p:cNvSpPr>
            <a:spLocks noGrp="1"/>
          </p:cNvSpPr>
          <p:nvPr>
            <p:ph idx="1"/>
          </p:nvPr>
        </p:nvSpPr>
        <p:spPr/>
        <p:txBody>
          <a:bodyPr/>
          <a:lstStyle/>
          <a:p>
            <a:r>
              <a:rPr lang="en-GB" sz="2400" dirty="0"/>
              <a:t>•	Models for understanding intercultural communication</a:t>
            </a:r>
          </a:p>
          <a:p>
            <a:r>
              <a:rPr lang="en-GB" sz="2400" dirty="0"/>
              <a:t>•	Globalisation, power, identity, migration and sojourning (</a:t>
            </a:r>
            <a:r>
              <a:rPr lang="en-GB" sz="2400" dirty="0" err="1"/>
              <a:t>eg</a:t>
            </a:r>
            <a:r>
              <a:rPr lang="en-GB" sz="2400" dirty="0"/>
              <a:t> study abroad)</a:t>
            </a:r>
          </a:p>
          <a:p>
            <a:r>
              <a:rPr lang="en-GB" sz="2400" dirty="0"/>
              <a:t>•	Negotiating and managing intercultural conflict; issues of citizenship, 	human rights, and social justice.</a:t>
            </a:r>
          </a:p>
          <a:p>
            <a:r>
              <a:rPr lang="en-GB" sz="2400" dirty="0"/>
              <a:t>•	Constructing models of intercultural communicative competence</a:t>
            </a:r>
          </a:p>
          <a:p>
            <a:r>
              <a:rPr lang="en-GB" sz="2400" dirty="0"/>
              <a:t>•	Reconceptualising multilingualism</a:t>
            </a:r>
          </a:p>
          <a:p>
            <a:endParaRPr lang="en-GB" dirty="0"/>
          </a:p>
        </p:txBody>
      </p:sp>
    </p:spTree>
    <p:extLst>
      <p:ext uri="{BB962C8B-B14F-4D97-AF65-F5344CB8AC3E}">
        <p14:creationId xmlns:p14="http://schemas.microsoft.com/office/powerpoint/2010/main" val="257260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A9D4A3-51E9-4BC7-9539-C7AAAE64058F}"/>
              </a:ext>
            </a:extLst>
          </p:cNvPr>
          <p:cNvSpPr>
            <a:spLocks noGrp="1"/>
          </p:cNvSpPr>
          <p:nvPr>
            <p:ph type="title"/>
          </p:nvPr>
        </p:nvSpPr>
        <p:spPr/>
        <p:txBody>
          <a:bodyPr/>
          <a:lstStyle/>
          <a:p>
            <a:r>
              <a:rPr lang="en-GB" dirty="0"/>
              <a:t>Aims of the course</a:t>
            </a:r>
          </a:p>
        </p:txBody>
      </p:sp>
      <p:sp>
        <p:nvSpPr>
          <p:cNvPr id="3" name="Content Placeholder 2">
            <a:extLst>
              <a:ext uri="{FF2B5EF4-FFF2-40B4-BE49-F238E27FC236}">
                <a16:creationId xmlns:a16="http://schemas.microsoft.com/office/drawing/2014/main" xmlns="" id="{080A68A6-811F-460C-A7B0-3304A417D88A}"/>
              </a:ext>
            </a:extLst>
          </p:cNvPr>
          <p:cNvSpPr>
            <a:spLocks noGrp="1"/>
          </p:cNvSpPr>
          <p:nvPr>
            <p:ph idx="1"/>
          </p:nvPr>
        </p:nvSpPr>
        <p:spPr>
          <a:xfrm>
            <a:off x="418744" y="1845733"/>
            <a:ext cx="10736936" cy="4461063"/>
          </a:xfrm>
        </p:spPr>
        <p:txBody>
          <a:bodyPr>
            <a:normAutofit fontScale="92500" lnSpcReduction="20000"/>
          </a:bodyPr>
          <a:lstStyle/>
          <a:p>
            <a:pPr marL="265113" indent="-265113"/>
            <a:r>
              <a:rPr lang="en-GB" dirty="0"/>
              <a:t>By the end of the course, students will:</a:t>
            </a:r>
          </a:p>
          <a:p>
            <a:pPr marL="265113" indent="-265113"/>
            <a:r>
              <a:rPr lang="en-GB" dirty="0"/>
              <a:t>•	Demonstrate through written work and/or oral presentation their critical understanding of 	theories, approaches, and practices of intercultural communication and intercultural language 	education.</a:t>
            </a:r>
          </a:p>
          <a:p>
            <a:pPr marL="265113" indent="-265113"/>
            <a:r>
              <a:rPr lang="en-GB" dirty="0"/>
              <a:t>•	Demonstrate through written work and/or oral presentation their critical understanding and 	application of these theories, approaches, and practices to communicative events and educational 	contexts.</a:t>
            </a:r>
          </a:p>
          <a:p>
            <a:pPr marL="265113" indent="-265113"/>
            <a:r>
              <a:rPr lang="en-GB" dirty="0"/>
              <a:t>•	Demonstrate through written work and/or oral presentation their ability to give a critical 	evaluation of key scholarly research in the field of intercultural studies.</a:t>
            </a:r>
          </a:p>
          <a:p>
            <a:pPr marL="265113" indent="-265113"/>
            <a:r>
              <a:rPr lang="en-GB" dirty="0"/>
              <a:t>•	Demonstrate through written work and/or oral presentation their ability to articulate and employ 	key terminology/concepts in the field of intercultural communication and intercultural language 	education.</a:t>
            </a:r>
          </a:p>
          <a:p>
            <a:pPr marL="265113" indent="-265113"/>
            <a:r>
              <a:rPr lang="en-GB" dirty="0"/>
              <a:t>•	Demonstrate through written work and/or oral presentation their ability to address problems, 	issues and challenges in relation to intercultural communication and intercultural language 	education.</a:t>
            </a:r>
          </a:p>
          <a:p>
            <a:endParaRPr lang="en-GB" dirty="0"/>
          </a:p>
        </p:txBody>
      </p:sp>
    </p:spTree>
    <p:extLst>
      <p:ext uri="{BB962C8B-B14F-4D97-AF65-F5344CB8AC3E}">
        <p14:creationId xmlns:p14="http://schemas.microsoft.com/office/powerpoint/2010/main" val="255014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9E088C-39B1-4F08-A29D-4E61E5F7C6AB}"/>
              </a:ext>
            </a:extLst>
          </p:cNvPr>
          <p:cNvSpPr>
            <a:spLocks noGrp="1"/>
          </p:cNvSpPr>
          <p:nvPr>
            <p:ph type="title"/>
          </p:nvPr>
        </p:nvSpPr>
        <p:spPr/>
        <p:txBody>
          <a:bodyPr/>
          <a:lstStyle/>
          <a:p>
            <a:r>
              <a:rPr lang="en-GB" dirty="0"/>
              <a:t>But how…?</a:t>
            </a:r>
          </a:p>
        </p:txBody>
      </p:sp>
      <p:sp>
        <p:nvSpPr>
          <p:cNvPr id="3" name="Content Placeholder 2">
            <a:extLst>
              <a:ext uri="{FF2B5EF4-FFF2-40B4-BE49-F238E27FC236}">
                <a16:creationId xmlns:a16="http://schemas.microsoft.com/office/drawing/2014/main" xmlns="" id="{25D62095-3633-4062-B4D5-739A3F7FD142}"/>
              </a:ext>
            </a:extLst>
          </p:cNvPr>
          <p:cNvSpPr>
            <a:spLocks noGrp="1"/>
          </p:cNvSpPr>
          <p:nvPr>
            <p:ph idx="1"/>
          </p:nvPr>
        </p:nvSpPr>
        <p:spPr/>
        <p:txBody>
          <a:bodyPr/>
          <a:lstStyle/>
          <a:p>
            <a:r>
              <a:rPr lang="en-GB" dirty="0"/>
              <a:t>The course has been designed as a 6-week ‘blended learning’ programme, consisting of the equivalent of 24 contact hours:</a:t>
            </a:r>
          </a:p>
          <a:p>
            <a:pPr marL="0" indent="0">
              <a:buNone/>
            </a:pPr>
            <a:r>
              <a:rPr lang="en-GB" dirty="0"/>
              <a:t>	</a:t>
            </a:r>
          </a:p>
          <a:p>
            <a:pPr marL="544068" lvl="1" indent="-342900">
              <a:buAutoNum type="arabicPeriod"/>
            </a:pPr>
            <a:r>
              <a:rPr lang="en-GB" dirty="0"/>
              <a:t>Introduction to intercultural language education (f2f lecture and discussion)</a:t>
            </a:r>
          </a:p>
          <a:p>
            <a:pPr marL="544068" lvl="1" indent="-342900">
              <a:buAutoNum type="arabicPeriod"/>
            </a:pPr>
            <a:r>
              <a:rPr lang="en-GB" dirty="0"/>
              <a:t>Ethnographic approaches 1: fieldwork (online reading and activities)</a:t>
            </a:r>
          </a:p>
          <a:p>
            <a:pPr marL="544068" lvl="1" indent="-342900">
              <a:buAutoNum type="arabicPeriod"/>
            </a:pPr>
            <a:r>
              <a:rPr lang="en-GB" dirty="0"/>
              <a:t>Ethnographic approaches 2: telecollaboration (online reading and activities)</a:t>
            </a:r>
          </a:p>
          <a:p>
            <a:pPr marL="544068" lvl="1" indent="-342900">
              <a:buAutoNum type="arabicPeriod"/>
            </a:pPr>
            <a:r>
              <a:rPr lang="en-GB" dirty="0"/>
              <a:t>CEFR and ILE 1: institutionalising ILE (online reading and activities)</a:t>
            </a:r>
          </a:p>
          <a:p>
            <a:pPr marL="544068" lvl="1" indent="-342900">
              <a:buAutoNum type="arabicPeriod"/>
            </a:pPr>
            <a:r>
              <a:rPr lang="en-GB" dirty="0"/>
              <a:t>CEFR and ILE 2: exporting a curricular framework (online reading and activities)</a:t>
            </a:r>
          </a:p>
          <a:p>
            <a:pPr marL="544068" lvl="1" indent="-342900">
              <a:buAutoNum type="arabicPeriod"/>
            </a:pPr>
            <a:r>
              <a:rPr lang="en-GB" dirty="0"/>
              <a:t>Feedback and critical approaches to ILE (</a:t>
            </a:r>
            <a:r>
              <a:rPr lang="en-GB" dirty="0" smtClean="0"/>
              <a:t>f2f </a:t>
            </a:r>
            <a:r>
              <a:rPr lang="en-GB" dirty="0"/>
              <a:t>lecture and discussion)</a:t>
            </a:r>
          </a:p>
          <a:p>
            <a:pPr marL="544068" lvl="1" indent="-342900">
              <a:buAutoNum type="arabicPeriod"/>
            </a:pPr>
            <a:endParaRPr lang="en-GB" dirty="0"/>
          </a:p>
          <a:p>
            <a:pPr marL="201168" lvl="1" indent="0">
              <a:buNone/>
            </a:pPr>
            <a:r>
              <a:rPr lang="en-GB" dirty="0"/>
              <a:t>The follow-up course looks at more practical classroom approaches to ILE, </a:t>
            </a:r>
            <a:r>
              <a:rPr lang="en-GB" dirty="0" err="1"/>
              <a:t>eg</a:t>
            </a:r>
            <a:r>
              <a:rPr lang="en-GB" dirty="0"/>
              <a:t> class projects &amp; materials design.</a:t>
            </a:r>
          </a:p>
          <a:p>
            <a:pPr marL="544068" lvl="1" indent="-342900">
              <a:buAutoNum type="arabicPeriod"/>
            </a:pPr>
            <a:endParaRPr lang="en-GB" dirty="0"/>
          </a:p>
          <a:p>
            <a:endParaRPr lang="en-GB" dirty="0"/>
          </a:p>
          <a:p>
            <a:endParaRPr lang="en-GB" dirty="0"/>
          </a:p>
        </p:txBody>
      </p:sp>
    </p:spTree>
    <p:extLst>
      <p:ext uri="{BB962C8B-B14F-4D97-AF65-F5344CB8AC3E}">
        <p14:creationId xmlns:p14="http://schemas.microsoft.com/office/powerpoint/2010/main" val="2600590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3DC326-701D-4528-AA3C-1416B6C9CD5F}"/>
              </a:ext>
            </a:extLst>
          </p:cNvPr>
          <p:cNvSpPr>
            <a:spLocks noGrp="1"/>
          </p:cNvSpPr>
          <p:nvPr>
            <p:ph type="title"/>
          </p:nvPr>
        </p:nvSpPr>
        <p:spPr/>
        <p:txBody>
          <a:bodyPr/>
          <a:lstStyle/>
          <a:p>
            <a:r>
              <a:rPr lang="en-GB" dirty="0"/>
              <a:t>Expectations of you…</a:t>
            </a:r>
          </a:p>
        </p:txBody>
      </p:sp>
      <p:sp>
        <p:nvSpPr>
          <p:cNvPr id="3" name="Content Placeholder 2">
            <a:extLst>
              <a:ext uri="{FF2B5EF4-FFF2-40B4-BE49-F238E27FC236}">
                <a16:creationId xmlns:a16="http://schemas.microsoft.com/office/drawing/2014/main" xmlns="" id="{46FE9FDF-29BA-4D59-8573-BA3F8D7DCBE3}"/>
              </a:ext>
            </a:extLst>
          </p:cNvPr>
          <p:cNvSpPr>
            <a:spLocks noGrp="1"/>
          </p:cNvSpPr>
          <p:nvPr>
            <p:ph idx="1"/>
          </p:nvPr>
        </p:nvSpPr>
        <p:spPr/>
        <p:txBody>
          <a:bodyPr/>
          <a:lstStyle/>
          <a:p>
            <a:pPr marL="0" indent="0">
              <a:buNone/>
            </a:pPr>
            <a:r>
              <a:rPr lang="en-GB" dirty="0"/>
              <a:t>As part of the online learning phase, you are expected to:</a:t>
            </a:r>
          </a:p>
          <a:p>
            <a:pPr marL="0" indent="0">
              <a:buNone/>
            </a:pPr>
            <a:endParaRPr lang="en-GB" dirty="0"/>
          </a:p>
          <a:p>
            <a:pPr marL="292608" lvl="1" indent="0">
              <a:buNone/>
            </a:pPr>
            <a:r>
              <a:rPr lang="en-GB" dirty="0"/>
              <a:t>Watch videos posted on </a:t>
            </a:r>
            <a:r>
              <a:rPr lang="en-GB" dirty="0" err="1"/>
              <a:t>moodle</a:t>
            </a:r>
            <a:endParaRPr lang="en-GB" dirty="0"/>
          </a:p>
          <a:p>
            <a:pPr marL="292608" lvl="1" indent="0">
              <a:buNone/>
            </a:pPr>
            <a:r>
              <a:rPr lang="en-GB" dirty="0"/>
              <a:t>Read relevant literature</a:t>
            </a:r>
          </a:p>
          <a:p>
            <a:pPr marL="292608" lvl="1" indent="0">
              <a:buNone/>
            </a:pPr>
            <a:r>
              <a:rPr lang="en-GB" dirty="0"/>
              <a:t>Do suggested activities by deadlines</a:t>
            </a:r>
          </a:p>
          <a:p>
            <a:pPr marL="292608" lvl="1" indent="0">
              <a:buNone/>
            </a:pPr>
            <a:r>
              <a:rPr lang="en-GB" dirty="0"/>
              <a:t>Be prepared to participate in online discussions</a:t>
            </a:r>
          </a:p>
          <a:p>
            <a:pPr marL="292608" lvl="1" indent="0">
              <a:buNone/>
            </a:pPr>
            <a:endParaRPr lang="en-GB" dirty="0"/>
          </a:p>
          <a:p>
            <a:pPr marL="292608" lvl="1" indent="0">
              <a:buNone/>
            </a:pPr>
            <a:r>
              <a:rPr lang="en-GB" dirty="0"/>
              <a:t>You are also invited to experience an online telecollaboration project (‘The Hemispheres Project’) as a participant-observer.</a:t>
            </a:r>
          </a:p>
          <a:p>
            <a:pPr marL="292608" lvl="1" indent="0">
              <a:buNone/>
            </a:pPr>
            <a:endParaRPr lang="en-GB" dirty="0"/>
          </a:p>
          <a:p>
            <a:pPr marL="292608" lvl="1" indent="0">
              <a:buNone/>
            </a:pPr>
            <a:r>
              <a:rPr lang="en-GB" dirty="0"/>
              <a:t>Course assessment will be by a portfolio of reflections posted on </a:t>
            </a:r>
            <a:r>
              <a:rPr lang="en-GB" dirty="0" err="1"/>
              <a:t>moodle</a:t>
            </a:r>
            <a:r>
              <a:rPr lang="en-GB" dirty="0"/>
              <a:t>.</a:t>
            </a:r>
          </a:p>
          <a:p>
            <a:pPr marL="0" indent="0">
              <a:buNone/>
            </a:pPr>
            <a:endParaRPr lang="en-GB" dirty="0"/>
          </a:p>
        </p:txBody>
      </p:sp>
    </p:spTree>
    <p:extLst>
      <p:ext uri="{BB962C8B-B14F-4D97-AF65-F5344CB8AC3E}">
        <p14:creationId xmlns:p14="http://schemas.microsoft.com/office/powerpoint/2010/main" val="284328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77BBAB-CDAC-4A3A-910D-A2CAF2E3E27D}"/>
              </a:ext>
            </a:extLst>
          </p:cNvPr>
          <p:cNvSpPr>
            <a:spLocks noGrp="1"/>
          </p:cNvSpPr>
          <p:nvPr>
            <p:ph type="title"/>
          </p:nvPr>
        </p:nvSpPr>
        <p:spPr/>
        <p:txBody>
          <a:bodyPr>
            <a:normAutofit/>
          </a:bodyPr>
          <a:lstStyle/>
          <a:p>
            <a:pPr algn="ctr"/>
            <a:r>
              <a:rPr lang="en-GB" sz="4400" dirty="0"/>
              <a:t>What makes language education ‘intercultural’?</a:t>
            </a:r>
          </a:p>
        </p:txBody>
      </p:sp>
      <p:sp>
        <p:nvSpPr>
          <p:cNvPr id="3" name="Content Placeholder 2">
            <a:extLst>
              <a:ext uri="{FF2B5EF4-FFF2-40B4-BE49-F238E27FC236}">
                <a16:creationId xmlns:a16="http://schemas.microsoft.com/office/drawing/2014/main" xmlns="" id="{DD6909F2-B374-4782-944A-1E508F9B51E2}"/>
              </a:ext>
            </a:extLst>
          </p:cNvPr>
          <p:cNvSpPr>
            <a:spLocks noGrp="1"/>
          </p:cNvSpPr>
          <p:nvPr>
            <p:ph sz="half" idx="1"/>
          </p:nvPr>
        </p:nvSpPr>
        <p:spPr/>
        <p:txBody>
          <a:bodyPr/>
          <a:lstStyle/>
          <a:p>
            <a:r>
              <a:rPr lang="en-GB" dirty="0"/>
              <a:t>We encounter an increasing number of people from different backgrounds and values.</a:t>
            </a:r>
          </a:p>
          <a:p>
            <a:r>
              <a:rPr lang="en-GB" dirty="0"/>
              <a:t>With global mobility, we find ourselves in communities whose members’ background, assumptions and beliefs may be different from our own.</a:t>
            </a:r>
          </a:p>
          <a:p>
            <a:r>
              <a:rPr lang="en-GB" dirty="0"/>
              <a:t>Differences in value and belief may result in behaviour that we find unusual or even unacceptable.</a:t>
            </a:r>
          </a:p>
          <a:p>
            <a:r>
              <a:rPr lang="en-GB" dirty="0"/>
              <a:t>How do we learn to cope in these situations?</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41299" y="2317813"/>
            <a:ext cx="5309673" cy="2691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2896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4F0584-D013-4AC9-8B93-66E26F268BAA}"/>
              </a:ext>
            </a:extLst>
          </p:cNvPr>
          <p:cNvSpPr>
            <a:spLocks noGrp="1"/>
          </p:cNvSpPr>
          <p:nvPr>
            <p:ph type="title"/>
          </p:nvPr>
        </p:nvSpPr>
        <p:spPr/>
        <p:txBody>
          <a:bodyPr/>
          <a:lstStyle/>
          <a:p>
            <a:pPr algn="ctr"/>
            <a:r>
              <a:rPr lang="en-GB" dirty="0"/>
              <a:t>From the </a:t>
            </a:r>
            <a:r>
              <a:rPr lang="en-GB" i="1" dirty="0"/>
              <a:t>Common European Framework of Reference for Languages</a:t>
            </a:r>
          </a:p>
        </p:txBody>
      </p:sp>
      <p:sp>
        <p:nvSpPr>
          <p:cNvPr id="3" name="Content Placeholder 2">
            <a:extLst>
              <a:ext uri="{FF2B5EF4-FFF2-40B4-BE49-F238E27FC236}">
                <a16:creationId xmlns:a16="http://schemas.microsoft.com/office/drawing/2014/main" xmlns="" id="{B9AD1B99-C637-4221-BA48-ED9D5823BA42}"/>
              </a:ext>
            </a:extLst>
          </p:cNvPr>
          <p:cNvSpPr>
            <a:spLocks noGrp="1"/>
          </p:cNvSpPr>
          <p:nvPr>
            <p:ph sz="half" idx="1"/>
          </p:nvPr>
        </p:nvSpPr>
        <p:spPr/>
        <p:txBody>
          <a:bodyPr>
            <a:noAutofit/>
          </a:bodyPr>
          <a:lstStyle/>
          <a:p>
            <a:r>
              <a:rPr lang="en-GB" sz="2800" dirty="0"/>
              <a:t>“In an intercultural approach, it is a central objective of language learning </a:t>
            </a:r>
            <a:r>
              <a:rPr lang="en-GB" sz="2800" dirty="0">
                <a:solidFill>
                  <a:srgbClr val="FF0000"/>
                </a:solidFill>
              </a:rPr>
              <a:t>to promote the favourable development of the learner’s whole personality and sense of identity </a:t>
            </a:r>
            <a:r>
              <a:rPr lang="en-GB" sz="2800" dirty="0"/>
              <a:t>in response to the enriching experience of </a:t>
            </a:r>
            <a:r>
              <a:rPr lang="en-GB" sz="2800" dirty="0">
                <a:solidFill>
                  <a:srgbClr val="FF0000"/>
                </a:solidFill>
              </a:rPr>
              <a:t>otherness</a:t>
            </a:r>
            <a:r>
              <a:rPr lang="en-GB" sz="2800" dirty="0"/>
              <a:t> in language and culture.”</a:t>
            </a:r>
          </a:p>
          <a:p>
            <a:r>
              <a:rPr lang="en-GB" sz="2800" dirty="0"/>
              <a:t>(Council of Europe 2001, p.1)</a:t>
            </a:r>
          </a:p>
        </p:txBody>
      </p:sp>
      <p:pic>
        <p:nvPicPr>
          <p:cNvPr id="5" name="Content Placeholder 4">
            <a:extLst>
              <a:ext uri="{FF2B5EF4-FFF2-40B4-BE49-F238E27FC236}">
                <a16:creationId xmlns:a16="http://schemas.microsoft.com/office/drawing/2014/main" xmlns="" id="{6DC43029-4B92-4D8F-9FF8-0838CDDB2FB1}"/>
              </a:ext>
            </a:extLst>
          </p:cNvPr>
          <p:cNvPicPr>
            <a:picLocks noGrp="1" noChangeAspect="1"/>
          </p:cNvPicPr>
          <p:nvPr>
            <p:ph sz="half" idx="2"/>
          </p:nvPr>
        </p:nvPicPr>
        <p:blipFill>
          <a:blip r:embed="rId2"/>
          <a:stretch>
            <a:fillRect/>
          </a:stretch>
        </p:blipFill>
        <p:spPr>
          <a:xfrm>
            <a:off x="6834694" y="1845734"/>
            <a:ext cx="4260027" cy="4023360"/>
          </a:xfrm>
          <a:prstGeom prst="rect">
            <a:avLst/>
          </a:prstGeom>
        </p:spPr>
      </p:pic>
    </p:spTree>
    <p:extLst>
      <p:ext uri="{BB962C8B-B14F-4D97-AF65-F5344CB8AC3E}">
        <p14:creationId xmlns:p14="http://schemas.microsoft.com/office/powerpoint/2010/main" val="825082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4F0584-D013-4AC9-8B93-66E26F268BAA}"/>
              </a:ext>
            </a:extLst>
          </p:cNvPr>
          <p:cNvSpPr>
            <a:spLocks noGrp="1"/>
          </p:cNvSpPr>
          <p:nvPr>
            <p:ph type="title"/>
          </p:nvPr>
        </p:nvSpPr>
        <p:spPr/>
        <p:txBody>
          <a:bodyPr/>
          <a:lstStyle/>
          <a:p>
            <a:pPr algn="ctr"/>
            <a:r>
              <a:rPr lang="en-GB" dirty="0"/>
              <a:t>From the </a:t>
            </a:r>
            <a:r>
              <a:rPr lang="en-GB" i="1" dirty="0"/>
              <a:t>Common European Framework of Reference for Languages</a:t>
            </a:r>
          </a:p>
        </p:txBody>
      </p:sp>
      <p:sp>
        <p:nvSpPr>
          <p:cNvPr id="3" name="Content Placeholder 2">
            <a:extLst>
              <a:ext uri="{FF2B5EF4-FFF2-40B4-BE49-F238E27FC236}">
                <a16:creationId xmlns:a16="http://schemas.microsoft.com/office/drawing/2014/main" xmlns="" id="{B9AD1B99-C637-4221-BA48-ED9D5823BA42}"/>
              </a:ext>
            </a:extLst>
          </p:cNvPr>
          <p:cNvSpPr>
            <a:spLocks noGrp="1"/>
          </p:cNvSpPr>
          <p:nvPr>
            <p:ph sz="half" idx="1"/>
          </p:nvPr>
        </p:nvSpPr>
        <p:spPr/>
        <p:txBody>
          <a:bodyPr>
            <a:noAutofit/>
          </a:bodyPr>
          <a:lstStyle/>
          <a:p>
            <a:r>
              <a:rPr lang="en-GB" sz="2800" dirty="0"/>
              <a:t>“In an intercultural approach, it is a central objective of language learning </a:t>
            </a:r>
            <a:r>
              <a:rPr lang="en-GB" sz="2800" dirty="0">
                <a:solidFill>
                  <a:srgbClr val="FF0000"/>
                </a:solidFill>
              </a:rPr>
              <a:t>to promote the favourable development of the learner’s whole personality and sense of identity </a:t>
            </a:r>
            <a:r>
              <a:rPr lang="en-GB" sz="2800" dirty="0"/>
              <a:t>in response to the enriching experience of </a:t>
            </a:r>
            <a:r>
              <a:rPr lang="en-GB" sz="2800" dirty="0">
                <a:solidFill>
                  <a:srgbClr val="FF0000"/>
                </a:solidFill>
              </a:rPr>
              <a:t>otherness</a:t>
            </a:r>
            <a:r>
              <a:rPr lang="en-GB" sz="2800" dirty="0"/>
              <a:t> in language and culture.”</a:t>
            </a:r>
          </a:p>
          <a:p>
            <a:r>
              <a:rPr lang="en-GB" sz="2800" dirty="0"/>
              <a:t>(Council of Europe 2001, p.1)</a:t>
            </a:r>
          </a:p>
        </p:txBody>
      </p:sp>
      <p:sp>
        <p:nvSpPr>
          <p:cNvPr id="6" name="Content Placeholder 5">
            <a:extLst>
              <a:ext uri="{FF2B5EF4-FFF2-40B4-BE49-F238E27FC236}">
                <a16:creationId xmlns:a16="http://schemas.microsoft.com/office/drawing/2014/main" xmlns="" id="{624B74B7-AB47-4AE6-A488-BEBA24596406}"/>
              </a:ext>
            </a:extLst>
          </p:cNvPr>
          <p:cNvSpPr>
            <a:spLocks noGrp="1"/>
          </p:cNvSpPr>
          <p:nvPr>
            <p:ph sz="half" idx="2"/>
          </p:nvPr>
        </p:nvSpPr>
        <p:spPr/>
        <p:txBody>
          <a:bodyPr>
            <a:normAutofit/>
          </a:bodyPr>
          <a:lstStyle/>
          <a:p>
            <a:endParaRPr lang="en-GB" i="1" dirty="0">
              <a:solidFill>
                <a:schemeClr val="bg2">
                  <a:lumMod val="75000"/>
                </a:schemeClr>
              </a:solidFill>
            </a:endParaRPr>
          </a:p>
          <a:p>
            <a:r>
              <a:rPr lang="en-GB" i="1" dirty="0">
                <a:solidFill>
                  <a:schemeClr val="bg2">
                    <a:lumMod val="75000"/>
                  </a:schemeClr>
                </a:solidFill>
              </a:rPr>
              <a:t>How would you describe ‘your whole personality and sense of identity’ to a stranger? What makes you </a:t>
            </a:r>
            <a:r>
              <a:rPr lang="en-GB" i="1" dirty="0" err="1">
                <a:solidFill>
                  <a:schemeClr val="bg2">
                    <a:lumMod val="75000"/>
                  </a:schemeClr>
                </a:solidFill>
              </a:rPr>
              <a:t>you</a:t>
            </a:r>
            <a:r>
              <a:rPr lang="en-GB" i="1" dirty="0">
                <a:solidFill>
                  <a:schemeClr val="bg2">
                    <a:lumMod val="75000"/>
                  </a:schemeClr>
                </a:solidFill>
              </a:rPr>
              <a:t>?</a:t>
            </a:r>
          </a:p>
          <a:p>
            <a:endParaRPr lang="en-GB" i="1" dirty="0">
              <a:solidFill>
                <a:schemeClr val="bg2">
                  <a:lumMod val="75000"/>
                </a:schemeClr>
              </a:solidFill>
            </a:endParaRPr>
          </a:p>
          <a:p>
            <a:r>
              <a:rPr lang="en-GB" i="1" dirty="0">
                <a:solidFill>
                  <a:schemeClr val="bg2">
                    <a:lumMod val="75000"/>
                  </a:schemeClr>
                </a:solidFill>
              </a:rPr>
              <a:t>Who is the ‘other’ for you?</a:t>
            </a:r>
          </a:p>
          <a:p>
            <a:endParaRPr lang="en-GB" i="1" dirty="0">
              <a:solidFill>
                <a:schemeClr val="bg2">
                  <a:lumMod val="75000"/>
                </a:schemeClr>
              </a:solidFill>
            </a:endParaRPr>
          </a:p>
          <a:p>
            <a:r>
              <a:rPr lang="en-GB" i="1" dirty="0">
                <a:solidFill>
                  <a:schemeClr val="bg2">
                    <a:lumMod val="75000"/>
                  </a:schemeClr>
                </a:solidFill>
              </a:rPr>
              <a:t>What aspects of ‘otherness’ do you expect to encounter through the context of language education? How do you respond to that ‘otherness’?</a:t>
            </a:r>
          </a:p>
          <a:p>
            <a:pPr marL="0" indent="0">
              <a:buNone/>
            </a:pPr>
            <a:endParaRPr lang="en-GB" i="1" dirty="0">
              <a:solidFill>
                <a:schemeClr val="bg2">
                  <a:lumMod val="75000"/>
                </a:schemeClr>
              </a:solidFill>
            </a:endParaRPr>
          </a:p>
        </p:txBody>
      </p:sp>
    </p:spTree>
    <p:extLst>
      <p:ext uri="{BB962C8B-B14F-4D97-AF65-F5344CB8AC3E}">
        <p14:creationId xmlns:p14="http://schemas.microsoft.com/office/powerpoint/2010/main" val="1791202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B7FFA8-6B3F-434C-9F39-D740070D80FC}"/>
              </a:ext>
            </a:extLst>
          </p:cNvPr>
          <p:cNvSpPr>
            <a:spLocks noGrp="1"/>
          </p:cNvSpPr>
          <p:nvPr>
            <p:ph type="title"/>
          </p:nvPr>
        </p:nvSpPr>
        <p:spPr/>
        <p:txBody>
          <a:bodyPr/>
          <a:lstStyle/>
          <a:p>
            <a:r>
              <a:rPr lang="en-GB" dirty="0"/>
              <a:t>Ways of thinking about culture &amp; identity</a:t>
            </a:r>
          </a:p>
        </p:txBody>
      </p:sp>
      <p:sp>
        <p:nvSpPr>
          <p:cNvPr id="3" name="Content Placeholder 2">
            <a:extLst>
              <a:ext uri="{FF2B5EF4-FFF2-40B4-BE49-F238E27FC236}">
                <a16:creationId xmlns:a16="http://schemas.microsoft.com/office/drawing/2014/main" xmlns="" id="{91B80B6A-C3A6-4444-8CAB-2A617A1ED058}"/>
              </a:ext>
            </a:extLst>
          </p:cNvPr>
          <p:cNvSpPr>
            <a:spLocks noGrp="1"/>
          </p:cNvSpPr>
          <p:nvPr>
            <p:ph sz="half" idx="1"/>
          </p:nvPr>
        </p:nvSpPr>
        <p:spPr>
          <a:xfrm>
            <a:off x="819150" y="1845733"/>
            <a:ext cx="7629525" cy="4450291"/>
          </a:xfrm>
        </p:spPr>
        <p:txBody>
          <a:bodyPr>
            <a:normAutofit lnSpcReduction="10000"/>
          </a:bodyPr>
          <a:lstStyle/>
          <a:p>
            <a:r>
              <a:rPr lang="en-GB" dirty="0"/>
              <a:t>In </a:t>
            </a:r>
            <a:r>
              <a:rPr lang="en-GB" i="1" dirty="0"/>
              <a:t>Liquid Modernity</a:t>
            </a:r>
            <a:r>
              <a:rPr lang="en-GB" dirty="0"/>
              <a:t>, Zygmunt Bauman attempted to characterise what was new about the developed world as it entered the 21</a:t>
            </a:r>
            <a:r>
              <a:rPr lang="en-GB" baseline="30000" dirty="0"/>
              <a:t>st</a:t>
            </a:r>
            <a:r>
              <a:rPr lang="en-GB" dirty="0"/>
              <a:t> century.</a:t>
            </a:r>
          </a:p>
          <a:p>
            <a:r>
              <a:rPr lang="en-GB" dirty="0"/>
              <a:t>He argued that there is a new kind of ‘liquid’ modernity, that has implications about the way we conceptualise various aspects of culture and identity. He writes about liquid modernity in terms of:</a:t>
            </a:r>
          </a:p>
          <a:p>
            <a:r>
              <a:rPr lang="en-GB" dirty="0"/>
              <a:t>* emancipation/freedom</a:t>
            </a:r>
          </a:p>
          <a:p>
            <a:r>
              <a:rPr lang="en-GB" dirty="0"/>
              <a:t>* the individual</a:t>
            </a:r>
          </a:p>
          <a:p>
            <a:r>
              <a:rPr lang="en-GB" dirty="0"/>
              <a:t>* time and space</a:t>
            </a:r>
          </a:p>
          <a:p>
            <a:r>
              <a:rPr lang="en-GB" dirty="0"/>
              <a:t>* work</a:t>
            </a:r>
          </a:p>
          <a:p>
            <a:r>
              <a:rPr lang="en-GB" dirty="0"/>
              <a:t>* the community</a:t>
            </a:r>
          </a:p>
          <a:p>
            <a:r>
              <a:rPr lang="en-GB" dirty="0"/>
              <a:t>The following quotes can be seen as points of departure for an inquiry into aspects of ‘intercultural being’.</a:t>
            </a:r>
          </a:p>
        </p:txBody>
      </p:sp>
      <p:pic>
        <p:nvPicPr>
          <p:cNvPr id="7" name="Content Placeholder 6">
            <a:extLst>
              <a:ext uri="{FF2B5EF4-FFF2-40B4-BE49-F238E27FC236}">
                <a16:creationId xmlns:a16="http://schemas.microsoft.com/office/drawing/2014/main" xmlns="" id="{17D050EB-B2C8-4D1D-BB0D-9AFF3A8DA629}"/>
              </a:ext>
            </a:extLst>
          </p:cNvPr>
          <p:cNvPicPr>
            <a:picLocks noGrp="1" noChangeAspect="1"/>
          </p:cNvPicPr>
          <p:nvPr>
            <p:ph sz="half" idx="2"/>
          </p:nvPr>
        </p:nvPicPr>
        <p:blipFill>
          <a:blip r:embed="rId2"/>
          <a:stretch>
            <a:fillRect/>
          </a:stretch>
        </p:blipFill>
        <p:spPr>
          <a:xfrm>
            <a:off x="8793692" y="1922463"/>
            <a:ext cx="2681816" cy="4022725"/>
          </a:xfrm>
          <a:prstGeom prst="rect">
            <a:avLst/>
          </a:prstGeom>
        </p:spPr>
      </p:pic>
    </p:spTree>
    <p:extLst>
      <p:ext uri="{BB962C8B-B14F-4D97-AF65-F5344CB8AC3E}">
        <p14:creationId xmlns:p14="http://schemas.microsoft.com/office/powerpoint/2010/main" val="94968721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
  <TotalTime>605</TotalTime>
  <Words>1443</Words>
  <Application>Microsoft Office PowerPoint</Application>
  <PresentationFormat>Personalizar</PresentationFormat>
  <Paragraphs>101</Paragraphs>
  <Slides>18</Slides>
  <Notes>0</Notes>
  <HiddenSlides>0</HiddenSlides>
  <MMClips>0</MMClips>
  <ScaleCrop>false</ScaleCrop>
  <HeadingPairs>
    <vt:vector size="4" baseType="variant">
      <vt:variant>
        <vt:lpstr>Tema</vt:lpstr>
      </vt:variant>
      <vt:variant>
        <vt:i4>1</vt:i4>
      </vt:variant>
      <vt:variant>
        <vt:lpstr>Títulos de slides</vt:lpstr>
      </vt:variant>
      <vt:variant>
        <vt:i4>18</vt:i4>
      </vt:variant>
    </vt:vector>
  </HeadingPairs>
  <TitlesOfParts>
    <vt:vector size="19" baseType="lpstr">
      <vt:lpstr>Retrospect</vt:lpstr>
      <vt:lpstr>Intercultural Language Education</vt:lpstr>
      <vt:lpstr>Course content</vt:lpstr>
      <vt:lpstr>Aims of the course</vt:lpstr>
      <vt:lpstr>But how…?</vt:lpstr>
      <vt:lpstr>Expectations of you…</vt:lpstr>
      <vt:lpstr>What makes language education ‘intercultural’?</vt:lpstr>
      <vt:lpstr>From the Common European Framework of Reference for Languages</vt:lpstr>
      <vt:lpstr>From the Common European Framework of Reference for Languages</vt:lpstr>
      <vt:lpstr>Ways of thinking about culture &amp; identity</vt:lpstr>
      <vt:lpstr>Ways of thinking about culture &amp; identity</vt:lpstr>
      <vt:lpstr>Individual identities</vt:lpstr>
      <vt:lpstr>Time/space</vt:lpstr>
      <vt:lpstr>Work</vt:lpstr>
      <vt:lpstr>Community</vt:lpstr>
      <vt:lpstr>So….?</vt:lpstr>
      <vt:lpstr>Towards a critical intercultural language education</vt:lpstr>
      <vt:lpstr>Preview of weeks 2-5.</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Intercultural Language Education</dc:title>
  <dc:creator>John Corbett</dc:creator>
  <cp:lastModifiedBy>Aucani</cp:lastModifiedBy>
  <cp:revision>28</cp:revision>
  <dcterms:created xsi:type="dcterms:W3CDTF">2018-05-20T15:09:04Z</dcterms:created>
  <dcterms:modified xsi:type="dcterms:W3CDTF">2018-08-16T15:15:00Z</dcterms:modified>
</cp:coreProperties>
</file>