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5" r:id="rId5"/>
    <p:sldId id="258" r:id="rId6"/>
    <p:sldId id="260" r:id="rId7"/>
    <p:sldId id="296" r:id="rId8"/>
    <p:sldId id="261" r:id="rId9"/>
    <p:sldId id="298" r:id="rId10"/>
    <p:sldId id="262" r:id="rId11"/>
    <p:sldId id="299" r:id="rId12"/>
    <p:sldId id="263" r:id="rId13"/>
    <p:sldId id="300" r:id="rId14"/>
    <p:sldId id="264" r:id="rId15"/>
    <p:sldId id="265" r:id="rId16"/>
    <p:sldId id="301" r:id="rId17"/>
    <p:sldId id="266" r:id="rId18"/>
    <p:sldId id="267" r:id="rId19"/>
    <p:sldId id="269" r:id="rId20"/>
    <p:sldId id="270" r:id="rId21"/>
    <p:sldId id="271" r:id="rId22"/>
    <p:sldId id="302" r:id="rId23"/>
    <p:sldId id="273" r:id="rId24"/>
    <p:sldId id="275" r:id="rId25"/>
    <p:sldId id="276" r:id="rId26"/>
    <p:sldId id="277" r:id="rId27"/>
    <p:sldId id="294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6FB6-B58C-47CF-B6E4-B38209DD04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DD60-C592-4EF1-877C-1E82738F66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3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C69B-6CE1-4CE5-8A4A-473999A8A2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2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4DCA-4C3C-42F5-BE7F-53983693CE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0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D21C-2078-46F2-A1A1-954DDC0059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60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8292-65B8-4894-9BD6-98D4AABF6C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64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92AE-5FA2-4E84-A5A9-CEF0C4CC4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7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166D-C2EC-4A10-8592-6874B035A8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6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8303-E632-4D66-A09A-C7380C82F8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F088-81C7-43A6-B319-3181C6C938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25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C77B-3367-4530-AE69-1D360CDEE5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40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16AA58-2CF4-43AC-8F53-586F3EA2C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cs.bvs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mores.usp.br/lara.pdf" TargetMode="External"/><Relationship Id="rId2" Type="http://schemas.openxmlformats.org/officeDocument/2006/relationships/hyperlink" Target="http://www.datagramazero.org.br/dez08/Art_0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Informação, informatividade, linguistica documentária e linguagens documentárias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084763"/>
            <a:ext cx="7129463" cy="554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1600" dirty="0" smtClean="0"/>
              <a:t>Profa. Dra. </a:t>
            </a:r>
            <a:r>
              <a:rPr lang="pt-BR" altLang="pt-BR" sz="1600" dirty="0" smtClean="0"/>
              <a:t>Giovana </a:t>
            </a:r>
            <a:r>
              <a:rPr lang="pt-BR" altLang="pt-BR" sz="1600" dirty="0" err="1" smtClean="0"/>
              <a:t>Deliberali</a:t>
            </a:r>
            <a:r>
              <a:rPr lang="pt-BR" altLang="pt-BR" sz="1600" dirty="0" smtClean="0"/>
              <a:t> </a:t>
            </a:r>
            <a:r>
              <a:rPr lang="pt-BR" altLang="pt-BR" sz="1600" dirty="0" err="1" smtClean="0"/>
              <a:t>Maimone</a:t>
            </a:r>
            <a:endParaRPr lang="pt-BR" altLang="pt-BR" sz="1600" dirty="0" smtClean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2053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79"/>
            <a:ext cx="8291264" cy="435597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princípios que estão na base do entendimento linguístico, comunicacional e pragmático que tocam às questões da </a:t>
            </a:r>
            <a:r>
              <a:rPr lang="pt-BR" altLang="pt-BR" sz="2000" b="1" dirty="0" smtClean="0"/>
              <a:t>organização e circulação da informação </a:t>
            </a:r>
            <a:r>
              <a:rPr lang="pt-BR" altLang="pt-BR" sz="2000" dirty="0" smtClean="0"/>
              <a:t>(</a:t>
            </a:r>
            <a:r>
              <a:rPr lang="pt-BR" altLang="pt-BR" sz="2000" dirty="0" err="1" smtClean="0"/>
              <a:t>Hjorland</a:t>
            </a:r>
            <a:r>
              <a:rPr lang="pt-BR" altLang="pt-BR" sz="2000" dirty="0" smtClean="0"/>
              <a:t> e </a:t>
            </a:r>
            <a:r>
              <a:rPr lang="pt-BR" altLang="pt-BR" sz="2000" dirty="0" err="1" smtClean="0"/>
              <a:t>Capurro</a:t>
            </a:r>
            <a:r>
              <a:rPr lang="pt-BR" altLang="pt-BR" sz="2000" dirty="0" smtClean="0"/>
              <a:t>, 2003, 2007).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 smtClean="0"/>
          </a:p>
        </p:txBody>
      </p:sp>
      <p:pic>
        <p:nvPicPr>
          <p:cNvPr id="819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819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04" y="3501008"/>
            <a:ext cx="3281023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4"/>
            <a:ext cx="8229600" cy="439288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b="1" dirty="0" smtClean="0"/>
              <a:t>informação</a:t>
            </a:r>
            <a:r>
              <a:rPr lang="pt-BR" altLang="pt-BR" sz="2400" dirty="0" smtClean="0"/>
              <a:t> e </a:t>
            </a:r>
            <a:r>
              <a:rPr lang="pt-BR" altLang="pt-BR" sz="2400" b="1" dirty="0" err="1" smtClean="0"/>
              <a:t>informatividade</a:t>
            </a:r>
            <a:r>
              <a:rPr lang="pt-BR" altLang="pt-BR" sz="2400" dirty="0" smtClean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dimensão simbólica da informação,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as relações da informação com as comunidades discursivas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aspectos semiótico-pragmáticos da mensagem documentária.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conceito</a:t>
            </a:r>
            <a:r>
              <a:rPr lang="pt-BR" altLang="pt-BR" sz="2000" i="1" dirty="0" smtClean="0"/>
              <a:t> 'informação'</a:t>
            </a:r>
            <a:r>
              <a:rPr lang="pt-BR" altLang="pt-BR" sz="2000" dirty="0" smtClean="0"/>
              <a:t>, a </a:t>
            </a:r>
            <a:r>
              <a:rPr lang="pt-BR" altLang="pt-BR" sz="2000" i="1" dirty="0" smtClean="0"/>
              <a:t>'</a:t>
            </a:r>
            <a:r>
              <a:rPr lang="pt-BR" altLang="pt-BR" sz="2000" i="1" dirty="0" err="1" smtClean="0"/>
              <a:t>informatividade</a:t>
            </a:r>
            <a:r>
              <a:rPr lang="pt-BR" altLang="pt-BR" sz="2000" i="1" dirty="0" smtClean="0"/>
              <a:t>'</a:t>
            </a:r>
            <a:r>
              <a:rPr lang="pt-BR" altLang="pt-BR" sz="2000" dirty="0" smtClean="0"/>
              <a:t> dos documentos (</a:t>
            </a:r>
            <a:r>
              <a:rPr lang="pt-BR" altLang="pt-BR" sz="2000" dirty="0" err="1" smtClean="0"/>
              <a:t>Numberg</a:t>
            </a:r>
            <a:r>
              <a:rPr lang="pt-BR" altLang="pt-BR" sz="2000" dirty="0" smtClean="0"/>
              <a:t>/</a:t>
            </a:r>
            <a:r>
              <a:rPr lang="pt-BR" altLang="pt-BR" sz="2000" dirty="0" err="1" smtClean="0"/>
              <a:t>Frohmann</a:t>
            </a:r>
            <a:r>
              <a:rPr lang="pt-BR" altLang="pt-BR" sz="2000" dirty="0" smtClean="0"/>
              <a:t> 2004).</a:t>
            </a:r>
          </a:p>
        </p:txBody>
      </p:sp>
      <p:pic>
        <p:nvPicPr>
          <p:cNvPr id="819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819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11" y="4005064"/>
            <a:ext cx="2520280" cy="253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dirty="0" smtClean="0"/>
              <a:t>O conceito de </a:t>
            </a:r>
            <a:r>
              <a:rPr lang="pt-BR" altLang="pt-BR" sz="2400" dirty="0" err="1" smtClean="0"/>
              <a:t>informatividade</a:t>
            </a:r>
            <a:r>
              <a:rPr lang="pt-BR" altLang="pt-BR" sz="2400" dirty="0" smtClean="0"/>
              <a:t> é originalmente utilizado na literatura da Linguística Textual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 smtClean="0"/>
              <a:t>a compreensão de um texto depende do conhecimento de outros textos,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b="1" dirty="0" smtClean="0"/>
              <a:t>intertextualidade</a:t>
            </a:r>
            <a:r>
              <a:rPr lang="pt-BR" altLang="pt-BR" sz="2000" dirty="0" smtClean="0"/>
              <a:t> reconhecida pela</a:t>
            </a:r>
            <a:r>
              <a:rPr lang="pt-BR" altLang="pt-BR" sz="2000" i="1" dirty="0" smtClean="0"/>
              <a:t> análise de domínio,</a:t>
            </a:r>
            <a:endParaRPr lang="pt-BR" altLang="pt-BR" sz="2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 smtClean="0"/>
              <a:t>vinculam o objeto informativo às estruturas informacionais, terminológicas e de linguagem das comunidades discursivas,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 smtClean="0"/>
              <a:t>determinantes para definir os critérios de </a:t>
            </a:r>
            <a:r>
              <a:rPr lang="pt-BR" altLang="pt-BR" sz="2000" b="1" dirty="0" smtClean="0"/>
              <a:t>relevância</a:t>
            </a:r>
            <a:r>
              <a:rPr lang="pt-BR" altLang="pt-BR" sz="2000" dirty="0" smtClean="0"/>
              <a:t> que fazem com que algo seja informativo.</a:t>
            </a:r>
            <a:endParaRPr lang="pt-BR" altLang="pt-BR" sz="2000" i="1" dirty="0" smtClean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altLang="pt-BR" sz="2400" dirty="0" smtClean="0"/>
          </a:p>
        </p:txBody>
      </p:sp>
      <p:pic>
        <p:nvPicPr>
          <p:cNvPr id="921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922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i="1" dirty="0" smtClean="0"/>
              <a:t>"Não é possível para os sistemas de informação mapear todos os possíveis valores da informação" </a:t>
            </a:r>
            <a:r>
              <a:rPr lang="pt-BR" altLang="pt-BR" sz="2400" dirty="0" smtClean="0"/>
              <a:t>(</a:t>
            </a:r>
            <a:r>
              <a:rPr lang="pt-BR" altLang="pt-BR" sz="2400" dirty="0" err="1" smtClean="0"/>
              <a:t>Hjorland</a:t>
            </a:r>
            <a:r>
              <a:rPr lang="pt-BR" altLang="pt-BR" sz="2400" dirty="0" smtClean="0"/>
              <a:t> e </a:t>
            </a:r>
            <a:r>
              <a:rPr lang="pt-BR" altLang="pt-BR" sz="2400" dirty="0" err="1" smtClean="0"/>
              <a:t>Capurro</a:t>
            </a:r>
            <a:r>
              <a:rPr lang="pt-BR" altLang="pt-BR" sz="2400" dirty="0" smtClean="0"/>
              <a:t>, 2007).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/>
          </a:p>
        </p:txBody>
      </p:sp>
      <p:pic>
        <p:nvPicPr>
          <p:cNvPr id="921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922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820144" cy="28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91908" y="50131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Subjetividade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4283968" y="2924944"/>
            <a:ext cx="3113782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b="1" i="1" dirty="0" err="1" smtClean="0"/>
              <a:t>pré</a:t>
            </a:r>
            <a:r>
              <a:rPr lang="pt-BR" altLang="pt-BR" sz="2400" b="1" i="1" dirty="0" smtClean="0"/>
              <a:t>-compreensão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 smtClean="0"/>
              <a:t>une os indivíduos tendo como marco não o sujeito isolado, mas a comunidade ou o campo de conhecimento ou de ação na qual se insere o sujeito (</a:t>
            </a:r>
            <a:r>
              <a:rPr lang="pt-BR" altLang="pt-BR" sz="2000" dirty="0" err="1" smtClean="0"/>
              <a:t>Capurro</a:t>
            </a:r>
            <a:r>
              <a:rPr lang="pt-BR" altLang="pt-BR" sz="2000" dirty="0" smtClean="0"/>
              <a:t>, 2003).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dirty="0" smtClean="0"/>
              <a:t>A </a:t>
            </a:r>
            <a:r>
              <a:rPr lang="pt-BR" altLang="pt-BR" sz="2400" b="1" dirty="0" smtClean="0"/>
              <a:t>seleção do que é informativo </a:t>
            </a:r>
            <a:r>
              <a:rPr lang="pt-BR" altLang="pt-BR" sz="2400" dirty="0" smtClean="0"/>
              <a:t>ou não na constituição dos sistemas de informação não é tarefa simples, pois os domínios e áreas de atividade diferem quanto aos aspectos que os unem: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000" dirty="0" smtClean="0"/>
              <a:t>alguns domínios </a:t>
            </a:r>
            <a:r>
              <a:rPr lang="pt-BR" altLang="pt-BR" sz="2000" i="1" dirty="0" smtClean="0"/>
              <a:t>"têm alto grau de consenso e critérios de relevância explícitos"</a:t>
            </a:r>
            <a:r>
              <a:rPr lang="pt-BR" altLang="pt-BR" sz="2000" dirty="0" smtClean="0"/>
              <a:t>, outros </a:t>
            </a:r>
            <a:r>
              <a:rPr lang="pt-BR" altLang="pt-BR" sz="2000" i="1" dirty="0" smtClean="0"/>
              <a:t>"têm paradigmas diferentes, conflitantes ..."</a:t>
            </a:r>
            <a:r>
              <a:rPr lang="pt-BR" altLang="pt-BR" sz="2000" dirty="0" smtClean="0"/>
              <a:t> (</a:t>
            </a:r>
            <a:r>
              <a:rPr lang="pt-BR" altLang="pt-BR" sz="2000" dirty="0" err="1" smtClean="0"/>
              <a:t>Hjorland</a:t>
            </a:r>
            <a:r>
              <a:rPr lang="pt-BR" altLang="pt-BR" sz="2000" dirty="0" smtClean="0"/>
              <a:t> e </a:t>
            </a:r>
            <a:r>
              <a:rPr lang="pt-BR" altLang="pt-BR" sz="2000" dirty="0" err="1" smtClean="0"/>
              <a:t>Capurro</a:t>
            </a:r>
            <a:r>
              <a:rPr lang="pt-BR" altLang="pt-BR" sz="2000" dirty="0" smtClean="0"/>
              <a:t>, 2007).</a:t>
            </a:r>
          </a:p>
        </p:txBody>
      </p:sp>
      <p:pic>
        <p:nvPicPr>
          <p:cNvPr id="10243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0245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0247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os universos de </a:t>
            </a:r>
            <a:r>
              <a:rPr lang="pt-BR" altLang="pt-BR" sz="2000" dirty="0" err="1" smtClean="0"/>
              <a:t>pré</a:t>
            </a:r>
            <a:r>
              <a:rPr lang="pt-BR" altLang="pt-BR" sz="2000" dirty="0" smtClean="0"/>
              <a:t>-compreensão balizam a oferta de sentido (</a:t>
            </a:r>
            <a:r>
              <a:rPr lang="pt-BR" altLang="pt-BR" sz="2000" b="1" i="1" dirty="0" smtClean="0"/>
              <a:t>mensagem</a:t>
            </a:r>
            <a:r>
              <a:rPr lang="pt-BR" altLang="pt-BR" sz="2000" dirty="0" smtClean="0"/>
              <a:t>),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criam referência para a seleção de sentido (</a:t>
            </a:r>
            <a:r>
              <a:rPr lang="pt-BR" altLang="pt-BR" sz="2000" i="1" dirty="0" smtClean="0"/>
              <a:t>informação</a:t>
            </a:r>
            <a:r>
              <a:rPr lang="pt-BR" altLang="pt-BR" sz="2000" dirty="0" smtClean="0"/>
              <a:t>) (</a:t>
            </a:r>
            <a:r>
              <a:rPr lang="pt-BR" altLang="pt-BR" sz="2000" dirty="0" err="1" smtClean="0"/>
              <a:t>Capurro</a:t>
            </a:r>
            <a:r>
              <a:rPr lang="pt-BR" altLang="pt-BR" sz="2000" dirty="0" smtClean="0"/>
              <a:t>, 2003).</a:t>
            </a:r>
          </a:p>
        </p:txBody>
      </p:sp>
      <p:pic>
        <p:nvPicPr>
          <p:cNvPr id="1126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14862"/>
            <a:ext cx="5184576" cy="273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4"/>
            <a:ext cx="8229600" cy="439288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Na Linguística Documentária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 o conceito de informação se realiza em processo, ou seja, é uma construção (Lara, 1999). Tal ideia impede conceber a atividade documentária considerando apenas as características dos documentos.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A </a:t>
            </a:r>
            <a:r>
              <a:rPr lang="pt-BR" altLang="pt-BR" sz="2000" i="1" dirty="0" smtClean="0"/>
              <a:t>'</a:t>
            </a:r>
            <a:r>
              <a:rPr lang="pt-BR" altLang="pt-BR" sz="2000" i="1" dirty="0" err="1" smtClean="0"/>
              <a:t>informatividade</a:t>
            </a:r>
            <a:r>
              <a:rPr lang="pt-BR" altLang="pt-BR" sz="2000" i="1" dirty="0" smtClean="0"/>
              <a:t>'</a:t>
            </a:r>
            <a:r>
              <a:rPr lang="pt-BR" altLang="pt-BR" sz="2000" dirty="0" smtClean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apresenta forte relacionamento com a função pragmática da </a:t>
            </a:r>
            <a:r>
              <a:rPr lang="pt-BR" altLang="pt-BR" sz="1800" dirty="0" smtClean="0"/>
              <a:t>informação (</a:t>
            </a:r>
            <a:r>
              <a:rPr lang="pt-BR" altLang="pt-BR" sz="1800" b="1" dirty="0" smtClean="0"/>
              <a:t>eficácia</a:t>
            </a:r>
            <a:r>
              <a:rPr lang="pt-BR" altLang="pt-BR" sz="1800" dirty="0" smtClean="0"/>
              <a:t>).</a:t>
            </a:r>
            <a:endParaRPr lang="pt-BR" altLang="pt-BR" sz="1800" dirty="0" smtClean="0"/>
          </a:p>
          <a:p>
            <a:pPr lvl="1" algn="just" eaLnBrk="1" hangingPunct="1">
              <a:lnSpc>
                <a:spcPct val="80000"/>
              </a:lnSpc>
            </a:pPr>
            <a:endParaRPr lang="pt-BR" altLang="pt-BR" sz="1800" dirty="0" smtClean="0"/>
          </a:p>
        </p:txBody>
      </p:sp>
      <p:pic>
        <p:nvPicPr>
          <p:cNvPr id="1126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3744416" cy="197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483488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Linguística Documentária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problemas decorrentes dos processos simbólicos do tratamento e da recuperação da informação,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busca pesquisar soluções que diminuam a distância entre os estoques e o uso da informação a partir: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600" dirty="0" smtClean="0"/>
              <a:t>dos estudos das estruturas simbólicas da documentação,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600" dirty="0" smtClean="0"/>
              <a:t>das questões linguísticas de mediação entre produtores e consumidores da </a:t>
            </a:r>
            <a:r>
              <a:rPr lang="pt-BR" altLang="pt-BR" sz="1600" dirty="0" smtClean="0"/>
              <a:t>informação,</a:t>
            </a:r>
            <a:endParaRPr lang="pt-BR" altLang="pt-BR" sz="1600" dirty="0" smtClean="0"/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600" dirty="0" smtClean="0"/>
              <a:t>da ligação entre os processos documentários e a construção e verbalização da informação (Lara, 2008).</a:t>
            </a:r>
          </a:p>
        </p:txBody>
      </p:sp>
      <p:pic>
        <p:nvPicPr>
          <p:cNvPr id="1229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29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36" y="2348880"/>
            <a:ext cx="2664916" cy="37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a linguagem dos </a:t>
            </a:r>
            <a:r>
              <a:rPr lang="pt-BR" altLang="pt-BR" sz="2000" b="1" dirty="0" smtClean="0"/>
              <a:t>ambientes informacionais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combina referências da produção informacional,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dos objetivos institucionais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dos elementos cognitivos e comunicacionais de grupos de usuários (Tálamo e </a:t>
            </a:r>
            <a:r>
              <a:rPr lang="pt-BR" altLang="pt-BR" sz="2000" dirty="0" err="1" smtClean="0"/>
              <a:t>Kobashi</a:t>
            </a:r>
            <a:r>
              <a:rPr lang="pt-BR" altLang="pt-BR" sz="2000" dirty="0" smtClean="0"/>
              <a:t>, 2006)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como meio de promover a circulação social da informação</a:t>
            </a:r>
            <a:r>
              <a:rPr lang="pt-BR" altLang="pt-BR" sz="2000" dirty="0" smtClean="0"/>
              <a:t>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pt-BR" altLang="pt-BR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b="1" dirty="0" smtClean="0"/>
              <a:t>Caráter social </a:t>
            </a:r>
            <a:r>
              <a:rPr lang="pt-BR" altLang="pt-BR" sz="2000" dirty="0" smtClean="0"/>
              <a:t>da informação e da mensagem documentária,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 significa verificar que as estruturas de organização da informação não são universais, mas variam segundo os contextos culturais e as coordenadas espaço-temporais (Tálamo, 2001).</a:t>
            </a:r>
          </a:p>
        </p:txBody>
      </p:sp>
      <p:pic>
        <p:nvPicPr>
          <p:cNvPr id="1331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dirty="0" smtClean="0"/>
              <a:t>A operacionalização desse procedimento é passível via diálogo com a Terminologia que, enquanto campo de estudos da Linguística Aplicada, sugere formas que permitem identificar, compreender e integrar a terminologia concreta efetivamente utilizada pelas comunidades discursivas.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simultaneamente são observadas muitas das características da recepção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 smtClean="0"/>
              <a:t>pela identificação das referências mais compartilhadas,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 smtClean="0"/>
              <a:t>das variações </a:t>
            </a:r>
            <a:r>
              <a:rPr lang="pt-BR" altLang="pt-BR" sz="1800" dirty="0" err="1" smtClean="0"/>
              <a:t>designacionais</a:t>
            </a:r>
            <a:r>
              <a:rPr lang="pt-BR" altLang="pt-BR" sz="1800" dirty="0" smtClean="0"/>
              <a:t> e conceituais,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 smtClean="0"/>
              <a:t>das formas de uso dos termos,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1800" dirty="0" smtClean="0"/>
              <a:t>dos modos como se organizam as áreas.</a:t>
            </a:r>
          </a:p>
        </p:txBody>
      </p:sp>
      <p:pic>
        <p:nvPicPr>
          <p:cNvPr id="15363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4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35525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Tópicos</a:t>
            </a:r>
            <a:endParaRPr lang="pt-BR" altLang="pt-B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Linguística </a:t>
            </a:r>
            <a:r>
              <a:rPr lang="pt-BR" altLang="pt-BR" dirty="0" smtClean="0"/>
              <a:t>documentária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Informação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err="1" smtClean="0"/>
              <a:t>Informatividade</a:t>
            </a:r>
            <a:endParaRPr lang="pt-BR" alt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Comunidades discursivas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Linguagens documentárias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Mensagem documentária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Recepção</a:t>
            </a:r>
          </a:p>
        </p:txBody>
      </p:sp>
      <p:pic>
        <p:nvPicPr>
          <p:cNvPr id="3076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Ciência da Informação com a Terminologia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parceria sólida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A principal contribuição da Terminologia, não é a identificação dos termos em si,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 mas a </a:t>
            </a:r>
            <a:r>
              <a:rPr lang="pt-BR" altLang="pt-BR" sz="1800" b="1" dirty="0" smtClean="0"/>
              <a:t>validação social </a:t>
            </a:r>
            <a:r>
              <a:rPr lang="pt-BR" altLang="pt-BR" sz="1800" dirty="0" smtClean="0"/>
              <a:t>das escolhas de forma e de conteúdo,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como expressão pragmática da observação dos discursos das comunidades de uso.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1800" dirty="0"/>
          </a:p>
          <a:p>
            <a:pPr lvl="1" algn="just" eaLnBrk="1" hangingPunct="1">
              <a:lnSpc>
                <a:spcPct val="80000"/>
              </a:lnSpc>
            </a:pPr>
            <a:endParaRPr lang="pt-BR" altLang="pt-BR" sz="1800" dirty="0" smtClean="0"/>
          </a:p>
        </p:txBody>
      </p:sp>
      <p:pic>
        <p:nvPicPr>
          <p:cNvPr id="1638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538524"/>
            <a:ext cx="7096124" cy="14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920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aperfeiçoamento das bases para a construção de linguagens dos sistemas informacionais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(</a:t>
            </a:r>
            <a:r>
              <a:rPr lang="pt-BR" altLang="pt-BR" sz="2000" i="1" dirty="0" smtClean="0"/>
              <a:t>sistemas de classificação, tesauros, arquitetura da informação</a:t>
            </a:r>
            <a:r>
              <a:rPr lang="pt-BR" altLang="pt-BR" sz="2000" dirty="0" smtClean="0"/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ganham um novo patamar ao substituir procedimentos aleatórios de constituição dos vocabulários,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baseados em referências concretas dos domínios e áreas de atividade.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2000" dirty="0" smtClean="0"/>
          </a:p>
        </p:txBody>
      </p:sp>
      <p:pic>
        <p:nvPicPr>
          <p:cNvPr id="1741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741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6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i="1" dirty="0" smtClean="0"/>
              <a:t>Investe-se, via Terminologia, nas </a:t>
            </a:r>
            <a:r>
              <a:rPr lang="pt-BR" altLang="pt-BR" sz="2400" b="1" i="1" dirty="0" smtClean="0"/>
              <a:t>embreagens</a:t>
            </a:r>
            <a:r>
              <a:rPr lang="pt-BR" altLang="pt-BR" sz="2400" i="1" dirty="0" smtClean="0"/>
              <a:t> para a interpretação, permitindo que a linguagem dos sistemas informacionais exerça mais convenientemente seu papel de veículo para a comunicação, interpretação e recuperação</a:t>
            </a:r>
            <a:r>
              <a:rPr lang="pt-BR" altLang="pt-BR" sz="2400" dirty="0" smtClean="0"/>
              <a:t> (Lara, 2006b)</a:t>
            </a:r>
          </a:p>
        </p:txBody>
      </p:sp>
      <p:pic>
        <p:nvPicPr>
          <p:cNvPr id="1741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741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19183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800" dirty="0" smtClean="0"/>
              <a:t>Terminologia: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400" dirty="0" smtClean="0"/>
              <a:t>formalizar </a:t>
            </a:r>
            <a:r>
              <a:rPr lang="pt-BR" altLang="pt-BR" sz="2400" b="1" dirty="0" smtClean="0"/>
              <a:t>vínculos de adesão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400" dirty="0" smtClean="0"/>
              <a:t>estabelecer </a:t>
            </a:r>
            <a:r>
              <a:rPr lang="pt-BR" altLang="pt-BR" sz="2400" b="1" dirty="0" smtClean="0"/>
              <a:t>equivalências entre linguagens</a:t>
            </a:r>
            <a:r>
              <a:rPr lang="pt-BR" altLang="pt-BR" sz="2400" dirty="0" smtClean="0"/>
              <a:t>, contribuindo  para melhorar a </a:t>
            </a:r>
            <a:r>
              <a:rPr lang="pt-BR" altLang="pt-BR" sz="2400" b="1" dirty="0" smtClean="0"/>
              <a:t>circulação da informação entre diferentes públicos</a:t>
            </a:r>
            <a:r>
              <a:rPr lang="pt-BR" altLang="pt-BR" sz="2400" dirty="0" smtClean="0"/>
              <a:t>: entre pares, e entre especialistas e o público em geral.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400" dirty="0" smtClean="0"/>
              <a:t>promove a possibilidade da </a:t>
            </a:r>
            <a:r>
              <a:rPr lang="pt-BR" altLang="pt-BR" sz="2400" b="1" dirty="0" smtClean="0"/>
              <a:t>interpretação não arbitrária do significado </a:t>
            </a:r>
            <a:r>
              <a:rPr lang="pt-BR" altLang="pt-BR" sz="2400" dirty="0" smtClean="0"/>
              <a:t>das representações,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pt-BR" altLang="pt-BR" sz="2000" dirty="0" smtClean="0"/>
              <a:t>mostrando que eles não se resumem a componentes semânticos autônomos, mas mobilizam relações de sentido que se inscrevem nos universos temáticos expressos nos discursos (Tálamo e Lara 2006).</a:t>
            </a:r>
          </a:p>
        </p:txBody>
      </p:sp>
      <p:pic>
        <p:nvPicPr>
          <p:cNvPr id="1945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400" b="1" dirty="0" smtClean="0"/>
              <a:t>Mensagens documentárias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centralidade no processo comunicacional,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condição de ponto de encontro entre referenciais da emissão e da recepção,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ligadas a ordens institucionais.</a:t>
            </a:r>
          </a:p>
          <a:p>
            <a:pPr lvl="1" algn="just" eaLnBrk="1" hangingPunct="1">
              <a:lnSpc>
                <a:spcPct val="80000"/>
              </a:lnSpc>
            </a:pPr>
            <a:endParaRPr lang="pt-BR" altLang="pt-BR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400" b="1" dirty="0" smtClean="0"/>
              <a:t>Abordagem terminológica </a:t>
            </a:r>
            <a:r>
              <a:rPr lang="pt-BR" altLang="pt-BR" sz="2400" dirty="0" smtClean="0"/>
              <a:t>à linguístico-semiótica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preocupa-se simultaneamente com o caráter processual do funcionamento do </a:t>
            </a:r>
            <a:r>
              <a:rPr lang="pt-BR" altLang="pt-BR" sz="2000" b="1" dirty="0" smtClean="0"/>
              <a:t>signo documentário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2000" dirty="0" smtClean="0"/>
              <a:t> e com a função de '</a:t>
            </a:r>
            <a:r>
              <a:rPr lang="pt-BR" altLang="pt-BR" sz="2000" b="1" dirty="0" smtClean="0"/>
              <a:t>operadores de sentido</a:t>
            </a:r>
            <a:r>
              <a:rPr lang="pt-BR" altLang="pt-BR" sz="2000" dirty="0" smtClean="0"/>
              <a:t>' dos descritores materializados das linguagens de organização da informação.</a:t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endParaRPr lang="pt-BR" altLang="pt-BR" sz="2000" dirty="0" smtClean="0"/>
          </a:p>
        </p:txBody>
      </p:sp>
      <p:pic>
        <p:nvPicPr>
          <p:cNvPr id="2150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150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1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1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1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253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22532" name="Snagit_PPT58.jpg" descr="PPT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332913" cy="39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4004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O </a:t>
            </a:r>
            <a:r>
              <a:rPr lang="pt-BR" altLang="pt-BR" sz="2000" b="1" dirty="0" smtClean="0"/>
              <a:t>descritor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operador de sentido que decorre de sua relação com as terminologias,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t-BR" altLang="pt-BR" sz="1800" dirty="0" smtClean="0"/>
              <a:t>apresenta uma carga semântico-pragmática e informativa fundada na observação de suas manifestações concretas nos discursos.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 smtClean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endParaRPr lang="pt-BR" altLang="pt-BR" sz="2000" dirty="0" smtClean="0"/>
          </a:p>
        </p:txBody>
      </p:sp>
      <p:pic>
        <p:nvPicPr>
          <p:cNvPr id="23555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6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58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23561" name="Picture 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22" y="3717032"/>
            <a:ext cx="3323084" cy="24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7571184" cy="3744813"/>
          </a:xfrm>
        </p:spPr>
        <p:txBody>
          <a:bodyPr/>
          <a:lstStyle/>
          <a:p>
            <a:pPr algn="just" eaLnBrk="1" hangingPunct="1"/>
            <a:r>
              <a:rPr lang="pt-BR" altLang="pt-BR" dirty="0" smtClean="0"/>
              <a:t>Referências: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 smtClean="0"/>
              <a:t>	Lara, M. L. G. de. Informação, </a:t>
            </a:r>
            <a:r>
              <a:rPr lang="pt-BR" altLang="pt-BR" sz="2000" dirty="0" err="1" smtClean="0"/>
              <a:t>informatividade</a:t>
            </a:r>
            <a:r>
              <a:rPr lang="pt-BR" altLang="pt-BR" sz="2000" dirty="0" smtClean="0"/>
              <a:t> e </a:t>
            </a:r>
            <a:r>
              <a:rPr lang="pt-BR" altLang="pt-BR" sz="2000" dirty="0" err="1" smtClean="0"/>
              <a:t>Lingüística</a:t>
            </a:r>
            <a:r>
              <a:rPr lang="pt-BR" altLang="pt-BR" sz="2000" dirty="0" smtClean="0"/>
              <a:t> Documentária: alguns paralelos com as reflexões de </a:t>
            </a:r>
            <a:r>
              <a:rPr lang="pt-BR" altLang="pt-BR" sz="2000" dirty="0" err="1" smtClean="0"/>
              <a:t>Hjorland</a:t>
            </a:r>
            <a:r>
              <a:rPr lang="pt-BR" altLang="pt-BR" sz="2000" dirty="0" smtClean="0"/>
              <a:t> e </a:t>
            </a:r>
            <a:r>
              <a:rPr lang="pt-BR" altLang="pt-BR" sz="2000" dirty="0" err="1" smtClean="0"/>
              <a:t>Capurro</a:t>
            </a:r>
            <a:r>
              <a:rPr lang="pt-BR" altLang="pt-BR" sz="2000" dirty="0" smtClean="0"/>
              <a:t>. </a:t>
            </a:r>
            <a:r>
              <a:rPr lang="pt-BR" altLang="pt-BR" sz="2000" i="1" dirty="0" err="1" smtClean="0"/>
              <a:t>DataGramaZero</a:t>
            </a:r>
            <a:r>
              <a:rPr lang="pt-BR" altLang="pt-BR" sz="2000" i="1" dirty="0" smtClean="0"/>
              <a:t> - Revista de Ciência da Informação - v.9  n.6   dez/08.</a:t>
            </a:r>
            <a:r>
              <a:rPr lang="pt-BR" altLang="pt-BR" sz="2000" dirty="0" smtClean="0"/>
              <a:t> Disponível em: </a:t>
            </a:r>
            <a:r>
              <a:rPr lang="pt-BR" altLang="pt-BR" sz="2000" dirty="0" smtClean="0">
                <a:hlinkClick r:id="rId2"/>
              </a:rPr>
              <a:t>http://www.datagramazero.org.br/dez08/Art_01.htm</a:t>
            </a:r>
            <a:r>
              <a:rPr lang="pt-BR" altLang="pt-BR" sz="2000" dirty="0" smtClean="0"/>
              <a:t>.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 smtClean="0"/>
              <a:t>	Lara, M. L. G. de, Tálamo, M. F. G. M. </a:t>
            </a:r>
            <a:r>
              <a:rPr lang="pt-BR" altLang="pt-BR" sz="2000" b="1" dirty="0" smtClean="0"/>
              <a:t>Informação e produção de sentido: a integração da categoria recepção no processo documentário-informacional. </a:t>
            </a:r>
            <a:r>
              <a:rPr lang="pt-BR" altLang="pt-BR" sz="2000" dirty="0" smtClean="0"/>
              <a:t>Disponível em: </a:t>
            </a:r>
            <a:r>
              <a:rPr lang="pt-BR" altLang="pt-BR" sz="2000" dirty="0" smtClean="0">
                <a:hlinkClick r:id="rId3"/>
              </a:rPr>
              <a:t>http://www.rumores.usp.br/lara.pdf</a:t>
            </a:r>
            <a:endParaRPr lang="pt-BR" altLang="pt-BR" sz="2000" dirty="0" smtClean="0"/>
          </a:p>
          <a:p>
            <a:pPr algn="just" eaLnBrk="1" hangingPunct="1">
              <a:buFontTx/>
              <a:buNone/>
            </a:pPr>
            <a:endParaRPr lang="pt-BR" altLang="pt-BR" sz="2000" dirty="0" smtClean="0"/>
          </a:p>
        </p:txBody>
      </p:sp>
      <p:pic>
        <p:nvPicPr>
          <p:cNvPr id="26627" name="Snagit_PPT4A" descr="PPT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2662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474"/>
            <a:ext cx="8435280" cy="4581525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 smtClean="0"/>
              <a:t>Gênesis 2, 10-14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 smtClean="0"/>
              <a:t>	“</a:t>
            </a:r>
            <a:r>
              <a:rPr lang="pt-BR" altLang="pt-BR" sz="2000" b="1" dirty="0" smtClean="0">
                <a:latin typeface="Sanvito Pro" pitchFamily="66" charset="0"/>
              </a:rPr>
              <a:t>Um rio saía do Éden para regar o jardim, e dividia-se em seguida em quatro braços: O nome do primeiro é </a:t>
            </a:r>
            <a:r>
              <a:rPr lang="pt-BR" altLang="pt-BR" sz="2000" b="1" dirty="0" err="1" smtClean="0">
                <a:latin typeface="Sanvito Pro" pitchFamily="66" charset="0"/>
              </a:rPr>
              <a:t>Fison</a:t>
            </a:r>
            <a:r>
              <a:rPr lang="pt-BR" altLang="pt-BR" sz="2000" b="1" dirty="0" smtClean="0">
                <a:latin typeface="Sanvito Pro" pitchFamily="66" charset="0"/>
              </a:rPr>
              <a:t>, e é aquele que contorna toda a região de </a:t>
            </a:r>
            <a:r>
              <a:rPr lang="pt-BR" altLang="pt-BR" sz="2000" b="1" dirty="0" err="1" smtClean="0">
                <a:latin typeface="Sanvito Pro" pitchFamily="66" charset="0"/>
              </a:rPr>
              <a:t>Evilat</a:t>
            </a:r>
            <a:r>
              <a:rPr lang="pt-BR" altLang="pt-BR" sz="2000" b="1" dirty="0" smtClean="0">
                <a:latin typeface="Sanvito Pro" pitchFamily="66" charset="0"/>
              </a:rPr>
              <a:t>; O nome do segundo rio é </a:t>
            </a:r>
            <a:r>
              <a:rPr lang="pt-BR" altLang="pt-BR" sz="2000" b="1" dirty="0" err="1" smtClean="0">
                <a:latin typeface="Sanvito Pro" pitchFamily="66" charset="0"/>
              </a:rPr>
              <a:t>Geon</a:t>
            </a:r>
            <a:r>
              <a:rPr lang="pt-BR" altLang="pt-BR" sz="2000" b="1" dirty="0" smtClean="0">
                <a:latin typeface="Sanvito Pro" pitchFamily="66" charset="0"/>
              </a:rPr>
              <a:t>, e é aquele que contorna toda a região de </a:t>
            </a:r>
            <a:r>
              <a:rPr lang="pt-BR" altLang="pt-BR" sz="2000" b="1" dirty="0" err="1" smtClean="0">
                <a:latin typeface="Sanvito Pro" pitchFamily="66" charset="0"/>
              </a:rPr>
              <a:t>Cusch</a:t>
            </a:r>
            <a:r>
              <a:rPr lang="pt-BR" altLang="pt-BR" sz="2000" b="1" dirty="0" smtClean="0">
                <a:latin typeface="Sanvito Pro" pitchFamily="66" charset="0"/>
              </a:rPr>
              <a:t>. O nome do terceiro rio é Tigre, que corre ao oriente da Assíria. O quarto rio é o Eufrates”.</a:t>
            </a:r>
            <a:r>
              <a:rPr lang="pt-BR" altLang="pt-BR" sz="2000" dirty="0" smtClean="0">
                <a:latin typeface="Sanvito Pro" pitchFamily="66" charset="0"/>
              </a:rPr>
              <a:t> </a:t>
            </a:r>
            <a:endParaRPr lang="pt-BR" altLang="pt-BR" sz="2000" b="1" dirty="0" smtClean="0">
              <a:latin typeface="Sanvito Pro" pitchFamily="66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dirty="0" smtClean="0"/>
          </a:p>
        </p:txBody>
      </p:sp>
      <p:pic>
        <p:nvPicPr>
          <p:cNvPr id="409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410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0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3328"/>
            <a:ext cx="2664296" cy="19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36" y="4433328"/>
            <a:ext cx="4617080" cy="197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4392488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 smtClean="0"/>
              <a:t>Gênesis 2, 20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1800" dirty="0" smtClean="0"/>
              <a:t>	</a:t>
            </a:r>
            <a:r>
              <a:rPr lang="pt-BR" altLang="pt-BR" sz="2000" dirty="0" smtClean="0">
                <a:latin typeface="Sanvito Pro" pitchFamily="66" charset="0"/>
              </a:rPr>
              <a:t>“</a:t>
            </a:r>
            <a:r>
              <a:rPr lang="pt-BR" altLang="pt-BR" sz="2000" b="1" dirty="0" smtClean="0">
                <a:latin typeface="Sanvito Pro" pitchFamily="66" charset="0"/>
              </a:rPr>
              <a:t>O homem pôs nomes a todos os animais, a todas as aves dos céus e a todos os animais dos campos”.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/>
          </a:p>
        </p:txBody>
      </p:sp>
      <p:pic>
        <p:nvPicPr>
          <p:cNvPr id="4099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4101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02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230732" cy="29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9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35525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Linguística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 smtClean="0"/>
              <a:t>Linguística Documentária: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400" dirty="0" smtClean="0"/>
              <a:t>subcampo da ciência da informação dedicado às reflexões de natureza teórica e metodológica que trata da organização da informação para o acesso.</a:t>
            </a:r>
          </a:p>
        </p:txBody>
      </p:sp>
      <p:pic>
        <p:nvPicPr>
          <p:cNvPr id="5124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8016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4474840" cy="403284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base nas </a:t>
            </a:r>
            <a:r>
              <a:rPr lang="pt-BR" altLang="pt-BR" sz="2000" b="1" dirty="0" smtClean="0"/>
              <a:t>teorias de </a:t>
            </a:r>
            <a:r>
              <a:rPr lang="pt-BR" altLang="pt-BR" sz="2000" b="1" dirty="0" smtClean="0"/>
              <a:t>Saussure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teorias da linguagem integram progressivamente a </a:t>
            </a:r>
            <a:r>
              <a:rPr lang="pt-BR" altLang="pt-BR" sz="2000" b="1" dirty="0" smtClean="0"/>
              <a:t>pragmática (uso)</a:t>
            </a:r>
            <a:r>
              <a:rPr lang="pt-BR" altLang="pt-BR" sz="2000" dirty="0" smtClean="0"/>
              <a:t> </a:t>
            </a:r>
            <a:r>
              <a:rPr lang="pt-BR" altLang="pt-BR" sz="2000" dirty="0" smtClean="0"/>
              <a:t>a partir de Benveniste, Austin, </a:t>
            </a:r>
            <a:r>
              <a:rPr lang="pt-BR" altLang="pt-BR" sz="2000" dirty="0" err="1" smtClean="0"/>
              <a:t>Ducrot</a:t>
            </a:r>
            <a:r>
              <a:rPr lang="pt-BR" altLang="pt-BR" sz="2000" dirty="0" smtClean="0"/>
              <a:t>, Searle etc</a:t>
            </a:r>
            <a:r>
              <a:rPr lang="pt-BR" altLang="pt-BR" sz="20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aspectos dos </a:t>
            </a:r>
            <a:r>
              <a:rPr lang="pt-BR" altLang="pt-BR" sz="2000" b="1" dirty="0" smtClean="0"/>
              <a:t>contextos circunstancial, situacional, interacional e epistêmico</a:t>
            </a:r>
            <a:r>
              <a:rPr lang="pt-BR" altLang="pt-BR" sz="20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pt-BR" altLang="pt-BR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000" dirty="0" smtClean="0"/>
              <a:t>aspectos que ligam </a:t>
            </a:r>
            <a:r>
              <a:rPr lang="pt-BR" altLang="pt-BR" sz="2000" b="1" dirty="0" smtClean="0"/>
              <a:t>sistemas informacionais, linguagens documentárias</a:t>
            </a:r>
            <a:r>
              <a:rPr lang="pt-BR" altLang="pt-BR" sz="2000" dirty="0" smtClean="0"/>
              <a:t> e seus </a:t>
            </a:r>
            <a:r>
              <a:rPr lang="pt-BR" altLang="pt-BR" sz="2000" b="1" dirty="0" smtClean="0"/>
              <a:t>públicos</a:t>
            </a:r>
            <a:r>
              <a:rPr lang="pt-BR" altLang="pt-BR" sz="2000" dirty="0" smtClean="0"/>
              <a:t>.</a:t>
            </a:r>
          </a:p>
        </p:txBody>
      </p:sp>
      <p:pic>
        <p:nvPicPr>
          <p:cNvPr id="6147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8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6149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151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043781" cy="22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35525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Comunicação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 smtClean="0"/>
              <a:t>comunicação documentária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400" dirty="0" smtClean="0"/>
              <a:t>caracterizada por processos de organização da informação para integrar sistemas informacionais visando o acesso e a possibilidade de criar </a:t>
            </a:r>
            <a:r>
              <a:rPr lang="pt-BR" altLang="pt-BR" sz="2400" dirty="0" smtClean="0"/>
              <a:t>conhecimento.</a:t>
            </a:r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endParaRPr lang="pt-BR" altLang="pt-BR" sz="24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pt-BR" altLang="pt-BR" sz="2400" dirty="0" smtClean="0"/>
              <a:t>tem na linguagem seu apoio primordial.</a:t>
            </a:r>
          </a:p>
        </p:txBody>
      </p:sp>
      <p:pic>
        <p:nvPicPr>
          <p:cNvPr id="5124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8246"/>
            <a:ext cx="1584176" cy="17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dirty="0" smtClean="0"/>
              <a:t>considerar </a:t>
            </a:r>
            <a:r>
              <a:rPr lang="pt-BR" altLang="pt-BR" sz="2400" dirty="0" smtClean="0"/>
              <a:t>as diferentes </a:t>
            </a:r>
            <a:r>
              <a:rPr lang="pt-BR" altLang="pt-BR" sz="2400" b="1" dirty="0" smtClean="0"/>
              <a:t>comunidades discursivas </a:t>
            </a:r>
            <a:r>
              <a:rPr lang="pt-BR" altLang="pt-BR" sz="2400" dirty="0" smtClean="0"/>
              <a:t>onde o trabalho com a informação tem lugar.</a:t>
            </a:r>
          </a:p>
        </p:txBody>
      </p:sp>
      <p:pic>
        <p:nvPicPr>
          <p:cNvPr id="717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533769" cy="23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000" dirty="0" smtClean="0"/>
              <a:t>observar os </a:t>
            </a:r>
            <a:r>
              <a:rPr lang="pt-BR" altLang="pt-BR" sz="2000" b="1" dirty="0" smtClean="0"/>
              <a:t>elementos pragmáticos</a:t>
            </a:r>
            <a:r>
              <a:rPr lang="pt-BR" altLang="pt-BR" sz="2000" dirty="0" smtClean="0"/>
              <a:t> da questão da </a:t>
            </a:r>
            <a:r>
              <a:rPr lang="pt-BR" altLang="pt-BR" sz="2000" b="1" dirty="0" smtClean="0"/>
              <a:t>organização para o acesso</a:t>
            </a:r>
            <a:r>
              <a:rPr lang="pt-BR" altLang="pt-BR" sz="2000" dirty="0" smtClean="0"/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altLang="pt-BR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altLang="pt-BR" sz="2000" dirty="0" smtClean="0"/>
              <a:t>questões relativas à </a:t>
            </a:r>
            <a:r>
              <a:rPr lang="pt-BR" altLang="pt-BR" sz="2000" b="1" dirty="0" smtClean="0"/>
              <a:t>organização da informação </a:t>
            </a:r>
            <a:r>
              <a:rPr lang="pt-BR" altLang="pt-BR" sz="2000" dirty="0" smtClean="0"/>
              <a:t>em classificações e tesauros, à indexação e recuperação, aos estudos epistemológicos e aos terminológicos. (</a:t>
            </a:r>
            <a:r>
              <a:rPr lang="pt-BR" altLang="pt-BR" sz="2000" dirty="0" err="1" smtClean="0"/>
              <a:t>Hjorland</a:t>
            </a:r>
            <a:r>
              <a:rPr lang="pt-BR" altLang="pt-BR" sz="2000" dirty="0" smtClean="0"/>
              <a:t>, 2002).</a:t>
            </a:r>
          </a:p>
        </p:txBody>
      </p:sp>
      <p:pic>
        <p:nvPicPr>
          <p:cNvPr id="7171" name="Snagit_PPT4A" descr="PPT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2" name="Group 5"/>
          <p:cNvGrpSpPr>
            <a:grpSpLocks/>
          </p:cNvGrpSpPr>
          <p:nvPr/>
        </p:nvGrpSpPr>
        <p:grpSpPr bwMode="auto">
          <a:xfrm flipV="1">
            <a:off x="0" y="1989138"/>
            <a:ext cx="9144000" cy="71437"/>
            <a:chOff x="144" y="1680"/>
            <a:chExt cx="5424" cy="144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6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3">
      <a:dk1>
        <a:srgbClr val="800000"/>
      </a:dk1>
      <a:lt1>
        <a:srgbClr val="FFFFFF"/>
      </a:lt1>
      <a:dk2>
        <a:srgbClr val="800000"/>
      </a:dk2>
      <a:lt2>
        <a:srgbClr val="CCCC00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3">
        <a:dk1>
          <a:srgbClr val="800000"/>
        </a:dk1>
        <a:lt1>
          <a:srgbClr val="FFFFFF"/>
        </a:lt1>
        <a:dk2>
          <a:srgbClr val="800000"/>
        </a:dk2>
        <a:lt2>
          <a:srgbClr val="CCCC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1051</Words>
  <Application>Microsoft Office PowerPoint</Application>
  <PresentationFormat>Apresentação na tela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Sanvito Pro</vt:lpstr>
      <vt:lpstr>Design padrão</vt:lpstr>
      <vt:lpstr>Informação, informatividade, linguistica documentária e linguagens documentárias</vt:lpstr>
      <vt:lpstr>Tópicos</vt:lpstr>
      <vt:lpstr>Apresentação do PowerPoint</vt:lpstr>
      <vt:lpstr>Apresentação do PowerPoint</vt:lpstr>
      <vt:lpstr>Linguística</vt:lpstr>
      <vt:lpstr>Apresentação do PowerPoint</vt:lpstr>
      <vt:lpstr>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FMUSP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Didática</dc:title>
  <dc:creator>Cibele A. C. Marques dos Santos</dc:creator>
  <cp:lastModifiedBy>Giovana</cp:lastModifiedBy>
  <cp:revision>25</cp:revision>
  <dcterms:created xsi:type="dcterms:W3CDTF">2010-11-19T22:22:53Z</dcterms:created>
  <dcterms:modified xsi:type="dcterms:W3CDTF">2018-08-10T12:50:24Z</dcterms:modified>
</cp:coreProperties>
</file>