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notesSlides/notesSlide105.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slides/slide136.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68.xml" ContentType="application/vnd.openxmlformats-officedocument.presentationml.notesSlide+xml"/>
  <Override PartName="/ppt/notesSlides/notesSlide79.xml" ContentType="application/vnd.openxmlformats-officedocument.presentationml.notesSlide+xml"/>
  <Default Extension="png" ContentType="image/png"/>
  <Override PartName="/ppt/notesSlides/notesSlide124.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notesSlides/notesSlide102.xml" ContentType="application/vnd.openxmlformats-officedocument.presentationml.notesSlide+xml"/>
  <Override PartName="/ppt/notesSlides/notesSlide113.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notesSlides/notesSlide46.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slides/slide119.xml" ContentType="application/vnd.openxmlformats-officedocument.presentationml.slide+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108.xml" ContentType="application/vnd.openxmlformats-officedocument.presentationml.slide+xml"/>
  <Override PartName="/ppt/notesSlides/notesSlide118.xml" ContentType="application/vnd.openxmlformats-officedocument.presentationml.notesSlide+xml"/>
  <Override PartName="/ppt/slides/slide49.xml" ContentType="application/vnd.openxmlformats-officedocument.presentationml.slide+xml"/>
  <Override PartName="/ppt/slides/slide96.xml" ContentType="application/vnd.openxmlformats-officedocument.presentationml.slide+xml"/>
  <Override PartName="/ppt/notesSlides/notesSlide4.xml" ContentType="application/vnd.openxmlformats-officedocument.presentationml.notesSlide+xml"/>
  <Override PartName="/ppt/notesSlides/notesSlide107.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76.xml" ContentType="application/vnd.openxmlformats-officedocument.presentationml.notesSlide+xml"/>
  <Override PartName="/ppt/notesSlides/notesSlide121.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65.xml" ContentType="application/vnd.openxmlformats-officedocument.presentationml.notesSlide+xml"/>
  <Override PartName="/ppt/notesSlides/notesSlide110.xml" ContentType="application/vnd.openxmlformats-officedocument.presentationml.notesSlide+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slides/slide138.xml" ContentType="application/vnd.openxmlformats-officedocument.presentationml.slide+xml"/>
  <Override PartName="/ppt/commentAuthors.xml" ContentType="application/vnd.openxmlformats-officedocument.presentationml.commentAuthors+xml"/>
  <Override PartName="/ppt/notesSlides/notesSlide9.xml" ContentType="application/vnd.openxmlformats-officedocument.presentationml.notesSlide+xml"/>
  <Override PartName="/ppt/comments/comment2.xml" ContentType="application/vnd.openxmlformats-officedocument.presentationml.comments+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notesSlides/notesSlide10.xml" ContentType="application/vnd.openxmlformats-officedocument.presentationml.notesSlide+xml"/>
  <Override PartName="/ppt/notesSlides/notesSlide108.xml" ContentType="application/vnd.openxmlformats-officedocument.presentationml.notesSlide+xml"/>
  <Override PartName="/ppt/notesSlides/notesSlide119.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99.xml" ContentType="application/vnd.openxmlformats-officedocument.presentationml.notesSlide+xml"/>
  <Override PartName="/ppt/notesSlides/notesSlide126.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notesSlides/notesSlide104.xml" ContentType="application/vnd.openxmlformats-officedocument.presentationml.notesSlide+xml"/>
  <Override PartName="/ppt/notesSlides/notesSlide115.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95.xml" ContentType="application/vnd.openxmlformats-officedocument.presentationml.notesSlide+xml"/>
  <Override PartName="/ppt/notesSlides/notesSlide122.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notesSlides/notesSlide100.xml" ContentType="application/vnd.openxmlformats-officedocument.presentationml.notesSlide+xml"/>
  <Override PartName="/ppt/notesSlides/notesSlide111.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comments/comment3.xml" ContentType="application/vnd.openxmlformats-officedocument.presentationml.comments+xml"/>
  <Override PartName="/ppt/slides/slide139.xml" ContentType="application/vnd.openxmlformats-officedocument.presentationml.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notesSlides/notesSlide6.xml" ContentType="application/vnd.openxmlformats-officedocument.presentationml.notesSlide+xml"/>
  <Override PartName="/ppt/notesSlides/notesSlide109.xml" ContentType="application/vnd.openxmlformats-officedocument.presentationml.notesSlide+xml"/>
  <Override PartName="/ppt/notesSlides/notesSlide127.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notesSlides/notesSlide89.xml" ContentType="application/vnd.openxmlformats-officedocument.presentationml.notesSlide+xml"/>
  <Override PartName="/ppt/notesSlides/notesSlide116.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notesSlides/notesSlide78.xml" ContentType="application/vnd.openxmlformats-officedocument.presentationml.notesSlide+xml"/>
  <Override PartName="/ppt/notesSlides/notesSlide123.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notesSlides/notesSlide112.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slides/slide129.xml" ContentType="application/vnd.openxmlformats-officedocument.presentationml.slide+xml"/>
  <Override PartName="/ppt/notesSlides/notesSlide12.xml" ContentType="application/vnd.openxmlformats-officedocument.presentationml.notes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viewProps.xml" ContentType="application/vnd.openxmlformats-officedocument.presentationml.viewProps+xml"/>
  <Override PartName="/ppt/notesSlides/notesSlide106.xml" ContentType="application/vnd.openxmlformats-officedocument.presentationml.notesSlide+xml"/>
  <Override PartName="/ppt/notesSlides/notesSlide117.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Default Extension="bin" ContentType="application/vnd.openxmlformats-officedocument.oleObject"/>
  <Override PartName="/ppt/notesSlides/notesSlide97.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120.xml" ContentType="application/vnd.openxmlformats-officedocument.presentationml.notesSlide+xml"/>
  <Override PartName="/ppt/slides/slide51.xml" ContentType="application/vnd.openxmlformats-officedocument.presentationml.slide+xml"/>
  <Override PartName="/ppt/notesSlides/notesSlide53.xml" ContentType="application/vnd.openxmlformats-officedocument.presentationml.notesSlide+xml"/>
  <Override PartName="/ppt/theme/themeOverride2.xml" ContentType="application/vnd.openxmlformats-officedocument.themeOverride+xml"/>
  <Override PartName="/ppt/slides/slide40.xml" ContentType="application/vnd.openxmlformats-officedocument.presentationml.slide+xml"/>
  <Override PartName="/ppt/notesSlides/notesSlide42.xml" ContentType="application/vnd.openxmlformats-officedocument.presentationml.notesSlide+xml"/>
  <Override PartName="/ppt/notesSlides/notesSlide8.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handoutMasters/handoutMaster1.xml" ContentType="application/vnd.openxmlformats-officedocument.presentationml.handoutMaster+xml"/>
  <Override PartName="/ppt/notesSlides/notesSlide125.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114.xml" ContentType="application/vnd.openxmlformats-officedocument.presentationml.notesSlide+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theme/theme3.xml" ContentType="application/vnd.openxmlformats-officedocument.them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94.xml" ContentType="application/vnd.openxmlformats-officedocument.presentationml.notesSlide+xml"/>
  <Override PartName="/ppt/notesSlides/notesSlide103.xml" ContentType="application/vnd.openxmlformats-officedocument.presentationml.notesSlide+xml"/>
  <Override PartName="/ppt/slides/slide34.xml" ContentType="application/vnd.openxmlformats-officedocument.presentationml.slide+xml"/>
  <Override PartName="/ppt/slides/slide81.xml" ContentType="application/vnd.openxmlformats-officedocument.presentationml.slide+xml"/>
  <Override PartName="/ppt/notesSlides/notesSlide36.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5"/>
  </p:notesMasterIdLst>
  <p:handoutMasterIdLst>
    <p:handoutMasterId r:id="rId146"/>
  </p:handoutMasterIdLst>
  <p:sldIdLst>
    <p:sldId id="433" r:id="rId2"/>
    <p:sldId id="263" r:id="rId3"/>
    <p:sldId id="264" r:id="rId4"/>
    <p:sldId id="265" r:id="rId5"/>
    <p:sldId id="266" r:id="rId6"/>
    <p:sldId id="267" r:id="rId7"/>
    <p:sldId id="268" r:id="rId8"/>
    <p:sldId id="269" r:id="rId9"/>
    <p:sldId id="270" r:id="rId10"/>
    <p:sldId id="271" r:id="rId11"/>
    <p:sldId id="272" r:id="rId12"/>
    <p:sldId id="380" r:id="rId13"/>
    <p:sldId id="273" r:id="rId14"/>
    <p:sldId id="381" r:id="rId15"/>
    <p:sldId id="274" r:id="rId16"/>
    <p:sldId id="275" r:id="rId17"/>
    <p:sldId id="276" r:id="rId18"/>
    <p:sldId id="277" r:id="rId19"/>
    <p:sldId id="278" r:id="rId20"/>
    <p:sldId id="280" r:id="rId21"/>
    <p:sldId id="281" r:id="rId22"/>
    <p:sldId id="282" r:id="rId23"/>
    <p:sldId id="283" r:id="rId24"/>
    <p:sldId id="284" r:id="rId25"/>
    <p:sldId id="285" r:id="rId26"/>
    <p:sldId id="382" r:id="rId27"/>
    <p:sldId id="288" r:id="rId28"/>
    <p:sldId id="289" r:id="rId29"/>
    <p:sldId id="294" r:id="rId30"/>
    <p:sldId id="383" r:id="rId31"/>
    <p:sldId id="290" r:id="rId32"/>
    <p:sldId id="291" r:id="rId33"/>
    <p:sldId id="385" r:id="rId34"/>
    <p:sldId id="386" r:id="rId35"/>
    <p:sldId id="387" r:id="rId36"/>
    <p:sldId id="388" r:id="rId37"/>
    <p:sldId id="389" r:id="rId38"/>
    <p:sldId id="295" r:id="rId39"/>
    <p:sldId id="296" r:id="rId40"/>
    <p:sldId id="390" r:id="rId41"/>
    <p:sldId id="297" r:id="rId42"/>
    <p:sldId id="298" r:id="rId43"/>
    <p:sldId id="299" r:id="rId44"/>
    <p:sldId id="300" r:id="rId45"/>
    <p:sldId id="301" r:id="rId46"/>
    <p:sldId id="391" r:id="rId47"/>
    <p:sldId id="392" r:id="rId48"/>
    <p:sldId id="304" r:id="rId49"/>
    <p:sldId id="305" r:id="rId50"/>
    <p:sldId id="307" r:id="rId51"/>
    <p:sldId id="308" r:id="rId52"/>
    <p:sldId id="310" r:id="rId53"/>
    <p:sldId id="311" r:id="rId54"/>
    <p:sldId id="313" r:id="rId55"/>
    <p:sldId id="314" r:id="rId56"/>
    <p:sldId id="315" r:id="rId57"/>
    <p:sldId id="393" r:id="rId58"/>
    <p:sldId id="318" r:id="rId59"/>
    <p:sldId id="319" r:id="rId60"/>
    <p:sldId id="394" r:id="rId61"/>
    <p:sldId id="320" r:id="rId62"/>
    <p:sldId id="395" r:id="rId63"/>
    <p:sldId id="321" r:id="rId64"/>
    <p:sldId id="396" r:id="rId65"/>
    <p:sldId id="397" r:id="rId66"/>
    <p:sldId id="398" r:id="rId67"/>
    <p:sldId id="322" r:id="rId68"/>
    <p:sldId id="323" r:id="rId69"/>
    <p:sldId id="399" r:id="rId70"/>
    <p:sldId id="328" r:id="rId71"/>
    <p:sldId id="329" r:id="rId72"/>
    <p:sldId id="330" r:id="rId73"/>
    <p:sldId id="331" r:id="rId74"/>
    <p:sldId id="332" r:id="rId75"/>
    <p:sldId id="333" r:id="rId76"/>
    <p:sldId id="400" r:id="rId77"/>
    <p:sldId id="334" r:id="rId78"/>
    <p:sldId id="401" r:id="rId79"/>
    <p:sldId id="335" r:id="rId80"/>
    <p:sldId id="336" r:id="rId81"/>
    <p:sldId id="337" r:id="rId82"/>
    <p:sldId id="338" r:id="rId83"/>
    <p:sldId id="402" r:id="rId84"/>
    <p:sldId id="403" r:id="rId85"/>
    <p:sldId id="404" r:id="rId86"/>
    <p:sldId id="405" r:id="rId87"/>
    <p:sldId id="406" r:id="rId88"/>
    <p:sldId id="407" r:id="rId89"/>
    <p:sldId id="340" r:id="rId90"/>
    <p:sldId id="341" r:id="rId91"/>
    <p:sldId id="408" r:id="rId92"/>
    <p:sldId id="342" r:id="rId93"/>
    <p:sldId id="409" r:id="rId94"/>
    <p:sldId id="343" r:id="rId95"/>
    <p:sldId id="410" r:id="rId96"/>
    <p:sldId id="344" r:id="rId97"/>
    <p:sldId id="345" r:id="rId98"/>
    <p:sldId id="346" r:id="rId99"/>
    <p:sldId id="347" r:id="rId100"/>
    <p:sldId id="411" r:id="rId101"/>
    <p:sldId id="349" r:id="rId102"/>
    <p:sldId id="412" r:id="rId103"/>
    <p:sldId id="350" r:id="rId104"/>
    <p:sldId id="351" r:id="rId105"/>
    <p:sldId id="413" r:id="rId106"/>
    <p:sldId id="353" r:id="rId107"/>
    <p:sldId id="354" r:id="rId108"/>
    <p:sldId id="355" r:id="rId109"/>
    <p:sldId id="415" r:id="rId110"/>
    <p:sldId id="356" r:id="rId111"/>
    <p:sldId id="357" r:id="rId112"/>
    <p:sldId id="358" r:id="rId113"/>
    <p:sldId id="359" r:id="rId114"/>
    <p:sldId id="416" r:id="rId115"/>
    <p:sldId id="417" r:id="rId116"/>
    <p:sldId id="360" r:id="rId117"/>
    <p:sldId id="361" r:id="rId118"/>
    <p:sldId id="362" r:id="rId119"/>
    <p:sldId id="363" r:id="rId120"/>
    <p:sldId id="364" r:id="rId121"/>
    <p:sldId id="365" r:id="rId122"/>
    <p:sldId id="370" r:id="rId123"/>
    <p:sldId id="374" r:id="rId124"/>
    <p:sldId id="418" r:id="rId125"/>
    <p:sldId id="419" r:id="rId126"/>
    <p:sldId id="420" r:id="rId127"/>
    <p:sldId id="421" r:id="rId128"/>
    <p:sldId id="422" r:id="rId129"/>
    <p:sldId id="423" r:id="rId130"/>
    <p:sldId id="424" r:id="rId131"/>
    <p:sldId id="425" r:id="rId132"/>
    <p:sldId id="426" r:id="rId133"/>
    <p:sldId id="427" r:id="rId134"/>
    <p:sldId id="428" r:id="rId135"/>
    <p:sldId id="429" r:id="rId136"/>
    <p:sldId id="430" r:id="rId137"/>
    <p:sldId id="431" r:id="rId138"/>
    <p:sldId id="432" r:id="rId139"/>
    <p:sldId id="375" r:id="rId140"/>
    <p:sldId id="376" r:id="rId141"/>
    <p:sldId id="377" r:id="rId142"/>
    <p:sldId id="378" r:id="rId143"/>
    <p:sldId id="260" r:id="rId144"/>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elma" initials="T"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DAEDD1"/>
    <a:srgbClr val="C4E3B5"/>
    <a:srgbClr val="663300"/>
    <a:srgbClr val="3366FF"/>
    <a:srgbClr val="0033CC"/>
    <a:srgbClr val="F31751"/>
    <a:srgbClr val="2B6140"/>
    <a:srgbClr val="17531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snapToGrid="0">
      <p:cViewPr>
        <p:scale>
          <a:sx n="70" d="100"/>
          <a:sy n="70" d="100"/>
        </p:scale>
        <p:origin x="-1542" y="-26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37" d="100"/>
          <a:sy n="37" d="100"/>
        </p:scale>
        <p:origin x="-147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presProps" Target="presProps.xml"/><Relationship Id="rId15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129.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5-08-25T11:06:38.781" idx="1">
    <p:pos x="4534" y="162"/>
    <p:text>Falta uma seção (5.5 - Economia comportamental).</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05-08-25T11:20:41.156" idx="3">
    <p:pos x="2570" y="922"/>
    <p:text>No livro não existe "VE" para valor esperado (ver página 133 do livro).</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05-08-25T17:43:00.656" idx="4">
    <p:pos x="1018" y="1930"/>
    <p:text>Falta inserir a figura 5.9, favor verificar a página 153.</p:text>
  </p:cm>
</p:cmLst>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3.wmf"/><Relationship Id="rId1" Type="http://schemas.openxmlformats.org/officeDocument/2006/relationships/image" Target="../media/image22.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4" Type="http://schemas.openxmlformats.org/officeDocument/2006/relationships/image" Target="../media/image30.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31.wmf"/><Relationship Id="rId1" Type="http://schemas.openxmlformats.org/officeDocument/2006/relationships/image" Target="../media/image30.wmf"/><Relationship Id="rId4"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noTextEdit="1"/>
          </p:cNvSpPr>
          <p:nvPr>
            <p:ph type="sldImg" idx="2"/>
          </p:nvPr>
        </p:nvSpPr>
        <p:spPr bwMode="auto">
          <a:xfrm>
            <a:off x="1149350" y="692150"/>
            <a:ext cx="4559300" cy="3416300"/>
          </a:xfrm>
          <a:prstGeom prst="rect">
            <a:avLst/>
          </a:prstGeom>
          <a:noFill/>
          <a:ln w="12700">
            <a:solidFill>
              <a:srgbClr val="000000"/>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2496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a:t>
            </a:r>
          </a:p>
        </p:txBody>
      </p:sp>
      <p:sp>
        <p:nvSpPr>
          <p:cNvPr id="42496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2496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24966" name="Rectangle 6"/>
          <p:cNvSpPr>
            <a:spLocks noChangeArrowheads="1"/>
          </p:cNvSpPr>
          <p:nvPr>
            <p:ph type="sldImg"/>
          </p:nvPr>
        </p:nvSpPr>
        <p:spPr bwMode="auto">
          <a:xfrm>
            <a:off x="1150938" y="692150"/>
            <a:ext cx="4556125" cy="3416300"/>
          </a:xfrm>
          <a:prstGeom prst="rect">
            <a:avLst/>
          </a:prstGeom>
          <a:solidFill>
            <a:srgbClr val="FFFFFF"/>
          </a:solidFill>
          <a:ln w="12700" cap="flat">
            <a:solidFill>
              <a:srgbClr val="000000"/>
            </a:solidFill>
            <a:miter lim="800000"/>
            <a:headEnd/>
            <a:tailEnd/>
          </a:ln>
        </p:spPr>
      </p:sp>
      <p:sp>
        <p:nvSpPr>
          <p:cNvPr id="424967" name="Rectangle 7"/>
          <p:cNvSpPr>
            <a:spLocks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9523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10</a:t>
            </a:r>
          </a:p>
        </p:txBody>
      </p:sp>
      <p:sp>
        <p:nvSpPr>
          <p:cNvPr id="9523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9523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95238" name="Rectangle 6"/>
          <p:cNvSpPr>
            <a:spLocks noChangeArrowheads="1" noTextEdit="1"/>
          </p:cNvSpPr>
          <p:nvPr>
            <p:ph type="sldImg"/>
          </p:nvPr>
        </p:nvSpPr>
        <p:spPr>
          <a:xfrm>
            <a:off x="1150938" y="692150"/>
            <a:ext cx="4556125" cy="3416300"/>
          </a:xfrm>
          <a:ln cap="flat"/>
        </p:spPr>
      </p:sp>
      <p:sp>
        <p:nvSpPr>
          <p:cNvPr id="9523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94243"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88</a:t>
            </a:r>
          </a:p>
        </p:txBody>
      </p:sp>
      <p:sp>
        <p:nvSpPr>
          <p:cNvPr id="394244"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94245"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94246" name="Rectangle 1030"/>
          <p:cNvSpPr>
            <a:spLocks noChangeArrowheads="1" noTextEdit="1"/>
          </p:cNvSpPr>
          <p:nvPr>
            <p:ph type="sldImg"/>
          </p:nvPr>
        </p:nvSpPr>
        <p:spPr>
          <a:xfrm>
            <a:off x="1150938" y="692150"/>
            <a:ext cx="4556125" cy="3416300"/>
          </a:xfrm>
          <a:ln cap="flat"/>
        </p:spPr>
      </p:sp>
      <p:sp>
        <p:nvSpPr>
          <p:cNvPr id="394247"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5702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89</a:t>
            </a:r>
          </a:p>
        </p:txBody>
      </p:sp>
      <p:sp>
        <p:nvSpPr>
          <p:cNvPr id="25702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5702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57030" name="Rectangle 6"/>
          <p:cNvSpPr>
            <a:spLocks noChangeArrowheads="1" noTextEdit="1"/>
          </p:cNvSpPr>
          <p:nvPr>
            <p:ph type="sldImg"/>
          </p:nvPr>
        </p:nvSpPr>
        <p:spPr>
          <a:xfrm>
            <a:off x="1150938" y="692150"/>
            <a:ext cx="4556125" cy="3416300"/>
          </a:xfrm>
          <a:ln cap="flat"/>
        </p:spPr>
      </p:sp>
      <p:sp>
        <p:nvSpPr>
          <p:cNvPr id="25703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5907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90</a:t>
            </a:r>
          </a:p>
        </p:txBody>
      </p:sp>
      <p:sp>
        <p:nvSpPr>
          <p:cNvPr id="25907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5907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59078" name="Rectangle 6"/>
          <p:cNvSpPr>
            <a:spLocks noChangeArrowheads="1" noTextEdit="1"/>
          </p:cNvSpPr>
          <p:nvPr>
            <p:ph type="sldImg"/>
          </p:nvPr>
        </p:nvSpPr>
        <p:spPr>
          <a:xfrm>
            <a:off x="1150938" y="692150"/>
            <a:ext cx="4556125" cy="3416300"/>
          </a:xfrm>
          <a:ln cap="flat"/>
        </p:spPr>
      </p:sp>
      <p:sp>
        <p:nvSpPr>
          <p:cNvPr id="25907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9629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90</a:t>
            </a:r>
          </a:p>
        </p:txBody>
      </p:sp>
      <p:sp>
        <p:nvSpPr>
          <p:cNvPr id="39629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9629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96294" name="Rectangle 6"/>
          <p:cNvSpPr>
            <a:spLocks noChangeArrowheads="1" noTextEdit="1"/>
          </p:cNvSpPr>
          <p:nvPr>
            <p:ph type="sldImg"/>
          </p:nvPr>
        </p:nvSpPr>
        <p:spPr>
          <a:xfrm>
            <a:off x="1150938" y="692150"/>
            <a:ext cx="4556125" cy="3416300"/>
          </a:xfrm>
          <a:ln cap="flat"/>
        </p:spPr>
      </p:sp>
      <p:sp>
        <p:nvSpPr>
          <p:cNvPr id="39629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6317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92</a:t>
            </a:r>
          </a:p>
        </p:txBody>
      </p:sp>
      <p:sp>
        <p:nvSpPr>
          <p:cNvPr id="26317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6317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63174" name="Rectangle 6"/>
          <p:cNvSpPr>
            <a:spLocks noChangeArrowheads="1" noTextEdit="1"/>
          </p:cNvSpPr>
          <p:nvPr>
            <p:ph type="sldImg"/>
          </p:nvPr>
        </p:nvSpPr>
        <p:spPr>
          <a:xfrm>
            <a:off x="1150938" y="692150"/>
            <a:ext cx="4556125" cy="3416300"/>
          </a:xfrm>
          <a:ln cap="flat"/>
        </p:spPr>
      </p:sp>
      <p:sp>
        <p:nvSpPr>
          <p:cNvPr id="26317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6521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93</a:t>
            </a:r>
          </a:p>
        </p:txBody>
      </p:sp>
      <p:sp>
        <p:nvSpPr>
          <p:cNvPr id="26522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6522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65222" name="Rectangle 6"/>
          <p:cNvSpPr>
            <a:spLocks noChangeArrowheads="1" noTextEdit="1"/>
          </p:cNvSpPr>
          <p:nvPr>
            <p:ph type="sldImg"/>
          </p:nvPr>
        </p:nvSpPr>
        <p:spPr>
          <a:xfrm>
            <a:off x="1150938" y="692150"/>
            <a:ext cx="4556125" cy="3416300"/>
          </a:xfrm>
          <a:ln cap="flat"/>
        </p:spPr>
      </p:sp>
      <p:sp>
        <p:nvSpPr>
          <p:cNvPr id="26522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6726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94</a:t>
            </a:r>
          </a:p>
        </p:txBody>
      </p:sp>
      <p:sp>
        <p:nvSpPr>
          <p:cNvPr id="26726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6726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67270" name="Rectangle 6"/>
          <p:cNvSpPr>
            <a:spLocks noChangeArrowheads="1" noTextEdit="1"/>
          </p:cNvSpPr>
          <p:nvPr>
            <p:ph type="sldImg"/>
          </p:nvPr>
        </p:nvSpPr>
        <p:spPr>
          <a:xfrm>
            <a:off x="1150938" y="692150"/>
            <a:ext cx="4556125" cy="3416300"/>
          </a:xfrm>
          <a:ln cap="flat"/>
        </p:spPr>
      </p:sp>
      <p:sp>
        <p:nvSpPr>
          <p:cNvPr id="26727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003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94</a:t>
            </a:r>
          </a:p>
        </p:txBody>
      </p:sp>
      <p:sp>
        <p:nvSpPr>
          <p:cNvPr id="4003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003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00390" name="Rectangle 6"/>
          <p:cNvSpPr>
            <a:spLocks noChangeArrowheads="1" noTextEdit="1"/>
          </p:cNvSpPr>
          <p:nvPr>
            <p:ph type="sldImg"/>
          </p:nvPr>
        </p:nvSpPr>
        <p:spPr>
          <a:xfrm>
            <a:off x="1150938" y="692150"/>
            <a:ext cx="4556125" cy="3416300"/>
          </a:xfrm>
          <a:ln cap="flat"/>
        </p:spPr>
      </p:sp>
      <p:sp>
        <p:nvSpPr>
          <p:cNvPr id="40039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6931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95</a:t>
            </a:r>
          </a:p>
        </p:txBody>
      </p:sp>
      <p:sp>
        <p:nvSpPr>
          <p:cNvPr id="26931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6931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69318" name="Rectangle 6"/>
          <p:cNvSpPr>
            <a:spLocks noChangeArrowheads="1" noTextEdit="1"/>
          </p:cNvSpPr>
          <p:nvPr>
            <p:ph type="sldImg"/>
          </p:nvPr>
        </p:nvSpPr>
        <p:spPr>
          <a:xfrm>
            <a:off x="1150938" y="692150"/>
            <a:ext cx="4556125" cy="3416300"/>
          </a:xfrm>
          <a:ln cap="flat"/>
        </p:spPr>
      </p:sp>
      <p:sp>
        <p:nvSpPr>
          <p:cNvPr id="26931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7136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96</a:t>
            </a:r>
          </a:p>
        </p:txBody>
      </p:sp>
      <p:sp>
        <p:nvSpPr>
          <p:cNvPr id="27136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7136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71366" name="Rectangle 6"/>
          <p:cNvSpPr>
            <a:spLocks noChangeArrowheads="1" noTextEdit="1"/>
          </p:cNvSpPr>
          <p:nvPr>
            <p:ph type="sldImg"/>
          </p:nvPr>
        </p:nvSpPr>
        <p:spPr>
          <a:xfrm>
            <a:off x="1150938" y="692150"/>
            <a:ext cx="4556125" cy="3416300"/>
          </a:xfrm>
          <a:ln cap="flat"/>
        </p:spPr>
      </p:sp>
      <p:sp>
        <p:nvSpPr>
          <p:cNvPr id="27136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9728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11</a:t>
            </a:r>
          </a:p>
        </p:txBody>
      </p:sp>
      <p:sp>
        <p:nvSpPr>
          <p:cNvPr id="9728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9728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97286" name="Rectangle 6"/>
          <p:cNvSpPr>
            <a:spLocks noChangeArrowheads="1" noTextEdit="1"/>
          </p:cNvSpPr>
          <p:nvPr>
            <p:ph type="sldImg"/>
          </p:nvPr>
        </p:nvSpPr>
        <p:spPr>
          <a:xfrm>
            <a:off x="1150938" y="692150"/>
            <a:ext cx="4556125" cy="3416300"/>
          </a:xfrm>
          <a:ln cap="flat"/>
        </p:spPr>
      </p:sp>
      <p:sp>
        <p:nvSpPr>
          <p:cNvPr id="9728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7341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97</a:t>
            </a:r>
          </a:p>
        </p:txBody>
      </p:sp>
      <p:sp>
        <p:nvSpPr>
          <p:cNvPr id="27341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7341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73414" name="Rectangle 6"/>
          <p:cNvSpPr>
            <a:spLocks noChangeArrowheads="1" noTextEdit="1"/>
          </p:cNvSpPr>
          <p:nvPr>
            <p:ph type="sldImg"/>
          </p:nvPr>
        </p:nvSpPr>
        <p:spPr>
          <a:xfrm>
            <a:off x="1150938" y="692150"/>
            <a:ext cx="4556125" cy="3416300"/>
          </a:xfrm>
          <a:ln cap="flat"/>
        </p:spPr>
      </p:sp>
      <p:sp>
        <p:nvSpPr>
          <p:cNvPr id="27341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7545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98</a:t>
            </a:r>
          </a:p>
        </p:txBody>
      </p:sp>
      <p:sp>
        <p:nvSpPr>
          <p:cNvPr id="27546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7546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75462" name="Rectangle 6"/>
          <p:cNvSpPr>
            <a:spLocks noChangeArrowheads="1" noTextEdit="1"/>
          </p:cNvSpPr>
          <p:nvPr>
            <p:ph type="sldImg"/>
          </p:nvPr>
        </p:nvSpPr>
        <p:spPr>
          <a:xfrm>
            <a:off x="1150938" y="692150"/>
            <a:ext cx="4556125" cy="3416300"/>
          </a:xfrm>
          <a:ln cap="flat"/>
        </p:spPr>
      </p:sp>
      <p:sp>
        <p:nvSpPr>
          <p:cNvPr id="27546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0243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98</a:t>
            </a:r>
          </a:p>
        </p:txBody>
      </p:sp>
      <p:sp>
        <p:nvSpPr>
          <p:cNvPr id="40243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0243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02438" name="Rectangle 6"/>
          <p:cNvSpPr>
            <a:spLocks noChangeArrowheads="1" noTextEdit="1"/>
          </p:cNvSpPr>
          <p:nvPr>
            <p:ph type="sldImg"/>
          </p:nvPr>
        </p:nvSpPr>
        <p:spPr>
          <a:xfrm>
            <a:off x="1150938" y="692150"/>
            <a:ext cx="4556125" cy="3416300"/>
          </a:xfrm>
          <a:ln cap="flat"/>
        </p:spPr>
      </p:sp>
      <p:sp>
        <p:nvSpPr>
          <p:cNvPr id="40243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0448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98</a:t>
            </a:r>
          </a:p>
        </p:txBody>
      </p:sp>
      <p:sp>
        <p:nvSpPr>
          <p:cNvPr id="40448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0448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04486" name="Rectangle 6"/>
          <p:cNvSpPr>
            <a:spLocks noChangeArrowheads="1" noTextEdit="1"/>
          </p:cNvSpPr>
          <p:nvPr>
            <p:ph type="sldImg"/>
          </p:nvPr>
        </p:nvSpPr>
        <p:spPr>
          <a:xfrm>
            <a:off x="1150938" y="692150"/>
            <a:ext cx="4556125" cy="3416300"/>
          </a:xfrm>
          <a:ln cap="flat"/>
        </p:spPr>
      </p:sp>
      <p:sp>
        <p:nvSpPr>
          <p:cNvPr id="40448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7750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99</a:t>
            </a:r>
          </a:p>
        </p:txBody>
      </p:sp>
      <p:sp>
        <p:nvSpPr>
          <p:cNvPr id="27750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7750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77510" name="Rectangle 6"/>
          <p:cNvSpPr>
            <a:spLocks noChangeArrowheads="1" noTextEdit="1"/>
          </p:cNvSpPr>
          <p:nvPr>
            <p:ph type="sldImg"/>
          </p:nvPr>
        </p:nvSpPr>
        <p:spPr>
          <a:xfrm>
            <a:off x="1150938" y="692150"/>
            <a:ext cx="4556125" cy="3416300"/>
          </a:xfrm>
          <a:ln cap="flat"/>
        </p:spPr>
      </p:sp>
      <p:sp>
        <p:nvSpPr>
          <p:cNvPr id="27751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7955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100</a:t>
            </a:r>
          </a:p>
        </p:txBody>
      </p:sp>
      <p:sp>
        <p:nvSpPr>
          <p:cNvPr id="27955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7955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79558" name="Rectangle 6"/>
          <p:cNvSpPr>
            <a:spLocks noChangeArrowheads="1" noTextEdit="1"/>
          </p:cNvSpPr>
          <p:nvPr>
            <p:ph type="sldImg"/>
          </p:nvPr>
        </p:nvSpPr>
        <p:spPr>
          <a:xfrm>
            <a:off x="1150938" y="692150"/>
            <a:ext cx="4556125" cy="3416300"/>
          </a:xfrm>
          <a:ln cap="flat"/>
        </p:spPr>
      </p:sp>
      <p:sp>
        <p:nvSpPr>
          <p:cNvPr id="27955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8160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101</a:t>
            </a:r>
          </a:p>
        </p:txBody>
      </p:sp>
      <p:sp>
        <p:nvSpPr>
          <p:cNvPr id="28160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8160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81606" name="Rectangle 6"/>
          <p:cNvSpPr>
            <a:spLocks noChangeArrowheads="1" noTextEdit="1"/>
          </p:cNvSpPr>
          <p:nvPr>
            <p:ph type="sldImg"/>
          </p:nvPr>
        </p:nvSpPr>
        <p:spPr>
          <a:xfrm>
            <a:off x="1150938" y="692150"/>
            <a:ext cx="4556125" cy="3416300"/>
          </a:xfrm>
          <a:ln cap="flat"/>
        </p:spPr>
      </p:sp>
      <p:sp>
        <p:nvSpPr>
          <p:cNvPr id="28160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8365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102</a:t>
            </a:r>
          </a:p>
        </p:txBody>
      </p:sp>
      <p:sp>
        <p:nvSpPr>
          <p:cNvPr id="28365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8365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83654" name="Rectangle 6"/>
          <p:cNvSpPr>
            <a:spLocks noChangeArrowheads="1" noTextEdit="1"/>
          </p:cNvSpPr>
          <p:nvPr>
            <p:ph type="sldImg"/>
          </p:nvPr>
        </p:nvSpPr>
        <p:spPr>
          <a:xfrm>
            <a:off x="1150938" y="692150"/>
            <a:ext cx="4556125" cy="3416300"/>
          </a:xfrm>
          <a:ln cap="flat"/>
        </p:spPr>
      </p:sp>
      <p:sp>
        <p:nvSpPr>
          <p:cNvPr id="28365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8569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103</a:t>
            </a:r>
          </a:p>
        </p:txBody>
      </p:sp>
      <p:sp>
        <p:nvSpPr>
          <p:cNvPr id="28570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8570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85702" name="Rectangle 6"/>
          <p:cNvSpPr>
            <a:spLocks noChangeArrowheads="1" noTextEdit="1"/>
          </p:cNvSpPr>
          <p:nvPr>
            <p:ph type="sldImg"/>
          </p:nvPr>
        </p:nvSpPr>
        <p:spPr>
          <a:xfrm>
            <a:off x="1150938" y="692150"/>
            <a:ext cx="4556125" cy="3416300"/>
          </a:xfrm>
          <a:ln cap="flat"/>
        </p:spPr>
      </p:sp>
      <p:sp>
        <p:nvSpPr>
          <p:cNvPr id="28570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8774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104</a:t>
            </a:r>
          </a:p>
        </p:txBody>
      </p:sp>
      <p:sp>
        <p:nvSpPr>
          <p:cNvPr id="28774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8774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87750" name="Rectangle 6"/>
          <p:cNvSpPr>
            <a:spLocks noChangeArrowheads="1" noTextEdit="1"/>
          </p:cNvSpPr>
          <p:nvPr>
            <p:ph type="sldImg"/>
          </p:nvPr>
        </p:nvSpPr>
        <p:spPr>
          <a:xfrm>
            <a:off x="1150938" y="692150"/>
            <a:ext cx="4556125" cy="3416300"/>
          </a:xfrm>
          <a:ln cap="flat"/>
        </p:spPr>
      </p:sp>
      <p:sp>
        <p:nvSpPr>
          <p:cNvPr id="28775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2051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11</a:t>
            </a:r>
          </a:p>
        </p:txBody>
      </p:sp>
      <p:sp>
        <p:nvSpPr>
          <p:cNvPr id="32051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2051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20518" name="Rectangle 6"/>
          <p:cNvSpPr>
            <a:spLocks noChangeArrowheads="1" noTextEdit="1"/>
          </p:cNvSpPr>
          <p:nvPr>
            <p:ph type="sldImg"/>
          </p:nvPr>
        </p:nvSpPr>
        <p:spPr>
          <a:xfrm>
            <a:off x="1150938" y="692150"/>
            <a:ext cx="4556125" cy="3416300"/>
          </a:xfrm>
          <a:ln cap="flat"/>
        </p:spPr>
      </p:sp>
      <p:sp>
        <p:nvSpPr>
          <p:cNvPr id="32051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979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109</a:t>
            </a:r>
          </a:p>
        </p:txBody>
      </p:sp>
      <p:sp>
        <p:nvSpPr>
          <p:cNvPr id="2979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979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97990" name="Rectangle 6"/>
          <p:cNvSpPr>
            <a:spLocks noChangeArrowheads="1" noTextEdit="1"/>
          </p:cNvSpPr>
          <p:nvPr>
            <p:ph type="sldImg"/>
          </p:nvPr>
        </p:nvSpPr>
        <p:spPr>
          <a:xfrm>
            <a:off x="1150938" y="692150"/>
            <a:ext cx="4556125" cy="3416300"/>
          </a:xfrm>
          <a:ln cap="flat"/>
        </p:spPr>
      </p:sp>
      <p:sp>
        <p:nvSpPr>
          <p:cNvPr id="29799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0617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113</a:t>
            </a:r>
          </a:p>
        </p:txBody>
      </p:sp>
      <p:sp>
        <p:nvSpPr>
          <p:cNvPr id="30618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0618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06182" name="Rectangle 6"/>
          <p:cNvSpPr>
            <a:spLocks noChangeArrowheads="1" noTextEdit="1"/>
          </p:cNvSpPr>
          <p:nvPr>
            <p:ph type="sldImg"/>
          </p:nvPr>
        </p:nvSpPr>
        <p:spPr>
          <a:xfrm>
            <a:off x="1150938" y="692150"/>
            <a:ext cx="4556125" cy="3416300"/>
          </a:xfrm>
          <a:ln cap="flat"/>
        </p:spPr>
      </p:sp>
      <p:sp>
        <p:nvSpPr>
          <p:cNvPr id="30618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0653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113</a:t>
            </a:r>
          </a:p>
        </p:txBody>
      </p:sp>
      <p:sp>
        <p:nvSpPr>
          <p:cNvPr id="40653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0653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06534" name="Rectangle 6"/>
          <p:cNvSpPr>
            <a:spLocks noChangeArrowheads="1" noTextEdit="1"/>
          </p:cNvSpPr>
          <p:nvPr>
            <p:ph type="sldImg"/>
          </p:nvPr>
        </p:nvSpPr>
        <p:spPr>
          <a:xfrm>
            <a:off x="1150938" y="692150"/>
            <a:ext cx="4556125" cy="3416300"/>
          </a:xfrm>
          <a:ln cap="flat"/>
        </p:spPr>
      </p:sp>
      <p:sp>
        <p:nvSpPr>
          <p:cNvPr id="40653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0822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114</a:t>
            </a:r>
          </a:p>
        </p:txBody>
      </p:sp>
      <p:sp>
        <p:nvSpPr>
          <p:cNvPr id="30822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0822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08230" name="Rectangle 6"/>
          <p:cNvSpPr>
            <a:spLocks noChangeArrowheads="1" noTextEdit="1"/>
          </p:cNvSpPr>
          <p:nvPr>
            <p:ph type="sldImg"/>
          </p:nvPr>
        </p:nvSpPr>
        <p:spPr>
          <a:xfrm>
            <a:off x="1150938" y="692150"/>
            <a:ext cx="4556125" cy="3416300"/>
          </a:xfrm>
          <a:ln cap="flat"/>
        </p:spPr>
      </p:sp>
      <p:sp>
        <p:nvSpPr>
          <p:cNvPr id="30823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1027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115</a:t>
            </a:r>
          </a:p>
        </p:txBody>
      </p:sp>
      <p:sp>
        <p:nvSpPr>
          <p:cNvPr id="31027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1027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10278" name="Rectangle 6"/>
          <p:cNvSpPr>
            <a:spLocks noChangeArrowheads="1" noTextEdit="1"/>
          </p:cNvSpPr>
          <p:nvPr>
            <p:ph type="sldImg"/>
          </p:nvPr>
        </p:nvSpPr>
        <p:spPr>
          <a:xfrm>
            <a:off x="1150938" y="692150"/>
            <a:ext cx="4556125" cy="3416300"/>
          </a:xfrm>
          <a:ln cap="flat"/>
        </p:spPr>
      </p:sp>
      <p:sp>
        <p:nvSpPr>
          <p:cNvPr id="31027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1232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116</a:t>
            </a:r>
          </a:p>
        </p:txBody>
      </p:sp>
      <p:sp>
        <p:nvSpPr>
          <p:cNvPr id="31232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1232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12326" name="Rectangle 6"/>
          <p:cNvSpPr>
            <a:spLocks noChangeArrowheads="1" noTextEdit="1"/>
          </p:cNvSpPr>
          <p:nvPr>
            <p:ph type="sldImg"/>
          </p:nvPr>
        </p:nvSpPr>
        <p:spPr>
          <a:xfrm>
            <a:off x="1150938" y="692150"/>
            <a:ext cx="4556125" cy="3416300"/>
          </a:xfrm>
          <a:ln cap="flat"/>
        </p:spPr>
      </p:sp>
      <p:sp>
        <p:nvSpPr>
          <p:cNvPr id="31232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1437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117</a:t>
            </a:r>
          </a:p>
        </p:txBody>
      </p:sp>
      <p:sp>
        <p:nvSpPr>
          <p:cNvPr id="31437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1437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14374" name="Rectangle 6"/>
          <p:cNvSpPr>
            <a:spLocks noChangeArrowheads="1" noTextEdit="1"/>
          </p:cNvSpPr>
          <p:nvPr>
            <p:ph type="sldImg"/>
          </p:nvPr>
        </p:nvSpPr>
        <p:spPr>
          <a:xfrm>
            <a:off x="1150938" y="692150"/>
            <a:ext cx="4556125" cy="3416300"/>
          </a:xfrm>
          <a:ln cap="flat"/>
        </p:spPr>
      </p:sp>
      <p:sp>
        <p:nvSpPr>
          <p:cNvPr id="31437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7270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a:t>
            </a:r>
          </a:p>
        </p:txBody>
      </p:sp>
      <p:sp>
        <p:nvSpPr>
          <p:cNvPr id="7270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7270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72710" name="Rectangle 6"/>
          <p:cNvSpPr>
            <a:spLocks noChangeArrowheads="1" noTextEdit="1"/>
          </p:cNvSpPr>
          <p:nvPr>
            <p:ph type="sldImg"/>
          </p:nvPr>
        </p:nvSpPr>
        <p:spPr>
          <a:xfrm>
            <a:off x="1150938" y="692150"/>
            <a:ext cx="4556125" cy="3416300"/>
          </a:xfrm>
          <a:ln cap="flat"/>
        </p:spPr>
      </p:sp>
      <p:sp>
        <p:nvSpPr>
          <p:cNvPr id="7271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9933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12</a:t>
            </a:r>
          </a:p>
        </p:txBody>
      </p:sp>
      <p:sp>
        <p:nvSpPr>
          <p:cNvPr id="9933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9933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99334" name="Rectangle 6"/>
          <p:cNvSpPr>
            <a:spLocks noChangeArrowheads="1" noTextEdit="1"/>
          </p:cNvSpPr>
          <p:nvPr>
            <p:ph type="sldImg"/>
          </p:nvPr>
        </p:nvSpPr>
        <p:spPr>
          <a:xfrm>
            <a:off x="1150938" y="692150"/>
            <a:ext cx="4556125" cy="3416300"/>
          </a:xfrm>
          <a:ln cap="flat"/>
        </p:spPr>
      </p:sp>
      <p:sp>
        <p:nvSpPr>
          <p:cNvPr id="9933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2256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12</a:t>
            </a:r>
          </a:p>
        </p:txBody>
      </p:sp>
      <p:sp>
        <p:nvSpPr>
          <p:cNvPr id="32256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2256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22566" name="Rectangle 6"/>
          <p:cNvSpPr>
            <a:spLocks noChangeArrowheads="1" noTextEdit="1"/>
          </p:cNvSpPr>
          <p:nvPr>
            <p:ph type="sldImg"/>
          </p:nvPr>
        </p:nvSpPr>
        <p:spPr>
          <a:xfrm>
            <a:off x="1150938" y="692150"/>
            <a:ext cx="4556125" cy="3416300"/>
          </a:xfrm>
          <a:ln cap="flat"/>
        </p:spPr>
      </p:sp>
      <p:sp>
        <p:nvSpPr>
          <p:cNvPr id="32256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0137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13</a:t>
            </a:r>
          </a:p>
        </p:txBody>
      </p:sp>
      <p:sp>
        <p:nvSpPr>
          <p:cNvPr id="10138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0138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01382" name="Rectangle 6"/>
          <p:cNvSpPr>
            <a:spLocks noChangeArrowheads="1" noTextEdit="1"/>
          </p:cNvSpPr>
          <p:nvPr>
            <p:ph type="sldImg"/>
          </p:nvPr>
        </p:nvSpPr>
        <p:spPr>
          <a:xfrm>
            <a:off x="1150938" y="692150"/>
            <a:ext cx="4556125" cy="3416300"/>
          </a:xfrm>
          <a:ln cap="flat"/>
        </p:spPr>
      </p:sp>
      <p:sp>
        <p:nvSpPr>
          <p:cNvPr id="10138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0342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14</a:t>
            </a:r>
          </a:p>
        </p:txBody>
      </p:sp>
      <p:sp>
        <p:nvSpPr>
          <p:cNvPr id="10342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0342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03430" name="Rectangle 6"/>
          <p:cNvSpPr>
            <a:spLocks noChangeArrowheads="1" noTextEdit="1"/>
          </p:cNvSpPr>
          <p:nvPr>
            <p:ph type="sldImg"/>
          </p:nvPr>
        </p:nvSpPr>
        <p:spPr>
          <a:xfrm>
            <a:off x="1150938" y="692150"/>
            <a:ext cx="4556125" cy="3416300"/>
          </a:xfrm>
          <a:ln cap="flat"/>
        </p:spPr>
      </p:sp>
      <p:sp>
        <p:nvSpPr>
          <p:cNvPr id="10343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0547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15</a:t>
            </a:r>
          </a:p>
        </p:txBody>
      </p:sp>
      <p:sp>
        <p:nvSpPr>
          <p:cNvPr id="10547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0547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05478" name="Rectangle 6"/>
          <p:cNvSpPr>
            <a:spLocks noChangeArrowheads="1" noTextEdit="1"/>
          </p:cNvSpPr>
          <p:nvPr>
            <p:ph type="sldImg"/>
          </p:nvPr>
        </p:nvSpPr>
        <p:spPr>
          <a:xfrm>
            <a:off x="1150938" y="692150"/>
            <a:ext cx="4556125" cy="3416300"/>
          </a:xfrm>
          <a:ln cap="flat"/>
        </p:spPr>
      </p:sp>
      <p:sp>
        <p:nvSpPr>
          <p:cNvPr id="10547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0752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16</a:t>
            </a:r>
          </a:p>
        </p:txBody>
      </p:sp>
      <p:sp>
        <p:nvSpPr>
          <p:cNvPr id="10752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0752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07526" name="Rectangle 6"/>
          <p:cNvSpPr>
            <a:spLocks noChangeArrowheads="1" noTextEdit="1"/>
          </p:cNvSpPr>
          <p:nvPr>
            <p:ph type="sldImg"/>
          </p:nvPr>
        </p:nvSpPr>
        <p:spPr>
          <a:xfrm>
            <a:off x="1150938" y="692150"/>
            <a:ext cx="4556125" cy="3416300"/>
          </a:xfrm>
          <a:ln cap="flat"/>
        </p:spPr>
      </p:sp>
      <p:sp>
        <p:nvSpPr>
          <p:cNvPr id="10752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0957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17</a:t>
            </a:r>
          </a:p>
        </p:txBody>
      </p:sp>
      <p:sp>
        <p:nvSpPr>
          <p:cNvPr id="10957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0957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09574" name="Rectangle 6"/>
          <p:cNvSpPr>
            <a:spLocks noChangeArrowheads="1" noTextEdit="1"/>
          </p:cNvSpPr>
          <p:nvPr>
            <p:ph type="sldImg"/>
          </p:nvPr>
        </p:nvSpPr>
        <p:spPr>
          <a:xfrm>
            <a:off x="1150938" y="692150"/>
            <a:ext cx="4556125" cy="3416300"/>
          </a:xfrm>
          <a:ln cap="flat"/>
        </p:spPr>
      </p:sp>
      <p:sp>
        <p:nvSpPr>
          <p:cNvPr id="10957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7885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2</a:t>
            </a:r>
          </a:p>
        </p:txBody>
      </p:sp>
      <p:sp>
        <p:nvSpPr>
          <p:cNvPr id="7885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7885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78854" name="Rectangle 6"/>
          <p:cNvSpPr>
            <a:spLocks noChangeArrowheads="1" noTextEdit="1"/>
          </p:cNvSpPr>
          <p:nvPr>
            <p:ph type="sldImg"/>
          </p:nvPr>
        </p:nvSpPr>
        <p:spPr>
          <a:xfrm>
            <a:off x="1150938" y="692150"/>
            <a:ext cx="4556125" cy="3416300"/>
          </a:xfrm>
          <a:ln cap="flat"/>
        </p:spPr>
      </p:sp>
      <p:sp>
        <p:nvSpPr>
          <p:cNvPr id="7885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1366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19</a:t>
            </a:r>
          </a:p>
        </p:txBody>
      </p:sp>
      <p:sp>
        <p:nvSpPr>
          <p:cNvPr id="11366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1366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13670" name="Rectangle 6"/>
          <p:cNvSpPr>
            <a:spLocks noChangeArrowheads="1" noTextEdit="1"/>
          </p:cNvSpPr>
          <p:nvPr>
            <p:ph type="sldImg"/>
          </p:nvPr>
        </p:nvSpPr>
        <p:spPr>
          <a:xfrm>
            <a:off x="1150938" y="692150"/>
            <a:ext cx="4556125" cy="3416300"/>
          </a:xfrm>
          <a:ln cap="flat"/>
        </p:spPr>
      </p:sp>
      <p:sp>
        <p:nvSpPr>
          <p:cNvPr id="11367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1571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20</a:t>
            </a:r>
          </a:p>
        </p:txBody>
      </p:sp>
      <p:sp>
        <p:nvSpPr>
          <p:cNvPr id="11571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1571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15718" name="Rectangle 6"/>
          <p:cNvSpPr>
            <a:spLocks noChangeArrowheads="1" noTextEdit="1"/>
          </p:cNvSpPr>
          <p:nvPr>
            <p:ph type="sldImg"/>
          </p:nvPr>
        </p:nvSpPr>
        <p:spPr>
          <a:xfrm>
            <a:off x="1150938" y="692150"/>
            <a:ext cx="4556125" cy="3416300"/>
          </a:xfrm>
          <a:ln cap="flat"/>
        </p:spPr>
      </p:sp>
      <p:sp>
        <p:nvSpPr>
          <p:cNvPr id="11571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1776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21</a:t>
            </a:r>
          </a:p>
        </p:txBody>
      </p:sp>
      <p:sp>
        <p:nvSpPr>
          <p:cNvPr id="11776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1776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17766" name="Rectangle 6"/>
          <p:cNvSpPr>
            <a:spLocks noChangeArrowheads="1" noTextEdit="1"/>
          </p:cNvSpPr>
          <p:nvPr>
            <p:ph type="sldImg"/>
          </p:nvPr>
        </p:nvSpPr>
        <p:spPr>
          <a:xfrm>
            <a:off x="1150938" y="692150"/>
            <a:ext cx="4556125" cy="3416300"/>
          </a:xfrm>
          <a:ln cap="flat"/>
        </p:spPr>
      </p:sp>
      <p:sp>
        <p:nvSpPr>
          <p:cNvPr id="11776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1981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22</a:t>
            </a:r>
          </a:p>
        </p:txBody>
      </p:sp>
      <p:sp>
        <p:nvSpPr>
          <p:cNvPr id="11981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1981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19814" name="Rectangle 6"/>
          <p:cNvSpPr>
            <a:spLocks noChangeArrowheads="1" noTextEdit="1"/>
          </p:cNvSpPr>
          <p:nvPr>
            <p:ph type="sldImg"/>
          </p:nvPr>
        </p:nvSpPr>
        <p:spPr>
          <a:xfrm>
            <a:off x="1150938" y="692150"/>
            <a:ext cx="4556125" cy="3416300"/>
          </a:xfrm>
          <a:ln cap="flat"/>
        </p:spPr>
      </p:sp>
      <p:sp>
        <p:nvSpPr>
          <p:cNvPr id="11981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2185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23</a:t>
            </a:r>
          </a:p>
        </p:txBody>
      </p:sp>
      <p:sp>
        <p:nvSpPr>
          <p:cNvPr id="12186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2186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21862" name="Rectangle 6"/>
          <p:cNvSpPr>
            <a:spLocks noChangeArrowheads="1" noTextEdit="1"/>
          </p:cNvSpPr>
          <p:nvPr>
            <p:ph type="sldImg"/>
          </p:nvPr>
        </p:nvSpPr>
        <p:spPr>
          <a:xfrm>
            <a:off x="1150938" y="692150"/>
            <a:ext cx="4556125" cy="3416300"/>
          </a:xfrm>
          <a:ln cap="flat"/>
        </p:spPr>
      </p:sp>
      <p:sp>
        <p:nvSpPr>
          <p:cNvPr id="12186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2390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24</a:t>
            </a:r>
          </a:p>
        </p:txBody>
      </p:sp>
      <p:sp>
        <p:nvSpPr>
          <p:cNvPr id="12390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2390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23910" name="Rectangle 6"/>
          <p:cNvSpPr>
            <a:spLocks noChangeArrowheads="1" noTextEdit="1"/>
          </p:cNvSpPr>
          <p:nvPr>
            <p:ph type="sldImg"/>
          </p:nvPr>
        </p:nvSpPr>
        <p:spPr>
          <a:xfrm>
            <a:off x="1150938" y="692150"/>
            <a:ext cx="4556125" cy="3416300"/>
          </a:xfrm>
          <a:ln cap="flat"/>
        </p:spPr>
      </p:sp>
      <p:sp>
        <p:nvSpPr>
          <p:cNvPr id="12391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2461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24</a:t>
            </a:r>
          </a:p>
        </p:txBody>
      </p:sp>
      <p:sp>
        <p:nvSpPr>
          <p:cNvPr id="32461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2461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24614" name="Rectangle 6"/>
          <p:cNvSpPr>
            <a:spLocks noChangeArrowheads="1" noTextEdit="1"/>
          </p:cNvSpPr>
          <p:nvPr>
            <p:ph type="sldImg"/>
          </p:nvPr>
        </p:nvSpPr>
        <p:spPr>
          <a:xfrm>
            <a:off x="1150938" y="692150"/>
            <a:ext cx="4556125" cy="3416300"/>
          </a:xfrm>
          <a:ln cap="flat"/>
        </p:spPr>
      </p:sp>
      <p:sp>
        <p:nvSpPr>
          <p:cNvPr id="32461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3005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27</a:t>
            </a:r>
          </a:p>
        </p:txBody>
      </p:sp>
      <p:sp>
        <p:nvSpPr>
          <p:cNvPr id="13005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3005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30054" name="Rectangle 6"/>
          <p:cNvSpPr>
            <a:spLocks noChangeArrowheads="1" noTextEdit="1"/>
          </p:cNvSpPr>
          <p:nvPr>
            <p:ph type="sldImg"/>
          </p:nvPr>
        </p:nvSpPr>
        <p:spPr>
          <a:xfrm>
            <a:off x="1150938" y="692150"/>
            <a:ext cx="4556125" cy="3416300"/>
          </a:xfrm>
          <a:ln cap="flat"/>
        </p:spPr>
      </p:sp>
      <p:sp>
        <p:nvSpPr>
          <p:cNvPr id="13005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3209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28</a:t>
            </a:r>
          </a:p>
        </p:txBody>
      </p:sp>
      <p:sp>
        <p:nvSpPr>
          <p:cNvPr id="13210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3210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32102" name="Rectangle 6"/>
          <p:cNvSpPr>
            <a:spLocks noChangeArrowheads="1" noTextEdit="1"/>
          </p:cNvSpPr>
          <p:nvPr>
            <p:ph type="sldImg"/>
          </p:nvPr>
        </p:nvSpPr>
        <p:spPr>
          <a:xfrm>
            <a:off x="1150938" y="692150"/>
            <a:ext cx="4556125" cy="3416300"/>
          </a:xfrm>
          <a:ln cap="flat"/>
        </p:spPr>
      </p:sp>
      <p:sp>
        <p:nvSpPr>
          <p:cNvPr id="13210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4233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33</a:t>
            </a:r>
          </a:p>
        </p:txBody>
      </p:sp>
      <p:sp>
        <p:nvSpPr>
          <p:cNvPr id="14234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4234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42342" name="Rectangle 6"/>
          <p:cNvSpPr>
            <a:spLocks noChangeArrowheads="1" noTextEdit="1"/>
          </p:cNvSpPr>
          <p:nvPr>
            <p:ph type="sldImg"/>
          </p:nvPr>
        </p:nvSpPr>
        <p:spPr>
          <a:xfrm>
            <a:off x="1150938" y="692150"/>
            <a:ext cx="4556125" cy="3416300"/>
          </a:xfrm>
          <a:ln cap="flat"/>
        </p:spPr>
      </p:sp>
      <p:sp>
        <p:nvSpPr>
          <p:cNvPr id="14234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8089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3</a:t>
            </a:r>
          </a:p>
        </p:txBody>
      </p:sp>
      <p:sp>
        <p:nvSpPr>
          <p:cNvPr id="8090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8090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80902" name="Rectangle 6"/>
          <p:cNvSpPr>
            <a:spLocks noChangeArrowheads="1" noTextEdit="1"/>
          </p:cNvSpPr>
          <p:nvPr>
            <p:ph type="sldImg"/>
          </p:nvPr>
        </p:nvSpPr>
        <p:spPr>
          <a:xfrm>
            <a:off x="1150938" y="692150"/>
            <a:ext cx="4556125" cy="3416300"/>
          </a:xfrm>
          <a:ln cap="flat"/>
        </p:spPr>
      </p:sp>
      <p:sp>
        <p:nvSpPr>
          <p:cNvPr id="8090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2665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28</a:t>
            </a:r>
          </a:p>
        </p:txBody>
      </p:sp>
      <p:sp>
        <p:nvSpPr>
          <p:cNvPr id="32666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2666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26662" name="Rectangle 6"/>
          <p:cNvSpPr>
            <a:spLocks noChangeArrowheads="1" noTextEdit="1"/>
          </p:cNvSpPr>
          <p:nvPr>
            <p:ph type="sldImg"/>
          </p:nvPr>
        </p:nvSpPr>
        <p:spPr>
          <a:xfrm>
            <a:off x="1150938" y="692150"/>
            <a:ext cx="4556125" cy="3416300"/>
          </a:xfrm>
          <a:ln cap="flat"/>
        </p:spPr>
      </p:sp>
      <p:sp>
        <p:nvSpPr>
          <p:cNvPr id="32666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3414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29</a:t>
            </a:r>
          </a:p>
        </p:txBody>
      </p:sp>
      <p:sp>
        <p:nvSpPr>
          <p:cNvPr id="13414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3414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34150" name="Rectangle 6"/>
          <p:cNvSpPr>
            <a:spLocks noChangeArrowheads="1" noTextEdit="1"/>
          </p:cNvSpPr>
          <p:nvPr>
            <p:ph type="sldImg"/>
          </p:nvPr>
        </p:nvSpPr>
        <p:spPr>
          <a:xfrm>
            <a:off x="1150938" y="692150"/>
            <a:ext cx="4556125" cy="3416300"/>
          </a:xfrm>
          <a:ln cap="flat"/>
        </p:spPr>
      </p:sp>
      <p:sp>
        <p:nvSpPr>
          <p:cNvPr id="13415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3619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30</a:t>
            </a:r>
          </a:p>
        </p:txBody>
      </p:sp>
      <p:sp>
        <p:nvSpPr>
          <p:cNvPr id="13619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3619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36198" name="Rectangle 6"/>
          <p:cNvSpPr>
            <a:spLocks noChangeArrowheads="1" noTextEdit="1"/>
          </p:cNvSpPr>
          <p:nvPr>
            <p:ph type="sldImg"/>
          </p:nvPr>
        </p:nvSpPr>
        <p:spPr>
          <a:xfrm>
            <a:off x="1150938" y="692150"/>
            <a:ext cx="4556125" cy="3416300"/>
          </a:xfrm>
          <a:ln cap="flat"/>
        </p:spPr>
      </p:sp>
      <p:sp>
        <p:nvSpPr>
          <p:cNvPr id="13619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40995"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63</a:t>
            </a:r>
          </a:p>
        </p:txBody>
      </p:sp>
      <p:sp>
        <p:nvSpPr>
          <p:cNvPr id="340996"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40997"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40998" name="Rectangle 1030"/>
          <p:cNvSpPr>
            <a:spLocks noChangeArrowheads="1" noTextEdit="1"/>
          </p:cNvSpPr>
          <p:nvPr>
            <p:ph type="sldImg"/>
          </p:nvPr>
        </p:nvSpPr>
        <p:spPr>
          <a:xfrm>
            <a:off x="1150938" y="692150"/>
            <a:ext cx="4556125" cy="3416300"/>
          </a:xfrm>
          <a:ln cap="flat"/>
        </p:spPr>
      </p:sp>
      <p:sp>
        <p:nvSpPr>
          <p:cNvPr id="340999"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4304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64</a:t>
            </a:r>
          </a:p>
        </p:txBody>
      </p:sp>
      <p:sp>
        <p:nvSpPr>
          <p:cNvPr id="34304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4304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43046" name="Rectangle 6"/>
          <p:cNvSpPr>
            <a:spLocks noChangeArrowheads="1" noTextEdit="1"/>
          </p:cNvSpPr>
          <p:nvPr>
            <p:ph type="sldImg"/>
          </p:nvPr>
        </p:nvSpPr>
        <p:spPr>
          <a:xfrm>
            <a:off x="1150938" y="692150"/>
            <a:ext cx="4556125" cy="3416300"/>
          </a:xfrm>
          <a:ln cap="flat"/>
        </p:spPr>
      </p:sp>
      <p:sp>
        <p:nvSpPr>
          <p:cNvPr id="34304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4509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65</a:t>
            </a:r>
          </a:p>
        </p:txBody>
      </p:sp>
      <p:sp>
        <p:nvSpPr>
          <p:cNvPr id="34509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4509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45094" name="Rectangle 6"/>
          <p:cNvSpPr>
            <a:spLocks noChangeArrowheads="1" noTextEdit="1"/>
          </p:cNvSpPr>
          <p:nvPr>
            <p:ph type="sldImg"/>
          </p:nvPr>
        </p:nvSpPr>
        <p:spPr>
          <a:xfrm>
            <a:off x="1150938" y="692150"/>
            <a:ext cx="4556125" cy="3416300"/>
          </a:xfrm>
          <a:ln cap="flat"/>
        </p:spPr>
      </p:sp>
      <p:sp>
        <p:nvSpPr>
          <p:cNvPr id="34509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4713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66</a:t>
            </a:r>
          </a:p>
        </p:txBody>
      </p:sp>
      <p:sp>
        <p:nvSpPr>
          <p:cNvPr id="34714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4714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47142" name="Rectangle 6"/>
          <p:cNvSpPr>
            <a:spLocks noChangeArrowheads="1" noTextEdit="1"/>
          </p:cNvSpPr>
          <p:nvPr>
            <p:ph type="sldImg"/>
          </p:nvPr>
        </p:nvSpPr>
        <p:spPr>
          <a:xfrm>
            <a:off x="1150938" y="692150"/>
            <a:ext cx="4556125" cy="3416300"/>
          </a:xfrm>
          <a:ln cap="flat"/>
        </p:spPr>
      </p:sp>
      <p:sp>
        <p:nvSpPr>
          <p:cNvPr id="34714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491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66</a:t>
            </a:r>
          </a:p>
        </p:txBody>
      </p:sp>
      <p:sp>
        <p:nvSpPr>
          <p:cNvPr id="3491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491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49190" name="Rectangle 6"/>
          <p:cNvSpPr>
            <a:spLocks noChangeArrowheads="1" noTextEdit="1"/>
          </p:cNvSpPr>
          <p:nvPr>
            <p:ph type="sldImg"/>
          </p:nvPr>
        </p:nvSpPr>
        <p:spPr>
          <a:xfrm>
            <a:off x="1150938" y="692150"/>
            <a:ext cx="4556125" cy="3416300"/>
          </a:xfrm>
          <a:ln cap="flat"/>
        </p:spPr>
      </p:sp>
      <p:sp>
        <p:nvSpPr>
          <p:cNvPr id="34919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443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34</a:t>
            </a:r>
          </a:p>
        </p:txBody>
      </p:sp>
      <p:sp>
        <p:nvSpPr>
          <p:cNvPr id="1443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443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44390" name="Rectangle 6"/>
          <p:cNvSpPr>
            <a:spLocks noChangeArrowheads="1" noTextEdit="1"/>
          </p:cNvSpPr>
          <p:nvPr>
            <p:ph type="sldImg"/>
          </p:nvPr>
        </p:nvSpPr>
        <p:spPr>
          <a:xfrm>
            <a:off x="1150938" y="692150"/>
            <a:ext cx="4556125" cy="3416300"/>
          </a:xfrm>
          <a:ln cap="flat"/>
        </p:spPr>
      </p:sp>
      <p:sp>
        <p:nvSpPr>
          <p:cNvPr id="14439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4643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35</a:t>
            </a:r>
          </a:p>
        </p:txBody>
      </p:sp>
      <p:sp>
        <p:nvSpPr>
          <p:cNvPr id="14643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4643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46438" name="Rectangle 6"/>
          <p:cNvSpPr>
            <a:spLocks noChangeArrowheads="1" noTextEdit="1"/>
          </p:cNvSpPr>
          <p:nvPr>
            <p:ph type="sldImg"/>
          </p:nvPr>
        </p:nvSpPr>
        <p:spPr>
          <a:xfrm>
            <a:off x="1150938" y="692150"/>
            <a:ext cx="4556125" cy="3416300"/>
          </a:xfrm>
          <a:ln cap="flat"/>
        </p:spPr>
      </p:sp>
      <p:sp>
        <p:nvSpPr>
          <p:cNvPr id="14643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8294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4</a:t>
            </a:r>
          </a:p>
        </p:txBody>
      </p:sp>
      <p:sp>
        <p:nvSpPr>
          <p:cNvPr id="8294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8294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82950" name="Rectangle 6"/>
          <p:cNvSpPr>
            <a:spLocks noChangeArrowheads="1" noTextEdit="1"/>
          </p:cNvSpPr>
          <p:nvPr>
            <p:ph type="sldImg"/>
          </p:nvPr>
        </p:nvSpPr>
        <p:spPr>
          <a:xfrm>
            <a:off x="1150938" y="692150"/>
            <a:ext cx="4556125" cy="3416300"/>
          </a:xfrm>
          <a:ln cap="flat"/>
        </p:spPr>
      </p:sp>
      <p:sp>
        <p:nvSpPr>
          <p:cNvPr id="8295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5123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35</a:t>
            </a:r>
          </a:p>
        </p:txBody>
      </p:sp>
      <p:sp>
        <p:nvSpPr>
          <p:cNvPr id="35123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5123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51238" name="Rectangle 6"/>
          <p:cNvSpPr>
            <a:spLocks noChangeArrowheads="1" noTextEdit="1"/>
          </p:cNvSpPr>
          <p:nvPr>
            <p:ph type="sldImg"/>
          </p:nvPr>
        </p:nvSpPr>
        <p:spPr>
          <a:xfrm>
            <a:off x="1150938" y="692150"/>
            <a:ext cx="4556125" cy="3416300"/>
          </a:xfrm>
          <a:ln cap="flat"/>
        </p:spPr>
      </p:sp>
      <p:sp>
        <p:nvSpPr>
          <p:cNvPr id="35123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4848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36</a:t>
            </a:r>
          </a:p>
        </p:txBody>
      </p:sp>
      <p:sp>
        <p:nvSpPr>
          <p:cNvPr id="14848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4848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48486" name="Rectangle 6"/>
          <p:cNvSpPr>
            <a:spLocks noChangeArrowheads="1" noTextEdit="1"/>
          </p:cNvSpPr>
          <p:nvPr>
            <p:ph type="sldImg"/>
          </p:nvPr>
        </p:nvSpPr>
        <p:spPr>
          <a:xfrm>
            <a:off x="1150938" y="692150"/>
            <a:ext cx="4556125" cy="3416300"/>
          </a:xfrm>
          <a:ln cap="flat"/>
        </p:spPr>
      </p:sp>
      <p:sp>
        <p:nvSpPr>
          <p:cNvPr id="14848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5053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37</a:t>
            </a:r>
          </a:p>
        </p:txBody>
      </p:sp>
      <p:sp>
        <p:nvSpPr>
          <p:cNvPr id="15053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5053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50534" name="Rectangle 6"/>
          <p:cNvSpPr>
            <a:spLocks noChangeArrowheads="1" noTextEdit="1"/>
          </p:cNvSpPr>
          <p:nvPr>
            <p:ph type="sldImg"/>
          </p:nvPr>
        </p:nvSpPr>
        <p:spPr>
          <a:xfrm>
            <a:off x="1150938" y="692150"/>
            <a:ext cx="4556125" cy="3416300"/>
          </a:xfrm>
          <a:ln cap="flat"/>
        </p:spPr>
      </p:sp>
      <p:sp>
        <p:nvSpPr>
          <p:cNvPr id="15053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5257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38</a:t>
            </a:r>
          </a:p>
        </p:txBody>
      </p:sp>
      <p:sp>
        <p:nvSpPr>
          <p:cNvPr id="15258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5258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52582" name="Rectangle 6"/>
          <p:cNvSpPr>
            <a:spLocks noChangeArrowheads="1" noTextEdit="1"/>
          </p:cNvSpPr>
          <p:nvPr>
            <p:ph type="sldImg"/>
          </p:nvPr>
        </p:nvSpPr>
        <p:spPr>
          <a:xfrm>
            <a:off x="1150938" y="692150"/>
            <a:ext cx="4556125" cy="3416300"/>
          </a:xfrm>
          <a:ln cap="flat"/>
        </p:spPr>
      </p:sp>
      <p:sp>
        <p:nvSpPr>
          <p:cNvPr id="15258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5462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39</a:t>
            </a:r>
          </a:p>
        </p:txBody>
      </p:sp>
      <p:sp>
        <p:nvSpPr>
          <p:cNvPr id="15462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5462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54630" name="Rectangle 6"/>
          <p:cNvSpPr>
            <a:spLocks noChangeArrowheads="1" noTextEdit="1"/>
          </p:cNvSpPr>
          <p:nvPr>
            <p:ph type="sldImg"/>
          </p:nvPr>
        </p:nvSpPr>
        <p:spPr>
          <a:xfrm>
            <a:off x="1150938" y="692150"/>
            <a:ext cx="4556125" cy="3416300"/>
          </a:xfrm>
          <a:ln cap="flat"/>
        </p:spPr>
      </p:sp>
      <p:sp>
        <p:nvSpPr>
          <p:cNvPr id="15463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5667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40</a:t>
            </a:r>
          </a:p>
        </p:txBody>
      </p:sp>
      <p:sp>
        <p:nvSpPr>
          <p:cNvPr id="15667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5667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56678" name="Rectangle 6"/>
          <p:cNvSpPr>
            <a:spLocks noChangeArrowheads="1" noTextEdit="1"/>
          </p:cNvSpPr>
          <p:nvPr>
            <p:ph type="sldImg"/>
          </p:nvPr>
        </p:nvSpPr>
        <p:spPr>
          <a:xfrm>
            <a:off x="1150938" y="692150"/>
            <a:ext cx="4556125" cy="3416300"/>
          </a:xfrm>
          <a:ln cap="flat"/>
        </p:spPr>
      </p:sp>
      <p:sp>
        <p:nvSpPr>
          <p:cNvPr id="15667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53283"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40</a:t>
            </a:r>
          </a:p>
        </p:txBody>
      </p:sp>
      <p:sp>
        <p:nvSpPr>
          <p:cNvPr id="353284"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53285"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53286" name="Rectangle 1030"/>
          <p:cNvSpPr>
            <a:spLocks noChangeArrowheads="1" noTextEdit="1"/>
          </p:cNvSpPr>
          <p:nvPr>
            <p:ph type="sldImg"/>
          </p:nvPr>
        </p:nvSpPr>
        <p:spPr>
          <a:xfrm>
            <a:off x="1150938" y="692150"/>
            <a:ext cx="4556125" cy="3416300"/>
          </a:xfrm>
          <a:ln cap="flat"/>
        </p:spPr>
      </p:sp>
      <p:sp>
        <p:nvSpPr>
          <p:cNvPr id="353287"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55331"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40</a:t>
            </a:r>
          </a:p>
        </p:txBody>
      </p:sp>
      <p:sp>
        <p:nvSpPr>
          <p:cNvPr id="355332"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55333"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55334" name="Rectangle 1030"/>
          <p:cNvSpPr>
            <a:spLocks noChangeArrowheads="1" noTextEdit="1"/>
          </p:cNvSpPr>
          <p:nvPr>
            <p:ph type="sldImg"/>
          </p:nvPr>
        </p:nvSpPr>
        <p:spPr>
          <a:xfrm>
            <a:off x="1150938" y="692150"/>
            <a:ext cx="4556125" cy="3416300"/>
          </a:xfrm>
          <a:ln cap="flat"/>
        </p:spPr>
      </p:sp>
      <p:sp>
        <p:nvSpPr>
          <p:cNvPr id="355335"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6281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43</a:t>
            </a:r>
          </a:p>
        </p:txBody>
      </p:sp>
      <p:sp>
        <p:nvSpPr>
          <p:cNvPr id="16282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6282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62822" name="Rectangle 6"/>
          <p:cNvSpPr>
            <a:spLocks noChangeArrowheads="1" noTextEdit="1"/>
          </p:cNvSpPr>
          <p:nvPr>
            <p:ph type="sldImg"/>
          </p:nvPr>
        </p:nvSpPr>
        <p:spPr>
          <a:xfrm>
            <a:off x="1150938" y="692150"/>
            <a:ext cx="4556125" cy="3416300"/>
          </a:xfrm>
          <a:ln cap="flat"/>
        </p:spPr>
      </p:sp>
      <p:sp>
        <p:nvSpPr>
          <p:cNvPr id="16282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6486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44</a:t>
            </a:r>
          </a:p>
        </p:txBody>
      </p:sp>
      <p:sp>
        <p:nvSpPr>
          <p:cNvPr id="16486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6486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64870" name="Rectangle 6"/>
          <p:cNvSpPr>
            <a:spLocks noChangeArrowheads="1" noTextEdit="1"/>
          </p:cNvSpPr>
          <p:nvPr>
            <p:ph type="sldImg"/>
          </p:nvPr>
        </p:nvSpPr>
        <p:spPr>
          <a:xfrm>
            <a:off x="1150938" y="692150"/>
            <a:ext cx="4556125" cy="3416300"/>
          </a:xfrm>
          <a:ln cap="flat"/>
        </p:spPr>
      </p:sp>
      <p:sp>
        <p:nvSpPr>
          <p:cNvPr id="16487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8499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5</a:t>
            </a:r>
          </a:p>
        </p:txBody>
      </p:sp>
      <p:sp>
        <p:nvSpPr>
          <p:cNvPr id="8499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8499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84998" name="Rectangle 6"/>
          <p:cNvSpPr>
            <a:spLocks noChangeArrowheads="1" noTextEdit="1"/>
          </p:cNvSpPr>
          <p:nvPr>
            <p:ph type="sldImg"/>
          </p:nvPr>
        </p:nvSpPr>
        <p:spPr>
          <a:xfrm>
            <a:off x="1150938" y="692150"/>
            <a:ext cx="4556125" cy="3416300"/>
          </a:xfrm>
          <a:ln cap="flat"/>
        </p:spPr>
      </p:sp>
      <p:sp>
        <p:nvSpPr>
          <p:cNvPr id="8499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6896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46</a:t>
            </a:r>
          </a:p>
        </p:txBody>
      </p:sp>
      <p:sp>
        <p:nvSpPr>
          <p:cNvPr id="16896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6896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68966" name="Rectangle 6"/>
          <p:cNvSpPr>
            <a:spLocks noChangeArrowheads="1" noTextEdit="1"/>
          </p:cNvSpPr>
          <p:nvPr>
            <p:ph type="sldImg"/>
          </p:nvPr>
        </p:nvSpPr>
        <p:spPr>
          <a:xfrm>
            <a:off x="1150938" y="692150"/>
            <a:ext cx="4556125" cy="3416300"/>
          </a:xfrm>
          <a:ln cap="flat"/>
        </p:spPr>
      </p:sp>
      <p:sp>
        <p:nvSpPr>
          <p:cNvPr id="16896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7101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47</a:t>
            </a:r>
          </a:p>
        </p:txBody>
      </p:sp>
      <p:sp>
        <p:nvSpPr>
          <p:cNvPr id="17101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7101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71014" name="Rectangle 6"/>
          <p:cNvSpPr>
            <a:spLocks noChangeArrowheads="1" noTextEdit="1"/>
          </p:cNvSpPr>
          <p:nvPr>
            <p:ph type="sldImg"/>
          </p:nvPr>
        </p:nvSpPr>
        <p:spPr>
          <a:xfrm>
            <a:off x="1150938" y="692150"/>
            <a:ext cx="4556125" cy="3416300"/>
          </a:xfrm>
          <a:ln cap="flat"/>
        </p:spPr>
      </p:sp>
      <p:sp>
        <p:nvSpPr>
          <p:cNvPr id="17101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7510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49</a:t>
            </a:r>
          </a:p>
        </p:txBody>
      </p:sp>
      <p:sp>
        <p:nvSpPr>
          <p:cNvPr id="17510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7510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75110" name="Rectangle 6"/>
          <p:cNvSpPr>
            <a:spLocks noChangeArrowheads="1" noTextEdit="1"/>
          </p:cNvSpPr>
          <p:nvPr>
            <p:ph type="sldImg"/>
          </p:nvPr>
        </p:nvSpPr>
        <p:spPr>
          <a:xfrm>
            <a:off x="1150938" y="692150"/>
            <a:ext cx="4556125" cy="3416300"/>
          </a:xfrm>
          <a:ln cap="flat"/>
        </p:spPr>
      </p:sp>
      <p:sp>
        <p:nvSpPr>
          <p:cNvPr id="17511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7715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50</a:t>
            </a:r>
          </a:p>
        </p:txBody>
      </p:sp>
      <p:sp>
        <p:nvSpPr>
          <p:cNvPr id="17715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7715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77158" name="Rectangle 6"/>
          <p:cNvSpPr>
            <a:spLocks noChangeArrowheads="1" noTextEdit="1"/>
          </p:cNvSpPr>
          <p:nvPr>
            <p:ph type="sldImg"/>
          </p:nvPr>
        </p:nvSpPr>
        <p:spPr>
          <a:xfrm>
            <a:off x="1150938" y="692150"/>
            <a:ext cx="4556125" cy="3416300"/>
          </a:xfrm>
          <a:ln cap="flat"/>
        </p:spPr>
      </p:sp>
      <p:sp>
        <p:nvSpPr>
          <p:cNvPr id="17715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8125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52</a:t>
            </a:r>
          </a:p>
        </p:txBody>
      </p:sp>
      <p:sp>
        <p:nvSpPr>
          <p:cNvPr id="18125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8125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81254" name="Rectangle 6"/>
          <p:cNvSpPr>
            <a:spLocks noChangeArrowheads="1" noTextEdit="1"/>
          </p:cNvSpPr>
          <p:nvPr>
            <p:ph type="sldImg"/>
          </p:nvPr>
        </p:nvSpPr>
        <p:spPr>
          <a:xfrm>
            <a:off x="1150938" y="692150"/>
            <a:ext cx="4556125" cy="3416300"/>
          </a:xfrm>
          <a:ln cap="flat"/>
        </p:spPr>
      </p:sp>
      <p:sp>
        <p:nvSpPr>
          <p:cNvPr id="18125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8329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53</a:t>
            </a:r>
          </a:p>
        </p:txBody>
      </p:sp>
      <p:sp>
        <p:nvSpPr>
          <p:cNvPr id="18330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8330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83302" name="Rectangle 6"/>
          <p:cNvSpPr>
            <a:spLocks noChangeArrowheads="1" noTextEdit="1"/>
          </p:cNvSpPr>
          <p:nvPr>
            <p:ph type="sldImg"/>
          </p:nvPr>
        </p:nvSpPr>
        <p:spPr>
          <a:xfrm>
            <a:off x="1150938" y="692150"/>
            <a:ext cx="4556125" cy="3416300"/>
          </a:xfrm>
          <a:ln cap="flat"/>
        </p:spPr>
      </p:sp>
      <p:sp>
        <p:nvSpPr>
          <p:cNvPr id="18330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8534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54</a:t>
            </a:r>
          </a:p>
        </p:txBody>
      </p:sp>
      <p:sp>
        <p:nvSpPr>
          <p:cNvPr id="18534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8534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85350" name="Rectangle 6"/>
          <p:cNvSpPr>
            <a:spLocks noChangeArrowheads="1" noTextEdit="1"/>
          </p:cNvSpPr>
          <p:nvPr>
            <p:ph type="sldImg"/>
          </p:nvPr>
        </p:nvSpPr>
        <p:spPr>
          <a:xfrm>
            <a:off x="1150938" y="692150"/>
            <a:ext cx="4556125" cy="3416300"/>
          </a:xfrm>
          <a:ln cap="flat"/>
        </p:spPr>
      </p:sp>
      <p:sp>
        <p:nvSpPr>
          <p:cNvPr id="18535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5737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54</a:t>
            </a:r>
          </a:p>
        </p:txBody>
      </p:sp>
      <p:sp>
        <p:nvSpPr>
          <p:cNvPr id="35738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5738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57382" name="Rectangle 6"/>
          <p:cNvSpPr>
            <a:spLocks noChangeArrowheads="1" noTextEdit="1"/>
          </p:cNvSpPr>
          <p:nvPr>
            <p:ph type="sldImg"/>
          </p:nvPr>
        </p:nvSpPr>
        <p:spPr>
          <a:xfrm>
            <a:off x="1150938" y="692150"/>
            <a:ext cx="4556125" cy="3416300"/>
          </a:xfrm>
          <a:ln cap="flat"/>
        </p:spPr>
      </p:sp>
      <p:sp>
        <p:nvSpPr>
          <p:cNvPr id="35738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9149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57</a:t>
            </a:r>
          </a:p>
        </p:txBody>
      </p:sp>
      <p:sp>
        <p:nvSpPr>
          <p:cNvPr id="19149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9149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91494" name="Rectangle 6"/>
          <p:cNvSpPr>
            <a:spLocks noChangeArrowheads="1" noTextEdit="1"/>
          </p:cNvSpPr>
          <p:nvPr>
            <p:ph type="sldImg"/>
          </p:nvPr>
        </p:nvSpPr>
        <p:spPr>
          <a:xfrm>
            <a:off x="1150938" y="692150"/>
            <a:ext cx="4556125" cy="3416300"/>
          </a:xfrm>
          <a:ln cap="flat"/>
        </p:spPr>
      </p:sp>
      <p:sp>
        <p:nvSpPr>
          <p:cNvPr id="19149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9353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58</a:t>
            </a:r>
          </a:p>
        </p:txBody>
      </p:sp>
      <p:sp>
        <p:nvSpPr>
          <p:cNvPr id="19354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9354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93542" name="Rectangle 6"/>
          <p:cNvSpPr>
            <a:spLocks noChangeArrowheads="1" noTextEdit="1"/>
          </p:cNvSpPr>
          <p:nvPr>
            <p:ph type="sldImg"/>
          </p:nvPr>
        </p:nvSpPr>
        <p:spPr>
          <a:xfrm>
            <a:off x="1150938" y="692150"/>
            <a:ext cx="4556125" cy="3416300"/>
          </a:xfrm>
          <a:ln cap="flat"/>
        </p:spPr>
      </p:sp>
      <p:sp>
        <p:nvSpPr>
          <p:cNvPr id="19354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8704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6</a:t>
            </a:r>
          </a:p>
        </p:txBody>
      </p:sp>
      <p:sp>
        <p:nvSpPr>
          <p:cNvPr id="8704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8704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87046" name="Rectangle 6"/>
          <p:cNvSpPr>
            <a:spLocks noChangeArrowheads="1" noTextEdit="1"/>
          </p:cNvSpPr>
          <p:nvPr>
            <p:ph type="sldImg"/>
          </p:nvPr>
        </p:nvSpPr>
        <p:spPr>
          <a:xfrm>
            <a:off x="1150938" y="692150"/>
            <a:ext cx="4556125" cy="3416300"/>
          </a:xfrm>
          <a:ln cap="flat"/>
        </p:spPr>
      </p:sp>
      <p:sp>
        <p:nvSpPr>
          <p:cNvPr id="8704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5942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58</a:t>
            </a:r>
          </a:p>
        </p:txBody>
      </p:sp>
      <p:sp>
        <p:nvSpPr>
          <p:cNvPr id="35942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5942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59430" name="Rectangle 6"/>
          <p:cNvSpPr>
            <a:spLocks noChangeArrowheads="1" noTextEdit="1"/>
          </p:cNvSpPr>
          <p:nvPr>
            <p:ph type="sldImg"/>
          </p:nvPr>
        </p:nvSpPr>
        <p:spPr>
          <a:xfrm>
            <a:off x="1150938" y="692150"/>
            <a:ext cx="4556125" cy="3416300"/>
          </a:xfrm>
          <a:ln cap="flat"/>
        </p:spPr>
      </p:sp>
      <p:sp>
        <p:nvSpPr>
          <p:cNvPr id="35943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955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59</a:t>
            </a:r>
          </a:p>
        </p:txBody>
      </p:sp>
      <p:sp>
        <p:nvSpPr>
          <p:cNvPr id="1955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955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95590" name="Rectangle 6"/>
          <p:cNvSpPr>
            <a:spLocks noChangeArrowheads="1" noTextEdit="1"/>
          </p:cNvSpPr>
          <p:nvPr>
            <p:ph type="sldImg"/>
          </p:nvPr>
        </p:nvSpPr>
        <p:spPr>
          <a:xfrm>
            <a:off x="1150938" y="692150"/>
            <a:ext cx="4556125" cy="3416300"/>
          </a:xfrm>
          <a:ln cap="flat"/>
        </p:spPr>
      </p:sp>
      <p:sp>
        <p:nvSpPr>
          <p:cNvPr id="19559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6147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59</a:t>
            </a:r>
          </a:p>
        </p:txBody>
      </p:sp>
      <p:sp>
        <p:nvSpPr>
          <p:cNvPr id="36147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6147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61478" name="Rectangle 6"/>
          <p:cNvSpPr>
            <a:spLocks noChangeArrowheads="1" noTextEdit="1"/>
          </p:cNvSpPr>
          <p:nvPr>
            <p:ph type="sldImg"/>
          </p:nvPr>
        </p:nvSpPr>
        <p:spPr>
          <a:xfrm>
            <a:off x="1150938" y="692150"/>
            <a:ext cx="4556125" cy="3416300"/>
          </a:xfrm>
          <a:ln cap="flat"/>
        </p:spPr>
      </p:sp>
      <p:sp>
        <p:nvSpPr>
          <p:cNvPr id="36147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9763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60</a:t>
            </a:r>
          </a:p>
        </p:txBody>
      </p:sp>
      <p:sp>
        <p:nvSpPr>
          <p:cNvPr id="19763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9763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97638" name="Rectangle 6"/>
          <p:cNvSpPr>
            <a:spLocks noChangeArrowheads="1" noTextEdit="1"/>
          </p:cNvSpPr>
          <p:nvPr>
            <p:ph type="sldImg"/>
          </p:nvPr>
        </p:nvSpPr>
        <p:spPr>
          <a:xfrm>
            <a:off x="1150938" y="692150"/>
            <a:ext cx="4556125" cy="3416300"/>
          </a:xfrm>
          <a:ln cap="flat"/>
        </p:spPr>
      </p:sp>
      <p:sp>
        <p:nvSpPr>
          <p:cNvPr id="19763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6352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60</a:t>
            </a:r>
          </a:p>
        </p:txBody>
      </p:sp>
      <p:sp>
        <p:nvSpPr>
          <p:cNvPr id="36352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6352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63526" name="Rectangle 6"/>
          <p:cNvSpPr>
            <a:spLocks noChangeArrowheads="1" noTextEdit="1"/>
          </p:cNvSpPr>
          <p:nvPr>
            <p:ph type="sldImg"/>
          </p:nvPr>
        </p:nvSpPr>
        <p:spPr>
          <a:xfrm>
            <a:off x="1150938" y="692150"/>
            <a:ext cx="4556125" cy="3416300"/>
          </a:xfrm>
          <a:ln cap="flat"/>
        </p:spPr>
      </p:sp>
      <p:sp>
        <p:nvSpPr>
          <p:cNvPr id="36352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9968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61</a:t>
            </a:r>
          </a:p>
        </p:txBody>
      </p:sp>
      <p:sp>
        <p:nvSpPr>
          <p:cNvPr id="19968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9968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99686" name="Rectangle 6"/>
          <p:cNvSpPr>
            <a:spLocks noChangeArrowheads="1" noTextEdit="1"/>
          </p:cNvSpPr>
          <p:nvPr>
            <p:ph type="sldImg"/>
          </p:nvPr>
        </p:nvSpPr>
        <p:spPr>
          <a:xfrm>
            <a:off x="1150938" y="692150"/>
            <a:ext cx="4556125" cy="3416300"/>
          </a:xfrm>
          <a:ln cap="flat"/>
        </p:spPr>
      </p:sp>
      <p:sp>
        <p:nvSpPr>
          <p:cNvPr id="19968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0173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62</a:t>
            </a:r>
          </a:p>
        </p:txBody>
      </p:sp>
      <p:sp>
        <p:nvSpPr>
          <p:cNvPr id="20173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0173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01734" name="Rectangle 6"/>
          <p:cNvSpPr>
            <a:spLocks noChangeArrowheads="1" noTextEdit="1"/>
          </p:cNvSpPr>
          <p:nvPr>
            <p:ph type="sldImg"/>
          </p:nvPr>
        </p:nvSpPr>
        <p:spPr>
          <a:xfrm>
            <a:off x="1150938" y="692150"/>
            <a:ext cx="4556125" cy="3416300"/>
          </a:xfrm>
          <a:ln cap="flat"/>
        </p:spPr>
      </p:sp>
      <p:sp>
        <p:nvSpPr>
          <p:cNvPr id="20173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6761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62</a:t>
            </a:r>
          </a:p>
        </p:txBody>
      </p:sp>
      <p:sp>
        <p:nvSpPr>
          <p:cNvPr id="36762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6762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67622" name="Rectangle 6"/>
          <p:cNvSpPr>
            <a:spLocks noChangeArrowheads="1" noTextEdit="1"/>
          </p:cNvSpPr>
          <p:nvPr>
            <p:ph type="sldImg"/>
          </p:nvPr>
        </p:nvSpPr>
        <p:spPr>
          <a:xfrm>
            <a:off x="1150938" y="692150"/>
            <a:ext cx="4556125" cy="3416300"/>
          </a:xfrm>
          <a:ln cap="flat"/>
        </p:spPr>
      </p:sp>
      <p:sp>
        <p:nvSpPr>
          <p:cNvPr id="36762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1197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67</a:t>
            </a:r>
          </a:p>
        </p:txBody>
      </p:sp>
      <p:sp>
        <p:nvSpPr>
          <p:cNvPr id="21197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1197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11974" name="Rectangle 6"/>
          <p:cNvSpPr>
            <a:spLocks noChangeArrowheads="1" noTextEdit="1"/>
          </p:cNvSpPr>
          <p:nvPr>
            <p:ph type="sldImg"/>
          </p:nvPr>
        </p:nvSpPr>
        <p:spPr>
          <a:xfrm>
            <a:off x="1150938" y="692150"/>
            <a:ext cx="4556125" cy="3416300"/>
          </a:xfrm>
          <a:ln cap="flat"/>
        </p:spPr>
      </p:sp>
      <p:sp>
        <p:nvSpPr>
          <p:cNvPr id="21197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1401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68</a:t>
            </a:r>
          </a:p>
        </p:txBody>
      </p:sp>
      <p:sp>
        <p:nvSpPr>
          <p:cNvPr id="21402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1402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14022" name="Rectangle 6"/>
          <p:cNvSpPr>
            <a:spLocks noChangeArrowheads="1" noTextEdit="1"/>
          </p:cNvSpPr>
          <p:nvPr>
            <p:ph type="sldImg"/>
          </p:nvPr>
        </p:nvSpPr>
        <p:spPr>
          <a:xfrm>
            <a:off x="1150938" y="692150"/>
            <a:ext cx="4556125" cy="3416300"/>
          </a:xfrm>
          <a:ln cap="flat"/>
        </p:spPr>
      </p:sp>
      <p:sp>
        <p:nvSpPr>
          <p:cNvPr id="21402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8909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7</a:t>
            </a:r>
          </a:p>
        </p:txBody>
      </p:sp>
      <p:sp>
        <p:nvSpPr>
          <p:cNvPr id="8909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8909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89094" name="Rectangle 6"/>
          <p:cNvSpPr>
            <a:spLocks noChangeArrowheads="1" noTextEdit="1"/>
          </p:cNvSpPr>
          <p:nvPr>
            <p:ph type="sldImg"/>
          </p:nvPr>
        </p:nvSpPr>
        <p:spPr>
          <a:xfrm>
            <a:off x="1150938" y="692150"/>
            <a:ext cx="4556125" cy="3416300"/>
          </a:xfrm>
          <a:ln cap="flat"/>
        </p:spPr>
      </p:sp>
      <p:sp>
        <p:nvSpPr>
          <p:cNvPr id="8909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1606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69</a:t>
            </a:r>
          </a:p>
        </p:txBody>
      </p:sp>
      <p:sp>
        <p:nvSpPr>
          <p:cNvPr id="21606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1606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16070" name="Rectangle 6"/>
          <p:cNvSpPr>
            <a:spLocks noChangeArrowheads="1" noTextEdit="1"/>
          </p:cNvSpPr>
          <p:nvPr>
            <p:ph type="sldImg"/>
          </p:nvPr>
        </p:nvSpPr>
        <p:spPr>
          <a:xfrm>
            <a:off x="1150938" y="692150"/>
            <a:ext cx="4556125" cy="3416300"/>
          </a:xfrm>
          <a:ln cap="flat"/>
        </p:spPr>
      </p:sp>
      <p:sp>
        <p:nvSpPr>
          <p:cNvPr id="21607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1811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70</a:t>
            </a:r>
          </a:p>
        </p:txBody>
      </p:sp>
      <p:sp>
        <p:nvSpPr>
          <p:cNvPr id="21811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1811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18118" name="Rectangle 6"/>
          <p:cNvSpPr>
            <a:spLocks noChangeArrowheads="1" noTextEdit="1"/>
          </p:cNvSpPr>
          <p:nvPr>
            <p:ph type="sldImg"/>
          </p:nvPr>
        </p:nvSpPr>
        <p:spPr>
          <a:xfrm>
            <a:off x="1150938" y="692150"/>
            <a:ext cx="4556125" cy="3416300"/>
          </a:xfrm>
          <a:ln cap="flat"/>
        </p:spPr>
      </p:sp>
      <p:sp>
        <p:nvSpPr>
          <p:cNvPr id="21811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2016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71</a:t>
            </a:r>
          </a:p>
        </p:txBody>
      </p:sp>
      <p:sp>
        <p:nvSpPr>
          <p:cNvPr id="22016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2016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20166" name="Rectangle 6"/>
          <p:cNvSpPr>
            <a:spLocks noChangeArrowheads="1" noTextEdit="1"/>
          </p:cNvSpPr>
          <p:nvPr>
            <p:ph type="sldImg"/>
          </p:nvPr>
        </p:nvSpPr>
        <p:spPr>
          <a:xfrm>
            <a:off x="1150938" y="692150"/>
            <a:ext cx="4556125" cy="3416300"/>
          </a:xfrm>
          <a:ln cap="flat"/>
        </p:spPr>
      </p:sp>
      <p:sp>
        <p:nvSpPr>
          <p:cNvPr id="22016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2221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72</a:t>
            </a:r>
          </a:p>
        </p:txBody>
      </p:sp>
      <p:sp>
        <p:nvSpPr>
          <p:cNvPr id="22221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2221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22214" name="Rectangle 6"/>
          <p:cNvSpPr>
            <a:spLocks noChangeArrowheads="1" noTextEdit="1"/>
          </p:cNvSpPr>
          <p:nvPr>
            <p:ph type="sldImg"/>
          </p:nvPr>
        </p:nvSpPr>
        <p:spPr>
          <a:xfrm>
            <a:off x="1150938" y="692150"/>
            <a:ext cx="4556125" cy="3416300"/>
          </a:xfrm>
          <a:ln cap="flat"/>
        </p:spPr>
      </p:sp>
      <p:sp>
        <p:nvSpPr>
          <p:cNvPr id="22221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6966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72</a:t>
            </a:r>
          </a:p>
        </p:txBody>
      </p:sp>
      <p:sp>
        <p:nvSpPr>
          <p:cNvPr id="36966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6966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69670" name="Rectangle 6"/>
          <p:cNvSpPr>
            <a:spLocks noChangeArrowheads="1" noTextEdit="1"/>
          </p:cNvSpPr>
          <p:nvPr>
            <p:ph type="sldImg"/>
          </p:nvPr>
        </p:nvSpPr>
        <p:spPr>
          <a:xfrm>
            <a:off x="1150938" y="692150"/>
            <a:ext cx="4556125" cy="3416300"/>
          </a:xfrm>
          <a:ln cap="flat"/>
        </p:spPr>
      </p:sp>
      <p:sp>
        <p:nvSpPr>
          <p:cNvPr id="36967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2425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73</a:t>
            </a:r>
          </a:p>
        </p:txBody>
      </p:sp>
      <p:sp>
        <p:nvSpPr>
          <p:cNvPr id="22426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2426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24262" name="Rectangle 6"/>
          <p:cNvSpPr>
            <a:spLocks noChangeArrowheads="1" noTextEdit="1"/>
          </p:cNvSpPr>
          <p:nvPr>
            <p:ph type="sldImg"/>
          </p:nvPr>
        </p:nvSpPr>
        <p:spPr>
          <a:xfrm>
            <a:off x="1150938" y="692150"/>
            <a:ext cx="4556125" cy="3416300"/>
          </a:xfrm>
          <a:ln cap="flat"/>
        </p:spPr>
      </p:sp>
      <p:sp>
        <p:nvSpPr>
          <p:cNvPr id="22426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7171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73</a:t>
            </a:r>
          </a:p>
        </p:txBody>
      </p:sp>
      <p:sp>
        <p:nvSpPr>
          <p:cNvPr id="37171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7171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71718" name="Rectangle 6"/>
          <p:cNvSpPr>
            <a:spLocks noChangeArrowheads="1" noTextEdit="1"/>
          </p:cNvSpPr>
          <p:nvPr>
            <p:ph type="sldImg"/>
          </p:nvPr>
        </p:nvSpPr>
        <p:spPr>
          <a:xfrm>
            <a:off x="1150938" y="692150"/>
            <a:ext cx="4556125" cy="3416300"/>
          </a:xfrm>
          <a:ln cap="flat"/>
        </p:spPr>
      </p:sp>
      <p:sp>
        <p:nvSpPr>
          <p:cNvPr id="37171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2630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74</a:t>
            </a:r>
          </a:p>
        </p:txBody>
      </p:sp>
      <p:sp>
        <p:nvSpPr>
          <p:cNvPr id="22630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2630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26310" name="Rectangle 6"/>
          <p:cNvSpPr>
            <a:spLocks noChangeArrowheads="1" noTextEdit="1"/>
          </p:cNvSpPr>
          <p:nvPr>
            <p:ph type="sldImg"/>
          </p:nvPr>
        </p:nvSpPr>
        <p:spPr>
          <a:xfrm>
            <a:off x="1150938" y="692150"/>
            <a:ext cx="4556125" cy="3416300"/>
          </a:xfrm>
          <a:ln cap="flat"/>
        </p:spPr>
      </p:sp>
      <p:sp>
        <p:nvSpPr>
          <p:cNvPr id="22631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2835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75</a:t>
            </a:r>
          </a:p>
        </p:txBody>
      </p:sp>
      <p:sp>
        <p:nvSpPr>
          <p:cNvPr id="22835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2835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28358" name="Rectangle 6"/>
          <p:cNvSpPr>
            <a:spLocks noChangeArrowheads="1" noTextEdit="1"/>
          </p:cNvSpPr>
          <p:nvPr>
            <p:ph type="sldImg"/>
          </p:nvPr>
        </p:nvSpPr>
        <p:spPr>
          <a:xfrm>
            <a:off x="1150938" y="692150"/>
            <a:ext cx="4556125" cy="3416300"/>
          </a:xfrm>
          <a:ln cap="flat"/>
        </p:spPr>
      </p:sp>
      <p:sp>
        <p:nvSpPr>
          <p:cNvPr id="22835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3040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76</a:t>
            </a:r>
          </a:p>
        </p:txBody>
      </p:sp>
      <p:sp>
        <p:nvSpPr>
          <p:cNvPr id="23040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3040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30406" name="Rectangle 6"/>
          <p:cNvSpPr>
            <a:spLocks noChangeArrowheads="1" noTextEdit="1"/>
          </p:cNvSpPr>
          <p:nvPr>
            <p:ph type="sldImg"/>
          </p:nvPr>
        </p:nvSpPr>
        <p:spPr>
          <a:xfrm>
            <a:off x="1150938" y="692150"/>
            <a:ext cx="4556125" cy="3416300"/>
          </a:xfrm>
          <a:ln cap="flat"/>
        </p:spPr>
      </p:sp>
      <p:sp>
        <p:nvSpPr>
          <p:cNvPr id="23040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9113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8</a:t>
            </a:r>
          </a:p>
        </p:txBody>
      </p:sp>
      <p:sp>
        <p:nvSpPr>
          <p:cNvPr id="9114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9114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91142" name="Rectangle 6"/>
          <p:cNvSpPr>
            <a:spLocks noChangeArrowheads="1" noTextEdit="1"/>
          </p:cNvSpPr>
          <p:nvPr>
            <p:ph type="sldImg"/>
          </p:nvPr>
        </p:nvSpPr>
        <p:spPr>
          <a:xfrm>
            <a:off x="1150938" y="692150"/>
            <a:ext cx="4556125" cy="3416300"/>
          </a:xfrm>
          <a:ln cap="flat"/>
        </p:spPr>
      </p:sp>
      <p:sp>
        <p:nvSpPr>
          <p:cNvPr id="9114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3245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77</a:t>
            </a:r>
          </a:p>
        </p:txBody>
      </p:sp>
      <p:sp>
        <p:nvSpPr>
          <p:cNvPr id="23245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3245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32454" name="Rectangle 6"/>
          <p:cNvSpPr>
            <a:spLocks noChangeArrowheads="1" noTextEdit="1"/>
          </p:cNvSpPr>
          <p:nvPr>
            <p:ph type="sldImg"/>
          </p:nvPr>
        </p:nvSpPr>
        <p:spPr>
          <a:xfrm>
            <a:off x="1150938" y="692150"/>
            <a:ext cx="4556125" cy="3416300"/>
          </a:xfrm>
          <a:ln cap="flat"/>
        </p:spPr>
      </p:sp>
      <p:sp>
        <p:nvSpPr>
          <p:cNvPr id="23245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7376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77</a:t>
            </a:r>
          </a:p>
        </p:txBody>
      </p:sp>
      <p:sp>
        <p:nvSpPr>
          <p:cNvPr id="37376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7376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73766" name="Rectangle 6"/>
          <p:cNvSpPr>
            <a:spLocks noChangeArrowheads="1" noTextEdit="1"/>
          </p:cNvSpPr>
          <p:nvPr>
            <p:ph type="sldImg"/>
          </p:nvPr>
        </p:nvSpPr>
        <p:spPr>
          <a:xfrm>
            <a:off x="1150938" y="692150"/>
            <a:ext cx="4556125" cy="3416300"/>
          </a:xfrm>
          <a:ln cap="flat"/>
        </p:spPr>
      </p:sp>
      <p:sp>
        <p:nvSpPr>
          <p:cNvPr id="37376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7581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77</a:t>
            </a:r>
          </a:p>
        </p:txBody>
      </p:sp>
      <p:sp>
        <p:nvSpPr>
          <p:cNvPr id="37581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7581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75814" name="Rectangle 6"/>
          <p:cNvSpPr>
            <a:spLocks noChangeArrowheads="1" noTextEdit="1"/>
          </p:cNvSpPr>
          <p:nvPr>
            <p:ph type="sldImg"/>
          </p:nvPr>
        </p:nvSpPr>
        <p:spPr>
          <a:xfrm>
            <a:off x="1150938" y="692150"/>
            <a:ext cx="4556125" cy="3416300"/>
          </a:xfrm>
          <a:ln cap="flat"/>
        </p:spPr>
      </p:sp>
      <p:sp>
        <p:nvSpPr>
          <p:cNvPr id="37581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7785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77</a:t>
            </a:r>
          </a:p>
        </p:txBody>
      </p:sp>
      <p:sp>
        <p:nvSpPr>
          <p:cNvPr id="37786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7786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77862" name="Rectangle 6"/>
          <p:cNvSpPr>
            <a:spLocks noChangeArrowheads="1" noTextEdit="1"/>
          </p:cNvSpPr>
          <p:nvPr>
            <p:ph type="sldImg"/>
          </p:nvPr>
        </p:nvSpPr>
        <p:spPr>
          <a:xfrm>
            <a:off x="1150938" y="692150"/>
            <a:ext cx="4556125" cy="3416300"/>
          </a:xfrm>
          <a:ln cap="flat"/>
        </p:spPr>
      </p:sp>
      <p:sp>
        <p:nvSpPr>
          <p:cNvPr id="37786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7990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77</a:t>
            </a:r>
          </a:p>
        </p:txBody>
      </p:sp>
      <p:sp>
        <p:nvSpPr>
          <p:cNvPr id="37990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7990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79910" name="Rectangle 6"/>
          <p:cNvSpPr>
            <a:spLocks noChangeArrowheads="1" noTextEdit="1"/>
          </p:cNvSpPr>
          <p:nvPr>
            <p:ph type="sldImg"/>
          </p:nvPr>
        </p:nvSpPr>
        <p:spPr>
          <a:xfrm>
            <a:off x="1150938" y="692150"/>
            <a:ext cx="4556125" cy="3416300"/>
          </a:xfrm>
          <a:ln cap="flat"/>
        </p:spPr>
      </p:sp>
      <p:sp>
        <p:nvSpPr>
          <p:cNvPr id="37991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8195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77</a:t>
            </a:r>
          </a:p>
        </p:txBody>
      </p:sp>
      <p:sp>
        <p:nvSpPr>
          <p:cNvPr id="38195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8195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81958" name="Rectangle 6"/>
          <p:cNvSpPr>
            <a:spLocks noChangeArrowheads="1" noTextEdit="1"/>
          </p:cNvSpPr>
          <p:nvPr>
            <p:ph type="sldImg"/>
          </p:nvPr>
        </p:nvSpPr>
        <p:spPr>
          <a:xfrm>
            <a:off x="1150938" y="692150"/>
            <a:ext cx="4556125" cy="3416300"/>
          </a:xfrm>
          <a:ln cap="flat"/>
        </p:spPr>
      </p:sp>
      <p:sp>
        <p:nvSpPr>
          <p:cNvPr id="38195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8400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77</a:t>
            </a:r>
          </a:p>
        </p:txBody>
      </p:sp>
      <p:sp>
        <p:nvSpPr>
          <p:cNvPr id="38400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8400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84006" name="Rectangle 6"/>
          <p:cNvSpPr>
            <a:spLocks noChangeArrowheads="1" noTextEdit="1"/>
          </p:cNvSpPr>
          <p:nvPr>
            <p:ph type="sldImg"/>
          </p:nvPr>
        </p:nvSpPr>
        <p:spPr>
          <a:xfrm>
            <a:off x="1150938" y="692150"/>
            <a:ext cx="4556125" cy="3416300"/>
          </a:xfrm>
          <a:ln cap="flat"/>
        </p:spPr>
      </p:sp>
      <p:sp>
        <p:nvSpPr>
          <p:cNvPr id="38400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3654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79</a:t>
            </a:r>
          </a:p>
        </p:txBody>
      </p:sp>
      <p:sp>
        <p:nvSpPr>
          <p:cNvPr id="23654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3654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36550" name="Rectangle 6"/>
          <p:cNvSpPr>
            <a:spLocks noChangeArrowheads="1" noTextEdit="1"/>
          </p:cNvSpPr>
          <p:nvPr>
            <p:ph type="sldImg"/>
          </p:nvPr>
        </p:nvSpPr>
        <p:spPr>
          <a:xfrm>
            <a:off x="1150938" y="692150"/>
            <a:ext cx="4556125" cy="3416300"/>
          </a:xfrm>
          <a:ln cap="flat"/>
        </p:spPr>
      </p:sp>
      <p:sp>
        <p:nvSpPr>
          <p:cNvPr id="23655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3859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80</a:t>
            </a:r>
          </a:p>
        </p:txBody>
      </p:sp>
      <p:sp>
        <p:nvSpPr>
          <p:cNvPr id="23859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3859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38598" name="Rectangle 6"/>
          <p:cNvSpPr>
            <a:spLocks noChangeArrowheads="1" noTextEdit="1"/>
          </p:cNvSpPr>
          <p:nvPr>
            <p:ph type="sldImg"/>
          </p:nvPr>
        </p:nvSpPr>
        <p:spPr>
          <a:xfrm>
            <a:off x="1150938" y="692150"/>
            <a:ext cx="4556125" cy="3416300"/>
          </a:xfrm>
          <a:ln cap="flat"/>
        </p:spPr>
      </p:sp>
      <p:sp>
        <p:nvSpPr>
          <p:cNvPr id="23859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8605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80</a:t>
            </a:r>
          </a:p>
        </p:txBody>
      </p:sp>
      <p:sp>
        <p:nvSpPr>
          <p:cNvPr id="38605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8605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86054" name="Rectangle 6"/>
          <p:cNvSpPr>
            <a:spLocks noChangeArrowheads="1" noTextEdit="1"/>
          </p:cNvSpPr>
          <p:nvPr>
            <p:ph type="sldImg"/>
          </p:nvPr>
        </p:nvSpPr>
        <p:spPr>
          <a:xfrm>
            <a:off x="1150938" y="692150"/>
            <a:ext cx="4556125" cy="3416300"/>
          </a:xfrm>
          <a:ln cap="flat"/>
        </p:spPr>
      </p:sp>
      <p:sp>
        <p:nvSpPr>
          <p:cNvPr id="38605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931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9</a:t>
            </a:r>
          </a:p>
        </p:txBody>
      </p:sp>
      <p:sp>
        <p:nvSpPr>
          <p:cNvPr id="931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931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93190" name="Rectangle 6"/>
          <p:cNvSpPr>
            <a:spLocks noChangeArrowheads="1" noTextEdit="1"/>
          </p:cNvSpPr>
          <p:nvPr>
            <p:ph type="sldImg"/>
          </p:nvPr>
        </p:nvSpPr>
        <p:spPr>
          <a:xfrm>
            <a:off x="1150938" y="692150"/>
            <a:ext cx="4556125" cy="3416300"/>
          </a:xfrm>
          <a:ln cap="flat"/>
        </p:spPr>
      </p:sp>
      <p:sp>
        <p:nvSpPr>
          <p:cNvPr id="9319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4064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81</a:t>
            </a:r>
          </a:p>
        </p:txBody>
      </p:sp>
      <p:sp>
        <p:nvSpPr>
          <p:cNvPr id="24064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4064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40646" name="Rectangle 6"/>
          <p:cNvSpPr>
            <a:spLocks noChangeArrowheads="1" noTextEdit="1"/>
          </p:cNvSpPr>
          <p:nvPr>
            <p:ph type="sldImg"/>
          </p:nvPr>
        </p:nvSpPr>
        <p:spPr>
          <a:xfrm>
            <a:off x="1150938" y="692150"/>
            <a:ext cx="4556125" cy="3416300"/>
          </a:xfrm>
          <a:ln cap="flat"/>
        </p:spPr>
      </p:sp>
      <p:sp>
        <p:nvSpPr>
          <p:cNvPr id="24064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8809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82</a:t>
            </a:r>
          </a:p>
        </p:txBody>
      </p:sp>
      <p:sp>
        <p:nvSpPr>
          <p:cNvPr id="38810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8810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88102" name="Rectangle 6"/>
          <p:cNvSpPr>
            <a:spLocks noChangeArrowheads="1" noTextEdit="1"/>
          </p:cNvSpPr>
          <p:nvPr>
            <p:ph type="sldImg"/>
          </p:nvPr>
        </p:nvSpPr>
        <p:spPr>
          <a:xfrm>
            <a:off x="1150938" y="692150"/>
            <a:ext cx="4556125" cy="3416300"/>
          </a:xfrm>
          <a:ln cap="flat"/>
        </p:spPr>
      </p:sp>
      <p:sp>
        <p:nvSpPr>
          <p:cNvPr id="38810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4269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82</a:t>
            </a:r>
          </a:p>
        </p:txBody>
      </p:sp>
      <p:sp>
        <p:nvSpPr>
          <p:cNvPr id="24269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4269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42694" name="Rectangle 6"/>
          <p:cNvSpPr>
            <a:spLocks noChangeArrowheads="1" noTextEdit="1"/>
          </p:cNvSpPr>
          <p:nvPr>
            <p:ph type="sldImg"/>
          </p:nvPr>
        </p:nvSpPr>
        <p:spPr>
          <a:xfrm>
            <a:off x="1150938" y="692150"/>
            <a:ext cx="4556125" cy="3416300"/>
          </a:xfrm>
          <a:ln cap="flat"/>
        </p:spPr>
      </p:sp>
      <p:sp>
        <p:nvSpPr>
          <p:cNvPr id="24269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9014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82</a:t>
            </a:r>
          </a:p>
        </p:txBody>
      </p:sp>
      <p:sp>
        <p:nvSpPr>
          <p:cNvPr id="39014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9014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90150" name="Rectangle 6"/>
          <p:cNvSpPr>
            <a:spLocks noChangeArrowheads="1" noTextEdit="1"/>
          </p:cNvSpPr>
          <p:nvPr>
            <p:ph type="sldImg"/>
          </p:nvPr>
        </p:nvSpPr>
        <p:spPr>
          <a:xfrm>
            <a:off x="1150938" y="692150"/>
            <a:ext cx="4556125" cy="3416300"/>
          </a:xfrm>
          <a:ln cap="flat"/>
        </p:spPr>
      </p:sp>
      <p:sp>
        <p:nvSpPr>
          <p:cNvPr id="39015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4473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83</a:t>
            </a:r>
          </a:p>
        </p:txBody>
      </p:sp>
      <p:sp>
        <p:nvSpPr>
          <p:cNvPr id="24474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4474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44742" name="Rectangle 6"/>
          <p:cNvSpPr>
            <a:spLocks noChangeArrowheads="1" noTextEdit="1"/>
          </p:cNvSpPr>
          <p:nvPr>
            <p:ph type="sldImg"/>
          </p:nvPr>
        </p:nvSpPr>
        <p:spPr>
          <a:xfrm>
            <a:off x="1150938" y="692150"/>
            <a:ext cx="4556125" cy="3416300"/>
          </a:xfrm>
          <a:ln cap="flat"/>
        </p:spPr>
      </p:sp>
      <p:sp>
        <p:nvSpPr>
          <p:cNvPr id="24474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467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84</a:t>
            </a:r>
          </a:p>
        </p:txBody>
      </p:sp>
      <p:sp>
        <p:nvSpPr>
          <p:cNvPr id="2467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467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46790" name="Rectangle 6"/>
          <p:cNvSpPr>
            <a:spLocks noChangeArrowheads="1" noTextEdit="1"/>
          </p:cNvSpPr>
          <p:nvPr>
            <p:ph type="sldImg"/>
          </p:nvPr>
        </p:nvSpPr>
        <p:spPr>
          <a:xfrm>
            <a:off x="1150938" y="692150"/>
            <a:ext cx="4556125" cy="3416300"/>
          </a:xfrm>
          <a:ln cap="flat"/>
        </p:spPr>
      </p:sp>
      <p:sp>
        <p:nvSpPr>
          <p:cNvPr id="24679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4883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85</a:t>
            </a:r>
          </a:p>
        </p:txBody>
      </p:sp>
      <p:sp>
        <p:nvSpPr>
          <p:cNvPr id="24883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4883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48838" name="Rectangle 6"/>
          <p:cNvSpPr>
            <a:spLocks noChangeArrowheads="1" noTextEdit="1"/>
          </p:cNvSpPr>
          <p:nvPr>
            <p:ph type="sldImg"/>
          </p:nvPr>
        </p:nvSpPr>
        <p:spPr>
          <a:xfrm>
            <a:off x="1150938" y="692150"/>
            <a:ext cx="4556125" cy="3416300"/>
          </a:xfrm>
          <a:ln cap="flat"/>
        </p:spPr>
      </p:sp>
      <p:sp>
        <p:nvSpPr>
          <p:cNvPr id="24883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5088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86</a:t>
            </a:r>
          </a:p>
        </p:txBody>
      </p:sp>
      <p:sp>
        <p:nvSpPr>
          <p:cNvPr id="25088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5088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50886" name="Rectangle 6"/>
          <p:cNvSpPr>
            <a:spLocks noChangeArrowheads="1" noTextEdit="1"/>
          </p:cNvSpPr>
          <p:nvPr>
            <p:ph type="sldImg"/>
          </p:nvPr>
        </p:nvSpPr>
        <p:spPr>
          <a:xfrm>
            <a:off x="1150938" y="692150"/>
            <a:ext cx="4556125" cy="3416300"/>
          </a:xfrm>
          <a:ln cap="flat"/>
        </p:spPr>
      </p:sp>
      <p:sp>
        <p:nvSpPr>
          <p:cNvPr id="25088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9219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86</a:t>
            </a:r>
          </a:p>
        </p:txBody>
      </p:sp>
      <p:sp>
        <p:nvSpPr>
          <p:cNvPr id="39219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9219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92198" name="Rectangle 6"/>
          <p:cNvSpPr>
            <a:spLocks noChangeArrowheads="1" noTextEdit="1"/>
          </p:cNvSpPr>
          <p:nvPr>
            <p:ph type="sldImg"/>
          </p:nvPr>
        </p:nvSpPr>
        <p:spPr>
          <a:xfrm>
            <a:off x="1150938" y="692150"/>
            <a:ext cx="4556125" cy="3416300"/>
          </a:xfrm>
          <a:ln cap="flat"/>
        </p:spPr>
      </p:sp>
      <p:sp>
        <p:nvSpPr>
          <p:cNvPr id="39219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5497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88</a:t>
            </a:r>
          </a:p>
        </p:txBody>
      </p:sp>
      <p:sp>
        <p:nvSpPr>
          <p:cNvPr id="25498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5498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54982" name="Rectangle 6"/>
          <p:cNvSpPr>
            <a:spLocks noChangeArrowheads="1" noTextEdit="1"/>
          </p:cNvSpPr>
          <p:nvPr>
            <p:ph type="sldImg"/>
          </p:nvPr>
        </p:nvSpPr>
        <p:spPr>
          <a:xfrm>
            <a:off x="1150938" y="692150"/>
            <a:ext cx="4556125" cy="3416300"/>
          </a:xfrm>
          <a:ln cap="flat"/>
        </p:spPr>
      </p:sp>
      <p:sp>
        <p:nvSpPr>
          <p:cNvPr id="254983" name="Rectangle 7"/>
          <p:cNvSpPr>
            <a:spLocks noGrp="1" noChangeArrowheads="1"/>
          </p:cNvSpPr>
          <p:nvPr>
            <p:ph type="body" idx="1"/>
          </p:nvPr>
        </p:nvSpPr>
        <p:spPr>
          <a:ln/>
        </p:spPr>
        <p:txBody>
          <a:bodyPr/>
          <a:lstStyle/>
          <a:p>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Espaço Reservado para Rodapé 3"/>
          <p:cNvSpPr>
            <a:spLocks noGrp="1"/>
          </p:cNvSpPr>
          <p:nvPr>
            <p:ph type="ftr" sz="quarter" idx="10"/>
          </p:nvPr>
        </p:nvSpPr>
        <p:spPr/>
        <p:txBody>
          <a:bodyPr/>
          <a:lstStyle>
            <a:lvl1pPr>
              <a:defRPr/>
            </a:lvl1pPr>
          </a:lstStyle>
          <a:p>
            <a:r>
              <a:rPr lang="en-US"/>
              <a:t>Capítulo 5 	</a:t>
            </a:r>
            <a:r>
              <a:rPr lang="en-US" sz="1400"/>
              <a:t>©2006 by Pearson Education do Brasil</a:t>
            </a:r>
            <a:endParaRPr lang="en-US"/>
          </a:p>
        </p:txBody>
      </p:sp>
      <p:sp>
        <p:nvSpPr>
          <p:cNvPr id="5" name="Espaço Reservado para Número de Slide 4"/>
          <p:cNvSpPr>
            <a:spLocks noGrp="1"/>
          </p:cNvSpPr>
          <p:nvPr>
            <p:ph type="sldNum" sz="quarter" idx="11"/>
          </p:nvPr>
        </p:nvSpPr>
        <p:spPr/>
        <p:txBody>
          <a:bodyPr/>
          <a:lstStyle>
            <a:lvl1pPr>
              <a:defRPr/>
            </a:lvl1pPr>
          </a:lstStyle>
          <a:p>
            <a:r>
              <a:rPr lang="en-US"/>
              <a:t>Slide </a:t>
            </a:r>
            <a:fld id="{D1A05786-A7A6-4520-AFA8-910B2FF72044}" type="slidenum">
              <a:rPr lang="en-US"/>
              <a:pPr/>
              <a:t>‹nº›</a:t>
            </a:fld>
            <a:endParaRPr lang="en-US" b="0">
              <a:latin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Rodapé 3"/>
          <p:cNvSpPr>
            <a:spLocks noGrp="1"/>
          </p:cNvSpPr>
          <p:nvPr>
            <p:ph type="ftr" sz="quarter" idx="10"/>
          </p:nvPr>
        </p:nvSpPr>
        <p:spPr/>
        <p:txBody>
          <a:bodyPr/>
          <a:lstStyle>
            <a:lvl1pPr>
              <a:defRPr/>
            </a:lvl1pPr>
          </a:lstStyle>
          <a:p>
            <a:r>
              <a:rPr lang="en-US"/>
              <a:t>Capítulo 5 	</a:t>
            </a:r>
            <a:r>
              <a:rPr lang="en-US" sz="1400"/>
              <a:t>©2006 by Pearson Education do Brasil</a:t>
            </a:r>
            <a:endParaRPr lang="en-US"/>
          </a:p>
        </p:txBody>
      </p:sp>
      <p:sp>
        <p:nvSpPr>
          <p:cNvPr id="5" name="Espaço Reservado para Número de Slide 4"/>
          <p:cNvSpPr>
            <a:spLocks noGrp="1"/>
          </p:cNvSpPr>
          <p:nvPr>
            <p:ph type="sldNum" sz="quarter" idx="11"/>
          </p:nvPr>
        </p:nvSpPr>
        <p:spPr/>
        <p:txBody>
          <a:bodyPr/>
          <a:lstStyle>
            <a:lvl1pPr>
              <a:defRPr/>
            </a:lvl1pPr>
          </a:lstStyle>
          <a:p>
            <a:r>
              <a:rPr lang="en-US"/>
              <a:t>Slide </a:t>
            </a:r>
            <a:fld id="{651D1171-E150-489C-AB13-A0EE6A982B85}" type="slidenum">
              <a:rPr lang="en-US"/>
              <a:pPr/>
              <a:t>‹nº›</a:t>
            </a:fld>
            <a:endParaRPr lang="en-US" b="0">
              <a:latin typeface="Times New Roman"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24663" y="190500"/>
            <a:ext cx="2090737" cy="57531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550863" y="190500"/>
            <a:ext cx="6121400" cy="57531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Rodapé 3"/>
          <p:cNvSpPr>
            <a:spLocks noGrp="1"/>
          </p:cNvSpPr>
          <p:nvPr>
            <p:ph type="ftr" sz="quarter" idx="10"/>
          </p:nvPr>
        </p:nvSpPr>
        <p:spPr/>
        <p:txBody>
          <a:bodyPr/>
          <a:lstStyle>
            <a:lvl1pPr>
              <a:defRPr/>
            </a:lvl1pPr>
          </a:lstStyle>
          <a:p>
            <a:r>
              <a:rPr lang="en-US"/>
              <a:t>Capítulo 5 	</a:t>
            </a:r>
            <a:r>
              <a:rPr lang="en-US" sz="1400"/>
              <a:t>©2006 by Pearson Education do Brasil</a:t>
            </a:r>
            <a:endParaRPr lang="en-US"/>
          </a:p>
        </p:txBody>
      </p:sp>
      <p:sp>
        <p:nvSpPr>
          <p:cNvPr id="5" name="Espaço Reservado para Número de Slide 4"/>
          <p:cNvSpPr>
            <a:spLocks noGrp="1"/>
          </p:cNvSpPr>
          <p:nvPr>
            <p:ph type="sldNum" sz="quarter" idx="11"/>
          </p:nvPr>
        </p:nvSpPr>
        <p:spPr/>
        <p:txBody>
          <a:bodyPr/>
          <a:lstStyle>
            <a:lvl1pPr>
              <a:defRPr/>
            </a:lvl1pPr>
          </a:lstStyle>
          <a:p>
            <a:r>
              <a:rPr lang="en-US"/>
              <a:t>Slide </a:t>
            </a:r>
            <a:fld id="{4444CBD7-09B8-42EF-AE7D-D1608F14CFE7}" type="slidenum">
              <a:rPr lang="en-US"/>
              <a:pPr/>
              <a:t>‹nº›</a:t>
            </a:fld>
            <a:endParaRPr lang="en-US" b="0">
              <a:latin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Rodapé 3"/>
          <p:cNvSpPr>
            <a:spLocks noGrp="1"/>
          </p:cNvSpPr>
          <p:nvPr>
            <p:ph type="ftr" sz="quarter" idx="10"/>
          </p:nvPr>
        </p:nvSpPr>
        <p:spPr/>
        <p:txBody>
          <a:bodyPr/>
          <a:lstStyle>
            <a:lvl1pPr>
              <a:defRPr/>
            </a:lvl1pPr>
          </a:lstStyle>
          <a:p>
            <a:r>
              <a:rPr lang="en-US"/>
              <a:t>Capítulo 5 	</a:t>
            </a:r>
            <a:r>
              <a:rPr lang="en-US" sz="1400"/>
              <a:t>©2006 by Pearson Education do Brasil</a:t>
            </a:r>
            <a:endParaRPr lang="en-US"/>
          </a:p>
        </p:txBody>
      </p:sp>
      <p:sp>
        <p:nvSpPr>
          <p:cNvPr id="5" name="Espaço Reservado para Número de Slide 4"/>
          <p:cNvSpPr>
            <a:spLocks noGrp="1"/>
          </p:cNvSpPr>
          <p:nvPr>
            <p:ph type="sldNum" sz="quarter" idx="11"/>
          </p:nvPr>
        </p:nvSpPr>
        <p:spPr/>
        <p:txBody>
          <a:bodyPr/>
          <a:lstStyle>
            <a:lvl1pPr>
              <a:defRPr/>
            </a:lvl1pPr>
          </a:lstStyle>
          <a:p>
            <a:r>
              <a:rPr lang="en-US"/>
              <a:t>Slide </a:t>
            </a:r>
            <a:fld id="{79C9B354-4A6B-4888-A8D9-BA6D70A565BA}" type="slidenum">
              <a:rPr lang="en-US"/>
              <a:pPr/>
              <a:t>‹nº›</a:t>
            </a:fld>
            <a:endParaRPr lang="en-US" b="0">
              <a:latin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Espaço Reservado para Rodapé 3"/>
          <p:cNvSpPr>
            <a:spLocks noGrp="1"/>
          </p:cNvSpPr>
          <p:nvPr>
            <p:ph type="ftr" sz="quarter" idx="10"/>
          </p:nvPr>
        </p:nvSpPr>
        <p:spPr/>
        <p:txBody>
          <a:bodyPr/>
          <a:lstStyle>
            <a:lvl1pPr>
              <a:defRPr/>
            </a:lvl1pPr>
          </a:lstStyle>
          <a:p>
            <a:r>
              <a:rPr lang="en-US"/>
              <a:t>Capítulo 5 	</a:t>
            </a:r>
            <a:r>
              <a:rPr lang="en-US" sz="1400"/>
              <a:t>©2006 by Pearson Education do Brasil</a:t>
            </a:r>
            <a:endParaRPr lang="en-US"/>
          </a:p>
        </p:txBody>
      </p:sp>
      <p:sp>
        <p:nvSpPr>
          <p:cNvPr id="5" name="Espaço Reservado para Número de Slide 4"/>
          <p:cNvSpPr>
            <a:spLocks noGrp="1"/>
          </p:cNvSpPr>
          <p:nvPr>
            <p:ph type="sldNum" sz="quarter" idx="11"/>
          </p:nvPr>
        </p:nvSpPr>
        <p:spPr/>
        <p:txBody>
          <a:bodyPr/>
          <a:lstStyle>
            <a:lvl1pPr>
              <a:defRPr/>
            </a:lvl1pPr>
          </a:lstStyle>
          <a:p>
            <a:r>
              <a:rPr lang="en-US"/>
              <a:t>Slide </a:t>
            </a:r>
            <a:fld id="{EE00C740-E923-4B57-8F5B-D2985E8A72D6}" type="slidenum">
              <a:rPr lang="en-US"/>
              <a:pPr/>
              <a:t>‹nº›</a:t>
            </a:fld>
            <a:endParaRPr lang="en-US" b="0">
              <a:latin typeface="Times New Roman"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1143000" y="1717675"/>
            <a:ext cx="3810000" cy="4225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105400" y="1717675"/>
            <a:ext cx="3810000" cy="4225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Rodapé 4"/>
          <p:cNvSpPr>
            <a:spLocks noGrp="1"/>
          </p:cNvSpPr>
          <p:nvPr>
            <p:ph type="ftr" sz="quarter" idx="10"/>
          </p:nvPr>
        </p:nvSpPr>
        <p:spPr/>
        <p:txBody>
          <a:bodyPr/>
          <a:lstStyle>
            <a:lvl1pPr>
              <a:defRPr/>
            </a:lvl1pPr>
          </a:lstStyle>
          <a:p>
            <a:r>
              <a:rPr lang="en-US"/>
              <a:t>Capítulo 5 	</a:t>
            </a:r>
            <a:r>
              <a:rPr lang="en-US" sz="1400"/>
              <a:t>©2006 by Pearson Education do Brasil</a:t>
            </a:r>
            <a:endParaRPr lang="en-US"/>
          </a:p>
        </p:txBody>
      </p:sp>
      <p:sp>
        <p:nvSpPr>
          <p:cNvPr id="6" name="Espaço Reservado para Número de Slide 5"/>
          <p:cNvSpPr>
            <a:spLocks noGrp="1"/>
          </p:cNvSpPr>
          <p:nvPr>
            <p:ph type="sldNum" sz="quarter" idx="11"/>
          </p:nvPr>
        </p:nvSpPr>
        <p:spPr/>
        <p:txBody>
          <a:bodyPr/>
          <a:lstStyle>
            <a:lvl1pPr>
              <a:defRPr/>
            </a:lvl1pPr>
          </a:lstStyle>
          <a:p>
            <a:r>
              <a:rPr lang="en-US"/>
              <a:t>Slide </a:t>
            </a:r>
            <a:fld id="{A5B27FEB-5B36-4565-91E0-74929499D97F}" type="slidenum">
              <a:rPr lang="en-US"/>
              <a:pPr/>
              <a:t>‹nº›</a:t>
            </a:fld>
            <a:endParaRPr lang="en-US" b="0">
              <a:latin typeface="Times New Roman"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Rodapé 6"/>
          <p:cNvSpPr>
            <a:spLocks noGrp="1"/>
          </p:cNvSpPr>
          <p:nvPr>
            <p:ph type="ftr" sz="quarter" idx="10"/>
          </p:nvPr>
        </p:nvSpPr>
        <p:spPr/>
        <p:txBody>
          <a:bodyPr/>
          <a:lstStyle>
            <a:lvl1pPr>
              <a:defRPr/>
            </a:lvl1pPr>
          </a:lstStyle>
          <a:p>
            <a:r>
              <a:rPr lang="en-US"/>
              <a:t>Capítulo 5 	</a:t>
            </a:r>
            <a:r>
              <a:rPr lang="en-US" sz="1400"/>
              <a:t>©2006 by Pearson Education do Brasil</a:t>
            </a:r>
            <a:endParaRPr lang="en-US"/>
          </a:p>
        </p:txBody>
      </p:sp>
      <p:sp>
        <p:nvSpPr>
          <p:cNvPr id="8" name="Espaço Reservado para Número de Slide 7"/>
          <p:cNvSpPr>
            <a:spLocks noGrp="1"/>
          </p:cNvSpPr>
          <p:nvPr>
            <p:ph type="sldNum" sz="quarter" idx="11"/>
          </p:nvPr>
        </p:nvSpPr>
        <p:spPr/>
        <p:txBody>
          <a:bodyPr/>
          <a:lstStyle>
            <a:lvl1pPr>
              <a:defRPr/>
            </a:lvl1pPr>
          </a:lstStyle>
          <a:p>
            <a:r>
              <a:rPr lang="en-US"/>
              <a:t>Slide </a:t>
            </a:r>
            <a:fld id="{878A3D11-603D-49F3-8509-953F98027028}" type="slidenum">
              <a:rPr lang="en-US"/>
              <a:pPr/>
              <a:t>‹nº›</a:t>
            </a:fld>
            <a:endParaRPr lang="en-US" b="0">
              <a:latin typeface="Times New Roman"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Rodapé 2"/>
          <p:cNvSpPr>
            <a:spLocks noGrp="1"/>
          </p:cNvSpPr>
          <p:nvPr>
            <p:ph type="ftr" sz="quarter" idx="10"/>
          </p:nvPr>
        </p:nvSpPr>
        <p:spPr/>
        <p:txBody>
          <a:bodyPr/>
          <a:lstStyle>
            <a:lvl1pPr>
              <a:defRPr/>
            </a:lvl1pPr>
          </a:lstStyle>
          <a:p>
            <a:r>
              <a:rPr lang="en-US"/>
              <a:t>Capítulo 5 	</a:t>
            </a:r>
            <a:r>
              <a:rPr lang="en-US" sz="1400"/>
              <a:t>©2006 by Pearson Education do Brasil</a:t>
            </a:r>
            <a:endParaRPr lang="en-US"/>
          </a:p>
        </p:txBody>
      </p:sp>
      <p:sp>
        <p:nvSpPr>
          <p:cNvPr id="4" name="Espaço Reservado para Número de Slide 3"/>
          <p:cNvSpPr>
            <a:spLocks noGrp="1"/>
          </p:cNvSpPr>
          <p:nvPr>
            <p:ph type="sldNum" sz="quarter" idx="11"/>
          </p:nvPr>
        </p:nvSpPr>
        <p:spPr/>
        <p:txBody>
          <a:bodyPr/>
          <a:lstStyle>
            <a:lvl1pPr>
              <a:defRPr/>
            </a:lvl1pPr>
          </a:lstStyle>
          <a:p>
            <a:r>
              <a:rPr lang="en-US"/>
              <a:t>Slide </a:t>
            </a:r>
            <a:fld id="{56DDD7C3-DAC2-4BAB-AF6B-6B8CD6B4D74B}" type="slidenum">
              <a:rPr lang="en-US"/>
              <a:pPr/>
              <a:t>‹nº›</a:t>
            </a:fld>
            <a:endParaRPr lang="en-US" b="0">
              <a:latin typeface="Times New Roman"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Rodapé 1"/>
          <p:cNvSpPr>
            <a:spLocks noGrp="1"/>
          </p:cNvSpPr>
          <p:nvPr>
            <p:ph type="ftr" sz="quarter" idx="10"/>
          </p:nvPr>
        </p:nvSpPr>
        <p:spPr/>
        <p:txBody>
          <a:bodyPr/>
          <a:lstStyle>
            <a:lvl1pPr>
              <a:defRPr/>
            </a:lvl1pPr>
          </a:lstStyle>
          <a:p>
            <a:r>
              <a:rPr lang="en-US"/>
              <a:t>Capítulo 5 	</a:t>
            </a:r>
            <a:r>
              <a:rPr lang="en-US" sz="1400"/>
              <a:t>©2006 by Pearson Education do Brasil</a:t>
            </a:r>
            <a:endParaRPr lang="en-US"/>
          </a:p>
        </p:txBody>
      </p:sp>
      <p:sp>
        <p:nvSpPr>
          <p:cNvPr id="3" name="Espaço Reservado para Número de Slide 2"/>
          <p:cNvSpPr>
            <a:spLocks noGrp="1"/>
          </p:cNvSpPr>
          <p:nvPr>
            <p:ph type="sldNum" sz="quarter" idx="11"/>
          </p:nvPr>
        </p:nvSpPr>
        <p:spPr/>
        <p:txBody>
          <a:bodyPr/>
          <a:lstStyle>
            <a:lvl1pPr>
              <a:defRPr/>
            </a:lvl1pPr>
          </a:lstStyle>
          <a:p>
            <a:r>
              <a:rPr lang="en-US"/>
              <a:t>Slide </a:t>
            </a:r>
            <a:fld id="{8E4853A5-3354-42FC-9328-77F9F854B885}" type="slidenum">
              <a:rPr lang="en-US"/>
              <a:pPr/>
              <a:t>‹nº›</a:t>
            </a:fld>
            <a:endParaRPr lang="en-US" b="0">
              <a:latin typeface="Times New Roman"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Rodapé 4"/>
          <p:cNvSpPr>
            <a:spLocks noGrp="1"/>
          </p:cNvSpPr>
          <p:nvPr>
            <p:ph type="ftr" sz="quarter" idx="10"/>
          </p:nvPr>
        </p:nvSpPr>
        <p:spPr/>
        <p:txBody>
          <a:bodyPr/>
          <a:lstStyle>
            <a:lvl1pPr>
              <a:defRPr/>
            </a:lvl1pPr>
          </a:lstStyle>
          <a:p>
            <a:r>
              <a:rPr lang="en-US"/>
              <a:t>Capítulo 5 	</a:t>
            </a:r>
            <a:r>
              <a:rPr lang="en-US" sz="1400"/>
              <a:t>©2006 by Pearson Education do Brasil</a:t>
            </a:r>
            <a:endParaRPr lang="en-US"/>
          </a:p>
        </p:txBody>
      </p:sp>
      <p:sp>
        <p:nvSpPr>
          <p:cNvPr id="6" name="Espaço Reservado para Número de Slide 5"/>
          <p:cNvSpPr>
            <a:spLocks noGrp="1"/>
          </p:cNvSpPr>
          <p:nvPr>
            <p:ph type="sldNum" sz="quarter" idx="11"/>
          </p:nvPr>
        </p:nvSpPr>
        <p:spPr/>
        <p:txBody>
          <a:bodyPr/>
          <a:lstStyle>
            <a:lvl1pPr>
              <a:defRPr/>
            </a:lvl1pPr>
          </a:lstStyle>
          <a:p>
            <a:r>
              <a:rPr lang="en-US"/>
              <a:t>Slide </a:t>
            </a:r>
            <a:fld id="{FE889FE5-4CC3-41E4-8F07-F43119BAB79A}" type="slidenum">
              <a:rPr lang="en-US"/>
              <a:pPr/>
              <a:t>‹nº›</a:t>
            </a:fld>
            <a:endParaRPr lang="en-US" b="0">
              <a:latin typeface="Times New Roman"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Rodapé 4"/>
          <p:cNvSpPr>
            <a:spLocks noGrp="1"/>
          </p:cNvSpPr>
          <p:nvPr>
            <p:ph type="ftr" sz="quarter" idx="10"/>
          </p:nvPr>
        </p:nvSpPr>
        <p:spPr/>
        <p:txBody>
          <a:bodyPr/>
          <a:lstStyle>
            <a:lvl1pPr>
              <a:defRPr/>
            </a:lvl1pPr>
          </a:lstStyle>
          <a:p>
            <a:r>
              <a:rPr lang="en-US"/>
              <a:t>Capítulo 5 	</a:t>
            </a:r>
            <a:r>
              <a:rPr lang="en-US" sz="1400"/>
              <a:t>©2006 by Pearson Education do Brasil</a:t>
            </a:r>
            <a:endParaRPr lang="en-US"/>
          </a:p>
        </p:txBody>
      </p:sp>
      <p:sp>
        <p:nvSpPr>
          <p:cNvPr id="6" name="Espaço Reservado para Número de Slide 5"/>
          <p:cNvSpPr>
            <a:spLocks noGrp="1"/>
          </p:cNvSpPr>
          <p:nvPr>
            <p:ph type="sldNum" sz="quarter" idx="11"/>
          </p:nvPr>
        </p:nvSpPr>
        <p:spPr/>
        <p:txBody>
          <a:bodyPr/>
          <a:lstStyle>
            <a:lvl1pPr>
              <a:defRPr/>
            </a:lvl1pPr>
          </a:lstStyle>
          <a:p>
            <a:r>
              <a:rPr lang="en-US"/>
              <a:t>Slide </a:t>
            </a:r>
            <a:fld id="{81C4222D-769F-48B7-8BA7-590F4A246098}" type="slidenum">
              <a:rPr lang="en-US"/>
              <a:pPr/>
              <a:t>‹nº›</a:t>
            </a:fld>
            <a:endParaRPr lang="en-US" b="0">
              <a:latin typeface="Times New Roma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34" name="Rectangle 10"/>
          <p:cNvSpPr>
            <a:spLocks noGrp="1" noChangeArrowheads="1"/>
          </p:cNvSpPr>
          <p:nvPr>
            <p:ph type="title"/>
          </p:nvPr>
        </p:nvSpPr>
        <p:spPr bwMode="auto">
          <a:xfrm>
            <a:off x="550863" y="190500"/>
            <a:ext cx="7983537" cy="781050"/>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sp>
        <p:nvSpPr>
          <p:cNvPr id="1035" name="Rectangle 11"/>
          <p:cNvSpPr>
            <a:spLocks noGrp="1" noChangeArrowheads="1"/>
          </p:cNvSpPr>
          <p:nvPr>
            <p:ph type="body" idx="1"/>
          </p:nvPr>
        </p:nvSpPr>
        <p:spPr bwMode="auto">
          <a:xfrm>
            <a:off x="1143000" y="1717675"/>
            <a:ext cx="7772400" cy="42259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8" name="Line 14"/>
          <p:cNvSpPr>
            <a:spLocks noChangeShapeType="1"/>
          </p:cNvSpPr>
          <p:nvPr/>
        </p:nvSpPr>
        <p:spPr bwMode="auto">
          <a:xfrm>
            <a:off x="349250" y="1047750"/>
            <a:ext cx="8358188" cy="0"/>
          </a:xfrm>
          <a:prstGeom prst="line">
            <a:avLst/>
          </a:prstGeom>
          <a:noFill/>
          <a:ln w="38100">
            <a:solidFill>
              <a:srgbClr val="376546"/>
            </a:solidFill>
            <a:round/>
            <a:headEnd/>
            <a:tailEnd/>
          </a:ln>
          <a:effectLst/>
        </p:spPr>
        <p:txBody>
          <a:bodyPr wrap="none" anchor="ctr"/>
          <a:lstStyle/>
          <a:p>
            <a:endParaRPr lang="pt-BR"/>
          </a:p>
        </p:txBody>
      </p:sp>
      <p:sp>
        <p:nvSpPr>
          <p:cNvPr id="1039" name="Line 15"/>
          <p:cNvSpPr>
            <a:spLocks noChangeShapeType="1"/>
          </p:cNvSpPr>
          <p:nvPr/>
        </p:nvSpPr>
        <p:spPr bwMode="auto">
          <a:xfrm>
            <a:off x="519113" y="1206500"/>
            <a:ext cx="8356600" cy="0"/>
          </a:xfrm>
          <a:prstGeom prst="line">
            <a:avLst/>
          </a:prstGeom>
          <a:noFill/>
          <a:ln w="38100">
            <a:solidFill>
              <a:srgbClr val="376546"/>
            </a:solidFill>
            <a:round/>
            <a:headEnd/>
            <a:tailEnd/>
          </a:ln>
          <a:effectLst/>
        </p:spPr>
        <p:txBody>
          <a:bodyPr wrap="none" anchor="ctr"/>
          <a:lstStyle/>
          <a:p>
            <a:endParaRPr lang="pt-BR"/>
          </a:p>
        </p:txBody>
      </p:sp>
      <p:sp>
        <p:nvSpPr>
          <p:cNvPr id="1042" name="Rectangle 18"/>
          <p:cNvSpPr>
            <a:spLocks noGrp="1" noChangeArrowheads="1"/>
          </p:cNvSpPr>
          <p:nvPr>
            <p:ph type="ftr" sz="quarter" idx="3"/>
          </p:nvPr>
        </p:nvSpPr>
        <p:spPr bwMode="auto">
          <a:xfrm>
            <a:off x="820738" y="6400800"/>
            <a:ext cx="58642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00" b="1"/>
            </a:lvl1pPr>
          </a:lstStyle>
          <a:p>
            <a:r>
              <a:rPr lang="en-US"/>
              <a:t>Capítulo 5 	</a:t>
            </a:r>
            <a:r>
              <a:rPr lang="en-US" sz="1400"/>
              <a:t>©2006 by Pearson Education do Brasil</a:t>
            </a:r>
            <a:endParaRPr lang="en-US"/>
          </a:p>
        </p:txBody>
      </p:sp>
      <p:sp>
        <p:nvSpPr>
          <p:cNvPr id="1043" name="Rectangle 19"/>
          <p:cNvSpPr>
            <a:spLocks noGrp="1" noChangeArrowheads="1"/>
          </p:cNvSpPr>
          <p:nvPr>
            <p:ph type="sldNum" sz="quarter" idx="4"/>
          </p:nvPr>
        </p:nvSpPr>
        <p:spPr bwMode="auto">
          <a:xfrm>
            <a:off x="7259638" y="6440488"/>
            <a:ext cx="10937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b="1"/>
            </a:lvl1pPr>
          </a:lstStyle>
          <a:p>
            <a:r>
              <a:rPr lang="en-US"/>
              <a:t>Slide </a:t>
            </a:r>
            <a:fld id="{1C80B0A3-C086-4B72-BA1E-528D28F0568F}" type="slidenum">
              <a:rPr lang="en-US"/>
              <a:pPr/>
              <a:t>‹nº›</a:t>
            </a:fld>
            <a:endParaRPr lang="en-US">
              <a:latin typeface="Times New Roman" pitchFamily="18" charset="0"/>
            </a:endParaRPr>
          </a:p>
        </p:txBody>
      </p:sp>
      <p:sp>
        <p:nvSpPr>
          <p:cNvPr id="1044" name="Line 20"/>
          <p:cNvSpPr>
            <a:spLocks noChangeShapeType="1"/>
          </p:cNvSpPr>
          <p:nvPr/>
        </p:nvSpPr>
        <p:spPr bwMode="auto">
          <a:xfrm>
            <a:off x="349250" y="6281738"/>
            <a:ext cx="8358188" cy="0"/>
          </a:xfrm>
          <a:prstGeom prst="line">
            <a:avLst/>
          </a:prstGeom>
          <a:noFill/>
          <a:ln w="38100">
            <a:solidFill>
              <a:srgbClr val="376546"/>
            </a:solidFill>
            <a:round/>
            <a:headEnd/>
            <a:tailEnd/>
          </a:ln>
          <a:effectLst/>
        </p:spPr>
        <p:txBody>
          <a:bodyPr wrap="none" anchor="ctr"/>
          <a:lstStyle/>
          <a:p>
            <a:endParaRPr lang="pt-BR"/>
          </a:p>
        </p:txBody>
      </p:sp>
      <p:sp>
        <p:nvSpPr>
          <p:cNvPr id="1045" name="Line 21"/>
          <p:cNvSpPr>
            <a:spLocks noChangeShapeType="1"/>
          </p:cNvSpPr>
          <p:nvPr/>
        </p:nvSpPr>
        <p:spPr bwMode="auto">
          <a:xfrm>
            <a:off x="519113" y="6440488"/>
            <a:ext cx="8356600" cy="0"/>
          </a:xfrm>
          <a:prstGeom prst="line">
            <a:avLst/>
          </a:prstGeom>
          <a:noFill/>
          <a:ln w="38100">
            <a:solidFill>
              <a:srgbClr val="376546"/>
            </a:solidFill>
            <a:round/>
            <a:headEnd/>
            <a:tailEnd/>
          </a:ln>
          <a:effectLst/>
        </p:spPr>
        <p:txBody>
          <a:bodyPr wrap="none" anchor="ctr"/>
          <a:lstStyle/>
          <a:p>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eaLnBrk="0" fontAlgn="base" hangingPunct="0">
        <a:spcBef>
          <a:spcPct val="0"/>
        </a:spcBef>
        <a:spcAft>
          <a:spcPct val="0"/>
        </a:spcAft>
        <a:defRPr sz="4400" b="1">
          <a:solidFill>
            <a:srgbClr val="663300"/>
          </a:solidFill>
          <a:latin typeface="+mj-lt"/>
          <a:ea typeface="+mj-ea"/>
          <a:cs typeface="+mj-cs"/>
        </a:defRPr>
      </a:lvl1pPr>
      <a:lvl2pPr algn="l" rtl="0" eaLnBrk="0" fontAlgn="base" hangingPunct="0">
        <a:spcBef>
          <a:spcPct val="0"/>
        </a:spcBef>
        <a:spcAft>
          <a:spcPct val="0"/>
        </a:spcAft>
        <a:defRPr sz="4400" b="1">
          <a:solidFill>
            <a:srgbClr val="663300"/>
          </a:solidFill>
          <a:latin typeface="Arial" charset="0"/>
        </a:defRPr>
      </a:lvl2pPr>
      <a:lvl3pPr algn="l" rtl="0" eaLnBrk="0" fontAlgn="base" hangingPunct="0">
        <a:spcBef>
          <a:spcPct val="0"/>
        </a:spcBef>
        <a:spcAft>
          <a:spcPct val="0"/>
        </a:spcAft>
        <a:defRPr sz="4400" b="1">
          <a:solidFill>
            <a:srgbClr val="663300"/>
          </a:solidFill>
          <a:latin typeface="Arial" charset="0"/>
        </a:defRPr>
      </a:lvl3pPr>
      <a:lvl4pPr algn="l" rtl="0" eaLnBrk="0" fontAlgn="base" hangingPunct="0">
        <a:spcBef>
          <a:spcPct val="0"/>
        </a:spcBef>
        <a:spcAft>
          <a:spcPct val="0"/>
        </a:spcAft>
        <a:defRPr sz="4400" b="1">
          <a:solidFill>
            <a:srgbClr val="663300"/>
          </a:solidFill>
          <a:latin typeface="Arial" charset="0"/>
        </a:defRPr>
      </a:lvl4pPr>
      <a:lvl5pPr algn="l" rtl="0" eaLnBrk="0" fontAlgn="base" hangingPunct="0">
        <a:spcBef>
          <a:spcPct val="0"/>
        </a:spcBef>
        <a:spcAft>
          <a:spcPct val="0"/>
        </a:spcAft>
        <a:defRPr sz="4400" b="1">
          <a:solidFill>
            <a:srgbClr val="663300"/>
          </a:solidFill>
          <a:latin typeface="Arial" charset="0"/>
        </a:defRPr>
      </a:lvl5pPr>
      <a:lvl6pPr marL="457200" algn="l" rtl="0" eaLnBrk="0" fontAlgn="base" hangingPunct="0">
        <a:spcBef>
          <a:spcPct val="0"/>
        </a:spcBef>
        <a:spcAft>
          <a:spcPct val="0"/>
        </a:spcAft>
        <a:defRPr sz="4400" b="1">
          <a:solidFill>
            <a:srgbClr val="663300"/>
          </a:solidFill>
          <a:latin typeface="Arial" charset="0"/>
        </a:defRPr>
      </a:lvl6pPr>
      <a:lvl7pPr marL="914400" algn="l" rtl="0" eaLnBrk="0" fontAlgn="base" hangingPunct="0">
        <a:spcBef>
          <a:spcPct val="0"/>
        </a:spcBef>
        <a:spcAft>
          <a:spcPct val="0"/>
        </a:spcAft>
        <a:defRPr sz="4400" b="1">
          <a:solidFill>
            <a:srgbClr val="663300"/>
          </a:solidFill>
          <a:latin typeface="Arial" charset="0"/>
        </a:defRPr>
      </a:lvl7pPr>
      <a:lvl8pPr marL="1371600" algn="l" rtl="0" eaLnBrk="0" fontAlgn="base" hangingPunct="0">
        <a:spcBef>
          <a:spcPct val="0"/>
        </a:spcBef>
        <a:spcAft>
          <a:spcPct val="0"/>
        </a:spcAft>
        <a:defRPr sz="4400" b="1">
          <a:solidFill>
            <a:srgbClr val="663300"/>
          </a:solidFill>
          <a:latin typeface="Arial" charset="0"/>
        </a:defRPr>
      </a:lvl8pPr>
      <a:lvl9pPr marL="1828800" algn="l" rtl="0" eaLnBrk="0" fontAlgn="base" hangingPunct="0">
        <a:spcBef>
          <a:spcPct val="0"/>
        </a:spcBef>
        <a:spcAft>
          <a:spcPct val="0"/>
        </a:spcAft>
        <a:defRPr sz="4400" b="1">
          <a:solidFill>
            <a:srgbClr val="663300"/>
          </a:solidFill>
          <a:latin typeface="Arial" charset="0"/>
        </a:defRPr>
      </a:lvl9pPr>
    </p:titleStyle>
    <p:body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55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55000"/>
        <a:buFont typeface="Wingdings" pitchFamily="2" charset="2"/>
        <a:buChar char="l"/>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comments" Target="../comments/comment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notesSlide" Target="../notesSlides/notesSlide102.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notesSlide" Target="../notesSlides/notesSlide114.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12.bin"/></Relationships>
</file>

<file path=ppt/slides/_rels/slide117.xml.rels><?xml version="1.0" encoding="UTF-8" standalone="yes"?>
<Relationships xmlns="http://schemas.openxmlformats.org/package/2006/relationships"><Relationship Id="rId3" Type="http://schemas.openxmlformats.org/officeDocument/2006/relationships/notesSlide" Target="../notesSlides/notesSlide115.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18.xml.rels><?xml version="1.0" encoding="UTF-8" standalone="yes"?>
<Relationships xmlns="http://schemas.openxmlformats.org/package/2006/relationships"><Relationship Id="rId3" Type="http://schemas.openxmlformats.org/officeDocument/2006/relationships/notesSlide" Target="../notesSlides/notesSlide116.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119.xml.rels><?xml version="1.0" encoding="UTF-8" standalone="yes"?>
<Relationships xmlns="http://schemas.openxmlformats.org/package/2006/relationships"><Relationship Id="rId3" Type="http://schemas.openxmlformats.org/officeDocument/2006/relationships/notesSlide" Target="../notesSlides/notesSlide117.xml"/><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120.xml.rels><?xml version="1.0" encoding="UTF-8" standalone="yes"?>
<Relationships xmlns="http://schemas.openxmlformats.org/package/2006/relationships"><Relationship Id="rId3" Type="http://schemas.openxmlformats.org/officeDocument/2006/relationships/notesSlide" Target="../notesSlides/notesSlide118.xm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3" Type="http://schemas.openxmlformats.org/officeDocument/2006/relationships/notesSlide" Target="../notesSlides/notesSlide120.xml"/><Relationship Id="rId2" Type="http://schemas.openxmlformats.org/officeDocument/2006/relationships/slideLayout" Target="../slideLayouts/slideLayout6.xml"/><Relationship Id="rId1" Type="http://schemas.openxmlformats.org/officeDocument/2006/relationships/vmlDrawing" Target="../drawings/vmlDrawing13.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123.xml.rels><?xml version="1.0" encoding="UTF-8" standalone="yes"?>
<Relationships xmlns="http://schemas.openxmlformats.org/package/2006/relationships"><Relationship Id="rId3" Type="http://schemas.openxmlformats.org/officeDocument/2006/relationships/notesSlide" Target="../notesSlides/notesSlide121.xml"/><Relationship Id="rId7" Type="http://schemas.openxmlformats.org/officeDocument/2006/relationships/oleObject" Target="../embeddings/oleObject29.bin"/><Relationship Id="rId2" Type="http://schemas.openxmlformats.org/officeDocument/2006/relationships/slideLayout" Target="../slideLayouts/slideLayout6.xml"/><Relationship Id="rId1" Type="http://schemas.openxmlformats.org/officeDocument/2006/relationships/vmlDrawing" Target="../drawings/vmlDrawing14.vml"/><Relationship Id="rId6" Type="http://schemas.openxmlformats.org/officeDocument/2006/relationships/oleObject" Target="../embeddings/oleObject28.bin"/><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124.xml.rels><?xml version="1.0" encoding="UTF-8" standalone="yes"?>
<Relationships xmlns="http://schemas.openxmlformats.org/package/2006/relationships"><Relationship Id="rId3" Type="http://schemas.openxmlformats.org/officeDocument/2006/relationships/notesSlide" Target="../notesSlides/notesSlide122.xml"/><Relationship Id="rId7" Type="http://schemas.openxmlformats.org/officeDocument/2006/relationships/oleObject" Target="../embeddings/oleObject33.bin"/><Relationship Id="rId2" Type="http://schemas.openxmlformats.org/officeDocument/2006/relationships/slideLayout" Target="../slideLayouts/slideLayout6.xml"/><Relationship Id="rId1" Type="http://schemas.openxmlformats.org/officeDocument/2006/relationships/vmlDrawing" Target="../drawings/vmlDrawing15.vml"/><Relationship Id="rId6" Type="http://schemas.openxmlformats.org/officeDocument/2006/relationships/oleObject" Target="../embeddings/oleObject32.bin"/><Relationship Id="rId5" Type="http://schemas.openxmlformats.org/officeDocument/2006/relationships/oleObject" Target="../embeddings/oleObject31.bin"/><Relationship Id="rId4" Type="http://schemas.openxmlformats.org/officeDocument/2006/relationships/oleObject" Target="../embeddings/oleObject30.bin"/></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3" Type="http://schemas.openxmlformats.org/officeDocument/2006/relationships/notesSlide" Target="../notesSlides/notesSlide127.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7.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8.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notesSlide" Target="../notesSlides/notesSlide85.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9.bin"/></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2393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2393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23940" name="Rectangle 4"/>
          <p:cNvSpPr>
            <a:spLocks noGrp="1" noChangeArrowheads="1"/>
          </p:cNvSpPr>
          <p:nvPr>
            <p:ph type="ctrTitle"/>
          </p:nvPr>
        </p:nvSpPr>
        <p:spPr>
          <a:xfrm>
            <a:off x="0" y="377825"/>
            <a:ext cx="9144000" cy="1104900"/>
          </a:xfrm>
          <a:noFill/>
          <a:ln/>
        </p:spPr>
        <p:txBody>
          <a:bodyPr/>
          <a:lstStyle/>
          <a:p>
            <a:pPr algn="ctr"/>
            <a:r>
              <a:rPr lang="pt-BR" sz="6000"/>
              <a:t>Capítulo 5</a:t>
            </a:r>
          </a:p>
        </p:txBody>
      </p:sp>
      <p:sp>
        <p:nvSpPr>
          <p:cNvPr id="423941" name="Rectangle 5"/>
          <p:cNvSpPr>
            <a:spLocks noGrp="1" noChangeArrowheads="1"/>
          </p:cNvSpPr>
          <p:nvPr>
            <p:ph type="subTitle" idx="1"/>
          </p:nvPr>
        </p:nvSpPr>
        <p:spPr>
          <a:xfrm>
            <a:off x="3322638" y="2935288"/>
            <a:ext cx="5678487" cy="3697287"/>
          </a:xfrm>
          <a:noFill/>
          <a:ln/>
          <a:effectLst>
            <a:outerShdw dist="71842" dir="2700000" algn="ctr" rotWithShape="0">
              <a:srgbClr val="B2B2B2"/>
            </a:outerShdw>
          </a:effectLst>
        </p:spPr>
        <p:txBody>
          <a:bodyPr anchor="ctr" anchorCtr="1"/>
          <a:lstStyle/>
          <a:p>
            <a:r>
              <a:rPr lang="pt-BR" sz="4800" b="1"/>
              <a:t>Comportamento do Consumidor e Incerteza</a:t>
            </a:r>
          </a:p>
        </p:txBody>
      </p:sp>
      <p:pic>
        <p:nvPicPr>
          <p:cNvPr id="423942" name="Picture 6" descr="C:\00_Fabio\LaserHouse\Pindyck\Capa\85-7605-018-8.jpg"/>
          <p:cNvPicPr>
            <a:picLocks noChangeAspect="1" noChangeArrowheads="1"/>
          </p:cNvPicPr>
          <p:nvPr/>
        </p:nvPicPr>
        <p:blipFill>
          <a:blip r:embed="rId4" cstate="print"/>
          <a:srcRect/>
          <a:stretch>
            <a:fillRect/>
          </a:stretch>
        </p:blipFill>
        <p:spPr bwMode="auto">
          <a:xfrm>
            <a:off x="206375" y="2827338"/>
            <a:ext cx="3019425" cy="3843337"/>
          </a:xfrm>
          <a:prstGeom prst="rect">
            <a:avLst/>
          </a:prstGeom>
          <a:noFill/>
          <a:ln w="9525">
            <a:noFill/>
            <a:miter lim="800000"/>
            <a:headEnd/>
            <a:tailEnd/>
          </a:ln>
        </p:spPr>
      </p:pic>
      <p:grpSp>
        <p:nvGrpSpPr>
          <p:cNvPr id="423943" name="Group 7"/>
          <p:cNvGrpSpPr>
            <a:grpSpLocks/>
          </p:cNvGrpSpPr>
          <p:nvPr/>
        </p:nvGrpSpPr>
        <p:grpSpPr bwMode="auto">
          <a:xfrm>
            <a:off x="349250" y="1927225"/>
            <a:ext cx="8526463" cy="158750"/>
            <a:chOff x="220" y="864"/>
            <a:chExt cx="5371" cy="100"/>
          </a:xfrm>
        </p:grpSpPr>
        <p:sp>
          <p:nvSpPr>
            <p:cNvPr id="423944" name="Line 8"/>
            <p:cNvSpPr>
              <a:spLocks noChangeShapeType="1"/>
            </p:cNvSpPr>
            <p:nvPr/>
          </p:nvSpPr>
          <p:spPr bwMode="auto">
            <a:xfrm>
              <a:off x="220" y="864"/>
              <a:ext cx="5265" cy="0"/>
            </a:xfrm>
            <a:prstGeom prst="line">
              <a:avLst/>
            </a:prstGeom>
            <a:noFill/>
            <a:ln w="38100">
              <a:solidFill>
                <a:srgbClr val="376546"/>
              </a:solidFill>
              <a:round/>
              <a:headEnd/>
              <a:tailEnd/>
            </a:ln>
            <a:effectLst/>
          </p:spPr>
          <p:txBody>
            <a:bodyPr wrap="none" anchor="ctr"/>
            <a:lstStyle/>
            <a:p>
              <a:endParaRPr lang="pt-BR"/>
            </a:p>
          </p:txBody>
        </p:sp>
        <p:sp>
          <p:nvSpPr>
            <p:cNvPr id="423945" name="Line 9"/>
            <p:cNvSpPr>
              <a:spLocks noChangeShapeType="1"/>
            </p:cNvSpPr>
            <p:nvPr/>
          </p:nvSpPr>
          <p:spPr bwMode="auto">
            <a:xfrm>
              <a:off x="327" y="964"/>
              <a:ext cx="5264" cy="0"/>
            </a:xfrm>
            <a:prstGeom prst="line">
              <a:avLst/>
            </a:prstGeom>
            <a:noFill/>
            <a:ln w="38100">
              <a:solidFill>
                <a:srgbClr val="376546"/>
              </a:solidFill>
              <a:round/>
              <a:headEnd/>
              <a:tailEnd/>
            </a:ln>
            <a:effectLst/>
          </p:spPr>
          <p:txBody>
            <a:bodyPr wrap="none" anchor="ctr"/>
            <a:lstStyle/>
            <a:p>
              <a:endParaRPr lang="pt-BR"/>
            </a:p>
          </p:txBody>
        </p:sp>
      </p:gr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23940"/>
                                        </p:tgtEl>
                                        <p:attrNameLst>
                                          <p:attrName>style.visibility</p:attrName>
                                        </p:attrNameLst>
                                      </p:cBhvr>
                                      <p:to>
                                        <p:strVal val="visible"/>
                                      </p:to>
                                    </p:set>
                                    <p:anim calcmode="lin" valueType="num">
                                      <p:cBhvr additive="base">
                                        <p:cTn id="7" dur="500" fill="hold"/>
                                        <p:tgtEl>
                                          <p:spTgt spid="423940"/>
                                        </p:tgtEl>
                                        <p:attrNameLst>
                                          <p:attrName>ppt_x</p:attrName>
                                        </p:attrNameLst>
                                      </p:cBhvr>
                                      <p:tavLst>
                                        <p:tav tm="0">
                                          <p:val>
                                            <p:strVal val="#ppt_x"/>
                                          </p:val>
                                        </p:tav>
                                        <p:tav tm="100000">
                                          <p:val>
                                            <p:strVal val="#ppt_x"/>
                                          </p:val>
                                        </p:tav>
                                      </p:tavLst>
                                    </p:anim>
                                    <p:anim calcmode="lin" valueType="num">
                                      <p:cBhvr additive="base">
                                        <p:cTn id="8" dur="500" fill="hold"/>
                                        <p:tgtEl>
                                          <p:spTgt spid="42394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grpId="0" nodeType="clickEffect">
                                  <p:stCondLst>
                                    <p:cond delay="0"/>
                                  </p:stCondLst>
                                  <p:childTnLst>
                                    <p:set>
                                      <p:cBhvr>
                                        <p:cTn id="12" dur="1" fill="hold">
                                          <p:stCondLst>
                                            <p:cond delay="0"/>
                                          </p:stCondLst>
                                        </p:cTn>
                                        <p:tgtEl>
                                          <p:spTgt spid="423941">
                                            <p:txEl>
                                              <p:pRg st="0" end="0"/>
                                            </p:txEl>
                                          </p:spTgt>
                                        </p:tgtEl>
                                        <p:attrNameLst>
                                          <p:attrName>style.visibility</p:attrName>
                                        </p:attrNameLst>
                                      </p:cBhvr>
                                      <p:to>
                                        <p:strVal val="visible"/>
                                      </p:to>
                                    </p:set>
                                    <p:animEffect transition="in" filter="strips(downRight)">
                                      <p:cBhvr>
                                        <p:cTn id="13" dur="500"/>
                                        <p:tgtEl>
                                          <p:spTgt spid="42394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940" grpId="0" autoUpdateAnimBg="0"/>
      <p:bldP spid="42394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13" name="Espaço Reservado para Número de Slide 4"/>
          <p:cNvSpPr>
            <a:spLocks noGrp="1"/>
          </p:cNvSpPr>
          <p:nvPr>
            <p:ph type="sldNum" sz="quarter" idx="11"/>
          </p:nvPr>
        </p:nvSpPr>
        <p:spPr/>
        <p:txBody>
          <a:bodyPr/>
          <a:lstStyle/>
          <a:p>
            <a:r>
              <a:rPr lang="en-US"/>
              <a:t>Slide </a:t>
            </a:r>
            <a:fld id="{327F18F3-666D-4471-AD97-B1382163DCA1}" type="slidenum">
              <a:rPr lang="en-US"/>
              <a:pPr/>
              <a:t>10</a:t>
            </a:fld>
            <a:endParaRPr lang="en-US" b="0">
              <a:latin typeface="Times New Roman" pitchFamily="18" charset="0"/>
            </a:endParaRPr>
          </a:p>
        </p:txBody>
      </p:sp>
      <p:sp>
        <p:nvSpPr>
          <p:cNvPr id="9421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9421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94212" name="Rectangle 4"/>
          <p:cNvSpPr>
            <a:spLocks noGrp="1" noChangeArrowheads="1"/>
          </p:cNvSpPr>
          <p:nvPr>
            <p:ph type="title"/>
          </p:nvPr>
        </p:nvSpPr>
        <p:spPr>
          <a:noFill/>
          <a:ln/>
        </p:spPr>
        <p:txBody>
          <a:bodyPr/>
          <a:lstStyle/>
          <a:p>
            <a:r>
              <a:rPr lang="pt-BR"/>
              <a:t>Descrição do risco</a:t>
            </a:r>
          </a:p>
        </p:txBody>
      </p:sp>
      <p:sp>
        <p:nvSpPr>
          <p:cNvPr id="94213" name="Rectangle 5"/>
          <p:cNvSpPr>
            <a:spLocks noGrp="1" noChangeArrowheads="1"/>
          </p:cNvSpPr>
          <p:nvPr>
            <p:ph type="body" idx="1"/>
          </p:nvPr>
        </p:nvSpPr>
        <p:spPr>
          <a:xfrm>
            <a:off x="1143000" y="2306638"/>
            <a:ext cx="7772400" cy="3636962"/>
          </a:xfrm>
          <a:noFill/>
          <a:ln/>
        </p:spPr>
        <p:txBody>
          <a:bodyPr/>
          <a:lstStyle/>
          <a:p>
            <a:pPr>
              <a:spcBef>
                <a:spcPct val="70000"/>
              </a:spcBef>
            </a:pPr>
            <a:r>
              <a:rPr lang="pt-BR"/>
              <a:t>Exemplo:</a:t>
            </a:r>
          </a:p>
        </p:txBody>
      </p:sp>
      <p:sp>
        <p:nvSpPr>
          <p:cNvPr id="94220" name="Rectangle 12"/>
          <p:cNvSpPr>
            <a:spLocks noChangeArrowheads="1"/>
          </p:cNvSpPr>
          <p:nvPr/>
        </p:nvSpPr>
        <p:spPr bwMode="auto">
          <a:xfrm>
            <a:off x="1270000" y="2927350"/>
            <a:ext cx="7373938" cy="2098675"/>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94214" name="Object 6">
            <a:hlinkClick r:id="" action="ppaction://ole?verb=0"/>
          </p:cNvPr>
          <p:cNvGraphicFramePr>
            <a:graphicFrameLocks/>
          </p:cNvGraphicFramePr>
          <p:nvPr/>
        </p:nvGraphicFramePr>
        <p:xfrm>
          <a:off x="1370013" y="3221038"/>
          <a:ext cx="7242175" cy="412750"/>
        </p:xfrm>
        <a:graphic>
          <a:graphicData uri="http://schemas.openxmlformats.org/presentationml/2006/ole">
            <p:oleObj spid="_x0000_s94214" name="Equação" r:id="rId4" imgW="3352680" imgH="203040" progId="Equation.3">
              <p:embed/>
            </p:oleObj>
          </a:graphicData>
        </a:graphic>
      </p:graphicFrame>
      <p:graphicFrame>
        <p:nvGraphicFramePr>
          <p:cNvPr id="94215" name="Object 7">
            <a:hlinkClick r:id="" action="ppaction://ole?verb=0"/>
          </p:cNvPr>
          <p:cNvGraphicFramePr>
            <a:graphicFrameLocks/>
          </p:cNvGraphicFramePr>
          <p:nvPr/>
        </p:nvGraphicFramePr>
        <p:xfrm>
          <a:off x="1608138" y="3805238"/>
          <a:ext cx="5532437" cy="500062"/>
        </p:xfrm>
        <a:graphic>
          <a:graphicData uri="http://schemas.openxmlformats.org/presentationml/2006/ole">
            <p:oleObj spid="_x0000_s94215" name="Equação" r:id="rId5" imgW="2260440" imgH="215640" progId="Equation.3">
              <p:embed/>
            </p:oleObj>
          </a:graphicData>
        </a:graphic>
      </p:graphicFrame>
      <p:graphicFrame>
        <p:nvGraphicFramePr>
          <p:cNvPr id="94216" name="Object 8">
            <a:hlinkClick r:id="" action="ppaction://ole?verb=0"/>
          </p:cNvPr>
          <p:cNvGraphicFramePr>
            <a:graphicFrameLocks/>
          </p:cNvGraphicFramePr>
          <p:nvPr/>
        </p:nvGraphicFramePr>
        <p:xfrm>
          <a:off x="1600200" y="4460875"/>
          <a:ext cx="2192338" cy="444500"/>
        </p:xfrm>
        <a:graphic>
          <a:graphicData uri="http://schemas.openxmlformats.org/presentationml/2006/ole">
            <p:oleObj spid="_x0000_s94216" name="Equação" r:id="rId6" imgW="939600" imgH="203040" progId="Equation.3">
              <p:embed/>
            </p:oleObj>
          </a:graphicData>
        </a:graphic>
      </p:graphicFrame>
      <p:sp>
        <p:nvSpPr>
          <p:cNvPr id="94217" name="Text Box 9"/>
          <p:cNvSpPr txBox="1">
            <a:spLocks noChangeArrowheads="1"/>
          </p:cNvSpPr>
          <p:nvPr/>
        </p:nvSpPr>
        <p:spPr bwMode="auto">
          <a:xfrm>
            <a:off x="814388" y="1389063"/>
            <a:ext cx="276860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Valor esperado</a:t>
            </a:r>
          </a:p>
        </p:txBody>
      </p:sp>
      <p:sp>
        <p:nvSpPr>
          <p:cNvPr id="94219" name="Rectangle 11"/>
          <p:cNvSpPr>
            <a:spLocks noChangeArrowheads="1"/>
          </p:cNvSpPr>
          <p:nvPr/>
        </p:nvSpPr>
        <p:spPr bwMode="auto">
          <a:xfrm>
            <a:off x="1411288" y="3051175"/>
            <a:ext cx="74612" cy="141288"/>
          </a:xfrm>
          <a:prstGeom prst="rect">
            <a:avLst/>
          </a:prstGeom>
          <a:noFill/>
          <a:ln w="12700">
            <a:noFill/>
            <a:miter lim="800000"/>
            <a:headEnd/>
            <a:tailEnd/>
          </a:ln>
          <a:effectLst/>
        </p:spPr>
        <p:txBody>
          <a:bodyPr wrap="none" anchor="ctr">
            <a:spAutoFit/>
          </a:bodyPr>
          <a:lstStyle/>
          <a:p>
            <a:endParaRPr lang="pt-B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4213">
                                            <p:txEl>
                                              <p:pRg st="0" end="0"/>
                                            </p:txEl>
                                          </p:spTgt>
                                        </p:tgtEl>
                                        <p:attrNameLst>
                                          <p:attrName>style.visibility</p:attrName>
                                        </p:attrNameLst>
                                      </p:cBhvr>
                                      <p:to>
                                        <p:strVal val="visible"/>
                                      </p:to>
                                    </p:set>
                                    <p:animEffect transition="in" filter="wipe(left)">
                                      <p:cBhvr>
                                        <p:cTn id="7" dur="500"/>
                                        <p:tgtEl>
                                          <p:spTgt spid="942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3" grpId="0" build="p" autoUpdateAnimBg="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F3469E7A-934D-4E65-8CAC-0FB5058E2958}" type="slidenum">
              <a:rPr lang="en-US"/>
              <a:pPr/>
              <a:t>100</a:t>
            </a:fld>
            <a:endParaRPr lang="en-US" b="0">
              <a:latin typeface="Times New Roman" pitchFamily="18" charset="0"/>
            </a:endParaRPr>
          </a:p>
        </p:txBody>
      </p:sp>
      <p:sp>
        <p:nvSpPr>
          <p:cNvPr id="39117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9117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91172" name="Rectangle 4"/>
          <p:cNvSpPr>
            <a:spLocks noGrp="1" noChangeArrowheads="1"/>
          </p:cNvSpPr>
          <p:nvPr>
            <p:ph type="body" idx="1"/>
          </p:nvPr>
        </p:nvSpPr>
        <p:spPr>
          <a:xfrm>
            <a:off x="1079500" y="2073275"/>
            <a:ext cx="7772400" cy="4225925"/>
          </a:xfrm>
          <a:noFill/>
          <a:ln/>
        </p:spPr>
        <p:txBody>
          <a:bodyPr/>
          <a:lstStyle/>
          <a:p>
            <a:pPr>
              <a:spcBef>
                <a:spcPct val="70000"/>
              </a:spcBef>
            </a:pPr>
            <a:r>
              <a:rPr lang="pt-BR"/>
              <a:t>Ganho de capital </a:t>
            </a:r>
          </a:p>
          <a:p>
            <a:pPr lvl="1">
              <a:spcBef>
                <a:spcPct val="70000"/>
              </a:spcBef>
            </a:pPr>
            <a:r>
              <a:rPr lang="pt-BR"/>
              <a:t>É um aumento no valor de um ativo, enquanto uma diminuição é uma perda de capital.</a:t>
            </a:r>
          </a:p>
        </p:txBody>
      </p:sp>
      <p:sp>
        <p:nvSpPr>
          <p:cNvPr id="391175" name="Rectangle 7"/>
          <p:cNvSpPr>
            <a:spLocks noGrp="1" noChangeArrowheads="1"/>
          </p:cNvSpPr>
          <p:nvPr>
            <p:ph type="title"/>
          </p:nvPr>
        </p:nvSpPr>
        <p:spPr>
          <a:noFill/>
          <a:ln/>
        </p:spPr>
        <p:txBody>
          <a:bodyPr/>
          <a:lstStyle/>
          <a:p>
            <a:r>
              <a:rPr lang="pt-BR"/>
              <a:t>Demanda por ativos de risco</a:t>
            </a:r>
          </a:p>
        </p:txBody>
      </p:sp>
      <p:sp>
        <p:nvSpPr>
          <p:cNvPr id="391176" name="Text Box 8"/>
          <p:cNvSpPr txBox="1">
            <a:spLocks noChangeArrowheads="1"/>
          </p:cNvSpPr>
          <p:nvPr/>
        </p:nvSpPr>
        <p:spPr bwMode="auto">
          <a:xfrm>
            <a:off x="625475" y="1389063"/>
            <a:ext cx="12858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Ativos</a:t>
            </a:r>
          </a:p>
        </p:txBody>
      </p:sp>
    </p:spTree>
  </p:cSld>
  <p:clrMapOvr>
    <a:masterClrMapping/>
  </p:clrMapOvr>
  <p:transition spd="med">
    <p:wipe dir="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7" name="Espaço Reservado para Número de Slide 4"/>
          <p:cNvSpPr>
            <a:spLocks noGrp="1"/>
          </p:cNvSpPr>
          <p:nvPr>
            <p:ph type="sldNum" sz="quarter" idx="11"/>
          </p:nvPr>
        </p:nvSpPr>
        <p:spPr/>
        <p:txBody>
          <a:bodyPr/>
          <a:lstStyle/>
          <a:p>
            <a:r>
              <a:rPr lang="en-US"/>
              <a:t>Slide </a:t>
            </a:r>
            <a:fld id="{CFA1246A-E3D8-448B-ADDC-51D87F114AB2}" type="slidenum">
              <a:rPr lang="en-US"/>
              <a:pPr/>
              <a:t>101</a:t>
            </a:fld>
            <a:endParaRPr lang="en-US" b="0">
              <a:latin typeface="Times New Roman" pitchFamily="18" charset="0"/>
            </a:endParaRPr>
          </a:p>
        </p:txBody>
      </p:sp>
      <p:sp>
        <p:nvSpPr>
          <p:cNvPr id="25395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5395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53956" name="Rectangle 4"/>
          <p:cNvSpPr>
            <a:spLocks noGrp="1" noChangeArrowheads="1"/>
          </p:cNvSpPr>
          <p:nvPr>
            <p:ph type="title"/>
          </p:nvPr>
        </p:nvSpPr>
        <p:spPr>
          <a:noFill/>
          <a:ln/>
        </p:spPr>
        <p:txBody>
          <a:bodyPr/>
          <a:lstStyle/>
          <a:p>
            <a:r>
              <a:rPr lang="pt-BR"/>
              <a:t>Demanda por ativos de risco</a:t>
            </a:r>
          </a:p>
        </p:txBody>
      </p:sp>
      <p:sp>
        <p:nvSpPr>
          <p:cNvPr id="253957" name="Rectangle 5"/>
          <p:cNvSpPr>
            <a:spLocks noGrp="1" noChangeArrowheads="1"/>
          </p:cNvSpPr>
          <p:nvPr>
            <p:ph type="body" idx="1"/>
          </p:nvPr>
        </p:nvSpPr>
        <p:spPr>
          <a:xfrm>
            <a:off x="1143000" y="1476375"/>
            <a:ext cx="7772400" cy="4467225"/>
          </a:xfrm>
          <a:noFill/>
          <a:ln/>
        </p:spPr>
        <p:txBody>
          <a:bodyPr/>
          <a:lstStyle/>
          <a:p>
            <a:pPr>
              <a:spcBef>
                <a:spcPct val="70000"/>
              </a:spcBef>
            </a:pPr>
            <a:r>
              <a:rPr lang="en-US">
                <a:solidFill>
                  <a:srgbClr val="FF3300"/>
                </a:solidFill>
              </a:rPr>
              <a:t>Ativo de risco e ativo sem risco</a:t>
            </a:r>
            <a:endParaRPr lang="pt-BR"/>
          </a:p>
          <a:p>
            <a:pPr>
              <a:spcBef>
                <a:spcPct val="70000"/>
              </a:spcBef>
            </a:pPr>
            <a:r>
              <a:rPr lang="pt-BR" sz="2800">
                <a:solidFill>
                  <a:srgbClr val="FC0128"/>
                </a:solidFill>
              </a:rPr>
              <a:t>Ativo de risco</a:t>
            </a:r>
            <a:r>
              <a:rPr lang="pt-BR">
                <a:solidFill>
                  <a:srgbClr val="FC0128"/>
                </a:solidFill>
              </a:rPr>
              <a:t> </a:t>
            </a:r>
          </a:p>
          <a:p>
            <a:pPr lvl="1">
              <a:spcBef>
                <a:spcPct val="70000"/>
              </a:spcBef>
            </a:pPr>
            <a:r>
              <a:rPr lang="pt-BR"/>
              <a:t>Oferece um fluxo incerto de dinheiro ou serviços para seu proprietário.</a:t>
            </a:r>
          </a:p>
          <a:p>
            <a:pPr lvl="1">
              <a:spcBef>
                <a:spcPct val="70000"/>
              </a:spcBef>
            </a:pPr>
            <a:r>
              <a:rPr lang="pt-BR"/>
              <a:t>Exemplos: aluguel de apartamentos, ganhos de capital, letras de câmbio de empresas, preços de ações</a:t>
            </a:r>
          </a:p>
        </p:txBody>
      </p:sp>
    </p:spTree>
  </p:cSld>
  <p:clrMapOvr>
    <a:masterClrMapping/>
  </p:clrMapOvr>
  <p:transition spd="med">
    <p:wipe dir="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B3FEBD1D-10DE-492F-9ADB-EFBBAAC857D5}" type="slidenum">
              <a:rPr lang="en-US"/>
              <a:pPr/>
              <a:t>102</a:t>
            </a:fld>
            <a:endParaRPr lang="en-US" b="0">
              <a:latin typeface="Times New Roman" pitchFamily="18" charset="0"/>
            </a:endParaRPr>
          </a:p>
        </p:txBody>
      </p:sp>
      <p:sp>
        <p:nvSpPr>
          <p:cNvPr id="39321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9321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93220" name="Rectangle 4"/>
          <p:cNvSpPr>
            <a:spLocks noGrp="1" noChangeArrowheads="1"/>
          </p:cNvSpPr>
          <p:nvPr>
            <p:ph type="title"/>
          </p:nvPr>
        </p:nvSpPr>
        <p:spPr>
          <a:noFill/>
          <a:ln/>
        </p:spPr>
        <p:txBody>
          <a:bodyPr/>
          <a:lstStyle/>
          <a:p>
            <a:r>
              <a:rPr lang="pt-BR"/>
              <a:t>Demanda por ativos de risco</a:t>
            </a:r>
          </a:p>
        </p:txBody>
      </p:sp>
      <p:sp>
        <p:nvSpPr>
          <p:cNvPr id="393221" name="Rectangle 5"/>
          <p:cNvSpPr>
            <a:spLocks noGrp="1" noChangeArrowheads="1"/>
          </p:cNvSpPr>
          <p:nvPr>
            <p:ph type="body" idx="1"/>
          </p:nvPr>
        </p:nvSpPr>
        <p:spPr>
          <a:xfrm>
            <a:off x="1143000" y="2251075"/>
            <a:ext cx="7772400" cy="3692525"/>
          </a:xfrm>
          <a:noFill/>
          <a:ln/>
        </p:spPr>
        <p:txBody>
          <a:bodyPr/>
          <a:lstStyle/>
          <a:p>
            <a:pPr>
              <a:spcBef>
                <a:spcPct val="70000"/>
              </a:spcBef>
            </a:pPr>
            <a:r>
              <a:rPr lang="pt-BR">
                <a:solidFill>
                  <a:srgbClr val="FF3300"/>
                </a:solidFill>
              </a:rPr>
              <a:t> </a:t>
            </a:r>
            <a:r>
              <a:rPr lang="pt-BR" sz="2800">
                <a:solidFill>
                  <a:srgbClr val="FF3300"/>
                </a:solidFill>
              </a:rPr>
              <a:t>Ativo sem risco</a:t>
            </a:r>
            <a:endParaRPr lang="pt-BR"/>
          </a:p>
          <a:p>
            <a:pPr lvl="1">
              <a:spcBef>
                <a:spcPct val="70000"/>
              </a:spcBef>
            </a:pPr>
            <a:r>
              <a:rPr lang="pt-BR"/>
              <a:t>Oferece um fluxo de dinheiro ou serviços garantido.</a:t>
            </a:r>
          </a:p>
          <a:p>
            <a:pPr lvl="1">
              <a:buSzPct val="75000"/>
            </a:pPr>
            <a:r>
              <a:rPr lang="pt-BR"/>
              <a:t>Exemplos: títulos de curto prazo do governo (Tesouro Nacional dos Estados Unidos), certificados de depósito de curto prazo.</a:t>
            </a:r>
          </a:p>
        </p:txBody>
      </p:sp>
      <p:sp>
        <p:nvSpPr>
          <p:cNvPr id="393223" name="Text Box 7"/>
          <p:cNvSpPr txBox="1">
            <a:spLocks noChangeArrowheads="1"/>
          </p:cNvSpPr>
          <p:nvPr/>
        </p:nvSpPr>
        <p:spPr bwMode="auto">
          <a:xfrm>
            <a:off x="558800" y="1465263"/>
            <a:ext cx="573563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 Ativo de risco e ativo sem risco </a:t>
            </a:r>
          </a:p>
        </p:txBody>
      </p:sp>
    </p:spTree>
  </p:cSld>
  <p:clrMapOvr>
    <a:masterClrMapping/>
  </p:clrMapOvr>
  <p:transition spd="med">
    <p:wipe dir="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7" name="Espaço Reservado para Número de Slide 4"/>
          <p:cNvSpPr>
            <a:spLocks noGrp="1"/>
          </p:cNvSpPr>
          <p:nvPr>
            <p:ph type="sldNum" sz="quarter" idx="11"/>
          </p:nvPr>
        </p:nvSpPr>
        <p:spPr/>
        <p:txBody>
          <a:bodyPr/>
          <a:lstStyle/>
          <a:p>
            <a:r>
              <a:rPr lang="en-US"/>
              <a:t>Slide </a:t>
            </a:r>
            <a:fld id="{C4904930-E7BB-46FF-9514-642706B62D20}" type="slidenum">
              <a:rPr lang="en-US"/>
              <a:pPr/>
              <a:t>103</a:t>
            </a:fld>
            <a:endParaRPr lang="en-US" b="0">
              <a:latin typeface="Times New Roman" pitchFamily="18" charset="0"/>
            </a:endParaRPr>
          </a:p>
        </p:txBody>
      </p:sp>
      <p:sp>
        <p:nvSpPr>
          <p:cNvPr id="25600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5600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56004" name="Rectangle 4"/>
          <p:cNvSpPr>
            <a:spLocks noGrp="1" noChangeArrowheads="1"/>
          </p:cNvSpPr>
          <p:nvPr>
            <p:ph type="title"/>
          </p:nvPr>
        </p:nvSpPr>
        <p:spPr>
          <a:noFill/>
          <a:ln/>
        </p:spPr>
        <p:txBody>
          <a:bodyPr/>
          <a:lstStyle/>
          <a:p>
            <a:r>
              <a:rPr lang="pt-BR"/>
              <a:t>Demanda por ativos de risco</a:t>
            </a:r>
          </a:p>
        </p:txBody>
      </p:sp>
      <p:sp>
        <p:nvSpPr>
          <p:cNvPr id="256005" name="Rectangle 5"/>
          <p:cNvSpPr>
            <a:spLocks noGrp="1" noChangeArrowheads="1"/>
          </p:cNvSpPr>
          <p:nvPr>
            <p:ph type="body" idx="1"/>
          </p:nvPr>
        </p:nvSpPr>
        <p:spPr>
          <a:xfrm>
            <a:off x="774700" y="1450975"/>
            <a:ext cx="7772400" cy="4225925"/>
          </a:xfrm>
          <a:noFill/>
          <a:ln/>
        </p:spPr>
        <p:txBody>
          <a:bodyPr/>
          <a:lstStyle/>
          <a:p>
            <a:pPr>
              <a:spcBef>
                <a:spcPct val="70000"/>
              </a:spcBef>
            </a:pPr>
            <a:r>
              <a:rPr lang="pt-BR">
                <a:solidFill>
                  <a:srgbClr val="2B6140"/>
                </a:solidFill>
              </a:rPr>
              <a:t>Retorno sobre ativos</a:t>
            </a:r>
            <a:endParaRPr lang="pt-BR"/>
          </a:p>
          <a:p>
            <a:pPr lvl="1">
              <a:buSzPct val="75000"/>
            </a:pPr>
            <a:r>
              <a:rPr lang="pt-BR">
                <a:solidFill>
                  <a:srgbClr val="FF3300"/>
                </a:solidFill>
              </a:rPr>
              <a:t>Retorno sobre um ativo</a:t>
            </a:r>
          </a:p>
          <a:p>
            <a:pPr lvl="2">
              <a:buSzPct val="75000"/>
            </a:pPr>
            <a:r>
              <a:rPr lang="pt-BR"/>
              <a:t> Fluxo monetário de um ativo como proporção de seu preço.</a:t>
            </a:r>
          </a:p>
          <a:p>
            <a:pPr lvl="1">
              <a:buSzPct val="75000"/>
            </a:pPr>
            <a:r>
              <a:rPr lang="pt-BR">
                <a:solidFill>
                  <a:srgbClr val="FF3300"/>
                </a:solidFill>
              </a:rPr>
              <a:t>Retorno real sobre um ativo</a:t>
            </a:r>
            <a:endParaRPr lang="pt-BR"/>
          </a:p>
          <a:p>
            <a:pPr lvl="2">
              <a:buSzPct val="75000"/>
            </a:pPr>
            <a:r>
              <a:rPr lang="pt-BR"/>
              <a:t> Retorno simples (ou nominal) </a:t>
            </a:r>
            <a:r>
              <a:rPr lang="pt-BR" i="1"/>
              <a:t>menos</a:t>
            </a:r>
            <a:r>
              <a:rPr lang="pt-BR"/>
              <a:t> a taxa de inflação.</a:t>
            </a:r>
          </a:p>
        </p:txBody>
      </p:sp>
    </p:spTree>
  </p:cSld>
  <p:clrMapOvr>
    <a:masterClrMapping/>
  </p:clrMapOvr>
  <p:transition spd="med">
    <p:wipe dir="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11" name="Espaço Reservado para Número de Slide 4"/>
          <p:cNvSpPr>
            <a:spLocks noGrp="1"/>
          </p:cNvSpPr>
          <p:nvPr>
            <p:ph type="sldNum" sz="quarter" idx="11"/>
          </p:nvPr>
        </p:nvSpPr>
        <p:spPr/>
        <p:txBody>
          <a:bodyPr/>
          <a:lstStyle/>
          <a:p>
            <a:r>
              <a:rPr lang="en-US"/>
              <a:t>Slide </a:t>
            </a:r>
            <a:fld id="{22B4A5A3-9891-4148-BC67-E456DFE9D567}" type="slidenum">
              <a:rPr lang="en-US"/>
              <a:pPr/>
              <a:t>104</a:t>
            </a:fld>
            <a:endParaRPr lang="en-US" b="0">
              <a:latin typeface="Times New Roman" pitchFamily="18" charset="0"/>
            </a:endParaRPr>
          </a:p>
        </p:txBody>
      </p:sp>
      <p:sp>
        <p:nvSpPr>
          <p:cNvPr id="25805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5805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58052" name="Rectangle 4"/>
          <p:cNvSpPr>
            <a:spLocks noGrp="1" noChangeArrowheads="1"/>
          </p:cNvSpPr>
          <p:nvPr>
            <p:ph type="title"/>
          </p:nvPr>
        </p:nvSpPr>
        <p:spPr>
          <a:noFill/>
          <a:ln/>
        </p:spPr>
        <p:txBody>
          <a:bodyPr/>
          <a:lstStyle/>
          <a:p>
            <a:r>
              <a:rPr lang="pt-BR"/>
              <a:t>Demanda por ativos de risco</a:t>
            </a:r>
          </a:p>
        </p:txBody>
      </p:sp>
      <p:sp>
        <p:nvSpPr>
          <p:cNvPr id="258056" name="Rectangle 8"/>
          <p:cNvSpPr>
            <a:spLocks noChangeArrowheads="1"/>
          </p:cNvSpPr>
          <p:nvPr/>
        </p:nvSpPr>
        <p:spPr bwMode="auto">
          <a:xfrm>
            <a:off x="1466850" y="2857500"/>
            <a:ext cx="6305550" cy="952500"/>
          </a:xfrm>
          <a:prstGeom prst="rect">
            <a:avLst/>
          </a:prstGeom>
          <a:solidFill>
            <a:schemeClr val="hlink"/>
          </a:solidFill>
          <a:ln w="12700">
            <a:solidFill>
              <a:schemeClr val="tx1"/>
            </a:solidFill>
            <a:miter lim="800000"/>
            <a:headEnd/>
            <a:tailEnd/>
          </a:ln>
          <a:effectLst/>
        </p:spPr>
        <p:txBody>
          <a:bodyPr anchor="ctr">
            <a:spAutoFit/>
          </a:bodyPr>
          <a:lstStyle/>
          <a:p>
            <a:endParaRPr lang="pt-BR"/>
          </a:p>
        </p:txBody>
      </p:sp>
      <p:graphicFrame>
        <p:nvGraphicFramePr>
          <p:cNvPr id="425984" name="Object 0">
            <a:hlinkClick r:id="" action="ppaction://ole?verb=0"/>
          </p:cNvPr>
          <p:cNvGraphicFramePr>
            <a:graphicFrameLocks/>
          </p:cNvGraphicFramePr>
          <p:nvPr/>
        </p:nvGraphicFramePr>
        <p:xfrm>
          <a:off x="1579563" y="2863850"/>
          <a:ext cx="5926137" cy="1014413"/>
        </p:xfrm>
        <a:graphic>
          <a:graphicData uri="http://schemas.openxmlformats.org/presentationml/2006/ole">
            <p:oleObj spid="_x0000_s425984" name="Equação" r:id="rId4" imgW="2438280" imgH="419040" progId="Equation.3">
              <p:embed/>
            </p:oleObj>
          </a:graphicData>
        </a:graphic>
      </p:graphicFrame>
      <p:sp>
        <p:nvSpPr>
          <p:cNvPr id="258058" name="Rectangle 10"/>
          <p:cNvSpPr>
            <a:spLocks noChangeArrowheads="1"/>
          </p:cNvSpPr>
          <p:nvPr/>
        </p:nvSpPr>
        <p:spPr bwMode="auto">
          <a:xfrm>
            <a:off x="762000" y="4343400"/>
            <a:ext cx="8058150" cy="1066800"/>
          </a:xfrm>
          <a:prstGeom prst="rect">
            <a:avLst/>
          </a:prstGeom>
          <a:solidFill>
            <a:schemeClr val="hlink"/>
          </a:solidFill>
          <a:ln w="12700">
            <a:solidFill>
              <a:schemeClr val="tx1"/>
            </a:solidFill>
            <a:miter lim="800000"/>
            <a:headEnd/>
            <a:tailEnd/>
          </a:ln>
          <a:effectLst/>
        </p:spPr>
        <p:txBody>
          <a:bodyPr anchor="ctr">
            <a:spAutoFit/>
          </a:bodyPr>
          <a:lstStyle/>
          <a:p>
            <a:endParaRPr lang="pt-BR"/>
          </a:p>
        </p:txBody>
      </p:sp>
      <p:graphicFrame>
        <p:nvGraphicFramePr>
          <p:cNvPr id="425985" name="Object 1">
            <a:hlinkClick r:id="" action="ppaction://ole?verb=0"/>
          </p:cNvPr>
          <p:cNvGraphicFramePr>
            <a:graphicFrameLocks/>
          </p:cNvGraphicFramePr>
          <p:nvPr/>
        </p:nvGraphicFramePr>
        <p:xfrm>
          <a:off x="758825" y="4438650"/>
          <a:ext cx="8086725" cy="973138"/>
        </p:xfrm>
        <a:graphic>
          <a:graphicData uri="http://schemas.openxmlformats.org/presentationml/2006/ole">
            <p:oleObj spid="_x0000_s425985" name="Equação" r:id="rId5" imgW="3479760" imgH="419040" progId="Equation.3">
              <p:embed/>
            </p:oleObj>
          </a:graphicData>
        </a:graphic>
      </p:graphicFrame>
      <p:sp>
        <p:nvSpPr>
          <p:cNvPr id="258061" name="Text Box 13"/>
          <p:cNvSpPr txBox="1">
            <a:spLocks noChangeArrowheads="1"/>
          </p:cNvSpPr>
          <p:nvPr/>
        </p:nvSpPr>
        <p:spPr bwMode="auto">
          <a:xfrm>
            <a:off x="709613" y="1541463"/>
            <a:ext cx="38576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 Retorno sobre ativos</a:t>
            </a:r>
          </a:p>
        </p:txBody>
      </p:sp>
    </p:spTree>
  </p:cSld>
  <p:clrMapOvr>
    <a:masterClrMapping/>
  </p:clrMapOvr>
  <p:transition spd="med">
    <p:wipe dir="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6A49E932-3CF6-46F5-BE7C-6D073C872267}" type="slidenum">
              <a:rPr lang="en-US"/>
              <a:pPr/>
              <a:t>105</a:t>
            </a:fld>
            <a:endParaRPr lang="en-US" b="0">
              <a:latin typeface="Times New Roman" pitchFamily="18" charset="0"/>
            </a:endParaRPr>
          </a:p>
        </p:txBody>
      </p:sp>
      <p:sp>
        <p:nvSpPr>
          <p:cNvPr id="39526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9526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95268" name="Rectangle 4"/>
          <p:cNvSpPr>
            <a:spLocks noGrp="1" noChangeArrowheads="1"/>
          </p:cNvSpPr>
          <p:nvPr>
            <p:ph type="title"/>
          </p:nvPr>
        </p:nvSpPr>
        <p:spPr>
          <a:noFill/>
          <a:ln/>
        </p:spPr>
        <p:txBody>
          <a:bodyPr/>
          <a:lstStyle/>
          <a:p>
            <a:r>
              <a:rPr lang="pt-BR"/>
              <a:t>Demanda por ativos de risco</a:t>
            </a:r>
          </a:p>
        </p:txBody>
      </p:sp>
      <p:sp>
        <p:nvSpPr>
          <p:cNvPr id="395269" name="Rectangle 5"/>
          <p:cNvSpPr>
            <a:spLocks noGrp="1" noChangeArrowheads="1"/>
          </p:cNvSpPr>
          <p:nvPr>
            <p:ph type="body" idx="1"/>
          </p:nvPr>
        </p:nvSpPr>
        <p:spPr>
          <a:xfrm>
            <a:off x="1143000" y="2232025"/>
            <a:ext cx="7772400" cy="3711575"/>
          </a:xfrm>
          <a:noFill/>
          <a:ln/>
        </p:spPr>
        <p:txBody>
          <a:bodyPr/>
          <a:lstStyle/>
          <a:p>
            <a:pPr>
              <a:spcBef>
                <a:spcPct val="70000"/>
              </a:spcBef>
            </a:pPr>
            <a:r>
              <a:rPr lang="pt-BR">
                <a:solidFill>
                  <a:srgbClr val="FF3300"/>
                </a:solidFill>
              </a:rPr>
              <a:t>Retorno esperado</a:t>
            </a:r>
            <a:endParaRPr lang="pt-BR"/>
          </a:p>
          <a:p>
            <a:pPr lvl="1">
              <a:spcBef>
                <a:spcPct val="70000"/>
              </a:spcBef>
            </a:pPr>
            <a:r>
              <a:rPr lang="pt-BR"/>
              <a:t>Retorno que um ativo deveria proporcionar em média.</a:t>
            </a:r>
          </a:p>
          <a:p>
            <a:pPr>
              <a:spcBef>
                <a:spcPct val="70000"/>
              </a:spcBef>
            </a:pPr>
            <a:r>
              <a:rPr lang="pt-BR">
                <a:solidFill>
                  <a:srgbClr val="FF3300"/>
                </a:solidFill>
              </a:rPr>
              <a:t>Retorno efetivo</a:t>
            </a:r>
            <a:endParaRPr lang="pt-BR"/>
          </a:p>
          <a:p>
            <a:pPr lvl="1">
              <a:spcBef>
                <a:spcPct val="70000"/>
              </a:spcBef>
            </a:pPr>
            <a:r>
              <a:rPr lang="pt-BR"/>
              <a:t>Retorno que um ativo efetivamente proporciona.</a:t>
            </a:r>
          </a:p>
        </p:txBody>
      </p:sp>
      <p:sp>
        <p:nvSpPr>
          <p:cNvPr id="395276" name="Text Box 12"/>
          <p:cNvSpPr txBox="1">
            <a:spLocks noChangeArrowheads="1"/>
          </p:cNvSpPr>
          <p:nvPr/>
        </p:nvSpPr>
        <p:spPr bwMode="auto">
          <a:xfrm>
            <a:off x="646113" y="1446213"/>
            <a:ext cx="6335712"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Retornos esperados </a:t>
            </a:r>
            <a:r>
              <a:rPr lang="en-US" sz="2800" b="1" i="1"/>
              <a:t>versus</a:t>
            </a:r>
            <a:r>
              <a:rPr lang="en-US" sz="2800" b="1"/>
              <a:t> efetivos</a:t>
            </a:r>
            <a:endParaRPr lang="en-US" sz="3200" b="1"/>
          </a:p>
        </p:txBody>
      </p:sp>
    </p:spTree>
  </p:cSld>
  <p:clrMapOvr>
    <a:masterClrMapping/>
  </p:clrMapOvr>
  <p:transition spd="med">
    <p:wipe dir="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10" name="Espaço Reservado para Número de Slide 4"/>
          <p:cNvSpPr>
            <a:spLocks noGrp="1"/>
          </p:cNvSpPr>
          <p:nvPr>
            <p:ph type="sldNum" sz="quarter" idx="11"/>
          </p:nvPr>
        </p:nvSpPr>
        <p:spPr/>
        <p:txBody>
          <a:bodyPr/>
          <a:lstStyle/>
          <a:p>
            <a:r>
              <a:rPr lang="en-US"/>
              <a:t>Slide </a:t>
            </a:r>
            <a:fld id="{DDC01739-8C36-4C83-8EA9-95EA181B1E55}" type="slidenum">
              <a:rPr lang="en-US"/>
              <a:pPr/>
              <a:t>106</a:t>
            </a:fld>
            <a:endParaRPr lang="en-US" b="0">
              <a:latin typeface="Times New Roman" pitchFamily="18" charset="0"/>
            </a:endParaRPr>
          </a:p>
        </p:txBody>
      </p:sp>
      <p:sp>
        <p:nvSpPr>
          <p:cNvPr id="26214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6214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62148" name="Rectangle 4"/>
          <p:cNvSpPr>
            <a:spLocks noGrp="1" noChangeArrowheads="1"/>
          </p:cNvSpPr>
          <p:nvPr>
            <p:ph type="title"/>
          </p:nvPr>
        </p:nvSpPr>
        <p:spPr>
          <a:xfrm>
            <a:off x="550863" y="304800"/>
            <a:ext cx="7983537" cy="781050"/>
          </a:xfrm>
          <a:noFill/>
          <a:ln/>
        </p:spPr>
        <p:txBody>
          <a:bodyPr/>
          <a:lstStyle/>
          <a:p>
            <a:r>
              <a:rPr lang="pt-BR"/>
              <a:t>Demanda por ativos de risco</a:t>
            </a:r>
          </a:p>
        </p:txBody>
      </p:sp>
      <p:sp>
        <p:nvSpPr>
          <p:cNvPr id="262149" name="Rectangle 5"/>
          <p:cNvSpPr>
            <a:spLocks noGrp="1" noChangeArrowheads="1"/>
          </p:cNvSpPr>
          <p:nvPr>
            <p:ph type="body" idx="1"/>
          </p:nvPr>
        </p:nvSpPr>
        <p:spPr>
          <a:xfrm>
            <a:off x="723900" y="3240088"/>
            <a:ext cx="8191500" cy="2192337"/>
          </a:xfrm>
          <a:noFill/>
          <a:ln/>
        </p:spPr>
        <p:txBody>
          <a:bodyPr/>
          <a:lstStyle/>
          <a:p>
            <a:pPr>
              <a:spcBef>
                <a:spcPct val="70000"/>
              </a:spcBef>
              <a:buFont typeface="Wingdings" pitchFamily="2" charset="2"/>
              <a:buNone/>
              <a:tabLst>
                <a:tab pos="4856163" algn="r"/>
                <a:tab pos="7429500" algn="r"/>
              </a:tabLst>
            </a:pPr>
            <a:r>
              <a:rPr lang="pt-BR" sz="2400" b="1"/>
              <a:t>Ações ordinárias (S&amp;P 500)	                   9,5	            20,2</a:t>
            </a:r>
          </a:p>
          <a:p>
            <a:pPr>
              <a:spcBef>
                <a:spcPct val="70000"/>
              </a:spcBef>
              <a:buFont typeface="Wingdings" pitchFamily="2" charset="2"/>
              <a:buNone/>
              <a:tabLst>
                <a:tab pos="4856163" algn="r"/>
                <a:tab pos="7429500" algn="r"/>
              </a:tabLst>
            </a:pPr>
            <a:r>
              <a:rPr lang="pt-BR" sz="2400" b="1"/>
              <a:t>Títulos de empresas de longo prazo     2,7	              8,3</a:t>
            </a:r>
          </a:p>
          <a:p>
            <a:pPr>
              <a:spcBef>
                <a:spcPct val="70000"/>
              </a:spcBef>
              <a:buFont typeface="Wingdings" pitchFamily="2" charset="2"/>
              <a:buNone/>
              <a:tabLst>
                <a:tab pos="4856163" algn="r"/>
                <a:tab pos="7429500" algn="r"/>
              </a:tabLst>
            </a:pPr>
            <a:r>
              <a:rPr lang="pt-BR" sz="2400" b="1"/>
              <a:t>Letras do Tesouro Nacional dos EUA   0,6	              3,2</a:t>
            </a:r>
          </a:p>
        </p:txBody>
      </p:sp>
      <p:sp>
        <p:nvSpPr>
          <p:cNvPr id="262150" name="Line 6"/>
          <p:cNvSpPr>
            <a:spLocks noChangeShapeType="1"/>
          </p:cNvSpPr>
          <p:nvPr/>
        </p:nvSpPr>
        <p:spPr bwMode="auto">
          <a:xfrm>
            <a:off x="676275" y="3213100"/>
            <a:ext cx="8455025" cy="0"/>
          </a:xfrm>
          <a:prstGeom prst="line">
            <a:avLst/>
          </a:prstGeom>
          <a:noFill/>
          <a:ln w="57150" cmpd="thinThick">
            <a:solidFill>
              <a:schemeClr val="tx1"/>
            </a:solidFill>
            <a:round/>
            <a:headEnd/>
            <a:tailEnd/>
          </a:ln>
          <a:effectLst/>
        </p:spPr>
        <p:txBody>
          <a:bodyPr wrap="none" anchor="ctr"/>
          <a:lstStyle/>
          <a:p>
            <a:endParaRPr lang="pt-BR"/>
          </a:p>
        </p:txBody>
      </p:sp>
      <p:sp>
        <p:nvSpPr>
          <p:cNvPr id="262151" name="Rectangle 7"/>
          <p:cNvSpPr>
            <a:spLocks noChangeArrowheads="1"/>
          </p:cNvSpPr>
          <p:nvPr/>
        </p:nvSpPr>
        <p:spPr bwMode="auto">
          <a:xfrm>
            <a:off x="3041650" y="2025650"/>
            <a:ext cx="6102350" cy="1184275"/>
          </a:xfrm>
          <a:prstGeom prst="rect">
            <a:avLst/>
          </a:prstGeom>
          <a:noFill/>
          <a:ln w="12700">
            <a:noFill/>
            <a:miter lim="800000"/>
            <a:headEnd/>
            <a:tailEnd/>
          </a:ln>
          <a:effectLst/>
        </p:spPr>
        <p:txBody>
          <a:bodyPr lIns="90488" tIns="44450" rIns="90488" bIns="44450">
            <a:spAutoFit/>
          </a:bodyPr>
          <a:lstStyle/>
          <a:p>
            <a:pPr>
              <a:tabLst>
                <a:tab pos="2343150" algn="ctr"/>
                <a:tab pos="4686300" algn="ctr"/>
              </a:tabLst>
            </a:pPr>
            <a:r>
              <a:rPr lang="en-US" b="1"/>
              <a:t>		           Risco</a:t>
            </a:r>
          </a:p>
          <a:p>
            <a:pPr>
              <a:tabLst>
                <a:tab pos="2343150" algn="ctr"/>
                <a:tab pos="4686300" algn="ctr"/>
              </a:tabLst>
            </a:pPr>
            <a:r>
              <a:rPr lang="en-US" b="1"/>
              <a:t>	                   Taxa real de	      (desvio </a:t>
            </a:r>
          </a:p>
          <a:p>
            <a:pPr>
              <a:tabLst>
                <a:tab pos="2343150" algn="ctr"/>
                <a:tab pos="4686300" algn="ctr"/>
              </a:tabLst>
            </a:pPr>
            <a:r>
              <a:rPr lang="en-US" b="1"/>
              <a:t>	                            retorno (%)     padrão,%)</a:t>
            </a:r>
          </a:p>
        </p:txBody>
      </p:sp>
      <p:sp>
        <p:nvSpPr>
          <p:cNvPr id="262153" name="Text Box 9"/>
          <p:cNvSpPr txBox="1">
            <a:spLocks noChangeArrowheads="1"/>
          </p:cNvSpPr>
          <p:nvPr/>
        </p:nvSpPr>
        <p:spPr bwMode="auto">
          <a:xfrm>
            <a:off x="371475" y="1344613"/>
            <a:ext cx="752316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Investimentos – risco e retorno (1926-1999)</a:t>
            </a:r>
            <a:endParaRPr lang="en-US" sz="3200" b="1"/>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2149">
                                            <p:txEl>
                                              <p:pRg st="0" end="0"/>
                                            </p:txEl>
                                          </p:spTgt>
                                        </p:tgtEl>
                                        <p:attrNameLst>
                                          <p:attrName>style.visibility</p:attrName>
                                        </p:attrNameLst>
                                      </p:cBhvr>
                                      <p:to>
                                        <p:strVal val="visible"/>
                                      </p:to>
                                    </p:set>
                                    <p:animEffect transition="in" filter="wipe(left)">
                                      <p:cBhvr>
                                        <p:cTn id="7" dur="500"/>
                                        <p:tgtEl>
                                          <p:spTgt spid="2621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2149">
                                            <p:txEl>
                                              <p:pRg st="1" end="1"/>
                                            </p:txEl>
                                          </p:spTgt>
                                        </p:tgtEl>
                                        <p:attrNameLst>
                                          <p:attrName>style.visibility</p:attrName>
                                        </p:attrNameLst>
                                      </p:cBhvr>
                                      <p:to>
                                        <p:strVal val="visible"/>
                                      </p:to>
                                    </p:set>
                                    <p:animEffect transition="in" filter="wipe(left)">
                                      <p:cBhvr>
                                        <p:cTn id="12" dur="500"/>
                                        <p:tgtEl>
                                          <p:spTgt spid="2621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2149">
                                            <p:txEl>
                                              <p:pRg st="2" end="2"/>
                                            </p:txEl>
                                          </p:spTgt>
                                        </p:tgtEl>
                                        <p:attrNameLst>
                                          <p:attrName>style.visibility</p:attrName>
                                        </p:attrNameLst>
                                      </p:cBhvr>
                                      <p:to>
                                        <p:strVal val="visible"/>
                                      </p:to>
                                    </p:set>
                                    <p:animEffect transition="in" filter="wipe(left)">
                                      <p:cBhvr>
                                        <p:cTn id="17" dur="500"/>
                                        <p:tgtEl>
                                          <p:spTgt spid="2621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9" grpId="0" build="p" autoUpdateAnimBg="0"/>
    </p:bldLst>
  </p:timing>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231D7B9C-07A2-49A8-AE98-5E81491093F3}" type="slidenum">
              <a:rPr lang="en-US"/>
              <a:pPr/>
              <a:t>107</a:t>
            </a:fld>
            <a:endParaRPr lang="en-US" b="0">
              <a:latin typeface="Times New Roman" pitchFamily="18" charset="0"/>
            </a:endParaRPr>
          </a:p>
        </p:txBody>
      </p:sp>
      <p:sp>
        <p:nvSpPr>
          <p:cNvPr id="26419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6419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64196" name="Rectangle 4"/>
          <p:cNvSpPr>
            <a:spLocks noGrp="1" noChangeArrowheads="1"/>
          </p:cNvSpPr>
          <p:nvPr>
            <p:ph type="title"/>
          </p:nvPr>
        </p:nvSpPr>
        <p:spPr>
          <a:noFill/>
          <a:ln/>
        </p:spPr>
        <p:txBody>
          <a:bodyPr/>
          <a:lstStyle/>
          <a:p>
            <a:r>
              <a:rPr lang="pt-BR"/>
              <a:t>Demanda por ativos de risco</a:t>
            </a:r>
          </a:p>
        </p:txBody>
      </p:sp>
      <p:sp>
        <p:nvSpPr>
          <p:cNvPr id="264197" name="Rectangle 5"/>
          <p:cNvSpPr>
            <a:spLocks noGrp="1" noChangeArrowheads="1"/>
          </p:cNvSpPr>
          <p:nvPr>
            <p:ph type="body" idx="1"/>
          </p:nvPr>
        </p:nvSpPr>
        <p:spPr>
          <a:xfrm>
            <a:off x="1143000" y="2212975"/>
            <a:ext cx="7772400" cy="3730625"/>
          </a:xfrm>
          <a:noFill/>
          <a:ln/>
        </p:spPr>
        <p:txBody>
          <a:bodyPr/>
          <a:lstStyle/>
          <a:p>
            <a:pPr>
              <a:spcBef>
                <a:spcPct val="70000"/>
              </a:spcBef>
            </a:pPr>
            <a:r>
              <a:rPr lang="pt-BR"/>
              <a:t>Retornos mais elevados estão associados a um risco maior.</a:t>
            </a:r>
          </a:p>
          <a:p>
            <a:r>
              <a:rPr lang="pt-BR"/>
              <a:t>O investidor avesso a risco deve buscar um equilíbrio entre risco e retorno</a:t>
            </a:r>
          </a:p>
        </p:txBody>
      </p:sp>
      <p:sp>
        <p:nvSpPr>
          <p:cNvPr id="264199" name="Text Box 7"/>
          <p:cNvSpPr txBox="1">
            <a:spLocks noChangeArrowheads="1"/>
          </p:cNvSpPr>
          <p:nvPr/>
        </p:nvSpPr>
        <p:spPr bwMode="auto">
          <a:xfrm>
            <a:off x="404813" y="1408113"/>
            <a:ext cx="6335712"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Retornos esperados </a:t>
            </a:r>
            <a:r>
              <a:rPr lang="en-US" sz="2800" b="1" i="1"/>
              <a:t>versus</a:t>
            </a:r>
            <a:r>
              <a:rPr lang="en-US" sz="2800" b="1"/>
              <a:t> efetivos</a:t>
            </a:r>
            <a:endParaRPr lang="en-US" sz="3200" b="1"/>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4197">
                                            <p:txEl>
                                              <p:pRg st="0" end="0"/>
                                            </p:txEl>
                                          </p:spTgt>
                                        </p:tgtEl>
                                        <p:attrNameLst>
                                          <p:attrName>style.visibility</p:attrName>
                                        </p:attrNameLst>
                                      </p:cBhvr>
                                      <p:to>
                                        <p:strVal val="visible"/>
                                      </p:to>
                                    </p:set>
                                    <p:animEffect transition="in" filter="wipe(left)">
                                      <p:cBhvr>
                                        <p:cTn id="7" dur="500"/>
                                        <p:tgtEl>
                                          <p:spTgt spid="2641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4197">
                                            <p:txEl>
                                              <p:pRg st="1" end="1"/>
                                            </p:txEl>
                                          </p:spTgt>
                                        </p:tgtEl>
                                        <p:attrNameLst>
                                          <p:attrName>style.visibility</p:attrName>
                                        </p:attrNameLst>
                                      </p:cBhvr>
                                      <p:to>
                                        <p:strVal val="visible"/>
                                      </p:to>
                                    </p:set>
                                    <p:animEffect transition="in" filter="wipe(left)">
                                      <p:cBhvr>
                                        <p:cTn id="12" dur="500"/>
                                        <p:tgtEl>
                                          <p:spTgt spid="2641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7" grpId="0" build="p" autoUpdateAnimBg="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7" name="Espaço Reservado para Número de Slide 4"/>
          <p:cNvSpPr>
            <a:spLocks noGrp="1"/>
          </p:cNvSpPr>
          <p:nvPr>
            <p:ph type="sldNum" sz="quarter" idx="11"/>
          </p:nvPr>
        </p:nvSpPr>
        <p:spPr/>
        <p:txBody>
          <a:bodyPr/>
          <a:lstStyle/>
          <a:p>
            <a:r>
              <a:rPr lang="en-US"/>
              <a:t>Slide </a:t>
            </a:r>
            <a:fld id="{39F25451-2B58-4C59-A947-F479EBEB850D}" type="slidenum">
              <a:rPr lang="en-US"/>
              <a:pPr/>
              <a:t>108</a:t>
            </a:fld>
            <a:endParaRPr lang="en-US" b="0">
              <a:latin typeface="Times New Roman" pitchFamily="18" charset="0"/>
            </a:endParaRPr>
          </a:p>
        </p:txBody>
      </p:sp>
      <p:sp>
        <p:nvSpPr>
          <p:cNvPr id="26624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6624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66244" name="Rectangle 4"/>
          <p:cNvSpPr>
            <a:spLocks noGrp="1" noChangeArrowheads="1"/>
          </p:cNvSpPr>
          <p:nvPr>
            <p:ph type="title"/>
          </p:nvPr>
        </p:nvSpPr>
        <p:spPr>
          <a:noFill/>
          <a:ln/>
        </p:spPr>
        <p:txBody>
          <a:bodyPr/>
          <a:lstStyle/>
          <a:p>
            <a:r>
              <a:rPr lang="pt-BR"/>
              <a:t>Demanda por ativos de risco</a:t>
            </a:r>
          </a:p>
        </p:txBody>
      </p:sp>
      <p:sp>
        <p:nvSpPr>
          <p:cNvPr id="266245" name="Rectangle 5"/>
          <p:cNvSpPr>
            <a:spLocks noGrp="1" noChangeArrowheads="1"/>
          </p:cNvSpPr>
          <p:nvPr>
            <p:ph type="body" idx="1"/>
          </p:nvPr>
        </p:nvSpPr>
        <p:spPr>
          <a:xfrm>
            <a:off x="647700" y="1298575"/>
            <a:ext cx="8013700" cy="4543425"/>
          </a:xfrm>
          <a:noFill/>
          <a:ln/>
        </p:spPr>
        <p:txBody>
          <a:bodyPr/>
          <a:lstStyle/>
          <a:p>
            <a:pPr>
              <a:lnSpc>
                <a:spcPct val="90000"/>
              </a:lnSpc>
            </a:pPr>
            <a:r>
              <a:rPr lang="en-US">
                <a:solidFill>
                  <a:srgbClr val="F31751"/>
                </a:solidFill>
              </a:rPr>
              <a:t>O trade-off entre risco e retorno</a:t>
            </a:r>
            <a:endParaRPr lang="pt-BR"/>
          </a:p>
          <a:p>
            <a:pPr lvl="1">
              <a:lnSpc>
                <a:spcPct val="90000"/>
              </a:lnSpc>
            </a:pPr>
            <a:r>
              <a:rPr lang="pt-BR"/>
              <a:t>Um investidor deve optar entre letras do Tesouro e ações:</a:t>
            </a:r>
          </a:p>
          <a:p>
            <a:pPr lvl="2">
              <a:lnSpc>
                <a:spcPct val="90000"/>
              </a:lnSpc>
              <a:buSzPct val="75000"/>
            </a:pPr>
            <a:r>
              <a:rPr lang="pt-BR"/>
              <a:t> Letras do tesouro (sem risco) </a:t>
            </a:r>
            <a:r>
              <a:rPr lang="pt-BR" i="1"/>
              <a:t>versus </a:t>
            </a:r>
            <a:r>
              <a:rPr lang="pt-BR"/>
              <a:t>ações (arriscado)</a:t>
            </a:r>
          </a:p>
          <a:p>
            <a:pPr lvl="2">
              <a:lnSpc>
                <a:spcPct val="90000"/>
              </a:lnSpc>
              <a:buSzPct val="75000"/>
            </a:pPr>
            <a:r>
              <a:rPr lang="pt-BR" i="1"/>
              <a:t> R</a:t>
            </a:r>
            <a:r>
              <a:rPr lang="pt-BR" i="1" baseline="-25000"/>
              <a:t>f</a:t>
            </a:r>
            <a:r>
              <a:rPr lang="pt-BR"/>
              <a:t>  = retorno das letras do Tesouro isentas de risco</a:t>
            </a:r>
          </a:p>
          <a:p>
            <a:pPr lvl="2">
              <a:lnSpc>
                <a:spcPct val="90000"/>
              </a:lnSpc>
              <a:spcBef>
                <a:spcPct val="35000"/>
              </a:spcBef>
              <a:buSzPct val="75000"/>
            </a:pPr>
            <a:r>
              <a:rPr lang="pt-BR"/>
              <a:t> Quando não há risco, o retorno esperado é igual ao retorno efetivo.</a:t>
            </a:r>
          </a:p>
        </p:txBody>
      </p:sp>
    </p:spTree>
  </p:cSld>
  <p:clrMapOvr>
    <a:masterClrMapping/>
  </p:clrMapOvr>
  <p:transition spd="med">
    <p:wipe dir="r"/>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F0E26F1A-48FC-48FB-95AB-7AB6A52FF959}" type="slidenum">
              <a:rPr lang="en-US"/>
              <a:pPr/>
              <a:t>109</a:t>
            </a:fld>
            <a:endParaRPr lang="en-US" b="0">
              <a:latin typeface="Times New Roman" pitchFamily="18" charset="0"/>
            </a:endParaRPr>
          </a:p>
        </p:txBody>
      </p:sp>
      <p:sp>
        <p:nvSpPr>
          <p:cNvPr id="39936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9936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99364" name="Rectangle 4"/>
          <p:cNvSpPr>
            <a:spLocks noGrp="1" noChangeArrowheads="1"/>
          </p:cNvSpPr>
          <p:nvPr>
            <p:ph type="title"/>
          </p:nvPr>
        </p:nvSpPr>
        <p:spPr>
          <a:noFill/>
          <a:ln/>
        </p:spPr>
        <p:txBody>
          <a:bodyPr/>
          <a:lstStyle/>
          <a:p>
            <a:r>
              <a:rPr lang="pt-BR"/>
              <a:t>Demanda por ativos de risco</a:t>
            </a:r>
          </a:p>
        </p:txBody>
      </p:sp>
      <p:sp>
        <p:nvSpPr>
          <p:cNvPr id="399365" name="Rectangle 5"/>
          <p:cNvSpPr>
            <a:spLocks noGrp="1" noChangeArrowheads="1"/>
          </p:cNvSpPr>
          <p:nvPr>
            <p:ph type="body" idx="1"/>
          </p:nvPr>
        </p:nvSpPr>
        <p:spPr>
          <a:xfrm>
            <a:off x="1143000" y="2212975"/>
            <a:ext cx="7772400" cy="3730625"/>
          </a:xfrm>
          <a:noFill/>
          <a:ln/>
        </p:spPr>
        <p:txBody>
          <a:bodyPr/>
          <a:lstStyle/>
          <a:p>
            <a:r>
              <a:rPr lang="pt-BR"/>
              <a:t>Um investidor deve optar entre letras do Tesouro Nacional e ações:</a:t>
            </a:r>
          </a:p>
          <a:p>
            <a:pPr lvl="1">
              <a:buSzPct val="75000"/>
            </a:pPr>
            <a:r>
              <a:rPr lang="pt-BR" i="1"/>
              <a:t>R</a:t>
            </a:r>
            <a:r>
              <a:rPr lang="pt-BR" i="1" baseline="-25000"/>
              <a:t>m</a:t>
            </a:r>
            <a:r>
              <a:rPr lang="pt-BR"/>
              <a:t> = retorno esperado das ações</a:t>
            </a:r>
          </a:p>
          <a:p>
            <a:pPr lvl="1">
              <a:buSzPct val="75000"/>
            </a:pPr>
            <a:r>
              <a:rPr lang="pt-BR" i="1"/>
              <a:t>r</a:t>
            </a:r>
            <a:r>
              <a:rPr lang="pt-BR" i="1" baseline="-25000"/>
              <a:t>m</a:t>
            </a:r>
            <a:r>
              <a:rPr lang="pt-BR"/>
              <a:t> = retorno efetivo das ações</a:t>
            </a:r>
          </a:p>
        </p:txBody>
      </p:sp>
      <p:sp>
        <p:nvSpPr>
          <p:cNvPr id="399366" name="Text Box 6"/>
          <p:cNvSpPr txBox="1">
            <a:spLocks noChangeArrowheads="1"/>
          </p:cNvSpPr>
          <p:nvPr/>
        </p:nvSpPr>
        <p:spPr bwMode="auto">
          <a:xfrm>
            <a:off x="695325" y="1427163"/>
            <a:ext cx="55784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O trade-off entre risco e retorno</a:t>
            </a:r>
          </a:p>
        </p:txBody>
      </p:sp>
    </p:spTree>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97337621-59E2-4C93-97D8-773430ECB0F3}" type="slidenum">
              <a:rPr lang="en-US"/>
              <a:pPr/>
              <a:t>11</a:t>
            </a:fld>
            <a:endParaRPr lang="en-US" b="0">
              <a:latin typeface="Times New Roman" pitchFamily="18" charset="0"/>
            </a:endParaRPr>
          </a:p>
        </p:txBody>
      </p:sp>
      <p:sp>
        <p:nvSpPr>
          <p:cNvPr id="9625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9625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96260" name="Rectangle 4"/>
          <p:cNvSpPr>
            <a:spLocks noGrp="1" noChangeArrowheads="1"/>
          </p:cNvSpPr>
          <p:nvPr>
            <p:ph type="title"/>
          </p:nvPr>
        </p:nvSpPr>
        <p:spPr>
          <a:noFill/>
          <a:ln/>
        </p:spPr>
        <p:txBody>
          <a:bodyPr/>
          <a:lstStyle/>
          <a:p>
            <a:r>
              <a:rPr lang="pt-BR"/>
              <a:t>Descrição do risco</a:t>
            </a:r>
          </a:p>
        </p:txBody>
      </p:sp>
      <p:sp>
        <p:nvSpPr>
          <p:cNvPr id="96261" name="Rectangle 5"/>
          <p:cNvSpPr>
            <a:spLocks noGrp="1" noChangeArrowheads="1"/>
          </p:cNvSpPr>
          <p:nvPr>
            <p:ph type="body" idx="1"/>
          </p:nvPr>
        </p:nvSpPr>
        <p:spPr>
          <a:noFill/>
          <a:ln/>
        </p:spPr>
        <p:txBody>
          <a:bodyPr/>
          <a:lstStyle/>
          <a:p>
            <a:pPr>
              <a:spcBef>
                <a:spcPct val="550000"/>
              </a:spcBef>
            </a:pPr>
            <a:r>
              <a:rPr lang="pt-BR"/>
              <a:t>Dados:</a:t>
            </a:r>
          </a:p>
          <a:p>
            <a:pPr lvl="1">
              <a:spcBef>
                <a:spcPct val="100000"/>
              </a:spcBef>
            </a:pPr>
            <a:r>
              <a:rPr lang="pt-BR"/>
              <a:t>Dois resultados possíveis apresentando os payoffs </a:t>
            </a:r>
            <a:r>
              <a:rPr lang="pt-BR" i="1"/>
              <a:t>X</a:t>
            </a:r>
            <a:r>
              <a:rPr lang="pt-BR" i="1" baseline="-25000"/>
              <a:t>1</a:t>
            </a:r>
            <a:r>
              <a:rPr lang="pt-BR" i="1"/>
              <a:t> </a:t>
            </a:r>
            <a:r>
              <a:rPr lang="pt-BR"/>
              <a:t>e </a:t>
            </a:r>
            <a:r>
              <a:rPr lang="pt-BR" i="1"/>
              <a:t>X</a:t>
            </a:r>
            <a:r>
              <a:rPr lang="pt-BR" i="1" baseline="-25000"/>
              <a:t>2.</a:t>
            </a:r>
          </a:p>
          <a:p>
            <a:pPr lvl="1">
              <a:spcBef>
                <a:spcPct val="100000"/>
              </a:spcBef>
            </a:pPr>
            <a:r>
              <a:rPr lang="pt-BR"/>
              <a:t>As probabilidades de cada resultado são indicadas por </a:t>
            </a:r>
            <a:r>
              <a:rPr lang="pt-BR" i="1"/>
              <a:t>Pr</a:t>
            </a:r>
            <a:r>
              <a:rPr lang="pt-BR" i="1" baseline="-25000"/>
              <a:t>1 </a:t>
            </a:r>
            <a:r>
              <a:rPr lang="pt-BR"/>
              <a:t>e </a:t>
            </a:r>
            <a:r>
              <a:rPr lang="pt-BR" i="1"/>
              <a:t>Pr</a:t>
            </a:r>
            <a:r>
              <a:rPr lang="pt-BR" i="1" baseline="-25000"/>
              <a:t>2.</a:t>
            </a:r>
            <a:endParaRPr lang="pt-BR"/>
          </a:p>
        </p:txBody>
      </p:sp>
      <p:sp>
        <p:nvSpPr>
          <p:cNvPr id="96262" name="Rectangle 6"/>
          <p:cNvSpPr>
            <a:spLocks noChangeArrowheads="1"/>
          </p:cNvSpPr>
          <p:nvPr/>
        </p:nvSpPr>
        <p:spPr bwMode="auto">
          <a:xfrm>
            <a:off x="1725613" y="5195888"/>
            <a:ext cx="203200" cy="457200"/>
          </a:xfrm>
          <a:prstGeom prst="rect">
            <a:avLst/>
          </a:prstGeom>
          <a:noFill/>
          <a:ln w="12700">
            <a:noFill/>
            <a:miter lim="800000"/>
            <a:headEnd/>
            <a:tailEnd/>
          </a:ln>
          <a:effectLst/>
        </p:spPr>
        <p:txBody>
          <a:bodyPr wrap="none" anchor="ctr"/>
          <a:lstStyle/>
          <a:p>
            <a:endParaRPr lang="pt-BR"/>
          </a:p>
        </p:txBody>
      </p:sp>
    </p:spTree>
  </p:cSld>
  <p:clrMapOvr>
    <a:masterClrMapping/>
  </p:clrMapOvr>
  <p:transition spd="med">
    <p:wipe dir="r"/>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C502DA34-BC93-444D-AFCA-B7CE96573FA8}" type="slidenum">
              <a:rPr lang="en-US"/>
              <a:pPr/>
              <a:t>110</a:t>
            </a:fld>
            <a:endParaRPr lang="en-US" b="0">
              <a:latin typeface="Times New Roman" pitchFamily="18" charset="0"/>
            </a:endParaRPr>
          </a:p>
        </p:txBody>
      </p:sp>
      <p:sp>
        <p:nvSpPr>
          <p:cNvPr id="26829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6829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68292" name="Rectangle 4"/>
          <p:cNvSpPr>
            <a:spLocks noGrp="1" noChangeArrowheads="1"/>
          </p:cNvSpPr>
          <p:nvPr>
            <p:ph type="title"/>
          </p:nvPr>
        </p:nvSpPr>
        <p:spPr>
          <a:noFill/>
          <a:ln/>
        </p:spPr>
        <p:txBody>
          <a:bodyPr/>
          <a:lstStyle/>
          <a:p>
            <a:r>
              <a:rPr lang="pt-BR"/>
              <a:t>Demanda por ativos de risco</a:t>
            </a:r>
          </a:p>
        </p:txBody>
      </p:sp>
      <p:sp>
        <p:nvSpPr>
          <p:cNvPr id="268293" name="Rectangle 5"/>
          <p:cNvSpPr>
            <a:spLocks noGrp="1" noChangeArrowheads="1"/>
          </p:cNvSpPr>
          <p:nvPr>
            <p:ph type="body" idx="1"/>
          </p:nvPr>
        </p:nvSpPr>
        <p:spPr>
          <a:xfrm>
            <a:off x="1143000" y="2251075"/>
            <a:ext cx="7772400" cy="3692525"/>
          </a:xfrm>
          <a:noFill/>
          <a:ln/>
        </p:spPr>
        <p:txBody>
          <a:bodyPr/>
          <a:lstStyle/>
          <a:p>
            <a:pPr>
              <a:spcBef>
                <a:spcPct val="70000"/>
              </a:spcBef>
            </a:pPr>
            <a:r>
              <a:rPr lang="pt-BR"/>
              <a:t>No momento da decisão quanto ao investimento, nós conhecemos o conjunto de resultados possíveis e a probabilidade de cada um, mas não sabemos qual resultado ocorrerá.</a:t>
            </a:r>
          </a:p>
        </p:txBody>
      </p:sp>
      <p:sp>
        <p:nvSpPr>
          <p:cNvPr id="268294" name="Text Box 6"/>
          <p:cNvSpPr txBox="1">
            <a:spLocks noChangeArrowheads="1"/>
          </p:cNvSpPr>
          <p:nvPr/>
        </p:nvSpPr>
        <p:spPr bwMode="auto">
          <a:xfrm>
            <a:off x="695325" y="1427163"/>
            <a:ext cx="55784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O trade-off entre risco e retorno</a:t>
            </a:r>
          </a:p>
        </p:txBody>
      </p:sp>
    </p:spTree>
  </p:cSld>
  <p:clrMapOvr>
    <a:masterClrMapping/>
  </p:clrMapOvr>
  <p:transition spd="med">
    <p:wipe dir="r"/>
  </p:transition>
</p:sld>
</file>

<file path=ppt/slides/slide1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3B97CC6B-7D4C-4E4A-93C8-8910479958E8}" type="slidenum">
              <a:rPr lang="en-US"/>
              <a:pPr/>
              <a:t>111</a:t>
            </a:fld>
            <a:endParaRPr lang="en-US" b="0">
              <a:latin typeface="Times New Roman" pitchFamily="18" charset="0"/>
            </a:endParaRPr>
          </a:p>
        </p:txBody>
      </p:sp>
      <p:sp>
        <p:nvSpPr>
          <p:cNvPr id="27033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7033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70340" name="Rectangle 4"/>
          <p:cNvSpPr>
            <a:spLocks noGrp="1" noChangeArrowheads="1"/>
          </p:cNvSpPr>
          <p:nvPr>
            <p:ph type="title"/>
          </p:nvPr>
        </p:nvSpPr>
        <p:spPr>
          <a:noFill/>
          <a:ln/>
        </p:spPr>
        <p:txBody>
          <a:bodyPr/>
          <a:lstStyle/>
          <a:p>
            <a:r>
              <a:rPr lang="pt-BR"/>
              <a:t>Demanda por ativos de risco</a:t>
            </a:r>
          </a:p>
        </p:txBody>
      </p:sp>
      <p:sp>
        <p:nvSpPr>
          <p:cNvPr id="270341" name="Rectangle 5"/>
          <p:cNvSpPr>
            <a:spLocks noGrp="1" noChangeArrowheads="1"/>
          </p:cNvSpPr>
          <p:nvPr>
            <p:ph type="body" idx="1"/>
          </p:nvPr>
        </p:nvSpPr>
        <p:spPr>
          <a:xfrm>
            <a:off x="1143000" y="2289175"/>
            <a:ext cx="7772400" cy="3654425"/>
          </a:xfrm>
          <a:noFill/>
          <a:ln/>
        </p:spPr>
        <p:txBody>
          <a:bodyPr/>
          <a:lstStyle/>
          <a:p>
            <a:pPr>
              <a:spcBef>
                <a:spcPct val="70000"/>
              </a:spcBef>
            </a:pPr>
            <a:r>
              <a:rPr lang="pt-BR"/>
              <a:t>O ativo de risco tem um retorno esperado maior do que o ativo sem risco (</a:t>
            </a:r>
            <a:r>
              <a:rPr lang="pt-BR" i="1"/>
              <a:t>R</a:t>
            </a:r>
            <a:r>
              <a:rPr lang="pt-BR" i="1" baseline="-25000"/>
              <a:t>m</a:t>
            </a:r>
            <a:r>
              <a:rPr lang="pt-BR" i="1"/>
              <a:t> &gt; R</a:t>
            </a:r>
            <a:r>
              <a:rPr lang="pt-BR" i="1" baseline="-25000"/>
              <a:t>f</a:t>
            </a:r>
            <a:r>
              <a:rPr lang="pt-BR"/>
              <a:t>).</a:t>
            </a:r>
          </a:p>
          <a:p>
            <a:pPr>
              <a:spcBef>
                <a:spcPct val="70000"/>
              </a:spcBef>
            </a:pPr>
            <a:r>
              <a:rPr lang="pt-BR"/>
              <a:t>Caso contrário, os investidores avessos a riscos comprariam apenas Letras do Tesouro Nacional.</a:t>
            </a:r>
          </a:p>
        </p:txBody>
      </p:sp>
      <p:sp>
        <p:nvSpPr>
          <p:cNvPr id="270342" name="Text Box 6"/>
          <p:cNvSpPr txBox="1">
            <a:spLocks noChangeArrowheads="1"/>
          </p:cNvSpPr>
          <p:nvPr/>
        </p:nvSpPr>
        <p:spPr bwMode="auto">
          <a:xfrm>
            <a:off x="695325" y="1427163"/>
            <a:ext cx="55784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O trade-off entre risco e retorno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0341">
                                            <p:txEl>
                                              <p:pRg st="0" end="0"/>
                                            </p:txEl>
                                          </p:spTgt>
                                        </p:tgtEl>
                                        <p:attrNameLst>
                                          <p:attrName>style.visibility</p:attrName>
                                        </p:attrNameLst>
                                      </p:cBhvr>
                                      <p:to>
                                        <p:strVal val="visible"/>
                                      </p:to>
                                    </p:set>
                                    <p:animEffect transition="in" filter="wipe(left)">
                                      <p:cBhvr>
                                        <p:cTn id="7" dur="500"/>
                                        <p:tgtEl>
                                          <p:spTgt spid="2703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0341">
                                            <p:txEl>
                                              <p:pRg st="1" end="1"/>
                                            </p:txEl>
                                          </p:spTgt>
                                        </p:tgtEl>
                                        <p:attrNameLst>
                                          <p:attrName>style.visibility</p:attrName>
                                        </p:attrNameLst>
                                      </p:cBhvr>
                                      <p:to>
                                        <p:strVal val="visible"/>
                                      </p:to>
                                    </p:set>
                                    <p:animEffect transition="in" filter="wipe(left)">
                                      <p:cBhvr>
                                        <p:cTn id="12" dur="500"/>
                                        <p:tgtEl>
                                          <p:spTgt spid="27034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41" grpId="0" build="p" autoUpdateAnimBg="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3E2444FE-E39F-47F8-AEE1-5F2FF73037C3}" type="slidenum">
              <a:rPr lang="en-US"/>
              <a:pPr/>
              <a:t>112</a:t>
            </a:fld>
            <a:endParaRPr lang="en-US" b="0">
              <a:latin typeface="Times New Roman" pitchFamily="18" charset="0"/>
            </a:endParaRPr>
          </a:p>
        </p:txBody>
      </p:sp>
      <p:sp>
        <p:nvSpPr>
          <p:cNvPr id="27238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7238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72388" name="Rectangle 4"/>
          <p:cNvSpPr>
            <a:spLocks noGrp="1" noChangeArrowheads="1"/>
          </p:cNvSpPr>
          <p:nvPr>
            <p:ph type="title"/>
          </p:nvPr>
        </p:nvSpPr>
        <p:spPr>
          <a:noFill/>
          <a:ln/>
        </p:spPr>
        <p:txBody>
          <a:bodyPr/>
          <a:lstStyle/>
          <a:p>
            <a:r>
              <a:rPr lang="pt-BR"/>
              <a:t>Demanda por ativos de risco</a:t>
            </a:r>
          </a:p>
        </p:txBody>
      </p:sp>
      <p:sp>
        <p:nvSpPr>
          <p:cNvPr id="272389" name="Rectangle 5"/>
          <p:cNvSpPr>
            <a:spLocks noGrp="1" noChangeArrowheads="1"/>
          </p:cNvSpPr>
          <p:nvPr>
            <p:ph type="body" idx="1"/>
          </p:nvPr>
        </p:nvSpPr>
        <p:spPr>
          <a:xfrm>
            <a:off x="1143000" y="2251075"/>
            <a:ext cx="7772400" cy="3692525"/>
          </a:xfrm>
          <a:noFill/>
          <a:ln/>
        </p:spPr>
        <p:txBody>
          <a:bodyPr/>
          <a:lstStyle/>
          <a:p>
            <a:pPr>
              <a:spcBef>
                <a:spcPct val="70000"/>
              </a:spcBef>
            </a:pPr>
            <a:r>
              <a:rPr lang="pt-BR"/>
              <a:t>Como alocar os recursos:</a:t>
            </a:r>
          </a:p>
          <a:p>
            <a:pPr>
              <a:spcBef>
                <a:spcPct val="70000"/>
              </a:spcBef>
              <a:buFont typeface="Wingdings" pitchFamily="2" charset="2"/>
              <a:buNone/>
            </a:pPr>
            <a:r>
              <a:rPr lang="pt-BR"/>
              <a:t>		  </a:t>
            </a:r>
            <a:r>
              <a:rPr lang="pt-BR" i="1"/>
              <a:t>b = </a:t>
            </a:r>
            <a:r>
              <a:rPr lang="pt-BR"/>
              <a:t>proporção dos recursos no mercado acionário</a:t>
            </a:r>
          </a:p>
          <a:p>
            <a:pPr>
              <a:spcBef>
                <a:spcPct val="70000"/>
              </a:spcBef>
              <a:buFont typeface="Wingdings" pitchFamily="2" charset="2"/>
              <a:buNone/>
            </a:pPr>
            <a:r>
              <a:rPr lang="pt-BR"/>
              <a:t>	  1 - </a:t>
            </a:r>
            <a:r>
              <a:rPr lang="pt-BR" i="1"/>
              <a:t>b =</a:t>
            </a:r>
            <a:r>
              <a:rPr lang="pt-BR"/>
              <a:t> proporção nas letras do Tesouro</a:t>
            </a:r>
          </a:p>
        </p:txBody>
      </p:sp>
      <p:sp>
        <p:nvSpPr>
          <p:cNvPr id="272390" name="Text Box 6"/>
          <p:cNvSpPr txBox="1">
            <a:spLocks noChangeArrowheads="1"/>
          </p:cNvSpPr>
          <p:nvPr/>
        </p:nvSpPr>
        <p:spPr bwMode="auto">
          <a:xfrm>
            <a:off x="473075" y="1427163"/>
            <a:ext cx="43529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Carteira de investimento</a:t>
            </a:r>
            <a:endParaRPr lang="en-US" sz="3200" b="1"/>
          </a:p>
        </p:txBody>
      </p:sp>
    </p:spTree>
  </p:cSld>
  <p:clrMapOvr>
    <a:masterClrMapping/>
  </p:clrMapOvr>
  <p:transition spd="med">
    <p:wipe dir="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8DAFA685-602D-44A7-8965-4EACF40E1011}" type="slidenum">
              <a:rPr lang="en-US"/>
              <a:pPr/>
              <a:t>113</a:t>
            </a:fld>
            <a:endParaRPr lang="en-US" b="0">
              <a:latin typeface="Times New Roman" pitchFamily="18" charset="0"/>
            </a:endParaRPr>
          </a:p>
        </p:txBody>
      </p:sp>
      <p:sp>
        <p:nvSpPr>
          <p:cNvPr id="27443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7443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74436" name="Rectangle 4"/>
          <p:cNvSpPr>
            <a:spLocks noGrp="1" noChangeArrowheads="1"/>
          </p:cNvSpPr>
          <p:nvPr>
            <p:ph type="title"/>
          </p:nvPr>
        </p:nvSpPr>
        <p:spPr>
          <a:noFill/>
          <a:ln/>
        </p:spPr>
        <p:txBody>
          <a:bodyPr/>
          <a:lstStyle/>
          <a:p>
            <a:r>
              <a:rPr lang="pt-BR"/>
              <a:t>Demanda por ativos de risco</a:t>
            </a:r>
          </a:p>
        </p:txBody>
      </p:sp>
      <p:sp>
        <p:nvSpPr>
          <p:cNvPr id="274437" name="Rectangle 5"/>
          <p:cNvSpPr>
            <a:spLocks noGrp="1" noChangeArrowheads="1"/>
          </p:cNvSpPr>
          <p:nvPr>
            <p:ph type="body" idx="1"/>
          </p:nvPr>
        </p:nvSpPr>
        <p:spPr>
          <a:xfrm>
            <a:off x="1143000" y="2232025"/>
            <a:ext cx="7772400" cy="3711575"/>
          </a:xfrm>
          <a:noFill/>
          <a:ln/>
        </p:spPr>
        <p:txBody>
          <a:bodyPr/>
          <a:lstStyle/>
          <a:p>
            <a:pPr>
              <a:spcBef>
                <a:spcPct val="70000"/>
              </a:spcBef>
            </a:pPr>
            <a:r>
              <a:rPr lang="pt-BR"/>
              <a:t>Retorno esperado:</a:t>
            </a:r>
          </a:p>
          <a:p>
            <a:pPr>
              <a:spcBef>
                <a:spcPct val="70000"/>
              </a:spcBef>
              <a:buFont typeface="Wingdings" pitchFamily="2" charset="2"/>
              <a:buNone/>
            </a:pPr>
            <a:r>
              <a:rPr lang="pt-BR"/>
              <a:t>	</a:t>
            </a:r>
            <a:r>
              <a:rPr lang="pt-BR" i="1"/>
              <a:t>R</a:t>
            </a:r>
            <a:r>
              <a:rPr lang="pt-BR" i="1" baseline="-25000"/>
              <a:t>p</a:t>
            </a:r>
            <a:r>
              <a:rPr lang="pt-BR" i="1"/>
              <a:t>: </a:t>
            </a:r>
            <a:r>
              <a:rPr lang="pt-BR"/>
              <a:t>média ponderada</a:t>
            </a:r>
            <a:r>
              <a:rPr lang="pt-BR" i="1"/>
              <a:t> </a:t>
            </a:r>
            <a:r>
              <a:rPr lang="pt-BR"/>
              <a:t>entre os retornos esperados dos dois ativos</a:t>
            </a:r>
          </a:p>
          <a:p>
            <a:pPr>
              <a:spcBef>
                <a:spcPct val="70000"/>
              </a:spcBef>
              <a:buFont typeface="Wingdings" pitchFamily="2" charset="2"/>
              <a:buNone/>
            </a:pPr>
            <a:r>
              <a:rPr lang="pt-BR"/>
              <a:t>	</a:t>
            </a:r>
            <a:r>
              <a:rPr lang="pt-BR" i="1"/>
              <a:t>R</a:t>
            </a:r>
            <a:r>
              <a:rPr lang="pt-BR" i="1" baseline="-25000"/>
              <a:t>p </a:t>
            </a:r>
            <a:r>
              <a:rPr lang="pt-BR" i="1"/>
              <a:t>= bR</a:t>
            </a:r>
            <a:r>
              <a:rPr lang="pt-BR" i="1" baseline="-25000"/>
              <a:t>m</a:t>
            </a:r>
            <a:r>
              <a:rPr lang="pt-BR" i="1"/>
              <a:t> + </a:t>
            </a:r>
            <a:r>
              <a:rPr lang="pt-BR"/>
              <a:t>(1 - </a:t>
            </a:r>
            <a:r>
              <a:rPr lang="pt-BR" i="1"/>
              <a:t>b</a:t>
            </a:r>
            <a:r>
              <a:rPr lang="pt-BR"/>
              <a:t>)</a:t>
            </a:r>
            <a:r>
              <a:rPr lang="pt-BR" i="1"/>
              <a:t>R</a:t>
            </a:r>
            <a:r>
              <a:rPr lang="pt-BR" i="1" baseline="-25000"/>
              <a:t>f</a:t>
            </a:r>
            <a:r>
              <a:rPr lang="pt-BR" i="1" baseline="30000"/>
              <a:t> </a:t>
            </a:r>
            <a:endParaRPr lang="pt-BR"/>
          </a:p>
        </p:txBody>
      </p:sp>
      <p:sp>
        <p:nvSpPr>
          <p:cNvPr id="274438" name="Text Box 6"/>
          <p:cNvSpPr txBox="1">
            <a:spLocks noChangeArrowheads="1"/>
          </p:cNvSpPr>
          <p:nvPr/>
        </p:nvSpPr>
        <p:spPr bwMode="auto">
          <a:xfrm>
            <a:off x="401638" y="1427163"/>
            <a:ext cx="43529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Carteira de investimento</a:t>
            </a:r>
          </a:p>
        </p:txBody>
      </p:sp>
    </p:spTree>
  </p:cSld>
  <p:clrMapOvr>
    <a:masterClrMapping/>
  </p:clrMapOvr>
  <p:transition spd="med">
    <p:wipe dir="r"/>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1EC1D376-20C4-41CA-B35C-A69A1D5CB45E}" type="slidenum">
              <a:rPr lang="en-US"/>
              <a:pPr/>
              <a:t>114</a:t>
            </a:fld>
            <a:endParaRPr lang="en-US" b="0">
              <a:latin typeface="Times New Roman" pitchFamily="18" charset="0"/>
            </a:endParaRPr>
          </a:p>
        </p:txBody>
      </p:sp>
      <p:sp>
        <p:nvSpPr>
          <p:cNvPr id="401410" name="Rectangle 2050"/>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01411" name="Rectangle 2051"/>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01412" name="Rectangle 2052"/>
          <p:cNvSpPr>
            <a:spLocks noGrp="1" noChangeArrowheads="1"/>
          </p:cNvSpPr>
          <p:nvPr>
            <p:ph type="title"/>
          </p:nvPr>
        </p:nvSpPr>
        <p:spPr>
          <a:noFill/>
          <a:ln/>
        </p:spPr>
        <p:txBody>
          <a:bodyPr/>
          <a:lstStyle/>
          <a:p>
            <a:r>
              <a:rPr lang="pt-BR"/>
              <a:t>Demanda por ativos de risco</a:t>
            </a:r>
          </a:p>
        </p:txBody>
      </p:sp>
      <p:sp>
        <p:nvSpPr>
          <p:cNvPr id="401413" name="Rectangle 2053"/>
          <p:cNvSpPr>
            <a:spLocks noGrp="1" noChangeArrowheads="1"/>
          </p:cNvSpPr>
          <p:nvPr>
            <p:ph type="body" idx="1"/>
          </p:nvPr>
        </p:nvSpPr>
        <p:spPr>
          <a:xfrm>
            <a:off x="1143000" y="2232025"/>
            <a:ext cx="7772400" cy="3711575"/>
          </a:xfrm>
          <a:noFill/>
          <a:ln/>
        </p:spPr>
        <p:txBody>
          <a:bodyPr/>
          <a:lstStyle/>
          <a:p>
            <a:pPr>
              <a:spcBef>
                <a:spcPct val="70000"/>
              </a:spcBef>
            </a:pPr>
            <a:r>
              <a:rPr lang="pt-BR"/>
              <a:t>Retorno esperado :</a:t>
            </a:r>
          </a:p>
          <a:p>
            <a:pPr>
              <a:spcBef>
                <a:spcPct val="70000"/>
              </a:spcBef>
              <a:buFont typeface="Wingdings" pitchFamily="2" charset="2"/>
              <a:buNone/>
            </a:pPr>
            <a:r>
              <a:rPr lang="pt-BR"/>
              <a:t>	Se </a:t>
            </a:r>
            <a:r>
              <a:rPr lang="pt-BR" i="1"/>
              <a:t>R</a:t>
            </a:r>
            <a:r>
              <a:rPr lang="pt-BR" i="1" baseline="-25000"/>
              <a:t>m </a:t>
            </a:r>
            <a:r>
              <a:rPr lang="pt-BR" i="1"/>
              <a:t>= </a:t>
            </a:r>
            <a:r>
              <a:rPr lang="pt-BR"/>
              <a:t>12%, </a:t>
            </a:r>
            <a:r>
              <a:rPr lang="pt-BR" i="1"/>
              <a:t>R</a:t>
            </a:r>
            <a:r>
              <a:rPr lang="pt-BR" i="1" baseline="-25000"/>
              <a:t>f</a:t>
            </a:r>
            <a:r>
              <a:rPr lang="pt-BR" i="1"/>
              <a:t> = </a:t>
            </a:r>
            <a:r>
              <a:rPr lang="pt-BR"/>
              <a:t>4%, e </a:t>
            </a:r>
            <a:r>
              <a:rPr lang="pt-BR" i="1"/>
              <a:t>b = </a:t>
            </a:r>
            <a:r>
              <a:rPr lang="pt-BR"/>
              <a:t>1/2</a:t>
            </a:r>
          </a:p>
          <a:p>
            <a:pPr>
              <a:spcBef>
                <a:spcPct val="70000"/>
              </a:spcBef>
              <a:buFont typeface="Wingdings" pitchFamily="2" charset="2"/>
              <a:buNone/>
            </a:pPr>
            <a:r>
              <a:rPr lang="pt-BR" i="1"/>
              <a:t>	R</a:t>
            </a:r>
            <a:r>
              <a:rPr lang="pt-BR" i="1" baseline="-25000"/>
              <a:t>p</a:t>
            </a:r>
            <a:r>
              <a:rPr lang="pt-BR" i="1"/>
              <a:t> = </a:t>
            </a:r>
            <a:r>
              <a:rPr lang="pt-BR"/>
              <a:t>1/2(0,12) + 1/2(0,04) = 8%</a:t>
            </a:r>
          </a:p>
        </p:txBody>
      </p:sp>
      <p:sp>
        <p:nvSpPr>
          <p:cNvPr id="401414" name="Text Box 2054"/>
          <p:cNvSpPr txBox="1">
            <a:spLocks noChangeArrowheads="1"/>
          </p:cNvSpPr>
          <p:nvPr/>
        </p:nvSpPr>
        <p:spPr bwMode="auto">
          <a:xfrm>
            <a:off x="592138" y="1427163"/>
            <a:ext cx="43529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Carteira de investimento</a:t>
            </a:r>
          </a:p>
        </p:txBody>
      </p:sp>
    </p:spTree>
  </p:cSld>
  <p:clrMapOvr>
    <a:masterClrMapping/>
  </p:clrMapOvr>
  <p:transition spd="med">
    <p:wipe dir="r"/>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DE91C386-999E-416B-9E55-554E00B0C45D}" type="slidenum">
              <a:rPr lang="en-US"/>
              <a:pPr/>
              <a:t>115</a:t>
            </a:fld>
            <a:endParaRPr lang="en-US" b="0">
              <a:latin typeface="Times New Roman" pitchFamily="18" charset="0"/>
            </a:endParaRPr>
          </a:p>
        </p:txBody>
      </p:sp>
      <p:sp>
        <p:nvSpPr>
          <p:cNvPr id="40345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0345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03460" name="Rectangle 4"/>
          <p:cNvSpPr>
            <a:spLocks noGrp="1" noChangeArrowheads="1"/>
          </p:cNvSpPr>
          <p:nvPr>
            <p:ph type="title"/>
          </p:nvPr>
        </p:nvSpPr>
        <p:spPr>
          <a:noFill/>
          <a:ln/>
        </p:spPr>
        <p:txBody>
          <a:bodyPr/>
          <a:lstStyle/>
          <a:p>
            <a:r>
              <a:rPr lang="pt-BR"/>
              <a:t>Demanda por ativos de risco</a:t>
            </a:r>
          </a:p>
        </p:txBody>
      </p:sp>
      <p:sp>
        <p:nvSpPr>
          <p:cNvPr id="403461" name="Rectangle 5"/>
          <p:cNvSpPr>
            <a:spLocks noGrp="1" noChangeArrowheads="1"/>
          </p:cNvSpPr>
          <p:nvPr>
            <p:ph type="body" idx="1"/>
          </p:nvPr>
        </p:nvSpPr>
        <p:spPr>
          <a:xfrm>
            <a:off x="1143000" y="2232025"/>
            <a:ext cx="7772400" cy="3711575"/>
          </a:xfrm>
          <a:noFill/>
          <a:ln/>
        </p:spPr>
        <p:txBody>
          <a:bodyPr/>
          <a:lstStyle/>
          <a:p>
            <a:pPr>
              <a:spcBef>
                <a:spcPct val="70000"/>
              </a:spcBef>
            </a:pPr>
            <a:r>
              <a:rPr lang="pt-BR">
                <a:solidFill>
                  <a:srgbClr val="FF3300"/>
                </a:solidFill>
              </a:rPr>
              <a:t>Pergunta</a:t>
            </a:r>
            <a:endParaRPr lang="pt-BR" b="1">
              <a:solidFill>
                <a:srgbClr val="FF3300"/>
              </a:solidFill>
            </a:endParaRPr>
          </a:p>
          <a:p>
            <a:pPr lvl="1">
              <a:spcBef>
                <a:spcPct val="70000"/>
              </a:spcBef>
            </a:pPr>
            <a:r>
              <a:rPr lang="pt-BR"/>
              <a:t>Quão arriscada é a carteira de investimentos?</a:t>
            </a:r>
          </a:p>
        </p:txBody>
      </p:sp>
      <p:sp>
        <p:nvSpPr>
          <p:cNvPr id="403462" name="Text Box 6"/>
          <p:cNvSpPr txBox="1">
            <a:spLocks noChangeArrowheads="1"/>
          </p:cNvSpPr>
          <p:nvPr/>
        </p:nvSpPr>
        <p:spPr bwMode="auto">
          <a:xfrm>
            <a:off x="496888" y="1427163"/>
            <a:ext cx="43529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Carteira de investimento</a:t>
            </a:r>
          </a:p>
        </p:txBody>
      </p:sp>
    </p:spTree>
  </p:cSld>
  <p:clrMapOvr>
    <a:masterClrMapping/>
  </p:clrMapOvr>
  <p:transition spd="med">
    <p:wipe dir="r"/>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11" name="Espaço Reservado para Número de Slide 4"/>
          <p:cNvSpPr>
            <a:spLocks noGrp="1"/>
          </p:cNvSpPr>
          <p:nvPr>
            <p:ph type="sldNum" sz="quarter" idx="11"/>
          </p:nvPr>
        </p:nvSpPr>
        <p:spPr/>
        <p:txBody>
          <a:bodyPr/>
          <a:lstStyle/>
          <a:p>
            <a:r>
              <a:rPr lang="en-US"/>
              <a:t>Slide </a:t>
            </a:r>
            <a:fld id="{93B6C57C-2643-4A5D-9825-F30F0C26EBE4}" type="slidenum">
              <a:rPr lang="en-US"/>
              <a:pPr/>
              <a:t>116</a:t>
            </a:fld>
            <a:endParaRPr lang="en-US" b="0">
              <a:latin typeface="Times New Roman" pitchFamily="18" charset="0"/>
            </a:endParaRPr>
          </a:p>
        </p:txBody>
      </p:sp>
      <p:sp>
        <p:nvSpPr>
          <p:cNvPr id="27648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7648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76484" name="Rectangle 4"/>
          <p:cNvSpPr>
            <a:spLocks noGrp="1" noChangeArrowheads="1"/>
          </p:cNvSpPr>
          <p:nvPr>
            <p:ph type="title"/>
          </p:nvPr>
        </p:nvSpPr>
        <p:spPr>
          <a:noFill/>
          <a:ln/>
        </p:spPr>
        <p:txBody>
          <a:bodyPr/>
          <a:lstStyle/>
          <a:p>
            <a:r>
              <a:rPr lang="pt-BR"/>
              <a:t>Demanda por ativos de risco</a:t>
            </a:r>
          </a:p>
        </p:txBody>
      </p:sp>
      <p:sp>
        <p:nvSpPr>
          <p:cNvPr id="276485" name="Rectangle 5"/>
          <p:cNvSpPr>
            <a:spLocks noGrp="1" noChangeArrowheads="1"/>
          </p:cNvSpPr>
          <p:nvPr>
            <p:ph type="body" idx="1"/>
          </p:nvPr>
        </p:nvSpPr>
        <p:spPr>
          <a:xfrm>
            <a:off x="1143000" y="2289175"/>
            <a:ext cx="7772400" cy="3654425"/>
          </a:xfrm>
          <a:noFill/>
          <a:ln/>
        </p:spPr>
        <p:txBody>
          <a:bodyPr/>
          <a:lstStyle/>
          <a:p>
            <a:pPr>
              <a:spcBef>
                <a:spcPct val="70000"/>
              </a:spcBef>
            </a:pPr>
            <a:r>
              <a:rPr lang="pt-BR"/>
              <a:t> O risco (desvio padrão) da carteira é a fração da carteira com investimentos em ativos de risco multiplicada pelo desvio padrão de tal ativo: </a:t>
            </a:r>
          </a:p>
        </p:txBody>
      </p:sp>
      <p:grpSp>
        <p:nvGrpSpPr>
          <p:cNvPr id="276489" name="Group 9"/>
          <p:cNvGrpSpPr>
            <a:grpSpLocks/>
          </p:cNvGrpSpPr>
          <p:nvPr/>
        </p:nvGrpSpPr>
        <p:grpSpPr bwMode="auto">
          <a:xfrm>
            <a:off x="2895600" y="4476750"/>
            <a:ext cx="3124200" cy="1333500"/>
            <a:chOff x="1824" y="2820"/>
            <a:chExt cx="1968" cy="840"/>
          </a:xfrm>
        </p:grpSpPr>
        <p:sp>
          <p:nvSpPr>
            <p:cNvPr id="276488" name="Rectangle 8"/>
            <p:cNvSpPr>
              <a:spLocks noChangeArrowheads="1"/>
            </p:cNvSpPr>
            <p:nvPr/>
          </p:nvSpPr>
          <p:spPr bwMode="auto">
            <a:xfrm>
              <a:off x="1824" y="2820"/>
              <a:ext cx="1968" cy="840"/>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27008" name="Object 0">
              <a:hlinkClick r:id="" action="ppaction://ole?verb=0"/>
            </p:cNvPr>
            <p:cNvGraphicFramePr>
              <a:graphicFrameLocks/>
            </p:cNvGraphicFramePr>
            <p:nvPr/>
          </p:nvGraphicFramePr>
          <p:xfrm>
            <a:off x="1886" y="2901"/>
            <a:ext cx="1821" cy="703"/>
          </p:xfrm>
          <a:graphic>
            <a:graphicData uri="http://schemas.openxmlformats.org/presentationml/2006/ole">
              <p:oleObj spid="_x0000_s427008" name="Equação" r:id="rId4" imgW="622080" imgH="241200" progId="Equation.3">
                <p:embed/>
              </p:oleObj>
            </a:graphicData>
          </a:graphic>
        </p:graphicFrame>
      </p:grpSp>
      <p:sp>
        <p:nvSpPr>
          <p:cNvPr id="276487" name="Text Box 7"/>
          <p:cNvSpPr txBox="1">
            <a:spLocks noChangeArrowheads="1"/>
          </p:cNvSpPr>
          <p:nvPr/>
        </p:nvSpPr>
        <p:spPr bwMode="auto">
          <a:xfrm>
            <a:off x="420688" y="1427163"/>
            <a:ext cx="43529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Carteira de investimento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76489"/>
                                        </p:tgtEl>
                                        <p:attrNameLst>
                                          <p:attrName>style.visibility</p:attrName>
                                        </p:attrNameLst>
                                      </p:cBhvr>
                                      <p:to>
                                        <p:strVal val="visible"/>
                                      </p:to>
                                    </p:set>
                                    <p:animEffect transition="in" filter="barn(outVertical)">
                                      <p:cBhvr>
                                        <p:cTn id="7" dur="500"/>
                                        <p:tgtEl>
                                          <p:spTgt spid="2764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13" name="Espaço Reservado para Número de Slide 4"/>
          <p:cNvSpPr>
            <a:spLocks noGrp="1"/>
          </p:cNvSpPr>
          <p:nvPr>
            <p:ph type="sldNum" sz="quarter" idx="11"/>
          </p:nvPr>
        </p:nvSpPr>
        <p:spPr/>
        <p:txBody>
          <a:bodyPr/>
          <a:lstStyle/>
          <a:p>
            <a:r>
              <a:rPr lang="en-US"/>
              <a:t>Slide </a:t>
            </a:r>
            <a:fld id="{DE9BFB5F-5DE9-4BEA-B837-EF195A622BD2}" type="slidenum">
              <a:rPr lang="en-US"/>
              <a:pPr/>
              <a:t>117</a:t>
            </a:fld>
            <a:endParaRPr lang="en-US" b="0">
              <a:latin typeface="Times New Roman" pitchFamily="18" charset="0"/>
            </a:endParaRPr>
          </a:p>
        </p:txBody>
      </p:sp>
      <p:sp>
        <p:nvSpPr>
          <p:cNvPr id="27853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7853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78532" name="Rectangle 4"/>
          <p:cNvSpPr>
            <a:spLocks noGrp="1" noChangeArrowheads="1"/>
          </p:cNvSpPr>
          <p:nvPr>
            <p:ph type="title"/>
          </p:nvPr>
        </p:nvSpPr>
        <p:spPr>
          <a:noFill/>
          <a:ln/>
        </p:spPr>
        <p:txBody>
          <a:bodyPr/>
          <a:lstStyle/>
          <a:p>
            <a:r>
              <a:rPr lang="pt-BR"/>
              <a:t>Demanda por ativos de risco</a:t>
            </a:r>
          </a:p>
        </p:txBody>
      </p:sp>
      <p:sp>
        <p:nvSpPr>
          <p:cNvPr id="278533" name="Rectangle 5"/>
          <p:cNvSpPr>
            <a:spLocks noGrp="1" noChangeArrowheads="1"/>
          </p:cNvSpPr>
          <p:nvPr>
            <p:ph type="body" idx="1"/>
          </p:nvPr>
        </p:nvSpPr>
        <p:spPr>
          <a:xfrm>
            <a:off x="1143000" y="1635125"/>
            <a:ext cx="7772400" cy="4308475"/>
          </a:xfrm>
          <a:noFill/>
          <a:ln/>
        </p:spPr>
        <p:txBody>
          <a:bodyPr/>
          <a:lstStyle/>
          <a:p>
            <a:pPr>
              <a:spcBef>
                <a:spcPct val="70000"/>
              </a:spcBef>
            </a:pPr>
            <a:r>
              <a:rPr lang="pt-BR">
                <a:solidFill>
                  <a:srgbClr val="F31751"/>
                </a:solidFill>
              </a:rPr>
              <a:t>Problema da escolha do investidor</a:t>
            </a:r>
            <a:endParaRPr lang="pt-BR"/>
          </a:p>
          <a:p>
            <a:pPr lvl="1">
              <a:spcBef>
                <a:spcPct val="70000"/>
              </a:spcBef>
            </a:pPr>
            <a:r>
              <a:rPr lang="pt-BR"/>
              <a:t>Determinando </a:t>
            </a:r>
            <a:r>
              <a:rPr lang="pt-BR" i="1"/>
              <a:t>b:</a:t>
            </a:r>
          </a:p>
        </p:txBody>
      </p:sp>
      <p:grpSp>
        <p:nvGrpSpPr>
          <p:cNvPr id="278540" name="Group 12"/>
          <p:cNvGrpSpPr>
            <a:grpSpLocks/>
          </p:cNvGrpSpPr>
          <p:nvPr/>
        </p:nvGrpSpPr>
        <p:grpSpPr bwMode="auto">
          <a:xfrm>
            <a:off x="1752600" y="3371850"/>
            <a:ext cx="5981700" cy="1293813"/>
            <a:chOff x="1104" y="1956"/>
            <a:chExt cx="3768" cy="815"/>
          </a:xfrm>
        </p:grpSpPr>
        <p:sp>
          <p:nvSpPr>
            <p:cNvPr id="278539" name="Rectangle 11"/>
            <p:cNvSpPr>
              <a:spLocks noChangeArrowheads="1"/>
            </p:cNvSpPr>
            <p:nvPr/>
          </p:nvSpPr>
          <p:spPr bwMode="auto">
            <a:xfrm>
              <a:off x="1104" y="1956"/>
              <a:ext cx="3768" cy="708"/>
            </a:xfrm>
            <a:prstGeom prst="rect">
              <a:avLst/>
            </a:prstGeom>
            <a:solidFill>
              <a:schemeClr val="hlink"/>
            </a:solidFill>
            <a:ln w="12700">
              <a:solidFill>
                <a:schemeClr val="tx1"/>
              </a:solidFill>
              <a:miter lim="800000"/>
              <a:headEnd/>
              <a:tailEnd/>
            </a:ln>
            <a:effectLst/>
          </p:spPr>
          <p:txBody>
            <a:bodyPr anchor="ctr">
              <a:spAutoFit/>
            </a:bodyPr>
            <a:lstStyle/>
            <a:p>
              <a:endParaRPr lang="pt-BR"/>
            </a:p>
          </p:txBody>
        </p:sp>
        <p:graphicFrame>
          <p:nvGraphicFramePr>
            <p:cNvPr id="278534" name="Object 6">
              <a:hlinkClick r:id="" action="ppaction://ole?verb=0"/>
            </p:cNvPr>
            <p:cNvGraphicFramePr>
              <a:graphicFrameLocks/>
            </p:cNvGraphicFramePr>
            <p:nvPr/>
          </p:nvGraphicFramePr>
          <p:xfrm>
            <a:off x="1168" y="2026"/>
            <a:ext cx="3600" cy="745"/>
          </p:xfrm>
          <a:graphic>
            <a:graphicData uri="http://schemas.openxmlformats.org/presentationml/2006/ole">
              <p:oleObj spid="_x0000_s278534" name="Equação" r:id="rId4" imgW="4595760" imgH="949320" progId="Equation.3">
                <p:embed/>
              </p:oleObj>
            </a:graphicData>
          </a:graphic>
        </p:graphicFrame>
      </p:grpSp>
      <p:grpSp>
        <p:nvGrpSpPr>
          <p:cNvPr id="278542" name="Group 14"/>
          <p:cNvGrpSpPr>
            <a:grpSpLocks/>
          </p:cNvGrpSpPr>
          <p:nvPr/>
        </p:nvGrpSpPr>
        <p:grpSpPr bwMode="auto">
          <a:xfrm>
            <a:off x="1752600" y="4953000"/>
            <a:ext cx="6016625" cy="1236663"/>
            <a:chOff x="1104" y="2808"/>
            <a:chExt cx="3790" cy="779"/>
          </a:xfrm>
        </p:grpSpPr>
        <p:sp>
          <p:nvSpPr>
            <p:cNvPr id="278541" name="Rectangle 13"/>
            <p:cNvSpPr>
              <a:spLocks noChangeArrowheads="1"/>
            </p:cNvSpPr>
            <p:nvPr/>
          </p:nvSpPr>
          <p:spPr bwMode="auto">
            <a:xfrm>
              <a:off x="1104" y="2808"/>
              <a:ext cx="3732" cy="648"/>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278535" name="Object 7">
              <a:hlinkClick r:id="" action="ppaction://ole?verb=0"/>
            </p:cNvPr>
            <p:cNvGraphicFramePr>
              <a:graphicFrameLocks/>
            </p:cNvGraphicFramePr>
            <p:nvPr/>
          </p:nvGraphicFramePr>
          <p:xfrm>
            <a:off x="1152" y="2856"/>
            <a:ext cx="3742" cy="731"/>
          </p:xfrm>
          <a:graphic>
            <a:graphicData uri="http://schemas.openxmlformats.org/presentationml/2006/ole">
              <p:oleObj spid="_x0000_s278535" name="Equação" r:id="rId5" imgW="4865400" imgH="949320" progId="Equation.3">
                <p:embed/>
              </p:oleObj>
            </a:graphicData>
          </a:graphic>
        </p:graphicFrame>
      </p:gr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78540"/>
                                        </p:tgtEl>
                                        <p:attrNameLst>
                                          <p:attrName>style.visibility</p:attrName>
                                        </p:attrNameLst>
                                      </p:cBhvr>
                                      <p:to>
                                        <p:strVal val="visible"/>
                                      </p:to>
                                    </p:set>
                                    <p:animEffect transition="in" filter="barn(outVertical)">
                                      <p:cBhvr>
                                        <p:cTn id="7" dur="500"/>
                                        <p:tgtEl>
                                          <p:spTgt spid="27854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78542"/>
                                        </p:tgtEl>
                                        <p:attrNameLst>
                                          <p:attrName>style.visibility</p:attrName>
                                        </p:attrNameLst>
                                      </p:cBhvr>
                                      <p:to>
                                        <p:strVal val="visible"/>
                                      </p:to>
                                    </p:set>
                                    <p:animEffect transition="in" filter="barn(outVertical)">
                                      <p:cBhvr>
                                        <p:cTn id="12" dur="500"/>
                                        <p:tgtEl>
                                          <p:spTgt spid="2785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14" name="Espaço Reservado para Número de Slide 4"/>
          <p:cNvSpPr>
            <a:spLocks noGrp="1"/>
          </p:cNvSpPr>
          <p:nvPr>
            <p:ph type="sldNum" sz="quarter" idx="11"/>
          </p:nvPr>
        </p:nvSpPr>
        <p:spPr/>
        <p:txBody>
          <a:bodyPr/>
          <a:lstStyle/>
          <a:p>
            <a:r>
              <a:rPr lang="en-US"/>
              <a:t>Slide </a:t>
            </a:r>
            <a:fld id="{CA290EFC-CC79-40D7-BB2F-5E8BDF2BDDF4}" type="slidenum">
              <a:rPr lang="en-US"/>
              <a:pPr/>
              <a:t>118</a:t>
            </a:fld>
            <a:endParaRPr lang="en-US" b="0">
              <a:latin typeface="Times New Roman" pitchFamily="18" charset="0"/>
            </a:endParaRPr>
          </a:p>
        </p:txBody>
      </p:sp>
      <p:sp>
        <p:nvSpPr>
          <p:cNvPr id="28057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8057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80580" name="Rectangle 4"/>
          <p:cNvSpPr>
            <a:spLocks noGrp="1" noChangeArrowheads="1"/>
          </p:cNvSpPr>
          <p:nvPr>
            <p:ph type="title"/>
          </p:nvPr>
        </p:nvSpPr>
        <p:spPr>
          <a:noFill/>
          <a:ln/>
        </p:spPr>
        <p:txBody>
          <a:bodyPr/>
          <a:lstStyle/>
          <a:p>
            <a:r>
              <a:rPr lang="pt-BR"/>
              <a:t>Demanda por ativos de risco</a:t>
            </a:r>
          </a:p>
        </p:txBody>
      </p:sp>
      <p:sp>
        <p:nvSpPr>
          <p:cNvPr id="280581" name="Rectangle 5"/>
          <p:cNvSpPr>
            <a:spLocks noGrp="1" noChangeArrowheads="1"/>
          </p:cNvSpPr>
          <p:nvPr>
            <p:ph type="body" idx="1"/>
          </p:nvPr>
        </p:nvSpPr>
        <p:spPr>
          <a:xfrm>
            <a:off x="1143000" y="2289175"/>
            <a:ext cx="7772400" cy="3654425"/>
          </a:xfrm>
          <a:noFill/>
          <a:ln/>
        </p:spPr>
        <p:txBody>
          <a:bodyPr/>
          <a:lstStyle/>
          <a:p>
            <a:pPr lvl="1">
              <a:spcBef>
                <a:spcPct val="70000"/>
              </a:spcBef>
            </a:pPr>
            <a:r>
              <a:rPr lang="pt-BR"/>
              <a:t>Determinando </a:t>
            </a:r>
            <a:r>
              <a:rPr lang="pt-BR" i="1"/>
              <a:t>b:</a:t>
            </a:r>
          </a:p>
        </p:txBody>
      </p:sp>
      <p:grpSp>
        <p:nvGrpSpPr>
          <p:cNvPr id="280588" name="Group 12"/>
          <p:cNvGrpSpPr>
            <a:grpSpLocks/>
          </p:cNvGrpSpPr>
          <p:nvPr/>
        </p:nvGrpSpPr>
        <p:grpSpPr bwMode="auto">
          <a:xfrm>
            <a:off x="2095500" y="4495800"/>
            <a:ext cx="5319713" cy="1720850"/>
            <a:chOff x="1320" y="2832"/>
            <a:chExt cx="3351" cy="1084"/>
          </a:xfrm>
        </p:grpSpPr>
        <p:sp>
          <p:nvSpPr>
            <p:cNvPr id="280587" name="Rectangle 11"/>
            <p:cNvSpPr>
              <a:spLocks noChangeArrowheads="1"/>
            </p:cNvSpPr>
            <p:nvPr/>
          </p:nvSpPr>
          <p:spPr bwMode="auto">
            <a:xfrm>
              <a:off x="1320" y="2832"/>
              <a:ext cx="3264" cy="948"/>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28033" name="Object 1">
              <a:hlinkClick r:id="" action="ppaction://ole?verb=0"/>
            </p:cNvPr>
            <p:cNvGraphicFramePr>
              <a:graphicFrameLocks/>
            </p:cNvGraphicFramePr>
            <p:nvPr/>
          </p:nvGraphicFramePr>
          <p:xfrm>
            <a:off x="1322" y="2832"/>
            <a:ext cx="3349" cy="1084"/>
          </p:xfrm>
          <a:graphic>
            <a:graphicData uri="http://schemas.openxmlformats.org/presentationml/2006/ole">
              <p:oleObj spid="_x0000_s428033" name="Equação" r:id="rId4" imgW="5314680" imgH="1719000" progId="Equation.3">
                <p:embed/>
              </p:oleObj>
            </a:graphicData>
          </a:graphic>
        </p:graphicFrame>
      </p:grpSp>
      <p:grpSp>
        <p:nvGrpSpPr>
          <p:cNvPr id="280586" name="Group 10"/>
          <p:cNvGrpSpPr>
            <a:grpSpLocks/>
          </p:cNvGrpSpPr>
          <p:nvPr/>
        </p:nvGrpSpPr>
        <p:grpSpPr bwMode="auto">
          <a:xfrm>
            <a:off x="2971800" y="3048000"/>
            <a:ext cx="3167063" cy="1260475"/>
            <a:chOff x="1872" y="1920"/>
            <a:chExt cx="1995" cy="794"/>
          </a:xfrm>
        </p:grpSpPr>
        <p:sp>
          <p:nvSpPr>
            <p:cNvPr id="280585" name="Rectangle 9"/>
            <p:cNvSpPr>
              <a:spLocks noChangeArrowheads="1"/>
            </p:cNvSpPr>
            <p:nvPr/>
          </p:nvSpPr>
          <p:spPr bwMode="auto">
            <a:xfrm>
              <a:off x="1872" y="1920"/>
              <a:ext cx="1944" cy="756"/>
            </a:xfrm>
            <a:prstGeom prst="rect">
              <a:avLst/>
            </a:prstGeom>
            <a:solidFill>
              <a:schemeClr val="hlink"/>
            </a:solidFill>
            <a:ln w="12700">
              <a:solidFill>
                <a:schemeClr val="tx1"/>
              </a:solidFill>
              <a:miter lim="800000"/>
              <a:headEnd/>
              <a:tailEnd/>
            </a:ln>
            <a:effectLst/>
          </p:spPr>
          <p:txBody>
            <a:bodyPr anchor="ctr">
              <a:spAutoFit/>
            </a:bodyPr>
            <a:lstStyle/>
            <a:p>
              <a:endParaRPr lang="pt-BR"/>
            </a:p>
          </p:txBody>
        </p:sp>
        <p:graphicFrame>
          <p:nvGraphicFramePr>
            <p:cNvPr id="428032" name="Object 0">
              <a:hlinkClick r:id="" action="ppaction://ole?verb=0"/>
            </p:cNvPr>
            <p:cNvGraphicFramePr>
              <a:graphicFrameLocks/>
            </p:cNvGraphicFramePr>
            <p:nvPr/>
          </p:nvGraphicFramePr>
          <p:xfrm>
            <a:off x="1932" y="2012"/>
            <a:ext cx="1935" cy="702"/>
          </p:xfrm>
          <a:graphic>
            <a:graphicData uri="http://schemas.openxmlformats.org/presentationml/2006/ole">
              <p:oleObj spid="_x0000_s428032" name="Equação" r:id="rId5" imgW="2631960" imgH="954000" progId="Equation.3">
                <p:embed/>
              </p:oleObj>
            </a:graphicData>
          </a:graphic>
        </p:graphicFrame>
      </p:grpSp>
      <p:sp>
        <p:nvSpPr>
          <p:cNvPr id="280584" name="Text Box 8"/>
          <p:cNvSpPr txBox="1">
            <a:spLocks noChangeArrowheads="1"/>
          </p:cNvSpPr>
          <p:nvPr/>
        </p:nvSpPr>
        <p:spPr bwMode="auto">
          <a:xfrm>
            <a:off x="349250" y="1465263"/>
            <a:ext cx="609123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Problema da escolha do investidor</a:t>
            </a:r>
            <a:endParaRPr lang="en-US" sz="3200" b="1"/>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80586"/>
                                        </p:tgtEl>
                                        <p:attrNameLst>
                                          <p:attrName>style.visibility</p:attrName>
                                        </p:attrNameLst>
                                      </p:cBhvr>
                                      <p:to>
                                        <p:strVal val="visible"/>
                                      </p:to>
                                    </p:set>
                                    <p:animEffect transition="in" filter="barn(outVertical)">
                                      <p:cBhvr>
                                        <p:cTn id="7" dur="500"/>
                                        <p:tgtEl>
                                          <p:spTgt spid="28058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80588"/>
                                        </p:tgtEl>
                                        <p:attrNameLst>
                                          <p:attrName>style.visibility</p:attrName>
                                        </p:attrNameLst>
                                      </p:cBhvr>
                                      <p:to>
                                        <p:strVal val="visible"/>
                                      </p:to>
                                    </p:set>
                                    <p:animEffect transition="in" filter="barn(outVertical)">
                                      <p:cBhvr>
                                        <p:cTn id="12" dur="500"/>
                                        <p:tgtEl>
                                          <p:spTgt spid="280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11" name="Espaço Reservado para Número de Slide 4"/>
          <p:cNvSpPr>
            <a:spLocks noGrp="1"/>
          </p:cNvSpPr>
          <p:nvPr>
            <p:ph type="sldNum" sz="quarter" idx="11"/>
          </p:nvPr>
        </p:nvSpPr>
        <p:spPr/>
        <p:txBody>
          <a:bodyPr/>
          <a:lstStyle/>
          <a:p>
            <a:r>
              <a:rPr lang="en-US"/>
              <a:t>Slide </a:t>
            </a:r>
            <a:fld id="{37EDB5A8-8936-40B3-BDA8-3B098A7A0787}" type="slidenum">
              <a:rPr lang="en-US"/>
              <a:pPr/>
              <a:t>119</a:t>
            </a:fld>
            <a:endParaRPr lang="en-US" b="0">
              <a:latin typeface="Times New Roman" pitchFamily="18" charset="0"/>
            </a:endParaRPr>
          </a:p>
        </p:txBody>
      </p:sp>
      <p:sp>
        <p:nvSpPr>
          <p:cNvPr id="28262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8262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82628" name="Rectangle 4"/>
          <p:cNvSpPr>
            <a:spLocks noGrp="1" noChangeArrowheads="1"/>
          </p:cNvSpPr>
          <p:nvPr>
            <p:ph type="title"/>
          </p:nvPr>
        </p:nvSpPr>
        <p:spPr>
          <a:noFill/>
          <a:ln/>
        </p:spPr>
        <p:txBody>
          <a:bodyPr/>
          <a:lstStyle/>
          <a:p>
            <a:r>
              <a:rPr lang="pt-BR"/>
              <a:t>Demanda por ativos de risco</a:t>
            </a:r>
          </a:p>
        </p:txBody>
      </p:sp>
      <p:sp>
        <p:nvSpPr>
          <p:cNvPr id="282629" name="Rectangle 5"/>
          <p:cNvSpPr>
            <a:spLocks noGrp="1" noChangeArrowheads="1"/>
          </p:cNvSpPr>
          <p:nvPr>
            <p:ph type="body" idx="1"/>
          </p:nvPr>
        </p:nvSpPr>
        <p:spPr>
          <a:xfrm>
            <a:off x="1143000" y="2270125"/>
            <a:ext cx="7772400" cy="3673475"/>
          </a:xfrm>
          <a:noFill/>
          <a:ln/>
        </p:spPr>
        <p:txBody>
          <a:bodyPr/>
          <a:lstStyle/>
          <a:p>
            <a:pPr>
              <a:spcBef>
                <a:spcPct val="70000"/>
              </a:spcBef>
            </a:pPr>
            <a:r>
              <a:rPr lang="pt-BR"/>
              <a:t>Observações:</a:t>
            </a:r>
          </a:p>
          <a:p>
            <a:pPr>
              <a:spcBef>
                <a:spcPct val="70000"/>
              </a:spcBef>
              <a:buFont typeface="Wingdings" pitchFamily="2" charset="2"/>
              <a:buNone/>
            </a:pPr>
            <a:r>
              <a:rPr lang="pt-BR"/>
              <a:t>	1.	A equação final                           									 é uma linha de orçamento pois descreve o dilema entre risco        e retorno esperado 		.</a:t>
            </a:r>
          </a:p>
        </p:txBody>
      </p:sp>
      <p:sp>
        <p:nvSpPr>
          <p:cNvPr id="282630" name="Text Box 6"/>
          <p:cNvSpPr txBox="1">
            <a:spLocks noChangeArrowheads="1"/>
          </p:cNvSpPr>
          <p:nvPr/>
        </p:nvSpPr>
        <p:spPr bwMode="auto">
          <a:xfrm>
            <a:off x="339725" y="1427163"/>
            <a:ext cx="48450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Linha do orçamento e risco</a:t>
            </a:r>
          </a:p>
        </p:txBody>
      </p:sp>
      <p:graphicFrame>
        <p:nvGraphicFramePr>
          <p:cNvPr id="282634" name="Object 10">
            <a:hlinkClick r:id="" action="ppaction://ole?verb=0"/>
          </p:cNvPr>
          <p:cNvGraphicFramePr>
            <a:graphicFrameLocks/>
          </p:cNvGraphicFramePr>
          <p:nvPr/>
        </p:nvGraphicFramePr>
        <p:xfrm>
          <a:off x="6923088" y="4510088"/>
          <a:ext cx="855662" cy="661987"/>
        </p:xfrm>
        <a:graphic>
          <a:graphicData uri="http://schemas.openxmlformats.org/presentationml/2006/ole">
            <p:oleObj spid="_x0000_s282634" name="Equação" r:id="rId4" imgW="317160" imgH="241200" progId="Equation.3">
              <p:embed/>
            </p:oleObj>
          </a:graphicData>
        </a:graphic>
      </p:graphicFrame>
      <p:graphicFrame>
        <p:nvGraphicFramePr>
          <p:cNvPr id="282635" name="Object 11">
            <a:hlinkClick r:id="" action="ppaction://ole?verb=0"/>
          </p:cNvPr>
          <p:cNvGraphicFramePr>
            <a:graphicFrameLocks/>
          </p:cNvGraphicFramePr>
          <p:nvPr/>
        </p:nvGraphicFramePr>
        <p:xfrm>
          <a:off x="4827588" y="5043488"/>
          <a:ext cx="895350" cy="661987"/>
        </p:xfrm>
        <a:graphic>
          <a:graphicData uri="http://schemas.openxmlformats.org/presentationml/2006/ole">
            <p:oleObj spid="_x0000_s282635" name="Equação" r:id="rId5" imgW="330120" imgH="241200" progId="Equation.3">
              <p:embed/>
            </p:oleObj>
          </a:graphicData>
        </a:graphic>
      </p:graphicFrame>
      <p:graphicFrame>
        <p:nvGraphicFramePr>
          <p:cNvPr id="282636" name="Object 12">
            <a:hlinkClick r:id="" action="ppaction://ole?verb=0"/>
          </p:cNvPr>
          <p:cNvGraphicFramePr>
            <a:graphicFrameLocks/>
          </p:cNvGraphicFramePr>
          <p:nvPr/>
        </p:nvGraphicFramePr>
        <p:xfrm>
          <a:off x="5445125" y="3027363"/>
          <a:ext cx="3236913" cy="882650"/>
        </p:xfrm>
        <a:graphic>
          <a:graphicData uri="http://schemas.openxmlformats.org/presentationml/2006/ole">
            <p:oleObj spid="_x0000_s282636" name="Equação" r:id="rId6" imgW="1485720" imgH="431640" progId="Equation.3">
              <p:embed/>
            </p:oleObj>
          </a:graphicData>
        </a:graphic>
      </p:graphicFrame>
    </p:spTree>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11" name="Espaço Reservado para Número de Slide 4"/>
          <p:cNvSpPr>
            <a:spLocks noGrp="1"/>
          </p:cNvSpPr>
          <p:nvPr>
            <p:ph type="sldNum" sz="quarter" idx="11"/>
          </p:nvPr>
        </p:nvSpPr>
        <p:spPr/>
        <p:txBody>
          <a:bodyPr/>
          <a:lstStyle/>
          <a:p>
            <a:r>
              <a:rPr lang="en-US"/>
              <a:t>Slide </a:t>
            </a:r>
            <a:fld id="{46CDD9C4-C7A1-4AA3-A5C3-EC768055EBA5}" type="slidenum">
              <a:rPr lang="en-US"/>
              <a:pPr/>
              <a:t>12</a:t>
            </a:fld>
            <a:endParaRPr lang="en-US" b="0">
              <a:latin typeface="Times New Roman" pitchFamily="18" charset="0"/>
            </a:endParaRPr>
          </a:p>
        </p:txBody>
      </p:sp>
      <p:sp>
        <p:nvSpPr>
          <p:cNvPr id="31949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1949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19492" name="Rectangle 4"/>
          <p:cNvSpPr>
            <a:spLocks noGrp="1" noChangeArrowheads="1"/>
          </p:cNvSpPr>
          <p:nvPr>
            <p:ph type="title"/>
          </p:nvPr>
        </p:nvSpPr>
        <p:spPr>
          <a:noFill/>
          <a:ln/>
        </p:spPr>
        <p:txBody>
          <a:bodyPr/>
          <a:lstStyle/>
          <a:p>
            <a:r>
              <a:rPr lang="pt-BR"/>
              <a:t>Descrição do risco</a:t>
            </a:r>
          </a:p>
        </p:txBody>
      </p:sp>
      <p:sp>
        <p:nvSpPr>
          <p:cNvPr id="319493" name="Rectangle 5"/>
          <p:cNvSpPr>
            <a:spLocks noGrp="1" noChangeArrowheads="1"/>
          </p:cNvSpPr>
          <p:nvPr>
            <p:ph type="body" idx="1"/>
          </p:nvPr>
        </p:nvSpPr>
        <p:spPr>
          <a:noFill/>
          <a:ln/>
        </p:spPr>
        <p:txBody>
          <a:bodyPr/>
          <a:lstStyle/>
          <a:p>
            <a:pPr>
              <a:spcBef>
                <a:spcPct val="550000"/>
              </a:spcBef>
            </a:pPr>
            <a:r>
              <a:rPr lang="pt-BR"/>
              <a:t>Geralmente, o valor esperado é escrito como:</a:t>
            </a:r>
          </a:p>
        </p:txBody>
      </p:sp>
      <p:sp>
        <p:nvSpPr>
          <p:cNvPr id="319494" name="Rectangle 6"/>
          <p:cNvSpPr>
            <a:spLocks noChangeArrowheads="1"/>
          </p:cNvSpPr>
          <p:nvPr/>
        </p:nvSpPr>
        <p:spPr bwMode="auto">
          <a:xfrm>
            <a:off x="1725613" y="5195888"/>
            <a:ext cx="203200" cy="457200"/>
          </a:xfrm>
          <a:prstGeom prst="rect">
            <a:avLst/>
          </a:prstGeom>
          <a:noFill/>
          <a:ln w="12700">
            <a:noFill/>
            <a:miter lim="800000"/>
            <a:headEnd/>
            <a:tailEnd/>
          </a:ln>
          <a:effectLst/>
        </p:spPr>
        <p:txBody>
          <a:bodyPr wrap="none" anchor="ctr"/>
          <a:lstStyle/>
          <a:p>
            <a:endParaRPr lang="pt-BR"/>
          </a:p>
        </p:txBody>
      </p:sp>
      <p:grpSp>
        <p:nvGrpSpPr>
          <p:cNvPr id="319497" name="Group 9"/>
          <p:cNvGrpSpPr>
            <a:grpSpLocks/>
          </p:cNvGrpSpPr>
          <p:nvPr/>
        </p:nvGrpSpPr>
        <p:grpSpPr bwMode="auto">
          <a:xfrm>
            <a:off x="920750" y="3209925"/>
            <a:ext cx="7594600" cy="928688"/>
            <a:chOff x="580" y="2022"/>
            <a:chExt cx="4784" cy="585"/>
          </a:xfrm>
        </p:grpSpPr>
        <p:sp>
          <p:nvSpPr>
            <p:cNvPr id="319496" name="Rectangle 8"/>
            <p:cNvSpPr>
              <a:spLocks noChangeArrowheads="1"/>
            </p:cNvSpPr>
            <p:nvPr/>
          </p:nvSpPr>
          <p:spPr bwMode="auto">
            <a:xfrm>
              <a:off x="580" y="2022"/>
              <a:ext cx="4690" cy="500"/>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319495" name="Object 7">
              <a:hlinkClick r:id="" action="ppaction://ole?verb=0"/>
            </p:cNvPr>
            <p:cNvGraphicFramePr>
              <a:graphicFrameLocks/>
            </p:cNvGraphicFramePr>
            <p:nvPr/>
          </p:nvGraphicFramePr>
          <p:xfrm>
            <a:off x="644" y="2064"/>
            <a:ext cx="4720" cy="543"/>
          </p:xfrm>
          <a:graphic>
            <a:graphicData uri="http://schemas.openxmlformats.org/presentationml/2006/ole">
              <p:oleObj spid="_x0000_s319495" name="Equação" r:id="rId4" imgW="7491240" imgH="860400" progId="Equation.3">
                <p:embed/>
              </p:oleObj>
            </a:graphicData>
          </a:graphic>
        </p:graphicFrame>
      </p:gr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19497"/>
                                        </p:tgtEl>
                                        <p:attrNameLst>
                                          <p:attrName>style.visibility</p:attrName>
                                        </p:attrNameLst>
                                      </p:cBhvr>
                                      <p:to>
                                        <p:strVal val="visible"/>
                                      </p:to>
                                    </p:set>
                                    <p:animEffect transition="in" filter="barn(outVertical)">
                                      <p:cBhvr>
                                        <p:cTn id="7" dur="500"/>
                                        <p:tgtEl>
                                          <p:spTgt spid="3194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11" name="Espaço Reservado para Número de Slide 4"/>
          <p:cNvSpPr>
            <a:spLocks noGrp="1"/>
          </p:cNvSpPr>
          <p:nvPr>
            <p:ph type="sldNum" sz="quarter" idx="11"/>
          </p:nvPr>
        </p:nvSpPr>
        <p:spPr/>
        <p:txBody>
          <a:bodyPr/>
          <a:lstStyle/>
          <a:p>
            <a:r>
              <a:rPr lang="en-US"/>
              <a:t>Slide </a:t>
            </a:r>
            <a:fld id="{17C3243B-CDAF-40B1-87CC-C79259F2875C}" type="slidenum">
              <a:rPr lang="en-US"/>
              <a:pPr/>
              <a:t>120</a:t>
            </a:fld>
            <a:endParaRPr lang="en-US" b="0">
              <a:latin typeface="Times New Roman" pitchFamily="18" charset="0"/>
            </a:endParaRPr>
          </a:p>
        </p:txBody>
      </p:sp>
      <p:sp>
        <p:nvSpPr>
          <p:cNvPr id="28467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8467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84676" name="Rectangle 4"/>
          <p:cNvSpPr>
            <a:spLocks noGrp="1" noChangeArrowheads="1"/>
          </p:cNvSpPr>
          <p:nvPr>
            <p:ph type="title"/>
          </p:nvPr>
        </p:nvSpPr>
        <p:spPr>
          <a:noFill/>
          <a:ln/>
        </p:spPr>
        <p:txBody>
          <a:bodyPr/>
          <a:lstStyle/>
          <a:p>
            <a:r>
              <a:rPr lang="pt-BR"/>
              <a:t>Demanda por ativos de risco</a:t>
            </a:r>
          </a:p>
        </p:txBody>
      </p:sp>
      <p:sp>
        <p:nvSpPr>
          <p:cNvPr id="284677" name="Rectangle 5"/>
          <p:cNvSpPr>
            <a:spLocks noGrp="1" noChangeArrowheads="1"/>
          </p:cNvSpPr>
          <p:nvPr>
            <p:ph type="body" idx="1"/>
          </p:nvPr>
        </p:nvSpPr>
        <p:spPr>
          <a:xfrm>
            <a:off x="1143000" y="2232025"/>
            <a:ext cx="7772400" cy="3711575"/>
          </a:xfrm>
          <a:noFill/>
          <a:ln/>
        </p:spPr>
        <p:txBody>
          <a:bodyPr/>
          <a:lstStyle/>
          <a:p>
            <a:pPr>
              <a:spcBef>
                <a:spcPct val="70000"/>
              </a:spcBef>
            </a:pPr>
            <a:r>
              <a:rPr lang="pt-BR"/>
              <a:t>Observações:</a:t>
            </a:r>
          </a:p>
          <a:p>
            <a:pPr>
              <a:spcBef>
                <a:spcPct val="70000"/>
              </a:spcBef>
              <a:buFont typeface="Wingdings" pitchFamily="2" charset="2"/>
              <a:buNone/>
            </a:pPr>
            <a:r>
              <a:rPr lang="pt-BR"/>
              <a:t>	2.	É uma equação de linha reta:</a:t>
            </a:r>
          </a:p>
          <a:p>
            <a:pPr>
              <a:spcBef>
                <a:spcPct val="70000"/>
              </a:spcBef>
              <a:buFont typeface="Wingdings" pitchFamily="2" charset="2"/>
              <a:buNone/>
            </a:pPr>
            <a:endParaRPr lang="pt-BR"/>
          </a:p>
          <a:p>
            <a:pPr>
              <a:spcBef>
                <a:spcPct val="70000"/>
              </a:spcBef>
              <a:buFont typeface="Wingdings" pitchFamily="2" charset="2"/>
              <a:buNone/>
            </a:pPr>
            <a:r>
              <a:rPr lang="pt-BR"/>
              <a:t>	3.</a:t>
            </a:r>
          </a:p>
          <a:p>
            <a:pPr>
              <a:spcBef>
                <a:spcPct val="70000"/>
              </a:spcBef>
              <a:buFont typeface="Wingdings" pitchFamily="2" charset="2"/>
              <a:buNone/>
            </a:pPr>
            <a:endParaRPr lang="pt-BR"/>
          </a:p>
        </p:txBody>
      </p:sp>
      <p:graphicFrame>
        <p:nvGraphicFramePr>
          <p:cNvPr id="429056" name="Object 0">
            <a:hlinkClick r:id="" action="ppaction://ole?verb=0"/>
          </p:cNvPr>
          <p:cNvGraphicFramePr>
            <a:graphicFrameLocks/>
          </p:cNvGraphicFramePr>
          <p:nvPr/>
        </p:nvGraphicFramePr>
        <p:xfrm>
          <a:off x="1843088" y="3671888"/>
          <a:ext cx="6315075" cy="1298575"/>
        </p:xfrm>
        <a:graphic>
          <a:graphicData uri="http://schemas.openxmlformats.org/presentationml/2006/ole">
            <p:oleObj spid="_x0000_s429056" name="Equação" r:id="rId4" imgW="1968480" imgH="457200" progId="Equation.3">
              <p:embed/>
            </p:oleObj>
          </a:graphicData>
        </a:graphic>
      </p:graphicFrame>
      <p:graphicFrame>
        <p:nvGraphicFramePr>
          <p:cNvPr id="429057" name="Object 1">
            <a:hlinkClick r:id="" action="ppaction://ole?verb=0"/>
          </p:cNvPr>
          <p:cNvGraphicFramePr>
            <a:graphicFrameLocks/>
          </p:cNvGraphicFramePr>
          <p:nvPr/>
        </p:nvGraphicFramePr>
        <p:xfrm>
          <a:off x="2168525" y="4767263"/>
          <a:ext cx="4816475" cy="593725"/>
        </p:xfrm>
        <a:graphic>
          <a:graphicData uri="http://schemas.openxmlformats.org/presentationml/2006/ole">
            <p:oleObj spid="_x0000_s429057" name="Equação" r:id="rId5" imgW="1866600" imgH="215640" progId="Equation.3">
              <p:embed/>
            </p:oleObj>
          </a:graphicData>
        </a:graphic>
      </p:graphicFrame>
      <p:graphicFrame>
        <p:nvGraphicFramePr>
          <p:cNvPr id="429058" name="Object 2">
            <a:hlinkClick r:id="" action="ppaction://ole?verb=0"/>
          </p:cNvPr>
          <p:cNvGraphicFramePr>
            <a:graphicFrameLocks/>
          </p:cNvGraphicFramePr>
          <p:nvPr/>
        </p:nvGraphicFramePr>
        <p:xfrm>
          <a:off x="4167188" y="2162175"/>
          <a:ext cx="3236912" cy="882650"/>
        </p:xfrm>
        <a:graphic>
          <a:graphicData uri="http://schemas.openxmlformats.org/presentationml/2006/ole">
            <p:oleObj spid="_x0000_s429058" name="Equação" r:id="rId6" imgW="1485720" imgH="431640" progId="Equation.3">
              <p:embed/>
            </p:oleObj>
          </a:graphicData>
        </a:graphic>
      </p:graphicFrame>
      <p:sp>
        <p:nvSpPr>
          <p:cNvPr id="284683" name="Text Box 11"/>
          <p:cNvSpPr txBox="1">
            <a:spLocks noChangeArrowheads="1"/>
          </p:cNvSpPr>
          <p:nvPr/>
        </p:nvSpPr>
        <p:spPr bwMode="auto">
          <a:xfrm>
            <a:off x="339725" y="1427163"/>
            <a:ext cx="48450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Linha do orçamento e risco</a:t>
            </a:r>
          </a:p>
        </p:txBody>
      </p:sp>
    </p:spTree>
  </p:cSld>
  <p:clrMapOvr>
    <a:masterClrMapping/>
  </p:clrMapOvr>
  <p:transition spd="med">
    <p:wipe dir="r"/>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C5A435B1-AD5A-43A9-BC13-BF7119CCB9C1}" type="slidenum">
              <a:rPr lang="en-US"/>
              <a:pPr/>
              <a:t>121</a:t>
            </a:fld>
            <a:endParaRPr lang="en-US" b="0">
              <a:latin typeface="Times New Roman" pitchFamily="18" charset="0"/>
            </a:endParaRPr>
          </a:p>
        </p:txBody>
      </p:sp>
      <p:sp>
        <p:nvSpPr>
          <p:cNvPr id="28672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8672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86724" name="Rectangle 4"/>
          <p:cNvSpPr>
            <a:spLocks noGrp="1" noChangeArrowheads="1"/>
          </p:cNvSpPr>
          <p:nvPr>
            <p:ph type="title"/>
          </p:nvPr>
        </p:nvSpPr>
        <p:spPr>
          <a:noFill/>
          <a:ln/>
        </p:spPr>
        <p:txBody>
          <a:bodyPr/>
          <a:lstStyle/>
          <a:p>
            <a:r>
              <a:rPr lang="pt-BR"/>
              <a:t>Demanda por ativos de risco</a:t>
            </a:r>
          </a:p>
        </p:txBody>
      </p:sp>
      <p:sp>
        <p:nvSpPr>
          <p:cNvPr id="286725" name="Rectangle 5"/>
          <p:cNvSpPr>
            <a:spLocks noGrp="1" noChangeArrowheads="1"/>
          </p:cNvSpPr>
          <p:nvPr>
            <p:ph type="body" idx="1"/>
          </p:nvPr>
        </p:nvSpPr>
        <p:spPr>
          <a:xfrm>
            <a:off x="1143000" y="2232025"/>
            <a:ext cx="7772400" cy="3711575"/>
          </a:xfrm>
          <a:noFill/>
          <a:ln/>
        </p:spPr>
        <p:txBody>
          <a:bodyPr/>
          <a:lstStyle/>
          <a:p>
            <a:pPr>
              <a:spcBef>
                <a:spcPct val="70000"/>
              </a:spcBef>
            </a:pPr>
            <a:r>
              <a:rPr lang="pt-BR"/>
              <a:t>Observações:</a:t>
            </a:r>
          </a:p>
          <a:p>
            <a:pPr>
              <a:spcBef>
                <a:spcPct val="70000"/>
              </a:spcBef>
              <a:buFont typeface="Wingdings" pitchFamily="2" charset="2"/>
              <a:buNone/>
            </a:pPr>
            <a:r>
              <a:rPr lang="pt-BR"/>
              <a:t>	3.	O retorno esperado, </a:t>
            </a:r>
            <a:r>
              <a:rPr lang="pt-BR" i="1"/>
              <a:t>R</a:t>
            </a:r>
            <a:r>
              <a:rPr lang="pt-BR" i="1" baseline="-25000"/>
              <a:t>P</a:t>
            </a:r>
            <a:r>
              <a:rPr lang="pt-BR"/>
              <a:t>, aumenta à medida que o risco se eleva.</a:t>
            </a:r>
          </a:p>
          <a:p>
            <a:pPr>
              <a:spcBef>
                <a:spcPct val="70000"/>
              </a:spcBef>
              <a:buFont typeface="Wingdings" pitchFamily="2" charset="2"/>
              <a:buNone/>
            </a:pPr>
            <a:r>
              <a:rPr lang="pt-BR"/>
              <a:t>	4.	A inclinação é o preço de risco ou a substituição entre risco e retorno.</a:t>
            </a:r>
          </a:p>
        </p:txBody>
      </p:sp>
      <p:sp>
        <p:nvSpPr>
          <p:cNvPr id="286727" name="Text Box 7"/>
          <p:cNvSpPr txBox="1">
            <a:spLocks noChangeArrowheads="1"/>
          </p:cNvSpPr>
          <p:nvPr/>
        </p:nvSpPr>
        <p:spPr bwMode="auto">
          <a:xfrm>
            <a:off x="339725" y="1427163"/>
            <a:ext cx="48450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Linha do orçamento e risco</a:t>
            </a:r>
          </a:p>
        </p:txBody>
      </p:sp>
    </p:spTree>
  </p:cSld>
  <p:clrMapOvr>
    <a:masterClrMapping/>
  </p:clrMapOvr>
  <p:transition spd="med">
    <p:wipe dir="r"/>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Espaço Reservado para Rodapé 2"/>
          <p:cNvSpPr>
            <a:spLocks noGrp="1"/>
          </p:cNvSpPr>
          <p:nvPr>
            <p:ph type="ftr" sz="quarter" idx="10"/>
          </p:nvPr>
        </p:nvSpPr>
        <p:spPr/>
        <p:txBody>
          <a:bodyPr/>
          <a:lstStyle/>
          <a:p>
            <a:r>
              <a:rPr lang="en-US"/>
              <a:t>Capítulo 5 	</a:t>
            </a:r>
            <a:r>
              <a:rPr lang="en-US" sz="1400"/>
              <a:t>©2006 by Pearson Education do Brasil</a:t>
            </a:r>
            <a:endParaRPr lang="en-US"/>
          </a:p>
        </p:txBody>
      </p:sp>
      <p:sp>
        <p:nvSpPr>
          <p:cNvPr id="35" name="Espaço Reservado para Número de Slide 3"/>
          <p:cNvSpPr>
            <a:spLocks noGrp="1"/>
          </p:cNvSpPr>
          <p:nvPr>
            <p:ph type="sldNum" sz="quarter" idx="11"/>
          </p:nvPr>
        </p:nvSpPr>
        <p:spPr/>
        <p:txBody>
          <a:bodyPr/>
          <a:lstStyle/>
          <a:p>
            <a:r>
              <a:rPr lang="en-US"/>
              <a:t>Slide </a:t>
            </a:r>
            <a:fld id="{89E127BC-0936-48E5-83A0-0740A49EDC46}" type="slidenum">
              <a:rPr lang="en-US"/>
              <a:pPr/>
              <a:t>122</a:t>
            </a:fld>
            <a:endParaRPr lang="en-US" b="0">
              <a:latin typeface="Times New Roman" pitchFamily="18" charset="0"/>
            </a:endParaRPr>
          </a:p>
        </p:txBody>
      </p:sp>
      <p:sp>
        <p:nvSpPr>
          <p:cNvPr id="29696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9696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96966" name="Rectangle 6"/>
          <p:cNvSpPr>
            <a:spLocks noGrp="1" noChangeArrowheads="1"/>
          </p:cNvSpPr>
          <p:nvPr>
            <p:ph type="title"/>
          </p:nvPr>
        </p:nvSpPr>
        <p:spPr>
          <a:xfrm>
            <a:off x="550863" y="323850"/>
            <a:ext cx="7983537" cy="781050"/>
          </a:xfrm>
          <a:noFill/>
          <a:ln/>
        </p:spPr>
        <p:txBody>
          <a:bodyPr/>
          <a:lstStyle/>
          <a:p>
            <a:r>
              <a:rPr lang="pt-BR"/>
              <a:t>Demanda por ativos de risco</a:t>
            </a:r>
          </a:p>
        </p:txBody>
      </p:sp>
      <p:sp>
        <p:nvSpPr>
          <p:cNvPr id="296967" name="Line 7"/>
          <p:cNvSpPr>
            <a:spLocks noChangeShapeType="1"/>
          </p:cNvSpPr>
          <p:nvPr/>
        </p:nvSpPr>
        <p:spPr bwMode="auto">
          <a:xfrm>
            <a:off x="2305050" y="1854200"/>
            <a:ext cx="0" cy="4076700"/>
          </a:xfrm>
          <a:prstGeom prst="line">
            <a:avLst/>
          </a:prstGeom>
          <a:noFill/>
          <a:ln w="25400">
            <a:solidFill>
              <a:schemeClr val="tx1"/>
            </a:solidFill>
            <a:round/>
            <a:headEnd/>
            <a:tailEnd/>
          </a:ln>
          <a:effectLst/>
        </p:spPr>
        <p:txBody>
          <a:bodyPr wrap="none" anchor="ctr"/>
          <a:lstStyle/>
          <a:p>
            <a:endParaRPr lang="pt-BR"/>
          </a:p>
        </p:txBody>
      </p:sp>
      <p:sp>
        <p:nvSpPr>
          <p:cNvPr id="296968" name="Rectangle 8"/>
          <p:cNvSpPr>
            <a:spLocks noChangeArrowheads="1"/>
          </p:cNvSpPr>
          <p:nvPr/>
        </p:nvSpPr>
        <p:spPr bwMode="auto">
          <a:xfrm>
            <a:off x="3124200" y="6121400"/>
            <a:ext cx="2895600" cy="457200"/>
          </a:xfrm>
          <a:prstGeom prst="rect">
            <a:avLst/>
          </a:prstGeom>
          <a:noFill/>
          <a:ln w="12700">
            <a:noFill/>
            <a:miter lim="800000"/>
            <a:headEnd/>
            <a:tailEnd/>
          </a:ln>
          <a:effectLst/>
        </p:spPr>
        <p:txBody>
          <a:bodyPr wrap="none" anchor="ctr"/>
          <a:lstStyle/>
          <a:p>
            <a:endParaRPr lang="pt-BR"/>
          </a:p>
        </p:txBody>
      </p:sp>
      <p:sp>
        <p:nvSpPr>
          <p:cNvPr id="296969" name="Line 9"/>
          <p:cNvSpPr>
            <a:spLocks noChangeShapeType="1"/>
          </p:cNvSpPr>
          <p:nvPr/>
        </p:nvSpPr>
        <p:spPr bwMode="auto">
          <a:xfrm>
            <a:off x="2324100" y="5930900"/>
            <a:ext cx="4737100" cy="0"/>
          </a:xfrm>
          <a:prstGeom prst="line">
            <a:avLst/>
          </a:prstGeom>
          <a:noFill/>
          <a:ln w="25400">
            <a:solidFill>
              <a:schemeClr val="tx1"/>
            </a:solidFill>
            <a:round/>
            <a:headEnd/>
            <a:tailEnd/>
          </a:ln>
          <a:effectLst/>
        </p:spPr>
        <p:txBody>
          <a:bodyPr wrap="none" anchor="ctr"/>
          <a:lstStyle/>
          <a:p>
            <a:endParaRPr lang="pt-BR"/>
          </a:p>
        </p:txBody>
      </p:sp>
      <p:sp>
        <p:nvSpPr>
          <p:cNvPr id="296970" name="Rectangle 10"/>
          <p:cNvSpPr>
            <a:spLocks noChangeArrowheads="1"/>
          </p:cNvSpPr>
          <p:nvPr/>
        </p:nvSpPr>
        <p:spPr bwMode="auto">
          <a:xfrm>
            <a:off x="1974850" y="5937250"/>
            <a:ext cx="322263" cy="393700"/>
          </a:xfrm>
          <a:prstGeom prst="rect">
            <a:avLst/>
          </a:prstGeom>
          <a:noFill/>
          <a:ln w="12700">
            <a:noFill/>
            <a:miter lim="800000"/>
            <a:headEnd/>
            <a:tailEnd/>
          </a:ln>
          <a:effectLst/>
        </p:spPr>
        <p:txBody>
          <a:bodyPr wrap="none" lIns="90488" tIns="44450" rIns="90488" bIns="44450">
            <a:spAutoFit/>
          </a:bodyPr>
          <a:lstStyle/>
          <a:p>
            <a:r>
              <a:rPr lang="en-US" sz="2000" b="1"/>
              <a:t>0</a:t>
            </a:r>
          </a:p>
        </p:txBody>
      </p:sp>
      <p:graphicFrame>
        <p:nvGraphicFramePr>
          <p:cNvPr id="430080" name="Object 0">
            <a:hlinkClick r:id="" action="ppaction://ole?verb=0"/>
          </p:cNvPr>
          <p:cNvGraphicFramePr>
            <a:graphicFrameLocks/>
          </p:cNvGraphicFramePr>
          <p:nvPr/>
        </p:nvGraphicFramePr>
        <p:xfrm>
          <a:off x="7237413" y="5586413"/>
          <a:ext cx="1511300" cy="800100"/>
        </p:xfrm>
        <a:graphic>
          <a:graphicData uri="http://schemas.openxmlformats.org/presentationml/2006/ole">
            <p:oleObj spid="_x0000_s430080" name="Equação" r:id="rId4" imgW="1282680" imgH="685800" progId="Equation.3">
              <p:embed/>
            </p:oleObj>
          </a:graphicData>
        </a:graphic>
      </p:graphicFrame>
      <p:sp>
        <p:nvSpPr>
          <p:cNvPr id="296990" name="Rectangle 30"/>
          <p:cNvSpPr>
            <a:spLocks noChangeArrowheads="1"/>
          </p:cNvSpPr>
          <p:nvPr/>
        </p:nvSpPr>
        <p:spPr bwMode="auto">
          <a:xfrm>
            <a:off x="628650" y="1519238"/>
            <a:ext cx="1666875" cy="698500"/>
          </a:xfrm>
          <a:prstGeom prst="rect">
            <a:avLst/>
          </a:prstGeom>
          <a:noFill/>
          <a:ln w="12700">
            <a:noFill/>
            <a:miter lim="800000"/>
            <a:headEnd/>
            <a:tailEnd/>
          </a:ln>
          <a:effectLst/>
        </p:spPr>
        <p:txBody>
          <a:bodyPr wrap="none" lIns="90488" tIns="44450" rIns="90488" bIns="44450">
            <a:spAutoFit/>
          </a:bodyPr>
          <a:lstStyle/>
          <a:p>
            <a:pPr algn="r"/>
            <a:r>
              <a:rPr lang="en-US" sz="2000" b="1"/>
              <a:t>Retorno</a:t>
            </a:r>
          </a:p>
          <a:p>
            <a:pPr algn="r"/>
            <a:r>
              <a:rPr lang="en-US" sz="2000" b="1"/>
              <a:t>esperado,</a:t>
            </a:r>
            <a:r>
              <a:rPr lang="en-US" sz="2000" b="1" i="1"/>
              <a:t>R</a:t>
            </a:r>
            <a:r>
              <a:rPr lang="en-US" sz="2000" b="1" i="1" baseline="-25000"/>
              <a:t>p</a:t>
            </a:r>
          </a:p>
        </p:txBody>
      </p:sp>
      <p:sp>
        <p:nvSpPr>
          <p:cNvPr id="296989" name="Rectangle 29"/>
          <p:cNvSpPr>
            <a:spLocks noChangeArrowheads="1"/>
          </p:cNvSpPr>
          <p:nvPr/>
        </p:nvSpPr>
        <p:spPr bwMode="auto">
          <a:xfrm>
            <a:off x="2389188" y="1316038"/>
            <a:ext cx="2317750" cy="2057400"/>
          </a:xfrm>
          <a:prstGeom prst="rect">
            <a:avLst/>
          </a:prstGeom>
          <a:solidFill>
            <a:schemeClr val="hlink"/>
          </a:solidFill>
          <a:ln w="12700">
            <a:solidFill>
              <a:schemeClr val="tx2"/>
            </a:solidFill>
            <a:miter lim="800000"/>
            <a:headEnd/>
            <a:tailEnd/>
          </a:ln>
          <a:effectLst/>
        </p:spPr>
        <p:txBody>
          <a:bodyPr wrap="none" lIns="90488" tIns="44450" rIns="90488" bIns="44450">
            <a:spAutoFit/>
          </a:bodyPr>
          <a:lstStyle/>
          <a:p>
            <a:pPr algn="ctr"/>
            <a:r>
              <a:rPr lang="en-US" sz="1600" b="1" i="1"/>
              <a:t>U</a:t>
            </a:r>
            <a:r>
              <a:rPr lang="en-US" sz="1600" b="1" i="1" baseline="-25000"/>
              <a:t>2</a:t>
            </a:r>
            <a:r>
              <a:rPr lang="en-US" sz="1600" b="1" i="1"/>
              <a:t> </a:t>
            </a:r>
            <a:r>
              <a:rPr lang="en-US" sz="1600" b="1"/>
              <a:t>é a escolha ótima,</a:t>
            </a:r>
          </a:p>
          <a:p>
            <a:pPr algn="ctr"/>
            <a:r>
              <a:rPr lang="en-US" sz="1600" b="1"/>
              <a:t> dentre as possíveis,</a:t>
            </a:r>
          </a:p>
          <a:p>
            <a:pPr algn="ctr"/>
            <a:r>
              <a:rPr lang="en-US" sz="1600" b="1"/>
              <a:t>porque fornece</a:t>
            </a:r>
          </a:p>
          <a:p>
            <a:pPr algn="ctr"/>
            <a:r>
              <a:rPr lang="en-US" sz="1600" b="1"/>
              <a:t> o maior retorno</a:t>
            </a:r>
          </a:p>
          <a:p>
            <a:pPr algn="ctr"/>
            <a:r>
              <a:rPr lang="en-US" sz="1600" b="1"/>
              <a:t> para um determinado</a:t>
            </a:r>
          </a:p>
          <a:p>
            <a:pPr algn="ctr"/>
            <a:r>
              <a:rPr lang="en-US" sz="1600" b="1"/>
              <a:t> risco e é tangente</a:t>
            </a:r>
          </a:p>
          <a:p>
            <a:pPr algn="ctr"/>
            <a:r>
              <a:rPr lang="en-US" sz="1600" b="1"/>
              <a:t> à linha</a:t>
            </a:r>
          </a:p>
          <a:p>
            <a:pPr algn="ctr"/>
            <a:r>
              <a:rPr lang="en-US" sz="1600" b="1"/>
              <a:t> do orçamento.</a:t>
            </a:r>
          </a:p>
        </p:txBody>
      </p:sp>
      <p:grpSp>
        <p:nvGrpSpPr>
          <p:cNvPr id="297006" name="Group 46"/>
          <p:cNvGrpSpPr>
            <a:grpSpLocks/>
          </p:cNvGrpSpPr>
          <p:nvPr/>
        </p:nvGrpSpPr>
        <p:grpSpPr bwMode="auto">
          <a:xfrm>
            <a:off x="1712913" y="2643188"/>
            <a:ext cx="6577012" cy="3910012"/>
            <a:chOff x="1079" y="1665"/>
            <a:chExt cx="4143" cy="2463"/>
          </a:xfrm>
        </p:grpSpPr>
        <p:sp>
          <p:nvSpPr>
            <p:cNvPr id="296974" name="Rectangle 14"/>
            <p:cNvSpPr>
              <a:spLocks noChangeArrowheads="1"/>
            </p:cNvSpPr>
            <p:nvPr/>
          </p:nvSpPr>
          <p:spPr bwMode="auto">
            <a:xfrm>
              <a:off x="1163" y="3069"/>
              <a:ext cx="265" cy="248"/>
            </a:xfrm>
            <a:prstGeom prst="rect">
              <a:avLst/>
            </a:prstGeom>
            <a:noFill/>
            <a:ln w="12700">
              <a:noFill/>
              <a:miter lim="800000"/>
              <a:headEnd/>
              <a:tailEnd/>
            </a:ln>
            <a:effectLst/>
          </p:spPr>
          <p:txBody>
            <a:bodyPr wrap="none" lIns="90488" tIns="44450" rIns="90488" bIns="44450">
              <a:spAutoFit/>
            </a:bodyPr>
            <a:lstStyle/>
            <a:p>
              <a:r>
                <a:rPr lang="en-US" sz="2000" b="1" i="1"/>
                <a:t>R</a:t>
              </a:r>
              <a:r>
                <a:rPr lang="en-US" sz="2000" b="1" i="1" baseline="-25000"/>
                <a:t>f</a:t>
              </a:r>
            </a:p>
          </p:txBody>
        </p:sp>
        <p:grpSp>
          <p:nvGrpSpPr>
            <p:cNvPr id="297005" name="Group 45"/>
            <p:cNvGrpSpPr>
              <a:grpSpLocks/>
            </p:cNvGrpSpPr>
            <p:nvPr/>
          </p:nvGrpSpPr>
          <p:grpSpPr bwMode="auto">
            <a:xfrm>
              <a:off x="1079" y="1665"/>
              <a:ext cx="4143" cy="2463"/>
              <a:chOff x="1079" y="1665"/>
              <a:chExt cx="4143" cy="2463"/>
            </a:xfrm>
          </p:grpSpPr>
          <p:sp>
            <p:nvSpPr>
              <p:cNvPr id="296964" name="Line 4"/>
              <p:cNvSpPr>
                <a:spLocks noChangeShapeType="1"/>
              </p:cNvSpPr>
              <p:nvPr/>
            </p:nvSpPr>
            <p:spPr bwMode="auto">
              <a:xfrm flipV="1">
                <a:off x="1464" y="2094"/>
                <a:ext cx="2805" cy="1126"/>
              </a:xfrm>
              <a:prstGeom prst="line">
                <a:avLst/>
              </a:prstGeom>
              <a:noFill/>
              <a:ln w="50800">
                <a:solidFill>
                  <a:srgbClr val="0033CC"/>
                </a:solidFill>
                <a:round/>
                <a:headEnd/>
                <a:tailEnd/>
              </a:ln>
              <a:effectLst/>
            </p:spPr>
            <p:txBody>
              <a:bodyPr wrap="none" anchor="ctr"/>
              <a:lstStyle/>
              <a:p>
                <a:endParaRPr lang="pt-BR"/>
              </a:p>
            </p:txBody>
          </p:sp>
          <p:sp>
            <p:nvSpPr>
              <p:cNvPr id="296987" name="Rectangle 27"/>
              <p:cNvSpPr>
                <a:spLocks noChangeArrowheads="1"/>
              </p:cNvSpPr>
              <p:nvPr/>
            </p:nvSpPr>
            <p:spPr bwMode="auto">
              <a:xfrm>
                <a:off x="4290" y="2001"/>
                <a:ext cx="932" cy="440"/>
              </a:xfrm>
              <a:prstGeom prst="rect">
                <a:avLst/>
              </a:prstGeom>
              <a:noFill/>
              <a:ln w="12700">
                <a:noFill/>
                <a:miter lim="800000"/>
                <a:headEnd/>
                <a:tailEnd/>
              </a:ln>
              <a:effectLst/>
            </p:spPr>
            <p:txBody>
              <a:bodyPr wrap="none" lIns="90488" tIns="44450" rIns="90488" bIns="44450">
                <a:spAutoFit/>
              </a:bodyPr>
              <a:lstStyle/>
              <a:p>
                <a:r>
                  <a:rPr lang="en-US" sz="2000" b="1"/>
                  <a:t>Linha do</a:t>
                </a:r>
              </a:p>
              <a:p>
                <a:r>
                  <a:rPr lang="en-US" sz="2000" b="1"/>
                  <a:t>orçamento</a:t>
                </a:r>
              </a:p>
            </p:txBody>
          </p:sp>
          <p:sp>
            <p:nvSpPr>
              <p:cNvPr id="296978" name="Line 18"/>
              <p:cNvSpPr>
                <a:spLocks noChangeShapeType="1"/>
              </p:cNvSpPr>
              <p:nvPr/>
            </p:nvSpPr>
            <p:spPr bwMode="auto">
              <a:xfrm flipH="1">
                <a:off x="1456" y="2736"/>
                <a:ext cx="1164" cy="0"/>
              </a:xfrm>
              <a:prstGeom prst="line">
                <a:avLst/>
              </a:prstGeom>
              <a:noFill/>
              <a:ln w="25400">
                <a:solidFill>
                  <a:schemeClr val="tx1"/>
                </a:solidFill>
                <a:prstDash val="dash"/>
                <a:round/>
                <a:headEnd/>
                <a:tailEnd/>
              </a:ln>
              <a:effectLst/>
            </p:spPr>
            <p:txBody>
              <a:bodyPr wrap="none" anchor="ctr"/>
              <a:lstStyle/>
              <a:p>
                <a:endParaRPr lang="pt-BR"/>
              </a:p>
            </p:txBody>
          </p:sp>
          <p:sp>
            <p:nvSpPr>
              <p:cNvPr id="296979" name="Oval 19"/>
              <p:cNvSpPr>
                <a:spLocks noChangeArrowheads="1"/>
              </p:cNvSpPr>
              <p:nvPr/>
            </p:nvSpPr>
            <p:spPr bwMode="auto">
              <a:xfrm>
                <a:off x="2580" y="2688"/>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grpSp>
            <p:nvGrpSpPr>
              <p:cNvPr id="297004" name="Group 44"/>
              <p:cNvGrpSpPr>
                <a:grpSpLocks/>
              </p:cNvGrpSpPr>
              <p:nvPr/>
            </p:nvGrpSpPr>
            <p:grpSpPr bwMode="auto">
              <a:xfrm>
                <a:off x="1079" y="1665"/>
                <a:ext cx="2830" cy="2463"/>
                <a:chOff x="1079" y="1665"/>
                <a:chExt cx="2830" cy="2463"/>
              </a:xfrm>
            </p:grpSpPr>
            <p:graphicFrame>
              <p:nvGraphicFramePr>
                <p:cNvPr id="430081" name="Object 1">
                  <a:hlinkClick r:id="" action="ppaction://ole?verb=0"/>
                </p:cNvPr>
                <p:cNvGraphicFramePr>
                  <a:graphicFrameLocks/>
                </p:cNvGraphicFramePr>
                <p:nvPr/>
              </p:nvGraphicFramePr>
              <p:xfrm>
                <a:off x="3492" y="3610"/>
                <a:ext cx="313" cy="518"/>
              </p:xfrm>
              <a:graphic>
                <a:graphicData uri="http://schemas.openxmlformats.org/presentationml/2006/ole">
                  <p:oleObj spid="_x0000_s430081" name="Equação" r:id="rId5" imgW="647640" imgH="680760" progId="Equation.3">
                    <p:embed/>
                  </p:oleObj>
                </a:graphicData>
              </a:graphic>
            </p:graphicFrame>
            <p:sp>
              <p:nvSpPr>
                <p:cNvPr id="296975" name="Rectangle 15"/>
                <p:cNvSpPr>
                  <a:spLocks noChangeArrowheads="1"/>
                </p:cNvSpPr>
                <p:nvPr/>
              </p:nvSpPr>
              <p:spPr bwMode="auto">
                <a:xfrm>
                  <a:off x="1091" y="2229"/>
                  <a:ext cx="322" cy="248"/>
                </a:xfrm>
                <a:prstGeom prst="rect">
                  <a:avLst/>
                </a:prstGeom>
                <a:noFill/>
                <a:ln w="12700">
                  <a:noFill/>
                  <a:miter lim="800000"/>
                  <a:headEnd/>
                  <a:tailEnd/>
                </a:ln>
                <a:effectLst/>
              </p:spPr>
              <p:txBody>
                <a:bodyPr wrap="none" lIns="90488" tIns="44450" rIns="90488" bIns="44450">
                  <a:spAutoFit/>
                </a:bodyPr>
                <a:lstStyle/>
                <a:p>
                  <a:r>
                    <a:rPr lang="en-US" sz="2000" b="1" i="1"/>
                    <a:t>R</a:t>
                  </a:r>
                  <a:r>
                    <a:rPr lang="en-US" sz="2000" b="1" i="1" baseline="-25000"/>
                    <a:t>m</a:t>
                  </a:r>
                </a:p>
              </p:txBody>
            </p:sp>
            <p:sp>
              <p:nvSpPr>
                <p:cNvPr id="296980" name="Line 20"/>
                <p:cNvSpPr>
                  <a:spLocks noChangeShapeType="1"/>
                </p:cNvSpPr>
                <p:nvPr/>
              </p:nvSpPr>
              <p:spPr bwMode="auto">
                <a:xfrm flipH="1">
                  <a:off x="1444" y="2340"/>
                  <a:ext cx="2196" cy="0"/>
                </a:xfrm>
                <a:prstGeom prst="line">
                  <a:avLst/>
                </a:prstGeom>
                <a:noFill/>
                <a:ln w="25400">
                  <a:solidFill>
                    <a:schemeClr val="tx1"/>
                  </a:solidFill>
                  <a:prstDash val="dash"/>
                  <a:round/>
                  <a:headEnd/>
                  <a:tailEnd/>
                </a:ln>
                <a:effectLst/>
              </p:spPr>
              <p:txBody>
                <a:bodyPr wrap="none" anchor="ctr"/>
                <a:lstStyle/>
                <a:p>
                  <a:endParaRPr lang="pt-BR"/>
                </a:p>
              </p:txBody>
            </p:sp>
            <p:sp>
              <p:nvSpPr>
                <p:cNvPr id="296981" name="Line 21"/>
                <p:cNvSpPr>
                  <a:spLocks noChangeShapeType="1"/>
                </p:cNvSpPr>
                <p:nvPr/>
              </p:nvSpPr>
              <p:spPr bwMode="auto">
                <a:xfrm flipH="1" flipV="1">
                  <a:off x="3624" y="2328"/>
                  <a:ext cx="12" cy="1404"/>
                </a:xfrm>
                <a:prstGeom prst="line">
                  <a:avLst/>
                </a:prstGeom>
                <a:noFill/>
                <a:ln w="25400">
                  <a:solidFill>
                    <a:schemeClr val="tx1"/>
                  </a:solidFill>
                  <a:prstDash val="dash"/>
                  <a:round/>
                  <a:headEnd/>
                  <a:tailEnd/>
                </a:ln>
                <a:effectLst/>
              </p:spPr>
              <p:txBody>
                <a:bodyPr wrap="none" anchor="ctr"/>
                <a:lstStyle/>
                <a:p>
                  <a:endParaRPr lang="pt-BR"/>
                </a:p>
              </p:txBody>
            </p:sp>
            <p:sp>
              <p:nvSpPr>
                <p:cNvPr id="296995" name="Freeform 35"/>
                <p:cNvSpPr>
                  <a:spLocks/>
                </p:cNvSpPr>
                <p:nvPr/>
              </p:nvSpPr>
              <p:spPr bwMode="auto">
                <a:xfrm>
                  <a:off x="1440" y="2059"/>
                  <a:ext cx="2004" cy="905"/>
                </a:xfrm>
                <a:custGeom>
                  <a:avLst/>
                  <a:gdLst/>
                  <a:ahLst/>
                  <a:cxnLst>
                    <a:cxn ang="0">
                      <a:pos x="0" y="948"/>
                    </a:cxn>
                    <a:cxn ang="0">
                      <a:pos x="1200" y="720"/>
                    </a:cxn>
                    <a:cxn ang="0">
                      <a:pos x="2100" y="0"/>
                    </a:cxn>
                  </a:cxnLst>
                  <a:rect l="0" t="0" r="r" b="b"/>
                  <a:pathLst>
                    <a:path w="2100" h="948">
                      <a:moveTo>
                        <a:pt x="0" y="948"/>
                      </a:moveTo>
                      <a:cubicBezTo>
                        <a:pt x="425" y="913"/>
                        <a:pt x="850" y="878"/>
                        <a:pt x="1200" y="720"/>
                      </a:cubicBezTo>
                      <a:cubicBezTo>
                        <a:pt x="1550" y="562"/>
                        <a:pt x="1825" y="281"/>
                        <a:pt x="2100" y="0"/>
                      </a:cubicBezTo>
                    </a:path>
                  </a:pathLst>
                </a:custGeom>
                <a:noFill/>
                <a:ln w="57150" cap="flat" cmpd="sng">
                  <a:solidFill>
                    <a:srgbClr val="663300"/>
                  </a:solidFill>
                  <a:prstDash val="solid"/>
                  <a:round/>
                  <a:headEnd type="none" w="med" len="med"/>
                  <a:tailEnd type="none" w="med" len="med"/>
                </a:ln>
                <a:effectLst/>
              </p:spPr>
              <p:txBody>
                <a:bodyPr anchor="ctr">
                  <a:spAutoFit/>
                </a:bodyPr>
                <a:lstStyle/>
                <a:p>
                  <a:endParaRPr lang="pt-BR"/>
                </a:p>
              </p:txBody>
            </p:sp>
            <p:graphicFrame>
              <p:nvGraphicFramePr>
                <p:cNvPr id="430082" name="Object 2">
                  <a:hlinkClick r:id="" action="ppaction://ole?verb=0"/>
                </p:cNvPr>
                <p:cNvGraphicFramePr>
                  <a:graphicFrameLocks/>
                </p:cNvGraphicFramePr>
                <p:nvPr/>
              </p:nvGraphicFramePr>
              <p:xfrm>
                <a:off x="2482" y="3733"/>
                <a:ext cx="353" cy="239"/>
              </p:xfrm>
              <a:graphic>
                <a:graphicData uri="http://schemas.openxmlformats.org/presentationml/2006/ole">
                  <p:oleObj spid="_x0000_s430082" name="Equação" r:id="rId6" imgW="253800" imgH="152280" progId="Equation.3">
                    <p:embed/>
                  </p:oleObj>
                </a:graphicData>
              </a:graphic>
            </p:graphicFrame>
            <p:sp>
              <p:nvSpPr>
                <p:cNvPr id="296976" name="Rectangle 16"/>
                <p:cNvSpPr>
                  <a:spLocks noChangeArrowheads="1"/>
                </p:cNvSpPr>
                <p:nvPr/>
              </p:nvSpPr>
              <p:spPr bwMode="auto">
                <a:xfrm>
                  <a:off x="1079" y="2673"/>
                  <a:ext cx="270" cy="248"/>
                </a:xfrm>
                <a:prstGeom prst="rect">
                  <a:avLst/>
                </a:prstGeom>
                <a:noFill/>
                <a:ln w="12700">
                  <a:noFill/>
                  <a:miter lim="800000"/>
                  <a:headEnd/>
                  <a:tailEnd/>
                </a:ln>
                <a:effectLst/>
              </p:spPr>
              <p:txBody>
                <a:bodyPr wrap="none" lIns="90488" tIns="44450" rIns="90488" bIns="44450">
                  <a:spAutoFit/>
                </a:bodyPr>
                <a:lstStyle/>
                <a:p>
                  <a:r>
                    <a:rPr lang="en-US" sz="2000" b="1" i="1"/>
                    <a:t>R</a:t>
                  </a:r>
                  <a:r>
                    <a:rPr lang="en-US" sz="2000" b="1" i="1" baseline="30000"/>
                    <a:t>*</a:t>
                  </a:r>
                </a:p>
              </p:txBody>
            </p:sp>
            <p:sp>
              <p:nvSpPr>
                <p:cNvPr id="296977" name="Line 17"/>
                <p:cNvSpPr>
                  <a:spLocks noChangeShapeType="1"/>
                </p:cNvSpPr>
                <p:nvPr/>
              </p:nvSpPr>
              <p:spPr bwMode="auto">
                <a:xfrm flipV="1">
                  <a:off x="2628" y="2784"/>
                  <a:ext cx="0" cy="924"/>
                </a:xfrm>
                <a:prstGeom prst="line">
                  <a:avLst/>
                </a:prstGeom>
                <a:noFill/>
                <a:ln w="25400">
                  <a:solidFill>
                    <a:schemeClr val="tx1"/>
                  </a:solidFill>
                  <a:prstDash val="dash"/>
                  <a:round/>
                  <a:headEnd/>
                  <a:tailEnd/>
                </a:ln>
                <a:effectLst/>
              </p:spPr>
              <p:txBody>
                <a:bodyPr wrap="none" anchor="ctr"/>
                <a:lstStyle/>
                <a:p>
                  <a:endParaRPr lang="pt-BR"/>
                </a:p>
              </p:txBody>
            </p:sp>
            <p:sp>
              <p:nvSpPr>
                <p:cNvPr id="296982" name="Rectangle 22"/>
                <p:cNvSpPr>
                  <a:spLocks noChangeArrowheads="1"/>
                </p:cNvSpPr>
                <p:nvPr/>
              </p:nvSpPr>
              <p:spPr bwMode="auto">
                <a:xfrm>
                  <a:off x="3369" y="1857"/>
                  <a:ext cx="288" cy="248"/>
                </a:xfrm>
                <a:prstGeom prst="rect">
                  <a:avLst/>
                </a:prstGeom>
                <a:noFill/>
                <a:ln w="12700">
                  <a:noFill/>
                  <a:miter lim="800000"/>
                  <a:headEnd/>
                  <a:tailEnd/>
                </a:ln>
                <a:effectLst/>
              </p:spPr>
              <p:txBody>
                <a:bodyPr wrap="none" lIns="90488" tIns="44450" rIns="90488" bIns="44450">
                  <a:spAutoFit/>
                </a:bodyPr>
                <a:lstStyle/>
                <a:p>
                  <a:r>
                    <a:rPr lang="en-US" sz="2000" b="1" i="1"/>
                    <a:t>U</a:t>
                  </a:r>
                  <a:r>
                    <a:rPr lang="en-US" sz="2000" b="1" i="1" baseline="-25000"/>
                    <a:t>2</a:t>
                  </a:r>
                </a:p>
              </p:txBody>
            </p:sp>
            <p:sp>
              <p:nvSpPr>
                <p:cNvPr id="296985" name="Rectangle 25"/>
                <p:cNvSpPr>
                  <a:spLocks noChangeArrowheads="1"/>
                </p:cNvSpPr>
                <p:nvPr/>
              </p:nvSpPr>
              <p:spPr bwMode="auto">
                <a:xfrm>
                  <a:off x="3621" y="2013"/>
                  <a:ext cx="288" cy="248"/>
                </a:xfrm>
                <a:prstGeom prst="rect">
                  <a:avLst/>
                </a:prstGeom>
                <a:noFill/>
                <a:ln w="12700">
                  <a:noFill/>
                  <a:miter lim="800000"/>
                  <a:headEnd/>
                  <a:tailEnd/>
                </a:ln>
                <a:effectLst/>
              </p:spPr>
              <p:txBody>
                <a:bodyPr wrap="none" lIns="90488" tIns="44450" rIns="90488" bIns="44450">
                  <a:spAutoFit/>
                </a:bodyPr>
                <a:lstStyle/>
                <a:p>
                  <a:r>
                    <a:rPr lang="en-US" sz="2000" b="1" i="1"/>
                    <a:t>U</a:t>
                  </a:r>
                  <a:r>
                    <a:rPr lang="en-US" sz="2000" b="1" i="1" baseline="-25000"/>
                    <a:t>1</a:t>
                  </a:r>
                </a:p>
              </p:txBody>
            </p:sp>
            <p:sp>
              <p:nvSpPr>
                <p:cNvPr id="296996" name="Freeform 36"/>
                <p:cNvSpPr>
                  <a:spLocks/>
                </p:cNvSpPr>
                <p:nvPr/>
              </p:nvSpPr>
              <p:spPr bwMode="auto">
                <a:xfrm>
                  <a:off x="1452" y="2232"/>
                  <a:ext cx="2136" cy="900"/>
                </a:xfrm>
                <a:custGeom>
                  <a:avLst/>
                  <a:gdLst/>
                  <a:ahLst/>
                  <a:cxnLst>
                    <a:cxn ang="0">
                      <a:pos x="0" y="948"/>
                    </a:cxn>
                    <a:cxn ang="0">
                      <a:pos x="1200" y="720"/>
                    </a:cxn>
                    <a:cxn ang="0">
                      <a:pos x="2100" y="0"/>
                    </a:cxn>
                  </a:cxnLst>
                  <a:rect l="0" t="0" r="r" b="b"/>
                  <a:pathLst>
                    <a:path w="2100" h="948">
                      <a:moveTo>
                        <a:pt x="0" y="948"/>
                      </a:moveTo>
                      <a:cubicBezTo>
                        <a:pt x="425" y="913"/>
                        <a:pt x="850" y="878"/>
                        <a:pt x="1200" y="720"/>
                      </a:cubicBezTo>
                      <a:cubicBezTo>
                        <a:pt x="1550" y="562"/>
                        <a:pt x="1825" y="281"/>
                        <a:pt x="2100" y="0"/>
                      </a:cubicBezTo>
                    </a:path>
                  </a:pathLst>
                </a:custGeom>
                <a:noFill/>
                <a:ln w="57150" cap="flat" cmpd="sng">
                  <a:solidFill>
                    <a:srgbClr val="996600"/>
                  </a:solidFill>
                  <a:prstDash val="solid"/>
                  <a:round/>
                  <a:headEnd type="none" w="med" len="med"/>
                  <a:tailEnd type="none" w="med" len="med"/>
                </a:ln>
                <a:effectLst/>
              </p:spPr>
              <p:txBody>
                <a:bodyPr anchor="ctr">
                  <a:spAutoFit/>
                </a:bodyPr>
                <a:lstStyle/>
                <a:p>
                  <a:endParaRPr lang="pt-BR"/>
                </a:p>
              </p:txBody>
            </p:sp>
            <p:sp>
              <p:nvSpPr>
                <p:cNvPr id="296986" name="Rectangle 26"/>
                <p:cNvSpPr>
                  <a:spLocks noChangeArrowheads="1"/>
                </p:cNvSpPr>
                <p:nvPr/>
              </p:nvSpPr>
              <p:spPr bwMode="auto">
                <a:xfrm>
                  <a:off x="3069" y="1665"/>
                  <a:ext cx="288" cy="248"/>
                </a:xfrm>
                <a:prstGeom prst="rect">
                  <a:avLst/>
                </a:prstGeom>
                <a:noFill/>
                <a:ln w="12700">
                  <a:noFill/>
                  <a:miter lim="800000"/>
                  <a:headEnd/>
                  <a:tailEnd/>
                </a:ln>
                <a:effectLst/>
              </p:spPr>
              <p:txBody>
                <a:bodyPr wrap="none" lIns="90488" tIns="44450" rIns="90488" bIns="44450">
                  <a:spAutoFit/>
                </a:bodyPr>
                <a:lstStyle/>
                <a:p>
                  <a:r>
                    <a:rPr lang="en-US" sz="2000" b="1" i="1"/>
                    <a:t>U</a:t>
                  </a:r>
                  <a:r>
                    <a:rPr lang="en-US" sz="2000" b="1" i="1" baseline="-25000"/>
                    <a:t>3</a:t>
                  </a:r>
                </a:p>
              </p:txBody>
            </p:sp>
          </p:grpSp>
        </p:grpSp>
        <p:sp>
          <p:nvSpPr>
            <p:cNvPr id="296997" name="Freeform 37"/>
            <p:cNvSpPr>
              <a:spLocks/>
            </p:cNvSpPr>
            <p:nvPr/>
          </p:nvSpPr>
          <p:spPr bwMode="auto">
            <a:xfrm>
              <a:off x="1452" y="1932"/>
              <a:ext cx="1872" cy="876"/>
            </a:xfrm>
            <a:custGeom>
              <a:avLst/>
              <a:gdLst/>
              <a:ahLst/>
              <a:cxnLst>
                <a:cxn ang="0">
                  <a:pos x="0" y="948"/>
                </a:cxn>
                <a:cxn ang="0">
                  <a:pos x="1200" y="720"/>
                </a:cxn>
                <a:cxn ang="0">
                  <a:pos x="2100" y="0"/>
                </a:cxn>
              </a:cxnLst>
              <a:rect l="0" t="0" r="r" b="b"/>
              <a:pathLst>
                <a:path w="2100" h="948">
                  <a:moveTo>
                    <a:pt x="0" y="948"/>
                  </a:moveTo>
                  <a:cubicBezTo>
                    <a:pt x="425" y="913"/>
                    <a:pt x="850" y="878"/>
                    <a:pt x="1200" y="720"/>
                  </a:cubicBezTo>
                  <a:cubicBezTo>
                    <a:pt x="1550" y="562"/>
                    <a:pt x="1825" y="281"/>
                    <a:pt x="2100" y="0"/>
                  </a:cubicBezTo>
                </a:path>
              </a:pathLst>
            </a:custGeom>
            <a:noFill/>
            <a:ln w="57150" cap="flat" cmpd="sng">
              <a:solidFill>
                <a:srgbClr val="996600"/>
              </a:solidFill>
              <a:prstDash val="solid"/>
              <a:round/>
              <a:headEnd type="none" w="med" len="med"/>
              <a:tailEnd type="none" w="med" len="med"/>
            </a:ln>
            <a:effectLst/>
          </p:spPr>
          <p:txBody>
            <a:bodyPr anchor="ctr">
              <a:spAutoFit/>
            </a:bodyPr>
            <a:lstStyle/>
            <a:p>
              <a:endParaRPr lang="pt-BR"/>
            </a:p>
          </p:txBody>
        </p:sp>
      </p:grpSp>
      <p:sp>
        <p:nvSpPr>
          <p:cNvPr id="297007" name="Text Box 47"/>
          <p:cNvSpPr txBox="1">
            <a:spLocks noChangeArrowheads="1"/>
          </p:cNvSpPr>
          <p:nvPr/>
        </p:nvSpPr>
        <p:spPr bwMode="auto">
          <a:xfrm>
            <a:off x="5586413" y="1262063"/>
            <a:ext cx="2689225" cy="958850"/>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Escolha entre </a:t>
            </a:r>
          </a:p>
          <a:p>
            <a:pPr algn="ctr"/>
            <a:r>
              <a:rPr lang="en-US" sz="2800" b="1"/>
              <a:t>risco e retorno</a:t>
            </a: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97006"/>
                                        </p:tgtEl>
                                        <p:attrNameLst>
                                          <p:attrName>style.visibility</p:attrName>
                                        </p:attrNameLst>
                                      </p:cBhvr>
                                      <p:to>
                                        <p:strVal val="visible"/>
                                      </p:to>
                                    </p:set>
                                    <p:animEffect transition="in" filter="wipe(left)">
                                      <p:cBhvr>
                                        <p:cTn id="7" dur="500"/>
                                        <p:tgtEl>
                                          <p:spTgt spid="29700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6989"/>
                                        </p:tgtEl>
                                        <p:attrNameLst>
                                          <p:attrName>style.visibility</p:attrName>
                                        </p:attrNameLst>
                                      </p:cBhvr>
                                      <p:to>
                                        <p:strVal val="visible"/>
                                      </p:to>
                                    </p:set>
                                    <p:animEffect transition="in" filter="wipe(left)">
                                      <p:cBhvr>
                                        <p:cTn id="12" dur="500"/>
                                        <p:tgtEl>
                                          <p:spTgt spid="2969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9" grpId="0" animBg="1" autoUpdateAnimBg="0"/>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Espaço Reservado para Rodapé 2"/>
          <p:cNvSpPr>
            <a:spLocks noGrp="1"/>
          </p:cNvSpPr>
          <p:nvPr>
            <p:ph type="ftr" sz="quarter" idx="10"/>
          </p:nvPr>
        </p:nvSpPr>
        <p:spPr/>
        <p:txBody>
          <a:bodyPr/>
          <a:lstStyle/>
          <a:p>
            <a:r>
              <a:rPr lang="en-US"/>
              <a:t>Capítulo 5 	</a:t>
            </a:r>
            <a:r>
              <a:rPr lang="en-US" sz="1400"/>
              <a:t>©2006 by Pearson Education do Brasil</a:t>
            </a:r>
            <a:endParaRPr lang="en-US"/>
          </a:p>
        </p:txBody>
      </p:sp>
      <p:sp>
        <p:nvSpPr>
          <p:cNvPr id="40" name="Espaço Reservado para Número de Slide 3"/>
          <p:cNvSpPr>
            <a:spLocks noGrp="1"/>
          </p:cNvSpPr>
          <p:nvPr>
            <p:ph type="sldNum" sz="quarter" idx="11"/>
          </p:nvPr>
        </p:nvSpPr>
        <p:spPr/>
        <p:txBody>
          <a:bodyPr/>
          <a:lstStyle/>
          <a:p>
            <a:r>
              <a:rPr lang="en-US"/>
              <a:t>Slide </a:t>
            </a:r>
            <a:fld id="{2DEA9DA1-D872-4025-8053-7BBA862190E0}" type="slidenum">
              <a:rPr lang="en-US"/>
              <a:pPr/>
              <a:t>123</a:t>
            </a:fld>
            <a:endParaRPr lang="en-US" b="0">
              <a:latin typeface="Times New Roman" pitchFamily="18" charset="0"/>
            </a:endParaRPr>
          </a:p>
        </p:txBody>
      </p:sp>
      <p:sp>
        <p:nvSpPr>
          <p:cNvPr id="305163" name="Rectangle 11"/>
          <p:cNvSpPr>
            <a:spLocks noChangeArrowheads="1"/>
          </p:cNvSpPr>
          <p:nvPr/>
        </p:nvSpPr>
        <p:spPr bwMode="auto">
          <a:xfrm>
            <a:off x="1808163" y="4910138"/>
            <a:ext cx="420687" cy="393700"/>
          </a:xfrm>
          <a:prstGeom prst="rect">
            <a:avLst/>
          </a:prstGeom>
          <a:noFill/>
          <a:ln w="12700">
            <a:noFill/>
            <a:miter lim="800000"/>
            <a:headEnd/>
            <a:tailEnd/>
          </a:ln>
          <a:effectLst/>
        </p:spPr>
        <p:txBody>
          <a:bodyPr wrap="none" lIns="90488" tIns="44450" rIns="90488" bIns="44450">
            <a:spAutoFit/>
          </a:bodyPr>
          <a:lstStyle/>
          <a:p>
            <a:r>
              <a:rPr lang="en-US" sz="2000" b="1" i="1"/>
              <a:t>R</a:t>
            </a:r>
            <a:r>
              <a:rPr lang="en-US" sz="2000" b="1" i="1" baseline="-25000"/>
              <a:t>f</a:t>
            </a:r>
          </a:p>
        </p:txBody>
      </p:sp>
      <p:grpSp>
        <p:nvGrpSpPr>
          <p:cNvPr id="305207" name="Group 55"/>
          <p:cNvGrpSpPr>
            <a:grpSpLocks/>
          </p:cNvGrpSpPr>
          <p:nvPr/>
        </p:nvGrpSpPr>
        <p:grpSpPr bwMode="auto">
          <a:xfrm>
            <a:off x="2324100" y="2227263"/>
            <a:ext cx="5973763" cy="2941637"/>
            <a:chOff x="1464" y="1403"/>
            <a:chExt cx="3763" cy="1853"/>
          </a:xfrm>
        </p:grpSpPr>
        <p:sp>
          <p:nvSpPr>
            <p:cNvPr id="305157" name="Line 5"/>
            <p:cNvSpPr>
              <a:spLocks noChangeShapeType="1"/>
            </p:cNvSpPr>
            <p:nvPr/>
          </p:nvSpPr>
          <p:spPr bwMode="auto">
            <a:xfrm flipV="1">
              <a:off x="1464" y="1520"/>
              <a:ext cx="2760" cy="1736"/>
            </a:xfrm>
            <a:prstGeom prst="line">
              <a:avLst/>
            </a:prstGeom>
            <a:noFill/>
            <a:ln w="50800">
              <a:solidFill>
                <a:srgbClr val="0033CC"/>
              </a:solidFill>
              <a:round/>
              <a:headEnd/>
              <a:tailEnd/>
            </a:ln>
            <a:effectLst/>
          </p:spPr>
          <p:txBody>
            <a:bodyPr wrap="none" anchor="ctr"/>
            <a:lstStyle/>
            <a:p>
              <a:endParaRPr lang="pt-BR"/>
            </a:p>
          </p:txBody>
        </p:sp>
        <p:sp>
          <p:nvSpPr>
            <p:cNvPr id="305191" name="Rectangle 39"/>
            <p:cNvSpPr>
              <a:spLocks noChangeArrowheads="1"/>
            </p:cNvSpPr>
            <p:nvPr/>
          </p:nvSpPr>
          <p:spPr bwMode="auto">
            <a:xfrm>
              <a:off x="4295" y="1403"/>
              <a:ext cx="932" cy="440"/>
            </a:xfrm>
            <a:prstGeom prst="rect">
              <a:avLst/>
            </a:prstGeom>
            <a:noFill/>
            <a:ln w="12700">
              <a:noFill/>
              <a:miter lim="800000"/>
              <a:headEnd/>
              <a:tailEnd/>
            </a:ln>
            <a:effectLst/>
          </p:spPr>
          <p:txBody>
            <a:bodyPr wrap="none" lIns="90488" tIns="44450" rIns="90488" bIns="44450">
              <a:spAutoFit/>
            </a:bodyPr>
            <a:lstStyle/>
            <a:p>
              <a:r>
                <a:rPr lang="en-US" sz="2000" b="1"/>
                <a:t>Linha do</a:t>
              </a:r>
            </a:p>
            <a:p>
              <a:r>
                <a:rPr lang="en-US" sz="2000" b="1"/>
                <a:t>orçamento</a:t>
              </a:r>
            </a:p>
          </p:txBody>
        </p:sp>
      </p:grpSp>
      <p:sp>
        <p:nvSpPr>
          <p:cNvPr id="30515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0515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05156" name="Rectangle 4"/>
          <p:cNvSpPr>
            <a:spLocks noGrp="1" noChangeArrowheads="1"/>
          </p:cNvSpPr>
          <p:nvPr>
            <p:ph type="title"/>
          </p:nvPr>
        </p:nvSpPr>
        <p:spPr>
          <a:xfrm>
            <a:off x="461963" y="146050"/>
            <a:ext cx="7983537" cy="781050"/>
          </a:xfrm>
          <a:noFill/>
          <a:ln/>
        </p:spPr>
        <p:txBody>
          <a:bodyPr/>
          <a:lstStyle/>
          <a:p>
            <a:r>
              <a:rPr lang="pt-BR"/>
              <a:t>Demanda por ativos de risco</a:t>
            </a:r>
          </a:p>
        </p:txBody>
      </p:sp>
      <p:sp>
        <p:nvSpPr>
          <p:cNvPr id="305159" name="Rectangle 7"/>
          <p:cNvSpPr>
            <a:spLocks noChangeArrowheads="1"/>
          </p:cNvSpPr>
          <p:nvPr/>
        </p:nvSpPr>
        <p:spPr bwMode="auto">
          <a:xfrm>
            <a:off x="3124200" y="6235700"/>
            <a:ext cx="2895600" cy="457200"/>
          </a:xfrm>
          <a:prstGeom prst="rect">
            <a:avLst/>
          </a:prstGeom>
          <a:noFill/>
          <a:ln w="12700">
            <a:noFill/>
            <a:miter lim="800000"/>
            <a:headEnd/>
            <a:tailEnd/>
          </a:ln>
          <a:effectLst/>
        </p:spPr>
        <p:txBody>
          <a:bodyPr wrap="none" anchor="ctr"/>
          <a:lstStyle/>
          <a:p>
            <a:endParaRPr lang="pt-BR"/>
          </a:p>
        </p:txBody>
      </p:sp>
      <p:sp>
        <p:nvSpPr>
          <p:cNvPr id="305161" name="Rectangle 9"/>
          <p:cNvSpPr>
            <a:spLocks noChangeArrowheads="1"/>
          </p:cNvSpPr>
          <p:nvPr/>
        </p:nvSpPr>
        <p:spPr bwMode="auto">
          <a:xfrm>
            <a:off x="1974850" y="5937250"/>
            <a:ext cx="322263" cy="393700"/>
          </a:xfrm>
          <a:prstGeom prst="rect">
            <a:avLst/>
          </a:prstGeom>
          <a:noFill/>
          <a:ln w="12700">
            <a:noFill/>
            <a:miter lim="800000"/>
            <a:headEnd/>
            <a:tailEnd/>
          </a:ln>
          <a:effectLst/>
        </p:spPr>
        <p:txBody>
          <a:bodyPr wrap="none" lIns="90488" tIns="44450" rIns="90488" bIns="44450">
            <a:spAutoFit/>
          </a:bodyPr>
          <a:lstStyle/>
          <a:p>
            <a:r>
              <a:rPr lang="en-US" sz="2000" b="1"/>
              <a:t>0</a:t>
            </a:r>
          </a:p>
        </p:txBody>
      </p:sp>
      <p:sp>
        <p:nvSpPr>
          <p:cNvPr id="305164" name="Rectangle 12"/>
          <p:cNvSpPr>
            <a:spLocks noChangeArrowheads="1"/>
          </p:cNvSpPr>
          <p:nvPr/>
        </p:nvSpPr>
        <p:spPr bwMode="auto">
          <a:xfrm>
            <a:off x="488950" y="1824038"/>
            <a:ext cx="1666875" cy="698500"/>
          </a:xfrm>
          <a:prstGeom prst="rect">
            <a:avLst/>
          </a:prstGeom>
          <a:noFill/>
          <a:ln w="12700">
            <a:noFill/>
            <a:miter lim="800000"/>
            <a:headEnd/>
            <a:tailEnd/>
          </a:ln>
          <a:effectLst/>
        </p:spPr>
        <p:txBody>
          <a:bodyPr wrap="none" lIns="90488" tIns="44450" rIns="90488" bIns="44450">
            <a:spAutoFit/>
          </a:bodyPr>
          <a:lstStyle/>
          <a:p>
            <a:pPr algn="r"/>
            <a:r>
              <a:rPr lang="en-US" sz="2000" b="1"/>
              <a:t>Retorno</a:t>
            </a:r>
          </a:p>
          <a:p>
            <a:pPr algn="r"/>
            <a:r>
              <a:rPr lang="en-US" sz="2000" b="1"/>
              <a:t>esperado,</a:t>
            </a:r>
            <a:r>
              <a:rPr lang="en-US" sz="2000" b="1" i="1"/>
              <a:t>R</a:t>
            </a:r>
            <a:r>
              <a:rPr lang="en-US" sz="2000" b="1" i="1" baseline="-25000"/>
              <a:t>p</a:t>
            </a:r>
          </a:p>
        </p:txBody>
      </p:sp>
      <p:graphicFrame>
        <p:nvGraphicFramePr>
          <p:cNvPr id="305184" name="Object 32">
            <a:hlinkClick r:id="" action="ppaction://ole?verb=0"/>
          </p:cNvPr>
          <p:cNvGraphicFramePr>
            <a:graphicFrameLocks/>
          </p:cNvGraphicFramePr>
          <p:nvPr/>
        </p:nvGraphicFramePr>
        <p:xfrm>
          <a:off x="7239000" y="5586413"/>
          <a:ext cx="1509713" cy="800100"/>
        </p:xfrm>
        <a:graphic>
          <a:graphicData uri="http://schemas.openxmlformats.org/presentationml/2006/ole">
            <p:oleObj spid="_x0000_s305184" name="Equação" r:id="rId4" imgW="1282680" imgH="685800" progId="Equation.3">
              <p:embed/>
            </p:oleObj>
          </a:graphicData>
        </a:graphic>
      </p:graphicFrame>
      <p:sp>
        <p:nvSpPr>
          <p:cNvPr id="305185" name="Line 33"/>
          <p:cNvSpPr>
            <a:spLocks noChangeShapeType="1"/>
          </p:cNvSpPr>
          <p:nvPr/>
        </p:nvSpPr>
        <p:spPr bwMode="auto">
          <a:xfrm>
            <a:off x="2305050" y="1854200"/>
            <a:ext cx="0" cy="4076700"/>
          </a:xfrm>
          <a:prstGeom prst="line">
            <a:avLst/>
          </a:prstGeom>
          <a:noFill/>
          <a:ln w="25400">
            <a:solidFill>
              <a:schemeClr val="tx1"/>
            </a:solidFill>
            <a:round/>
            <a:headEnd/>
            <a:tailEnd/>
          </a:ln>
          <a:effectLst/>
        </p:spPr>
        <p:txBody>
          <a:bodyPr wrap="none" anchor="ctr"/>
          <a:lstStyle/>
          <a:p>
            <a:endParaRPr lang="pt-BR"/>
          </a:p>
        </p:txBody>
      </p:sp>
      <p:sp>
        <p:nvSpPr>
          <p:cNvPr id="305186" name="Line 34"/>
          <p:cNvSpPr>
            <a:spLocks noChangeShapeType="1"/>
          </p:cNvSpPr>
          <p:nvPr/>
        </p:nvSpPr>
        <p:spPr bwMode="auto">
          <a:xfrm>
            <a:off x="2324100" y="5930900"/>
            <a:ext cx="4737100" cy="0"/>
          </a:xfrm>
          <a:prstGeom prst="line">
            <a:avLst/>
          </a:prstGeom>
          <a:noFill/>
          <a:ln w="25400">
            <a:solidFill>
              <a:schemeClr val="tx1"/>
            </a:solidFill>
            <a:round/>
            <a:headEnd/>
            <a:tailEnd/>
          </a:ln>
          <a:effectLst/>
        </p:spPr>
        <p:txBody>
          <a:bodyPr wrap="none" anchor="ctr"/>
          <a:lstStyle/>
          <a:p>
            <a:endParaRPr lang="pt-BR"/>
          </a:p>
        </p:txBody>
      </p:sp>
      <p:grpSp>
        <p:nvGrpSpPr>
          <p:cNvPr id="305209" name="Group 57"/>
          <p:cNvGrpSpPr>
            <a:grpSpLocks/>
          </p:cNvGrpSpPr>
          <p:nvPr/>
        </p:nvGrpSpPr>
        <p:grpSpPr bwMode="auto">
          <a:xfrm>
            <a:off x="1712913" y="1503363"/>
            <a:ext cx="7399337" cy="5003800"/>
            <a:chOff x="1079" y="947"/>
            <a:chExt cx="4661" cy="3152"/>
          </a:xfrm>
        </p:grpSpPr>
        <p:sp>
          <p:nvSpPr>
            <p:cNvPr id="305182" name="Rectangle 30"/>
            <p:cNvSpPr>
              <a:spLocks noChangeArrowheads="1"/>
            </p:cNvSpPr>
            <p:nvPr/>
          </p:nvSpPr>
          <p:spPr bwMode="auto">
            <a:xfrm>
              <a:off x="4002" y="1969"/>
              <a:ext cx="1738" cy="1142"/>
            </a:xfrm>
            <a:prstGeom prst="rect">
              <a:avLst/>
            </a:prstGeom>
            <a:solidFill>
              <a:schemeClr val="hlink"/>
            </a:solidFill>
            <a:ln w="12700">
              <a:solidFill>
                <a:schemeClr val="tx1"/>
              </a:solidFill>
              <a:miter lim="800000"/>
              <a:headEnd/>
              <a:tailEnd/>
            </a:ln>
            <a:effectLst/>
          </p:spPr>
          <p:txBody>
            <a:bodyPr wrap="none" lIns="90488" tIns="44450" rIns="90488" bIns="44450">
              <a:spAutoFit/>
            </a:bodyPr>
            <a:lstStyle/>
            <a:p>
              <a:pPr algn="ctr"/>
              <a:r>
                <a:rPr lang="en-US" sz="1600" b="1"/>
                <a:t>Dada a mesma linha de </a:t>
              </a:r>
            </a:p>
            <a:p>
              <a:pPr algn="ctr"/>
              <a:r>
                <a:rPr lang="en-US" sz="1600" b="1"/>
                <a:t>orçamento, o investidor </a:t>
              </a:r>
              <a:r>
                <a:rPr lang="en-US" sz="1600" b="1" i="1"/>
                <a:t>A</a:t>
              </a:r>
              <a:r>
                <a:rPr lang="en-US" sz="1600" b="1"/>
                <a:t> </a:t>
              </a:r>
            </a:p>
            <a:p>
              <a:pPr algn="ctr"/>
              <a:r>
                <a:rPr lang="en-US" sz="1600" b="1"/>
                <a:t>escolhe retorno menor</a:t>
              </a:r>
            </a:p>
            <a:p>
              <a:pPr algn="ctr"/>
              <a:r>
                <a:rPr lang="en-US" sz="1600" b="1"/>
                <a:t> – baixo risco, enquanto</a:t>
              </a:r>
            </a:p>
            <a:p>
              <a:pPr algn="ctr"/>
              <a:r>
                <a:rPr lang="en-US" sz="1600" b="1"/>
                <a:t> o investidor </a:t>
              </a:r>
              <a:r>
                <a:rPr lang="en-US" sz="1600" b="1" i="1"/>
                <a:t>B</a:t>
              </a:r>
              <a:r>
                <a:rPr lang="en-US" sz="1600" b="1"/>
                <a:t> </a:t>
              </a:r>
            </a:p>
            <a:p>
              <a:pPr algn="ctr"/>
              <a:r>
                <a:rPr lang="en-US" sz="1600" b="1"/>
                <a:t>escolhe retorno maior –</a:t>
              </a:r>
            </a:p>
            <a:p>
              <a:pPr algn="ctr"/>
              <a:r>
                <a:rPr lang="en-US" sz="1600" b="1"/>
                <a:t>risco elevado.</a:t>
              </a:r>
            </a:p>
          </p:txBody>
        </p:sp>
        <p:grpSp>
          <p:nvGrpSpPr>
            <p:cNvPr id="305208" name="Group 56"/>
            <p:cNvGrpSpPr>
              <a:grpSpLocks/>
            </p:cNvGrpSpPr>
            <p:nvPr/>
          </p:nvGrpSpPr>
          <p:grpSpPr bwMode="auto">
            <a:xfrm>
              <a:off x="1079" y="947"/>
              <a:ext cx="3218" cy="3152"/>
              <a:chOff x="1079" y="947"/>
              <a:chExt cx="3218" cy="3152"/>
            </a:xfrm>
          </p:grpSpPr>
          <p:sp>
            <p:nvSpPr>
              <p:cNvPr id="305206" name="Freeform 54"/>
              <p:cNvSpPr>
                <a:spLocks/>
              </p:cNvSpPr>
              <p:nvPr/>
            </p:nvSpPr>
            <p:spPr bwMode="auto">
              <a:xfrm>
                <a:off x="1464" y="1176"/>
                <a:ext cx="2544" cy="1416"/>
              </a:xfrm>
              <a:custGeom>
                <a:avLst/>
                <a:gdLst/>
                <a:ahLst/>
                <a:cxnLst>
                  <a:cxn ang="0">
                    <a:pos x="0" y="1416"/>
                  </a:cxn>
                  <a:cxn ang="0">
                    <a:pos x="1776" y="948"/>
                  </a:cxn>
                  <a:cxn ang="0">
                    <a:pos x="2544" y="0"/>
                  </a:cxn>
                </a:cxnLst>
                <a:rect l="0" t="0" r="r" b="b"/>
                <a:pathLst>
                  <a:path w="2544" h="1416">
                    <a:moveTo>
                      <a:pt x="0" y="1416"/>
                    </a:moveTo>
                    <a:cubicBezTo>
                      <a:pt x="676" y="1300"/>
                      <a:pt x="1352" y="1184"/>
                      <a:pt x="1776" y="948"/>
                    </a:cubicBezTo>
                    <a:cubicBezTo>
                      <a:pt x="2200" y="712"/>
                      <a:pt x="2412" y="162"/>
                      <a:pt x="2544" y="0"/>
                    </a:cubicBezTo>
                  </a:path>
                </a:pathLst>
              </a:custGeom>
              <a:noFill/>
              <a:ln w="57150" cap="flat" cmpd="sng">
                <a:solidFill>
                  <a:srgbClr val="996600"/>
                </a:solidFill>
                <a:prstDash val="solid"/>
                <a:round/>
                <a:headEnd type="none" w="med" len="med"/>
                <a:tailEnd type="none" w="med" len="med"/>
              </a:ln>
              <a:effectLst/>
            </p:spPr>
            <p:txBody>
              <a:bodyPr wrap="none" anchor="ctr">
                <a:spAutoFit/>
              </a:bodyPr>
              <a:lstStyle/>
              <a:p>
                <a:endParaRPr lang="pt-BR"/>
              </a:p>
            </p:txBody>
          </p:sp>
          <p:grpSp>
            <p:nvGrpSpPr>
              <p:cNvPr id="305193" name="Group 41"/>
              <p:cNvGrpSpPr>
                <a:grpSpLocks/>
              </p:cNvGrpSpPr>
              <p:nvPr/>
            </p:nvGrpSpPr>
            <p:grpSpPr bwMode="auto">
              <a:xfrm>
                <a:off x="1079" y="1295"/>
                <a:ext cx="2035" cy="2793"/>
                <a:chOff x="1091" y="1295"/>
                <a:chExt cx="2035" cy="2793"/>
              </a:xfrm>
            </p:grpSpPr>
            <p:sp>
              <p:nvSpPr>
                <p:cNvPr id="305187" name="Freeform 35"/>
                <p:cNvSpPr>
                  <a:spLocks/>
                </p:cNvSpPr>
                <p:nvPr/>
              </p:nvSpPr>
              <p:spPr bwMode="auto">
                <a:xfrm>
                  <a:off x="1476" y="1584"/>
                  <a:ext cx="1440" cy="1404"/>
                </a:xfrm>
                <a:custGeom>
                  <a:avLst/>
                  <a:gdLst/>
                  <a:ahLst/>
                  <a:cxnLst>
                    <a:cxn ang="0">
                      <a:pos x="0" y="1212"/>
                    </a:cxn>
                    <a:cxn ang="0">
                      <a:pos x="756" y="984"/>
                    </a:cxn>
                    <a:cxn ang="0">
                      <a:pos x="1200" y="480"/>
                    </a:cxn>
                    <a:cxn ang="0">
                      <a:pos x="1368" y="0"/>
                    </a:cxn>
                  </a:cxnLst>
                  <a:rect l="0" t="0" r="r" b="b"/>
                  <a:pathLst>
                    <a:path w="1368" h="1212">
                      <a:moveTo>
                        <a:pt x="0" y="1212"/>
                      </a:moveTo>
                      <a:cubicBezTo>
                        <a:pt x="126" y="1174"/>
                        <a:pt x="556" y="1106"/>
                        <a:pt x="756" y="984"/>
                      </a:cubicBezTo>
                      <a:cubicBezTo>
                        <a:pt x="956" y="862"/>
                        <a:pt x="1098" y="644"/>
                        <a:pt x="1200" y="480"/>
                      </a:cubicBezTo>
                      <a:cubicBezTo>
                        <a:pt x="1302" y="316"/>
                        <a:pt x="1333" y="100"/>
                        <a:pt x="1368" y="0"/>
                      </a:cubicBezTo>
                    </a:path>
                  </a:pathLst>
                </a:custGeom>
                <a:noFill/>
                <a:ln w="57150" cap="flat" cmpd="sng">
                  <a:solidFill>
                    <a:srgbClr val="663300"/>
                  </a:solidFill>
                  <a:prstDash val="solid"/>
                  <a:round/>
                  <a:headEnd type="none" w="med" len="med"/>
                  <a:tailEnd type="none" w="med" len="med"/>
                </a:ln>
                <a:effectLst/>
              </p:spPr>
              <p:txBody>
                <a:bodyPr anchor="ctr">
                  <a:spAutoFit/>
                </a:bodyPr>
                <a:lstStyle/>
                <a:p>
                  <a:endParaRPr lang="pt-BR"/>
                </a:p>
              </p:txBody>
            </p:sp>
            <p:sp>
              <p:nvSpPr>
                <p:cNvPr id="305168" name="Rectangle 16"/>
                <p:cNvSpPr>
                  <a:spLocks noChangeArrowheads="1"/>
                </p:cNvSpPr>
                <p:nvPr/>
              </p:nvSpPr>
              <p:spPr bwMode="auto">
                <a:xfrm>
                  <a:off x="2781" y="1295"/>
                  <a:ext cx="345" cy="286"/>
                </a:xfrm>
                <a:prstGeom prst="rect">
                  <a:avLst/>
                </a:prstGeom>
                <a:noFill/>
                <a:ln w="12700">
                  <a:noFill/>
                  <a:miter lim="800000"/>
                  <a:headEnd/>
                  <a:tailEnd/>
                </a:ln>
                <a:effectLst/>
              </p:spPr>
              <p:txBody>
                <a:bodyPr wrap="none" lIns="90488" tIns="44450" rIns="90488" bIns="44450">
                  <a:spAutoFit/>
                </a:bodyPr>
                <a:lstStyle/>
                <a:p>
                  <a:r>
                    <a:rPr lang="en-US" b="1" i="1"/>
                    <a:t>U</a:t>
                  </a:r>
                  <a:r>
                    <a:rPr lang="en-US" b="1" i="1" baseline="-25000"/>
                    <a:t>A</a:t>
                  </a:r>
                </a:p>
              </p:txBody>
            </p:sp>
            <p:sp>
              <p:nvSpPr>
                <p:cNvPr id="305169" name="Rectangle 17"/>
                <p:cNvSpPr>
                  <a:spLocks noChangeArrowheads="1"/>
                </p:cNvSpPr>
                <p:nvPr/>
              </p:nvSpPr>
              <p:spPr bwMode="auto">
                <a:xfrm>
                  <a:off x="1091" y="2589"/>
                  <a:ext cx="305" cy="248"/>
                </a:xfrm>
                <a:prstGeom prst="rect">
                  <a:avLst/>
                </a:prstGeom>
                <a:noFill/>
                <a:ln w="12700">
                  <a:noFill/>
                  <a:miter lim="800000"/>
                  <a:headEnd/>
                  <a:tailEnd/>
                </a:ln>
                <a:effectLst/>
              </p:spPr>
              <p:txBody>
                <a:bodyPr wrap="none" lIns="90488" tIns="44450" rIns="90488" bIns="44450">
                  <a:spAutoFit/>
                </a:bodyPr>
                <a:lstStyle/>
                <a:p>
                  <a:r>
                    <a:rPr lang="en-US" sz="2000" b="1" i="1"/>
                    <a:t>R</a:t>
                  </a:r>
                  <a:r>
                    <a:rPr lang="en-US" sz="2000" b="1" i="1" baseline="-25000"/>
                    <a:t>A</a:t>
                  </a:r>
                </a:p>
              </p:txBody>
            </p:sp>
            <p:sp>
              <p:nvSpPr>
                <p:cNvPr id="305170" name="Oval 18"/>
                <p:cNvSpPr>
                  <a:spLocks noChangeArrowheads="1"/>
                </p:cNvSpPr>
                <p:nvPr/>
              </p:nvSpPr>
              <p:spPr bwMode="auto">
                <a:xfrm>
                  <a:off x="2160" y="2724"/>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305172" name="Line 20"/>
                <p:cNvSpPr>
                  <a:spLocks noChangeShapeType="1"/>
                </p:cNvSpPr>
                <p:nvPr/>
              </p:nvSpPr>
              <p:spPr bwMode="auto">
                <a:xfrm flipH="1">
                  <a:off x="1480" y="2784"/>
                  <a:ext cx="696" cy="0"/>
                </a:xfrm>
                <a:prstGeom prst="line">
                  <a:avLst/>
                </a:prstGeom>
                <a:noFill/>
                <a:ln w="25400">
                  <a:solidFill>
                    <a:schemeClr val="tx1"/>
                  </a:solidFill>
                  <a:prstDash val="dash"/>
                  <a:round/>
                  <a:headEnd/>
                  <a:tailEnd/>
                </a:ln>
                <a:effectLst/>
              </p:spPr>
              <p:txBody>
                <a:bodyPr wrap="none" anchor="ctr"/>
                <a:lstStyle/>
                <a:p>
                  <a:endParaRPr lang="pt-BR"/>
                </a:p>
              </p:txBody>
            </p:sp>
            <p:sp>
              <p:nvSpPr>
                <p:cNvPr id="305173" name="Line 21"/>
                <p:cNvSpPr>
                  <a:spLocks noChangeShapeType="1"/>
                </p:cNvSpPr>
                <p:nvPr/>
              </p:nvSpPr>
              <p:spPr bwMode="auto">
                <a:xfrm>
                  <a:off x="2220" y="2904"/>
                  <a:ext cx="0" cy="824"/>
                </a:xfrm>
                <a:prstGeom prst="line">
                  <a:avLst/>
                </a:prstGeom>
                <a:noFill/>
                <a:ln w="25400">
                  <a:solidFill>
                    <a:schemeClr val="tx1"/>
                  </a:solidFill>
                  <a:prstDash val="dash"/>
                  <a:round/>
                  <a:headEnd/>
                  <a:tailEnd/>
                </a:ln>
                <a:effectLst/>
              </p:spPr>
              <p:txBody>
                <a:bodyPr wrap="none" anchor="ctr"/>
                <a:lstStyle/>
                <a:p>
                  <a:endParaRPr lang="pt-BR"/>
                </a:p>
              </p:txBody>
            </p:sp>
            <p:graphicFrame>
              <p:nvGraphicFramePr>
                <p:cNvPr id="305174" name="Object 22">
                  <a:hlinkClick r:id="" action="ppaction://ole?verb=0"/>
                </p:cNvPr>
                <p:cNvGraphicFramePr>
                  <a:graphicFrameLocks/>
                </p:cNvGraphicFramePr>
                <p:nvPr/>
              </p:nvGraphicFramePr>
              <p:xfrm>
                <a:off x="2076" y="3680"/>
                <a:ext cx="409" cy="408"/>
              </p:xfrm>
              <a:graphic>
                <a:graphicData uri="http://schemas.openxmlformats.org/presentationml/2006/ole">
                  <p:oleObj spid="_x0000_s305174" name="Equação" r:id="rId5" imgW="647640" imgH="645840" progId="Equation.3">
                    <p:embed/>
                  </p:oleObj>
                </a:graphicData>
              </a:graphic>
            </p:graphicFrame>
          </p:grpSp>
          <p:sp>
            <p:nvSpPr>
              <p:cNvPr id="305180" name="Line 28"/>
              <p:cNvSpPr>
                <a:spLocks noChangeShapeType="1"/>
              </p:cNvSpPr>
              <p:nvPr/>
            </p:nvSpPr>
            <p:spPr bwMode="auto">
              <a:xfrm flipH="1">
                <a:off x="1533" y="1776"/>
                <a:ext cx="2352" cy="0"/>
              </a:xfrm>
              <a:prstGeom prst="line">
                <a:avLst/>
              </a:prstGeom>
              <a:noFill/>
              <a:ln w="25400">
                <a:solidFill>
                  <a:schemeClr val="tx1"/>
                </a:solidFill>
                <a:prstDash val="dash"/>
                <a:round/>
                <a:headEnd/>
                <a:tailEnd/>
              </a:ln>
              <a:effectLst/>
            </p:spPr>
            <p:txBody>
              <a:bodyPr wrap="none" anchor="ctr"/>
              <a:lstStyle/>
              <a:p>
                <a:endParaRPr lang="pt-BR"/>
              </a:p>
            </p:txBody>
          </p:sp>
          <p:sp>
            <p:nvSpPr>
              <p:cNvPr id="305166" name="Rectangle 14"/>
              <p:cNvSpPr>
                <a:spLocks noChangeArrowheads="1"/>
              </p:cNvSpPr>
              <p:nvPr/>
            </p:nvSpPr>
            <p:spPr bwMode="auto">
              <a:xfrm>
                <a:off x="3952" y="947"/>
                <a:ext cx="345" cy="286"/>
              </a:xfrm>
              <a:prstGeom prst="rect">
                <a:avLst/>
              </a:prstGeom>
              <a:noFill/>
              <a:ln w="12700">
                <a:noFill/>
                <a:miter lim="800000"/>
                <a:headEnd/>
                <a:tailEnd/>
              </a:ln>
              <a:effectLst/>
            </p:spPr>
            <p:txBody>
              <a:bodyPr wrap="none" lIns="90488" tIns="44450" rIns="90488" bIns="44450">
                <a:spAutoFit/>
              </a:bodyPr>
              <a:lstStyle/>
              <a:p>
                <a:r>
                  <a:rPr lang="en-US" b="1" i="1"/>
                  <a:t>U</a:t>
                </a:r>
                <a:r>
                  <a:rPr lang="en-US" b="1" i="1" baseline="-25000"/>
                  <a:t>B</a:t>
                </a:r>
              </a:p>
            </p:txBody>
          </p:sp>
          <p:sp>
            <p:nvSpPr>
              <p:cNvPr id="305171" name="Oval 19"/>
              <p:cNvSpPr>
                <a:spLocks noChangeArrowheads="1"/>
              </p:cNvSpPr>
              <p:nvPr/>
            </p:nvSpPr>
            <p:spPr bwMode="auto">
              <a:xfrm>
                <a:off x="3125" y="2136"/>
                <a:ext cx="120"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305175" name="Line 23"/>
              <p:cNvSpPr>
                <a:spLocks noChangeShapeType="1"/>
              </p:cNvSpPr>
              <p:nvPr/>
            </p:nvSpPr>
            <p:spPr bwMode="auto">
              <a:xfrm flipH="1">
                <a:off x="3197" y="2220"/>
                <a:ext cx="12" cy="1508"/>
              </a:xfrm>
              <a:prstGeom prst="line">
                <a:avLst/>
              </a:prstGeom>
              <a:noFill/>
              <a:ln w="25400">
                <a:solidFill>
                  <a:schemeClr val="tx1"/>
                </a:solidFill>
                <a:prstDash val="dash"/>
                <a:round/>
                <a:headEnd/>
                <a:tailEnd/>
              </a:ln>
              <a:effectLst/>
            </p:spPr>
            <p:txBody>
              <a:bodyPr wrap="none" anchor="ctr"/>
              <a:lstStyle/>
              <a:p>
                <a:endParaRPr lang="pt-BR"/>
              </a:p>
            </p:txBody>
          </p:sp>
          <p:sp>
            <p:nvSpPr>
              <p:cNvPr id="305177" name="Rectangle 25"/>
              <p:cNvSpPr>
                <a:spLocks noChangeArrowheads="1"/>
              </p:cNvSpPr>
              <p:nvPr/>
            </p:nvSpPr>
            <p:spPr bwMode="auto">
              <a:xfrm>
                <a:off x="1156" y="2061"/>
                <a:ext cx="305" cy="248"/>
              </a:xfrm>
              <a:prstGeom prst="rect">
                <a:avLst/>
              </a:prstGeom>
              <a:noFill/>
              <a:ln w="12700">
                <a:noFill/>
                <a:miter lim="800000"/>
                <a:headEnd/>
                <a:tailEnd/>
              </a:ln>
              <a:effectLst/>
            </p:spPr>
            <p:txBody>
              <a:bodyPr wrap="none" lIns="90488" tIns="44450" rIns="90488" bIns="44450">
                <a:spAutoFit/>
              </a:bodyPr>
              <a:lstStyle/>
              <a:p>
                <a:r>
                  <a:rPr lang="en-US" sz="2000" b="1" i="1"/>
                  <a:t>R</a:t>
                </a:r>
                <a:r>
                  <a:rPr lang="en-US" sz="2000" b="1" i="1" baseline="-25000"/>
                  <a:t>B</a:t>
                </a:r>
              </a:p>
            </p:txBody>
          </p:sp>
          <p:graphicFrame>
            <p:nvGraphicFramePr>
              <p:cNvPr id="305178" name="Object 26">
                <a:hlinkClick r:id="" action="ppaction://ole?verb=0"/>
              </p:cNvPr>
              <p:cNvGraphicFramePr>
                <a:graphicFrameLocks/>
              </p:cNvGraphicFramePr>
              <p:nvPr/>
            </p:nvGraphicFramePr>
            <p:xfrm>
              <a:off x="3713" y="3669"/>
              <a:ext cx="409" cy="430"/>
            </p:xfrm>
            <a:graphic>
              <a:graphicData uri="http://schemas.openxmlformats.org/presentationml/2006/ole">
                <p:oleObj spid="_x0000_s305178" name="Equação" r:id="rId6" imgW="647640" imgH="680760" progId="Equation.3">
                  <p:embed/>
                </p:oleObj>
              </a:graphicData>
            </a:graphic>
          </p:graphicFrame>
          <p:sp>
            <p:nvSpPr>
              <p:cNvPr id="305179" name="Rectangle 27"/>
              <p:cNvSpPr>
                <a:spLocks noChangeArrowheads="1"/>
              </p:cNvSpPr>
              <p:nvPr/>
            </p:nvSpPr>
            <p:spPr bwMode="auto">
              <a:xfrm>
                <a:off x="1204" y="1641"/>
                <a:ext cx="322" cy="248"/>
              </a:xfrm>
              <a:prstGeom prst="rect">
                <a:avLst/>
              </a:prstGeom>
              <a:noFill/>
              <a:ln w="12700">
                <a:noFill/>
                <a:miter lim="800000"/>
                <a:headEnd/>
                <a:tailEnd/>
              </a:ln>
              <a:effectLst/>
            </p:spPr>
            <p:txBody>
              <a:bodyPr wrap="none" lIns="90488" tIns="44450" rIns="90488" bIns="44450">
                <a:spAutoFit/>
              </a:bodyPr>
              <a:lstStyle/>
              <a:p>
                <a:r>
                  <a:rPr lang="en-US" sz="2000" b="1" i="1"/>
                  <a:t>R</a:t>
                </a:r>
                <a:r>
                  <a:rPr lang="en-US" sz="2000" b="1" i="1" baseline="-25000"/>
                  <a:t>m</a:t>
                </a:r>
              </a:p>
            </p:txBody>
          </p:sp>
          <p:sp>
            <p:nvSpPr>
              <p:cNvPr id="305181" name="Line 29"/>
              <p:cNvSpPr>
                <a:spLocks noChangeShapeType="1"/>
              </p:cNvSpPr>
              <p:nvPr/>
            </p:nvSpPr>
            <p:spPr bwMode="auto">
              <a:xfrm flipV="1">
                <a:off x="3869" y="1740"/>
                <a:ext cx="0" cy="1992"/>
              </a:xfrm>
              <a:prstGeom prst="line">
                <a:avLst/>
              </a:prstGeom>
              <a:noFill/>
              <a:ln w="25400">
                <a:solidFill>
                  <a:schemeClr val="tx1"/>
                </a:solidFill>
                <a:prstDash val="dash"/>
                <a:round/>
                <a:headEnd/>
                <a:tailEnd/>
              </a:ln>
              <a:effectLst/>
            </p:spPr>
            <p:txBody>
              <a:bodyPr wrap="none" anchor="ctr"/>
              <a:lstStyle/>
              <a:p>
                <a:endParaRPr lang="pt-BR"/>
              </a:p>
            </p:txBody>
          </p:sp>
          <p:sp>
            <p:nvSpPr>
              <p:cNvPr id="305188" name="Oval 36"/>
              <p:cNvSpPr>
                <a:spLocks noChangeArrowheads="1"/>
              </p:cNvSpPr>
              <p:nvPr/>
            </p:nvSpPr>
            <p:spPr bwMode="auto">
              <a:xfrm>
                <a:off x="3785" y="175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305189" name="Line 37"/>
              <p:cNvSpPr>
                <a:spLocks noChangeShapeType="1"/>
              </p:cNvSpPr>
              <p:nvPr/>
            </p:nvSpPr>
            <p:spPr bwMode="auto">
              <a:xfrm flipH="1">
                <a:off x="1425" y="2184"/>
                <a:ext cx="1620" cy="0"/>
              </a:xfrm>
              <a:prstGeom prst="line">
                <a:avLst/>
              </a:prstGeom>
              <a:noFill/>
              <a:ln w="25400">
                <a:solidFill>
                  <a:schemeClr val="tx1"/>
                </a:solidFill>
                <a:prstDash val="dash"/>
                <a:round/>
                <a:headEnd/>
                <a:tailEnd/>
              </a:ln>
              <a:effectLst/>
            </p:spPr>
            <p:txBody>
              <a:bodyPr wrap="none" anchor="ctr"/>
              <a:lstStyle/>
              <a:p>
                <a:endParaRPr lang="pt-BR"/>
              </a:p>
            </p:txBody>
          </p:sp>
          <p:graphicFrame>
            <p:nvGraphicFramePr>
              <p:cNvPr id="305195" name="Object 43">
                <a:hlinkClick r:id="" action="ppaction://ole?verb=0"/>
              </p:cNvPr>
              <p:cNvGraphicFramePr>
                <a:graphicFrameLocks/>
              </p:cNvGraphicFramePr>
              <p:nvPr/>
            </p:nvGraphicFramePr>
            <p:xfrm>
              <a:off x="3094" y="3682"/>
              <a:ext cx="303" cy="306"/>
            </p:xfrm>
            <a:graphic>
              <a:graphicData uri="http://schemas.openxmlformats.org/presentationml/2006/ole">
                <p:oleObj spid="_x0000_s305195" name="Equação" r:id="rId7" imgW="215640" imgH="215640" progId="Equation.3">
                  <p:embed/>
                </p:oleObj>
              </a:graphicData>
            </a:graphic>
          </p:graphicFrame>
        </p:grpSp>
      </p:grpSp>
      <p:sp>
        <p:nvSpPr>
          <p:cNvPr id="305210" name="Text Box 58"/>
          <p:cNvSpPr txBox="1">
            <a:spLocks noChangeArrowheads="1"/>
          </p:cNvSpPr>
          <p:nvPr/>
        </p:nvSpPr>
        <p:spPr bwMode="auto">
          <a:xfrm>
            <a:off x="131763" y="969963"/>
            <a:ext cx="6959600" cy="515937"/>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700" b="1"/>
              <a:t>A escolha de dois investidores diferentes</a:t>
            </a:r>
            <a:endParaRPr lang="en-US" sz="2600" b="1"/>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05207"/>
                                        </p:tgtEl>
                                        <p:attrNameLst>
                                          <p:attrName>style.visibility</p:attrName>
                                        </p:attrNameLst>
                                      </p:cBhvr>
                                      <p:to>
                                        <p:strVal val="visible"/>
                                      </p:to>
                                    </p:set>
                                    <p:animEffect transition="in" filter="wipe(left)">
                                      <p:cBhvr>
                                        <p:cTn id="7" dur="500"/>
                                        <p:tgtEl>
                                          <p:spTgt spid="30520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05209"/>
                                        </p:tgtEl>
                                        <p:attrNameLst>
                                          <p:attrName>style.visibility</p:attrName>
                                        </p:attrNameLst>
                                      </p:cBhvr>
                                      <p:to>
                                        <p:strVal val="visible"/>
                                      </p:to>
                                    </p:set>
                                    <p:animEffect transition="in" filter="wipe(left)">
                                      <p:cBhvr>
                                        <p:cTn id="12" dur="500"/>
                                        <p:tgtEl>
                                          <p:spTgt spid="305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Espaço Reservado para Rodapé 2"/>
          <p:cNvSpPr>
            <a:spLocks noGrp="1"/>
          </p:cNvSpPr>
          <p:nvPr>
            <p:ph type="ftr" sz="quarter" idx="10"/>
          </p:nvPr>
        </p:nvSpPr>
        <p:spPr/>
        <p:txBody>
          <a:bodyPr/>
          <a:lstStyle/>
          <a:p>
            <a:r>
              <a:rPr lang="en-US"/>
              <a:t>Capítulo 5 	</a:t>
            </a:r>
            <a:r>
              <a:rPr lang="en-US" sz="1400"/>
              <a:t>©2006 by Pearson Education do Brasil</a:t>
            </a:r>
            <a:endParaRPr lang="en-US"/>
          </a:p>
        </p:txBody>
      </p:sp>
      <p:sp>
        <p:nvSpPr>
          <p:cNvPr id="39" name="Espaço Reservado para Número de Slide 3"/>
          <p:cNvSpPr>
            <a:spLocks noGrp="1"/>
          </p:cNvSpPr>
          <p:nvPr>
            <p:ph type="sldNum" sz="quarter" idx="11"/>
          </p:nvPr>
        </p:nvSpPr>
        <p:spPr/>
        <p:txBody>
          <a:bodyPr/>
          <a:lstStyle/>
          <a:p>
            <a:r>
              <a:rPr lang="en-US"/>
              <a:t>Slide </a:t>
            </a:r>
            <a:fld id="{A7CED182-E58C-410E-A160-8B00D2ECD236}" type="slidenum">
              <a:rPr lang="en-US"/>
              <a:pPr/>
              <a:t>124</a:t>
            </a:fld>
            <a:endParaRPr lang="en-US" b="0">
              <a:latin typeface="Times New Roman" pitchFamily="18" charset="0"/>
            </a:endParaRPr>
          </a:p>
        </p:txBody>
      </p:sp>
      <p:grpSp>
        <p:nvGrpSpPr>
          <p:cNvPr id="405506" name="Group 1026"/>
          <p:cNvGrpSpPr>
            <a:grpSpLocks/>
          </p:cNvGrpSpPr>
          <p:nvPr/>
        </p:nvGrpSpPr>
        <p:grpSpPr bwMode="auto">
          <a:xfrm>
            <a:off x="1808163" y="2227263"/>
            <a:ext cx="6489700" cy="3076575"/>
            <a:chOff x="1139" y="1403"/>
            <a:chExt cx="4088" cy="1938"/>
          </a:xfrm>
        </p:grpSpPr>
        <p:sp>
          <p:nvSpPr>
            <p:cNvPr id="405507" name="Line 1027"/>
            <p:cNvSpPr>
              <a:spLocks noChangeShapeType="1"/>
            </p:cNvSpPr>
            <p:nvPr/>
          </p:nvSpPr>
          <p:spPr bwMode="auto">
            <a:xfrm flipV="1">
              <a:off x="1464" y="1520"/>
              <a:ext cx="2760" cy="1736"/>
            </a:xfrm>
            <a:prstGeom prst="line">
              <a:avLst/>
            </a:prstGeom>
            <a:noFill/>
            <a:ln w="50800">
              <a:solidFill>
                <a:srgbClr val="0033CC"/>
              </a:solidFill>
              <a:round/>
              <a:headEnd/>
              <a:tailEnd/>
            </a:ln>
            <a:effectLst/>
          </p:spPr>
          <p:txBody>
            <a:bodyPr wrap="none" anchor="ctr"/>
            <a:lstStyle/>
            <a:p>
              <a:endParaRPr lang="pt-BR"/>
            </a:p>
          </p:txBody>
        </p:sp>
        <p:sp>
          <p:nvSpPr>
            <p:cNvPr id="405508" name="Rectangle 1028"/>
            <p:cNvSpPr>
              <a:spLocks noChangeArrowheads="1"/>
            </p:cNvSpPr>
            <p:nvPr/>
          </p:nvSpPr>
          <p:spPr bwMode="auto">
            <a:xfrm>
              <a:off x="1139" y="3093"/>
              <a:ext cx="265" cy="248"/>
            </a:xfrm>
            <a:prstGeom prst="rect">
              <a:avLst/>
            </a:prstGeom>
            <a:noFill/>
            <a:ln w="12700">
              <a:noFill/>
              <a:miter lim="800000"/>
              <a:headEnd/>
              <a:tailEnd/>
            </a:ln>
            <a:effectLst/>
          </p:spPr>
          <p:txBody>
            <a:bodyPr wrap="none" lIns="90488" tIns="44450" rIns="90488" bIns="44450">
              <a:spAutoFit/>
            </a:bodyPr>
            <a:lstStyle/>
            <a:p>
              <a:r>
                <a:rPr lang="en-US" sz="2000" b="1" i="1"/>
                <a:t>R</a:t>
              </a:r>
              <a:r>
                <a:rPr lang="en-US" sz="2000" b="1" i="1" baseline="-25000"/>
                <a:t>f</a:t>
              </a:r>
            </a:p>
          </p:txBody>
        </p:sp>
        <p:sp>
          <p:nvSpPr>
            <p:cNvPr id="405509" name="Rectangle 1029"/>
            <p:cNvSpPr>
              <a:spLocks noChangeArrowheads="1"/>
            </p:cNvSpPr>
            <p:nvPr/>
          </p:nvSpPr>
          <p:spPr bwMode="auto">
            <a:xfrm>
              <a:off x="4295" y="1403"/>
              <a:ext cx="932" cy="440"/>
            </a:xfrm>
            <a:prstGeom prst="rect">
              <a:avLst/>
            </a:prstGeom>
            <a:noFill/>
            <a:ln w="12700">
              <a:noFill/>
              <a:miter lim="800000"/>
              <a:headEnd/>
              <a:tailEnd/>
            </a:ln>
            <a:effectLst/>
          </p:spPr>
          <p:txBody>
            <a:bodyPr wrap="none" lIns="90488" tIns="44450" rIns="90488" bIns="44450">
              <a:spAutoFit/>
            </a:bodyPr>
            <a:lstStyle/>
            <a:p>
              <a:r>
                <a:rPr lang="en-US" sz="2000" b="1"/>
                <a:t>Linha do</a:t>
              </a:r>
            </a:p>
            <a:p>
              <a:r>
                <a:rPr lang="en-US" sz="2000" b="1"/>
                <a:t>orçamento</a:t>
              </a:r>
              <a:endParaRPr lang="en-US" sz="2000" b="1" i="1" baseline="-25000"/>
            </a:p>
          </p:txBody>
        </p:sp>
      </p:grpSp>
      <p:sp>
        <p:nvSpPr>
          <p:cNvPr id="405510" name="Rectangle 1030"/>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05511" name="Rectangle 1031"/>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05512" name="Rectangle 1032"/>
          <p:cNvSpPr>
            <a:spLocks noGrp="1" noChangeArrowheads="1"/>
          </p:cNvSpPr>
          <p:nvPr>
            <p:ph type="title"/>
          </p:nvPr>
        </p:nvSpPr>
        <p:spPr>
          <a:xfrm>
            <a:off x="588963" y="139700"/>
            <a:ext cx="7983537" cy="781050"/>
          </a:xfrm>
          <a:noFill/>
          <a:ln/>
        </p:spPr>
        <p:txBody>
          <a:bodyPr/>
          <a:lstStyle/>
          <a:p>
            <a:r>
              <a:rPr lang="pt-BR"/>
              <a:t>Demanda por ativos de risco</a:t>
            </a:r>
          </a:p>
        </p:txBody>
      </p:sp>
      <p:sp>
        <p:nvSpPr>
          <p:cNvPr id="405513" name="Rectangle 1033"/>
          <p:cNvSpPr>
            <a:spLocks noChangeArrowheads="1"/>
          </p:cNvSpPr>
          <p:nvPr/>
        </p:nvSpPr>
        <p:spPr bwMode="auto">
          <a:xfrm>
            <a:off x="3124200" y="6235700"/>
            <a:ext cx="2895600" cy="457200"/>
          </a:xfrm>
          <a:prstGeom prst="rect">
            <a:avLst/>
          </a:prstGeom>
          <a:noFill/>
          <a:ln w="12700">
            <a:noFill/>
            <a:miter lim="800000"/>
            <a:headEnd/>
            <a:tailEnd/>
          </a:ln>
          <a:effectLst/>
        </p:spPr>
        <p:txBody>
          <a:bodyPr wrap="none" anchor="ctr"/>
          <a:lstStyle/>
          <a:p>
            <a:endParaRPr lang="pt-BR"/>
          </a:p>
        </p:txBody>
      </p:sp>
      <p:sp>
        <p:nvSpPr>
          <p:cNvPr id="405514" name="Rectangle 1034"/>
          <p:cNvSpPr>
            <a:spLocks noChangeArrowheads="1"/>
          </p:cNvSpPr>
          <p:nvPr/>
        </p:nvSpPr>
        <p:spPr bwMode="auto">
          <a:xfrm>
            <a:off x="1974850" y="5937250"/>
            <a:ext cx="322263" cy="393700"/>
          </a:xfrm>
          <a:prstGeom prst="rect">
            <a:avLst/>
          </a:prstGeom>
          <a:noFill/>
          <a:ln w="12700">
            <a:noFill/>
            <a:miter lim="800000"/>
            <a:headEnd/>
            <a:tailEnd/>
          </a:ln>
          <a:effectLst/>
        </p:spPr>
        <p:txBody>
          <a:bodyPr wrap="none" lIns="90488" tIns="44450" rIns="90488" bIns="44450">
            <a:spAutoFit/>
          </a:bodyPr>
          <a:lstStyle/>
          <a:p>
            <a:r>
              <a:rPr lang="en-US" sz="2000" b="1"/>
              <a:t>0</a:t>
            </a:r>
          </a:p>
        </p:txBody>
      </p:sp>
      <p:sp>
        <p:nvSpPr>
          <p:cNvPr id="405515" name="Rectangle 1035"/>
          <p:cNvSpPr>
            <a:spLocks noChangeArrowheads="1"/>
          </p:cNvSpPr>
          <p:nvPr/>
        </p:nvSpPr>
        <p:spPr bwMode="auto">
          <a:xfrm>
            <a:off x="628650" y="1519238"/>
            <a:ext cx="1666875" cy="698500"/>
          </a:xfrm>
          <a:prstGeom prst="rect">
            <a:avLst/>
          </a:prstGeom>
          <a:noFill/>
          <a:ln w="12700">
            <a:noFill/>
            <a:miter lim="800000"/>
            <a:headEnd/>
            <a:tailEnd/>
          </a:ln>
          <a:effectLst/>
        </p:spPr>
        <p:txBody>
          <a:bodyPr wrap="none" lIns="90488" tIns="44450" rIns="90488" bIns="44450">
            <a:spAutoFit/>
          </a:bodyPr>
          <a:lstStyle/>
          <a:p>
            <a:pPr algn="r"/>
            <a:r>
              <a:rPr lang="en-US" sz="2000" b="1"/>
              <a:t>Retorno</a:t>
            </a:r>
          </a:p>
          <a:p>
            <a:pPr algn="r"/>
            <a:r>
              <a:rPr lang="en-US" sz="2000" b="1"/>
              <a:t>esperado,</a:t>
            </a:r>
            <a:r>
              <a:rPr lang="en-US" sz="2000" b="1" i="1"/>
              <a:t>R</a:t>
            </a:r>
            <a:r>
              <a:rPr lang="en-US" sz="2000" b="1" i="1" baseline="-25000"/>
              <a:t>p</a:t>
            </a:r>
          </a:p>
        </p:txBody>
      </p:sp>
      <p:sp>
        <p:nvSpPr>
          <p:cNvPr id="405517" name="Freeform 1037"/>
          <p:cNvSpPr>
            <a:spLocks/>
          </p:cNvSpPr>
          <p:nvPr/>
        </p:nvSpPr>
        <p:spPr bwMode="auto">
          <a:xfrm>
            <a:off x="2286000" y="2324100"/>
            <a:ext cx="2819400" cy="2457450"/>
          </a:xfrm>
          <a:custGeom>
            <a:avLst/>
            <a:gdLst/>
            <a:ahLst/>
            <a:cxnLst>
              <a:cxn ang="0">
                <a:pos x="0" y="1548"/>
              </a:cxn>
              <a:cxn ang="0">
                <a:pos x="889" y="1252"/>
              </a:cxn>
              <a:cxn ang="0">
                <a:pos x="1512" y="648"/>
              </a:cxn>
              <a:cxn ang="0">
                <a:pos x="1776" y="0"/>
              </a:cxn>
            </a:cxnLst>
            <a:rect l="0" t="0" r="r" b="b"/>
            <a:pathLst>
              <a:path w="1776" h="1548">
                <a:moveTo>
                  <a:pt x="0" y="1548"/>
                </a:moveTo>
                <a:cubicBezTo>
                  <a:pt x="148" y="1499"/>
                  <a:pt x="637" y="1402"/>
                  <a:pt x="889" y="1252"/>
                </a:cubicBezTo>
                <a:cubicBezTo>
                  <a:pt x="1141" y="1102"/>
                  <a:pt x="1364" y="857"/>
                  <a:pt x="1512" y="648"/>
                </a:cubicBezTo>
                <a:cubicBezTo>
                  <a:pt x="1660" y="439"/>
                  <a:pt x="1721" y="135"/>
                  <a:pt x="1776" y="0"/>
                </a:cubicBezTo>
              </a:path>
            </a:pathLst>
          </a:custGeom>
          <a:noFill/>
          <a:ln w="57150" cap="flat" cmpd="sng">
            <a:solidFill>
              <a:srgbClr val="663300"/>
            </a:solidFill>
            <a:prstDash val="solid"/>
            <a:round/>
            <a:headEnd type="none" w="med" len="med"/>
            <a:tailEnd type="none" w="med" len="med"/>
          </a:ln>
          <a:effectLst/>
        </p:spPr>
        <p:txBody>
          <a:bodyPr anchor="ctr">
            <a:spAutoFit/>
          </a:bodyPr>
          <a:lstStyle/>
          <a:p>
            <a:endParaRPr lang="pt-BR"/>
          </a:p>
        </p:txBody>
      </p:sp>
      <p:sp>
        <p:nvSpPr>
          <p:cNvPr id="405518" name="Rectangle 1038"/>
          <p:cNvSpPr>
            <a:spLocks noChangeArrowheads="1"/>
          </p:cNvSpPr>
          <p:nvPr/>
        </p:nvSpPr>
        <p:spPr bwMode="auto">
          <a:xfrm>
            <a:off x="4433888" y="2055813"/>
            <a:ext cx="547687" cy="454025"/>
          </a:xfrm>
          <a:prstGeom prst="rect">
            <a:avLst/>
          </a:prstGeom>
          <a:noFill/>
          <a:ln w="12700">
            <a:noFill/>
            <a:miter lim="800000"/>
            <a:headEnd/>
            <a:tailEnd/>
          </a:ln>
          <a:effectLst/>
        </p:spPr>
        <p:txBody>
          <a:bodyPr wrap="none" lIns="90488" tIns="44450" rIns="90488" bIns="44450">
            <a:spAutoFit/>
          </a:bodyPr>
          <a:lstStyle/>
          <a:p>
            <a:r>
              <a:rPr lang="en-US" b="1" i="1"/>
              <a:t>U</a:t>
            </a:r>
            <a:r>
              <a:rPr lang="en-US" b="1" i="1" baseline="-25000"/>
              <a:t>A</a:t>
            </a:r>
          </a:p>
        </p:txBody>
      </p:sp>
      <p:sp>
        <p:nvSpPr>
          <p:cNvPr id="405519" name="Rectangle 1039"/>
          <p:cNvSpPr>
            <a:spLocks noChangeArrowheads="1"/>
          </p:cNvSpPr>
          <p:nvPr/>
        </p:nvSpPr>
        <p:spPr bwMode="auto">
          <a:xfrm>
            <a:off x="1751013" y="4110038"/>
            <a:ext cx="484187" cy="393700"/>
          </a:xfrm>
          <a:prstGeom prst="rect">
            <a:avLst/>
          </a:prstGeom>
          <a:noFill/>
          <a:ln w="12700">
            <a:noFill/>
            <a:miter lim="800000"/>
            <a:headEnd/>
            <a:tailEnd/>
          </a:ln>
          <a:effectLst/>
        </p:spPr>
        <p:txBody>
          <a:bodyPr wrap="none" lIns="90488" tIns="44450" rIns="90488" bIns="44450">
            <a:spAutoFit/>
          </a:bodyPr>
          <a:lstStyle/>
          <a:p>
            <a:r>
              <a:rPr lang="en-US" sz="2000" b="1" i="1"/>
              <a:t>R</a:t>
            </a:r>
            <a:r>
              <a:rPr lang="en-US" sz="2000" b="1" i="1" baseline="-25000"/>
              <a:t>A</a:t>
            </a:r>
          </a:p>
        </p:txBody>
      </p:sp>
      <p:sp>
        <p:nvSpPr>
          <p:cNvPr id="405521" name="Line 1041"/>
          <p:cNvSpPr>
            <a:spLocks noChangeShapeType="1"/>
          </p:cNvSpPr>
          <p:nvPr/>
        </p:nvSpPr>
        <p:spPr bwMode="auto">
          <a:xfrm flipH="1">
            <a:off x="2368550" y="4271963"/>
            <a:ext cx="1295400" cy="14287"/>
          </a:xfrm>
          <a:prstGeom prst="line">
            <a:avLst/>
          </a:prstGeom>
          <a:noFill/>
          <a:ln w="25400">
            <a:solidFill>
              <a:schemeClr val="tx1"/>
            </a:solidFill>
            <a:prstDash val="dash"/>
            <a:round/>
            <a:headEnd/>
            <a:tailEnd/>
          </a:ln>
          <a:effectLst/>
        </p:spPr>
        <p:txBody>
          <a:bodyPr wrap="none" anchor="ctr"/>
          <a:lstStyle/>
          <a:p>
            <a:endParaRPr lang="pt-BR"/>
          </a:p>
        </p:txBody>
      </p:sp>
      <p:sp>
        <p:nvSpPr>
          <p:cNvPr id="405522" name="Line 1042"/>
          <p:cNvSpPr>
            <a:spLocks noChangeShapeType="1"/>
          </p:cNvSpPr>
          <p:nvPr/>
        </p:nvSpPr>
        <p:spPr bwMode="auto">
          <a:xfrm>
            <a:off x="3810000" y="4324350"/>
            <a:ext cx="0" cy="1593850"/>
          </a:xfrm>
          <a:prstGeom prst="line">
            <a:avLst/>
          </a:prstGeom>
          <a:noFill/>
          <a:ln w="25400">
            <a:solidFill>
              <a:schemeClr val="tx1"/>
            </a:solidFill>
            <a:prstDash val="dash"/>
            <a:round/>
            <a:headEnd/>
            <a:tailEnd/>
          </a:ln>
          <a:effectLst/>
        </p:spPr>
        <p:txBody>
          <a:bodyPr wrap="none" anchor="ctr"/>
          <a:lstStyle/>
          <a:p>
            <a:endParaRPr lang="pt-BR"/>
          </a:p>
        </p:txBody>
      </p:sp>
      <p:graphicFrame>
        <p:nvGraphicFramePr>
          <p:cNvPr id="431104" name="Object 1024">
            <a:hlinkClick r:id="" action="ppaction://ole?verb=0"/>
          </p:cNvPr>
          <p:cNvGraphicFramePr>
            <a:graphicFrameLocks/>
          </p:cNvGraphicFramePr>
          <p:nvPr/>
        </p:nvGraphicFramePr>
        <p:xfrm>
          <a:off x="3314700" y="5842000"/>
          <a:ext cx="649288" cy="647700"/>
        </p:xfrm>
        <a:graphic>
          <a:graphicData uri="http://schemas.openxmlformats.org/presentationml/2006/ole">
            <p:oleObj spid="_x0000_s431104" name="Equação" r:id="rId4" imgW="647640" imgH="645840" progId="Equation.3">
              <p:embed/>
            </p:oleObj>
          </a:graphicData>
        </a:graphic>
      </p:graphicFrame>
      <p:sp>
        <p:nvSpPr>
          <p:cNvPr id="405541" name="Rectangle 1061"/>
          <p:cNvSpPr>
            <a:spLocks noChangeArrowheads="1"/>
          </p:cNvSpPr>
          <p:nvPr/>
        </p:nvSpPr>
        <p:spPr bwMode="auto">
          <a:xfrm>
            <a:off x="6273800" y="884238"/>
            <a:ext cx="2870200" cy="835025"/>
          </a:xfrm>
          <a:prstGeom prst="rect">
            <a:avLst/>
          </a:prstGeom>
          <a:solidFill>
            <a:schemeClr val="hlink"/>
          </a:solidFill>
          <a:ln w="12700">
            <a:solidFill>
              <a:schemeClr val="tx1"/>
            </a:solidFill>
            <a:miter lim="800000"/>
            <a:headEnd/>
            <a:tailEnd/>
          </a:ln>
          <a:effectLst/>
        </p:spPr>
        <p:txBody>
          <a:bodyPr wrap="none" lIns="90488" tIns="44450" rIns="90488" bIns="44450">
            <a:spAutoFit/>
          </a:bodyPr>
          <a:lstStyle/>
          <a:p>
            <a:r>
              <a:rPr lang="en-US" sz="1600" b="1" i="1"/>
              <a:t>U</a:t>
            </a:r>
            <a:r>
              <a:rPr lang="en-US" sz="1600" b="1" i="1" baseline="-25000"/>
              <a:t>A</a:t>
            </a:r>
            <a:r>
              <a:rPr lang="en-US" sz="1600" b="1"/>
              <a:t>: Elevada aversão a risco</a:t>
            </a:r>
          </a:p>
          <a:p>
            <a:r>
              <a:rPr lang="en-US" sz="1600" b="1" i="1"/>
              <a:t>– </a:t>
            </a:r>
            <a:r>
              <a:rPr lang="en-US" sz="1600" b="1"/>
              <a:t>carteira composta por </a:t>
            </a:r>
          </a:p>
          <a:p>
            <a:r>
              <a:rPr lang="en-US" sz="1600" b="1"/>
              <a:t>ações e letras do Tesouro</a:t>
            </a:r>
          </a:p>
        </p:txBody>
      </p:sp>
      <p:sp>
        <p:nvSpPr>
          <p:cNvPr id="405520" name="Oval 1040"/>
          <p:cNvSpPr>
            <a:spLocks noChangeArrowheads="1"/>
          </p:cNvSpPr>
          <p:nvPr/>
        </p:nvSpPr>
        <p:spPr bwMode="auto">
          <a:xfrm>
            <a:off x="3733800" y="4171950"/>
            <a:ext cx="152400" cy="152400"/>
          </a:xfrm>
          <a:prstGeom prst="ellipse">
            <a:avLst/>
          </a:prstGeom>
          <a:solidFill>
            <a:schemeClr val="tx1"/>
          </a:solidFill>
          <a:ln w="12700">
            <a:solidFill>
              <a:schemeClr val="tx1"/>
            </a:solidFill>
            <a:round/>
            <a:headEnd/>
            <a:tailEnd/>
          </a:ln>
          <a:effectLst/>
        </p:spPr>
        <p:txBody>
          <a:bodyPr wrap="none" anchor="ctr"/>
          <a:lstStyle/>
          <a:p>
            <a:endParaRPr lang="pt-BR"/>
          </a:p>
        </p:txBody>
      </p:sp>
      <p:graphicFrame>
        <p:nvGraphicFramePr>
          <p:cNvPr id="431105" name="Object 1025">
            <a:hlinkClick r:id="" action="ppaction://ole?verb=0"/>
          </p:cNvPr>
          <p:cNvGraphicFramePr>
            <a:graphicFrameLocks/>
          </p:cNvGraphicFramePr>
          <p:nvPr/>
        </p:nvGraphicFramePr>
        <p:xfrm>
          <a:off x="7253288" y="5719763"/>
          <a:ext cx="1481137" cy="533400"/>
        </p:xfrm>
        <a:graphic>
          <a:graphicData uri="http://schemas.openxmlformats.org/presentationml/2006/ole">
            <p:oleObj spid="_x0000_s431105" name="Equação" r:id="rId5" imgW="1257120" imgH="457200" progId="Equation.3">
              <p:embed/>
            </p:oleObj>
          </a:graphicData>
        </a:graphic>
      </p:graphicFrame>
      <p:sp>
        <p:nvSpPr>
          <p:cNvPr id="405525" name="Line 1045"/>
          <p:cNvSpPr>
            <a:spLocks noChangeShapeType="1"/>
          </p:cNvSpPr>
          <p:nvPr/>
        </p:nvSpPr>
        <p:spPr bwMode="auto">
          <a:xfrm>
            <a:off x="2305050" y="1854200"/>
            <a:ext cx="0" cy="4076700"/>
          </a:xfrm>
          <a:prstGeom prst="line">
            <a:avLst/>
          </a:prstGeom>
          <a:noFill/>
          <a:ln w="25400">
            <a:solidFill>
              <a:schemeClr val="tx1"/>
            </a:solidFill>
            <a:round/>
            <a:headEnd/>
            <a:tailEnd/>
          </a:ln>
          <a:effectLst/>
        </p:spPr>
        <p:txBody>
          <a:bodyPr wrap="none" anchor="ctr"/>
          <a:lstStyle/>
          <a:p>
            <a:endParaRPr lang="pt-BR"/>
          </a:p>
        </p:txBody>
      </p:sp>
      <p:sp>
        <p:nvSpPr>
          <p:cNvPr id="405526" name="Line 1046"/>
          <p:cNvSpPr>
            <a:spLocks noChangeShapeType="1"/>
          </p:cNvSpPr>
          <p:nvPr/>
        </p:nvSpPr>
        <p:spPr bwMode="auto">
          <a:xfrm>
            <a:off x="2324100" y="5930900"/>
            <a:ext cx="4737100" cy="0"/>
          </a:xfrm>
          <a:prstGeom prst="line">
            <a:avLst/>
          </a:prstGeom>
          <a:noFill/>
          <a:ln w="25400">
            <a:solidFill>
              <a:schemeClr val="tx1"/>
            </a:solidFill>
            <a:round/>
            <a:headEnd/>
            <a:tailEnd/>
          </a:ln>
          <a:effectLst/>
        </p:spPr>
        <p:txBody>
          <a:bodyPr wrap="none" anchor="ctr"/>
          <a:lstStyle/>
          <a:p>
            <a:endParaRPr lang="pt-BR"/>
          </a:p>
        </p:txBody>
      </p:sp>
      <p:grpSp>
        <p:nvGrpSpPr>
          <p:cNvPr id="405545" name="Group 1065"/>
          <p:cNvGrpSpPr>
            <a:grpSpLocks/>
          </p:cNvGrpSpPr>
          <p:nvPr/>
        </p:nvGrpSpPr>
        <p:grpSpPr bwMode="auto">
          <a:xfrm>
            <a:off x="1731963" y="1674813"/>
            <a:ext cx="7185025" cy="4832350"/>
            <a:chOff x="1091" y="1055"/>
            <a:chExt cx="4526" cy="3044"/>
          </a:xfrm>
        </p:grpSpPr>
        <p:sp>
          <p:nvSpPr>
            <p:cNvPr id="405529" name="Line 1049"/>
            <p:cNvSpPr>
              <a:spLocks noChangeShapeType="1"/>
            </p:cNvSpPr>
            <p:nvPr/>
          </p:nvSpPr>
          <p:spPr bwMode="auto">
            <a:xfrm flipH="1">
              <a:off x="1468" y="1776"/>
              <a:ext cx="2352" cy="0"/>
            </a:xfrm>
            <a:prstGeom prst="line">
              <a:avLst/>
            </a:prstGeom>
            <a:noFill/>
            <a:ln w="25400">
              <a:solidFill>
                <a:schemeClr val="tx1"/>
              </a:solidFill>
              <a:prstDash val="dash"/>
              <a:round/>
              <a:headEnd/>
              <a:tailEnd/>
            </a:ln>
            <a:effectLst/>
          </p:spPr>
          <p:txBody>
            <a:bodyPr wrap="none" anchor="ctr"/>
            <a:lstStyle/>
            <a:p>
              <a:endParaRPr lang="pt-BR"/>
            </a:p>
          </p:txBody>
        </p:sp>
        <p:sp>
          <p:nvSpPr>
            <p:cNvPr id="405530" name="Freeform 1050"/>
            <p:cNvSpPr>
              <a:spLocks/>
            </p:cNvSpPr>
            <p:nvPr/>
          </p:nvSpPr>
          <p:spPr bwMode="auto">
            <a:xfrm>
              <a:off x="1452" y="1404"/>
              <a:ext cx="2724" cy="1128"/>
            </a:xfrm>
            <a:custGeom>
              <a:avLst/>
              <a:gdLst/>
              <a:ahLst/>
              <a:cxnLst>
                <a:cxn ang="0">
                  <a:pos x="0" y="1128"/>
                </a:cxn>
                <a:cxn ang="0">
                  <a:pos x="1428" y="804"/>
                </a:cxn>
                <a:cxn ang="0">
                  <a:pos x="2350" y="371"/>
                </a:cxn>
                <a:cxn ang="0">
                  <a:pos x="2724" y="0"/>
                </a:cxn>
              </a:cxnLst>
              <a:rect l="0" t="0" r="r" b="b"/>
              <a:pathLst>
                <a:path w="2724" h="1128">
                  <a:moveTo>
                    <a:pt x="0" y="1128"/>
                  </a:moveTo>
                  <a:cubicBezTo>
                    <a:pt x="238" y="1072"/>
                    <a:pt x="1036" y="930"/>
                    <a:pt x="1428" y="804"/>
                  </a:cubicBezTo>
                  <a:cubicBezTo>
                    <a:pt x="1820" y="678"/>
                    <a:pt x="2134" y="505"/>
                    <a:pt x="2350" y="371"/>
                  </a:cubicBezTo>
                  <a:cubicBezTo>
                    <a:pt x="2566" y="237"/>
                    <a:pt x="2646" y="77"/>
                    <a:pt x="2724" y="0"/>
                  </a:cubicBezTo>
                </a:path>
              </a:pathLst>
            </a:custGeom>
            <a:noFill/>
            <a:ln w="57150" cap="flat" cmpd="sng">
              <a:solidFill>
                <a:srgbClr val="996600"/>
              </a:solidFill>
              <a:prstDash val="solid"/>
              <a:round/>
              <a:headEnd type="none" w="med" len="med"/>
              <a:tailEnd type="none" w="med" len="med"/>
            </a:ln>
            <a:effectLst/>
          </p:spPr>
          <p:txBody>
            <a:bodyPr anchor="ctr">
              <a:spAutoFit/>
            </a:bodyPr>
            <a:lstStyle/>
            <a:p>
              <a:endParaRPr lang="pt-BR"/>
            </a:p>
          </p:txBody>
        </p:sp>
        <p:sp>
          <p:nvSpPr>
            <p:cNvPr id="405531" name="Rectangle 1051"/>
            <p:cNvSpPr>
              <a:spLocks noChangeArrowheads="1"/>
            </p:cNvSpPr>
            <p:nvPr/>
          </p:nvSpPr>
          <p:spPr bwMode="auto">
            <a:xfrm>
              <a:off x="3887" y="1055"/>
              <a:ext cx="345" cy="286"/>
            </a:xfrm>
            <a:prstGeom prst="rect">
              <a:avLst/>
            </a:prstGeom>
            <a:noFill/>
            <a:ln w="12700">
              <a:noFill/>
              <a:miter lim="800000"/>
              <a:headEnd/>
              <a:tailEnd/>
            </a:ln>
            <a:effectLst/>
          </p:spPr>
          <p:txBody>
            <a:bodyPr wrap="none" lIns="90488" tIns="44450" rIns="90488" bIns="44450">
              <a:spAutoFit/>
            </a:bodyPr>
            <a:lstStyle/>
            <a:p>
              <a:r>
                <a:rPr lang="en-US" b="1" i="1"/>
                <a:t>U</a:t>
              </a:r>
              <a:r>
                <a:rPr lang="en-US" b="1" i="1" baseline="-25000"/>
                <a:t>B</a:t>
              </a:r>
            </a:p>
          </p:txBody>
        </p:sp>
        <p:sp>
          <p:nvSpPr>
            <p:cNvPr id="405532" name="Oval 1052"/>
            <p:cNvSpPr>
              <a:spLocks noChangeArrowheads="1"/>
            </p:cNvSpPr>
            <p:nvPr/>
          </p:nvSpPr>
          <p:spPr bwMode="auto">
            <a:xfrm>
              <a:off x="3156" y="2136"/>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405533" name="Line 1053"/>
            <p:cNvSpPr>
              <a:spLocks noChangeShapeType="1"/>
            </p:cNvSpPr>
            <p:nvPr/>
          </p:nvSpPr>
          <p:spPr bwMode="auto">
            <a:xfrm>
              <a:off x="3204" y="2208"/>
              <a:ext cx="0" cy="1496"/>
            </a:xfrm>
            <a:prstGeom prst="line">
              <a:avLst/>
            </a:prstGeom>
            <a:noFill/>
            <a:ln w="25400">
              <a:solidFill>
                <a:schemeClr val="tx1"/>
              </a:solidFill>
              <a:prstDash val="dash"/>
              <a:round/>
              <a:headEnd/>
              <a:tailEnd/>
            </a:ln>
            <a:effectLst/>
          </p:spPr>
          <p:txBody>
            <a:bodyPr wrap="none" anchor="ctr"/>
            <a:lstStyle/>
            <a:p>
              <a:endParaRPr lang="pt-BR"/>
            </a:p>
          </p:txBody>
        </p:sp>
        <p:sp>
          <p:nvSpPr>
            <p:cNvPr id="405534" name="Rectangle 1054"/>
            <p:cNvSpPr>
              <a:spLocks noChangeArrowheads="1"/>
            </p:cNvSpPr>
            <p:nvPr/>
          </p:nvSpPr>
          <p:spPr bwMode="auto">
            <a:xfrm>
              <a:off x="1091" y="1641"/>
              <a:ext cx="305" cy="248"/>
            </a:xfrm>
            <a:prstGeom prst="rect">
              <a:avLst/>
            </a:prstGeom>
            <a:noFill/>
            <a:ln w="12700">
              <a:noFill/>
              <a:miter lim="800000"/>
              <a:headEnd/>
              <a:tailEnd/>
            </a:ln>
            <a:effectLst/>
          </p:spPr>
          <p:txBody>
            <a:bodyPr wrap="none" lIns="90488" tIns="44450" rIns="90488" bIns="44450">
              <a:spAutoFit/>
            </a:bodyPr>
            <a:lstStyle/>
            <a:p>
              <a:r>
                <a:rPr lang="en-US" sz="2000" b="1" i="1"/>
                <a:t>R</a:t>
              </a:r>
              <a:r>
                <a:rPr lang="en-US" sz="2000" b="1" i="1" baseline="-25000"/>
                <a:t>B</a:t>
              </a:r>
            </a:p>
          </p:txBody>
        </p:sp>
        <p:graphicFrame>
          <p:nvGraphicFramePr>
            <p:cNvPr id="431106" name="Object 1026">
              <a:hlinkClick r:id="" action="ppaction://ole?verb=0"/>
            </p:cNvPr>
            <p:cNvGraphicFramePr>
              <a:graphicFrameLocks/>
            </p:cNvGraphicFramePr>
            <p:nvPr/>
          </p:nvGraphicFramePr>
          <p:xfrm>
            <a:off x="3120" y="3669"/>
            <a:ext cx="409" cy="430"/>
          </p:xfrm>
          <a:graphic>
            <a:graphicData uri="http://schemas.openxmlformats.org/presentationml/2006/ole">
              <p:oleObj spid="_x0000_s431106" name="Equação" r:id="rId6" imgW="647640" imgH="680760" progId="Equation.3">
                <p:embed/>
              </p:oleObj>
            </a:graphicData>
          </a:graphic>
        </p:graphicFrame>
        <p:sp>
          <p:nvSpPr>
            <p:cNvPr id="405536" name="Rectangle 1056"/>
            <p:cNvSpPr>
              <a:spLocks noChangeArrowheads="1"/>
            </p:cNvSpPr>
            <p:nvPr/>
          </p:nvSpPr>
          <p:spPr bwMode="auto">
            <a:xfrm>
              <a:off x="1139" y="2061"/>
              <a:ext cx="322" cy="248"/>
            </a:xfrm>
            <a:prstGeom prst="rect">
              <a:avLst/>
            </a:prstGeom>
            <a:noFill/>
            <a:ln w="12700">
              <a:noFill/>
              <a:miter lim="800000"/>
              <a:headEnd/>
              <a:tailEnd/>
            </a:ln>
            <a:effectLst/>
          </p:spPr>
          <p:txBody>
            <a:bodyPr wrap="none" lIns="90488" tIns="44450" rIns="90488" bIns="44450">
              <a:spAutoFit/>
            </a:bodyPr>
            <a:lstStyle/>
            <a:p>
              <a:r>
                <a:rPr lang="en-US" sz="2000" b="1" i="1"/>
                <a:t>R</a:t>
              </a:r>
              <a:r>
                <a:rPr lang="en-US" sz="2000" b="1" i="1" baseline="-25000"/>
                <a:t>m</a:t>
              </a:r>
            </a:p>
          </p:txBody>
        </p:sp>
        <p:sp>
          <p:nvSpPr>
            <p:cNvPr id="405537" name="Line 1057"/>
            <p:cNvSpPr>
              <a:spLocks noChangeShapeType="1"/>
            </p:cNvSpPr>
            <p:nvPr/>
          </p:nvSpPr>
          <p:spPr bwMode="auto">
            <a:xfrm flipV="1">
              <a:off x="3804" y="1740"/>
              <a:ext cx="0" cy="1992"/>
            </a:xfrm>
            <a:prstGeom prst="line">
              <a:avLst/>
            </a:prstGeom>
            <a:noFill/>
            <a:ln w="25400">
              <a:solidFill>
                <a:schemeClr val="tx1"/>
              </a:solidFill>
              <a:prstDash val="dash"/>
              <a:round/>
              <a:headEnd/>
              <a:tailEnd/>
            </a:ln>
            <a:effectLst/>
          </p:spPr>
          <p:txBody>
            <a:bodyPr wrap="none" anchor="ctr"/>
            <a:lstStyle/>
            <a:p>
              <a:endParaRPr lang="pt-BR"/>
            </a:p>
          </p:txBody>
        </p:sp>
        <p:sp>
          <p:nvSpPr>
            <p:cNvPr id="405538" name="Oval 1058"/>
            <p:cNvSpPr>
              <a:spLocks noChangeArrowheads="1"/>
            </p:cNvSpPr>
            <p:nvPr/>
          </p:nvSpPr>
          <p:spPr bwMode="auto">
            <a:xfrm>
              <a:off x="3768" y="1728"/>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405539" name="Line 1059"/>
            <p:cNvSpPr>
              <a:spLocks noChangeShapeType="1"/>
            </p:cNvSpPr>
            <p:nvPr/>
          </p:nvSpPr>
          <p:spPr bwMode="auto">
            <a:xfrm flipH="1">
              <a:off x="1480" y="2184"/>
              <a:ext cx="1620" cy="0"/>
            </a:xfrm>
            <a:prstGeom prst="line">
              <a:avLst/>
            </a:prstGeom>
            <a:noFill/>
            <a:ln w="25400">
              <a:solidFill>
                <a:schemeClr val="tx1"/>
              </a:solidFill>
              <a:prstDash val="dash"/>
              <a:round/>
              <a:headEnd/>
              <a:tailEnd/>
            </a:ln>
            <a:effectLst/>
          </p:spPr>
          <p:txBody>
            <a:bodyPr wrap="none" anchor="ctr"/>
            <a:lstStyle/>
            <a:p>
              <a:endParaRPr lang="pt-BR"/>
            </a:p>
          </p:txBody>
        </p:sp>
        <p:graphicFrame>
          <p:nvGraphicFramePr>
            <p:cNvPr id="431107" name="Object 1027">
              <a:hlinkClick r:id="" action="ppaction://ole?verb=0"/>
            </p:cNvPr>
            <p:cNvGraphicFramePr>
              <a:graphicFrameLocks/>
            </p:cNvGraphicFramePr>
            <p:nvPr/>
          </p:nvGraphicFramePr>
          <p:xfrm>
            <a:off x="3737" y="3682"/>
            <a:ext cx="303" cy="306"/>
          </p:xfrm>
          <a:graphic>
            <a:graphicData uri="http://schemas.openxmlformats.org/presentationml/2006/ole">
              <p:oleObj spid="_x0000_s431107" name="Equação" r:id="rId7" imgW="215640" imgH="215640" progId="Equation.3">
                <p:embed/>
              </p:oleObj>
            </a:graphicData>
          </a:graphic>
        </p:graphicFrame>
        <p:sp>
          <p:nvSpPr>
            <p:cNvPr id="405542" name="Rectangle 1062"/>
            <p:cNvSpPr>
              <a:spLocks noChangeArrowheads="1"/>
            </p:cNvSpPr>
            <p:nvPr/>
          </p:nvSpPr>
          <p:spPr bwMode="auto">
            <a:xfrm>
              <a:off x="3895" y="2029"/>
              <a:ext cx="1722" cy="988"/>
            </a:xfrm>
            <a:prstGeom prst="rect">
              <a:avLst/>
            </a:prstGeom>
            <a:solidFill>
              <a:schemeClr val="hlink"/>
            </a:solidFill>
            <a:ln w="12700">
              <a:solidFill>
                <a:schemeClr val="tx1"/>
              </a:solidFill>
              <a:miter lim="800000"/>
              <a:headEnd/>
              <a:tailEnd/>
            </a:ln>
            <a:effectLst/>
          </p:spPr>
          <p:txBody>
            <a:bodyPr wrap="none" lIns="90488" tIns="44450" rIns="90488" bIns="44450">
              <a:spAutoFit/>
            </a:bodyPr>
            <a:lstStyle/>
            <a:p>
              <a:r>
                <a:rPr lang="en-US" sz="1600" b="1" i="1"/>
                <a:t>U</a:t>
              </a:r>
              <a:r>
                <a:rPr lang="en-US" sz="1600" b="1" i="1" baseline="-25000"/>
                <a:t>B</a:t>
              </a:r>
              <a:r>
                <a:rPr lang="en-US" sz="1600" b="1"/>
                <a:t>: Baixa aversão a risco</a:t>
              </a:r>
            </a:p>
            <a:p>
              <a:r>
                <a:rPr lang="en-US" sz="1600" b="1" i="1"/>
                <a:t>– </a:t>
              </a:r>
              <a:r>
                <a:rPr lang="en-US" sz="1600" b="1"/>
                <a:t>o investidor investiria</a:t>
              </a:r>
            </a:p>
            <a:p>
              <a:r>
                <a:rPr lang="en-US" sz="1600" b="1"/>
                <a:t> mais de 100% de sua </a:t>
              </a:r>
            </a:p>
            <a:p>
              <a:r>
                <a:rPr lang="en-US" sz="1600" b="1"/>
                <a:t>riqueza tomando </a:t>
              </a:r>
            </a:p>
            <a:p>
              <a:r>
                <a:rPr lang="en-US" sz="1600" b="1"/>
                <a:t>emprestado e comprando </a:t>
              </a:r>
            </a:p>
            <a:p>
              <a:r>
                <a:rPr lang="en-US" sz="1600" b="1"/>
                <a:t>ações na </a:t>
              </a:r>
              <a:r>
                <a:rPr lang="en-US" sz="1600" b="1" i="1"/>
                <a:t>margem</a:t>
              </a:r>
              <a:r>
                <a:rPr lang="en-US" sz="1600" b="1"/>
                <a:t>.        </a:t>
              </a:r>
              <a:endParaRPr lang="en-US" sz="1600" b="1" i="1"/>
            </a:p>
          </p:txBody>
        </p:sp>
      </p:grpSp>
      <p:sp>
        <p:nvSpPr>
          <p:cNvPr id="405547" name="Text Box 1067"/>
          <p:cNvSpPr txBox="1">
            <a:spLocks noChangeArrowheads="1"/>
          </p:cNvSpPr>
          <p:nvPr/>
        </p:nvSpPr>
        <p:spPr bwMode="auto">
          <a:xfrm>
            <a:off x="560388" y="931863"/>
            <a:ext cx="51625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Compra de ações na margem</a:t>
            </a: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05506"/>
                                        </p:tgtEl>
                                        <p:attrNameLst>
                                          <p:attrName>style.visibility</p:attrName>
                                        </p:attrNameLst>
                                      </p:cBhvr>
                                      <p:to>
                                        <p:strVal val="visible"/>
                                      </p:to>
                                    </p:set>
                                    <p:animEffect transition="in" filter="wipe(left)">
                                      <p:cBhvr>
                                        <p:cTn id="7" dur="500"/>
                                        <p:tgtEl>
                                          <p:spTgt spid="40550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05545"/>
                                        </p:tgtEl>
                                        <p:attrNameLst>
                                          <p:attrName>style.visibility</p:attrName>
                                        </p:attrNameLst>
                                      </p:cBhvr>
                                      <p:to>
                                        <p:strVal val="visible"/>
                                      </p:to>
                                    </p:set>
                                    <p:animEffect transition="in" filter="wipe(left)">
                                      <p:cBhvr>
                                        <p:cTn id="12" dur="500"/>
                                        <p:tgtEl>
                                          <p:spTgt spid="4055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6" name="Espaço Reservado para Número de Slide 4"/>
          <p:cNvSpPr>
            <a:spLocks noGrp="1"/>
          </p:cNvSpPr>
          <p:nvPr>
            <p:ph type="sldNum" sz="quarter" idx="11"/>
          </p:nvPr>
        </p:nvSpPr>
        <p:spPr/>
        <p:txBody>
          <a:bodyPr/>
          <a:lstStyle/>
          <a:p>
            <a:r>
              <a:rPr lang="en-US"/>
              <a:t>Slide </a:t>
            </a:r>
            <a:fld id="{E2C0C684-E47D-4FC7-95A6-CD8BD903142F}" type="slidenum">
              <a:rPr lang="en-US"/>
              <a:pPr/>
              <a:t>125</a:t>
            </a:fld>
            <a:endParaRPr lang="en-US" b="0">
              <a:latin typeface="Times New Roman" pitchFamily="18" charset="0"/>
            </a:endParaRPr>
          </a:p>
        </p:txBody>
      </p:sp>
      <p:sp>
        <p:nvSpPr>
          <p:cNvPr id="407554" name="Rectangle 2"/>
          <p:cNvSpPr>
            <a:spLocks noGrp="1" noChangeArrowheads="1"/>
          </p:cNvSpPr>
          <p:nvPr>
            <p:ph type="title"/>
          </p:nvPr>
        </p:nvSpPr>
        <p:spPr/>
        <p:txBody>
          <a:bodyPr/>
          <a:lstStyle/>
          <a:p>
            <a:r>
              <a:rPr lang="pt-BR"/>
              <a:t>Demanda por ativos de risco</a:t>
            </a:r>
          </a:p>
        </p:txBody>
      </p:sp>
      <p:sp>
        <p:nvSpPr>
          <p:cNvPr id="407555" name="Rectangle 3"/>
          <p:cNvSpPr>
            <a:spLocks noGrp="1" noChangeArrowheads="1"/>
          </p:cNvSpPr>
          <p:nvPr>
            <p:ph type="body" idx="1"/>
          </p:nvPr>
        </p:nvSpPr>
        <p:spPr>
          <a:xfrm>
            <a:off x="1054100" y="1971675"/>
            <a:ext cx="7772400" cy="4225925"/>
          </a:xfrm>
        </p:spPr>
        <p:txBody>
          <a:bodyPr/>
          <a:lstStyle/>
          <a:p>
            <a:r>
              <a:rPr lang="pt-BR"/>
              <a:t>Observações</a:t>
            </a:r>
          </a:p>
          <a:p>
            <a:pPr lvl="1"/>
            <a:r>
              <a:rPr lang="pt-BR"/>
              <a:t>Porcentagem de famílias americanas que investiram no mercado de ações de forma direta ou indireta:</a:t>
            </a:r>
          </a:p>
          <a:p>
            <a:pPr lvl="2"/>
            <a:r>
              <a:rPr lang="pt-BR"/>
              <a:t>1989 = 32%</a:t>
            </a:r>
          </a:p>
          <a:p>
            <a:pPr lvl="2"/>
            <a:r>
              <a:rPr lang="pt-BR"/>
              <a:t>1998 = 49%</a:t>
            </a:r>
          </a:p>
        </p:txBody>
      </p:sp>
      <p:sp>
        <p:nvSpPr>
          <p:cNvPr id="407556" name="Text Box 4"/>
          <p:cNvSpPr txBox="1">
            <a:spLocks noChangeArrowheads="1"/>
          </p:cNvSpPr>
          <p:nvPr/>
        </p:nvSpPr>
        <p:spPr bwMode="auto">
          <a:xfrm>
            <a:off x="392113" y="1325563"/>
            <a:ext cx="7834312"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Exemplo: Investimento no mercado de ações</a:t>
            </a:r>
          </a:p>
        </p:txBody>
      </p:sp>
    </p:spTree>
  </p:cSld>
  <p:clrMapOvr>
    <a:masterClrMapping/>
  </p:clrMapOvr>
  <p:transition>
    <p:zoom dir="in"/>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6" name="Espaço Reservado para Número de Slide 4"/>
          <p:cNvSpPr>
            <a:spLocks noGrp="1"/>
          </p:cNvSpPr>
          <p:nvPr>
            <p:ph type="sldNum" sz="quarter" idx="11"/>
          </p:nvPr>
        </p:nvSpPr>
        <p:spPr/>
        <p:txBody>
          <a:bodyPr/>
          <a:lstStyle/>
          <a:p>
            <a:r>
              <a:rPr lang="en-US"/>
              <a:t>Slide </a:t>
            </a:r>
            <a:fld id="{0C3A2F46-0FE5-4B5C-ABAA-FBFAC6251201}" type="slidenum">
              <a:rPr lang="en-US"/>
              <a:pPr/>
              <a:t>126</a:t>
            </a:fld>
            <a:endParaRPr lang="en-US" b="0">
              <a:latin typeface="Times New Roman" pitchFamily="18" charset="0"/>
            </a:endParaRPr>
          </a:p>
        </p:txBody>
      </p:sp>
      <p:sp>
        <p:nvSpPr>
          <p:cNvPr id="409602" name="Rectangle 2"/>
          <p:cNvSpPr>
            <a:spLocks noGrp="1" noChangeArrowheads="1"/>
          </p:cNvSpPr>
          <p:nvPr>
            <p:ph type="title"/>
          </p:nvPr>
        </p:nvSpPr>
        <p:spPr/>
        <p:txBody>
          <a:bodyPr/>
          <a:lstStyle/>
          <a:p>
            <a:r>
              <a:rPr lang="pt-BR"/>
              <a:t>Demanda por ativos de risco</a:t>
            </a:r>
          </a:p>
        </p:txBody>
      </p:sp>
      <p:sp>
        <p:nvSpPr>
          <p:cNvPr id="409603" name="Rectangle 3"/>
          <p:cNvSpPr>
            <a:spLocks noGrp="1" noChangeArrowheads="1"/>
          </p:cNvSpPr>
          <p:nvPr>
            <p:ph type="body" idx="1"/>
          </p:nvPr>
        </p:nvSpPr>
        <p:spPr>
          <a:xfrm>
            <a:off x="1143000" y="2327275"/>
            <a:ext cx="7772400" cy="4225925"/>
          </a:xfrm>
        </p:spPr>
        <p:txBody>
          <a:bodyPr/>
          <a:lstStyle/>
          <a:p>
            <a:r>
              <a:rPr lang="pt-BR"/>
              <a:t>Observações</a:t>
            </a:r>
          </a:p>
          <a:p>
            <a:pPr lvl="1"/>
            <a:r>
              <a:rPr lang="pt-BR"/>
              <a:t>Proporção da riqueza investida no mercado de ações:</a:t>
            </a:r>
          </a:p>
          <a:p>
            <a:pPr lvl="2"/>
            <a:r>
              <a:rPr lang="pt-BR"/>
              <a:t>1989 = 26%</a:t>
            </a:r>
          </a:p>
          <a:p>
            <a:pPr lvl="2"/>
            <a:r>
              <a:rPr lang="pt-BR"/>
              <a:t>1998 = 54%</a:t>
            </a:r>
          </a:p>
        </p:txBody>
      </p:sp>
      <p:sp>
        <p:nvSpPr>
          <p:cNvPr id="409605" name="Text Box 5"/>
          <p:cNvSpPr txBox="1">
            <a:spLocks noChangeArrowheads="1"/>
          </p:cNvSpPr>
          <p:nvPr/>
        </p:nvSpPr>
        <p:spPr bwMode="auto">
          <a:xfrm>
            <a:off x="436563" y="1439863"/>
            <a:ext cx="613410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Investimento no mercado de ações</a:t>
            </a:r>
          </a:p>
        </p:txBody>
      </p:sp>
    </p:spTree>
  </p:cSld>
  <p:clrMapOvr>
    <a:masterClrMapping/>
  </p:clrMapOvr>
  <p:transition>
    <p:wipe dir="r"/>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6" name="Espaço Reservado para Número de Slide 4"/>
          <p:cNvSpPr>
            <a:spLocks noGrp="1"/>
          </p:cNvSpPr>
          <p:nvPr>
            <p:ph type="sldNum" sz="quarter" idx="11"/>
          </p:nvPr>
        </p:nvSpPr>
        <p:spPr/>
        <p:txBody>
          <a:bodyPr/>
          <a:lstStyle/>
          <a:p>
            <a:r>
              <a:rPr lang="en-US"/>
              <a:t>Slide </a:t>
            </a:r>
            <a:fld id="{DAA6AE2F-C95E-41BF-8302-684C3DF92AD7}" type="slidenum">
              <a:rPr lang="en-US"/>
              <a:pPr/>
              <a:t>127</a:t>
            </a:fld>
            <a:endParaRPr lang="en-US" b="0">
              <a:latin typeface="Times New Roman" pitchFamily="18" charset="0"/>
            </a:endParaRPr>
          </a:p>
        </p:txBody>
      </p:sp>
      <p:sp>
        <p:nvSpPr>
          <p:cNvPr id="410626" name="Rectangle 2"/>
          <p:cNvSpPr>
            <a:spLocks noGrp="1" noChangeArrowheads="1"/>
          </p:cNvSpPr>
          <p:nvPr>
            <p:ph type="title"/>
          </p:nvPr>
        </p:nvSpPr>
        <p:spPr/>
        <p:txBody>
          <a:bodyPr/>
          <a:lstStyle/>
          <a:p>
            <a:r>
              <a:rPr lang="pt-BR"/>
              <a:t>Demanda por ativos de risco</a:t>
            </a:r>
          </a:p>
        </p:txBody>
      </p:sp>
      <p:sp>
        <p:nvSpPr>
          <p:cNvPr id="410627" name="Rectangle 3"/>
          <p:cNvSpPr>
            <a:spLocks noGrp="1" noChangeArrowheads="1"/>
          </p:cNvSpPr>
          <p:nvPr>
            <p:ph type="body" idx="1"/>
          </p:nvPr>
        </p:nvSpPr>
        <p:spPr>
          <a:xfrm>
            <a:off x="685800" y="2111375"/>
            <a:ext cx="8255000" cy="4225925"/>
          </a:xfrm>
        </p:spPr>
        <p:txBody>
          <a:bodyPr/>
          <a:lstStyle/>
          <a:p>
            <a:r>
              <a:rPr lang="pt-BR"/>
              <a:t>Observações</a:t>
            </a:r>
          </a:p>
          <a:p>
            <a:pPr lvl="1"/>
            <a:r>
              <a:rPr lang="pt-BR"/>
              <a:t>Participação no mercado de ações por idade:</a:t>
            </a:r>
          </a:p>
          <a:p>
            <a:pPr lvl="2"/>
            <a:r>
              <a:rPr lang="pt-BR"/>
              <a:t>Menos de 35 anos</a:t>
            </a:r>
          </a:p>
          <a:p>
            <a:pPr lvl="3"/>
            <a:r>
              <a:rPr lang="pt-BR"/>
              <a:t>1989 = 22%</a:t>
            </a:r>
          </a:p>
          <a:p>
            <a:pPr lvl="3"/>
            <a:r>
              <a:rPr lang="pt-BR"/>
              <a:t>1998 = 41%</a:t>
            </a:r>
          </a:p>
          <a:p>
            <a:pPr lvl="2"/>
            <a:r>
              <a:rPr lang="pt-BR"/>
              <a:t>Mais de 35 anos</a:t>
            </a:r>
          </a:p>
          <a:p>
            <a:pPr lvl="3"/>
            <a:r>
              <a:rPr lang="pt-BR"/>
              <a:t>Pequeno aumento</a:t>
            </a:r>
          </a:p>
        </p:txBody>
      </p:sp>
      <p:sp>
        <p:nvSpPr>
          <p:cNvPr id="410628" name="Text Box 4"/>
          <p:cNvSpPr txBox="1">
            <a:spLocks noChangeArrowheads="1"/>
          </p:cNvSpPr>
          <p:nvPr/>
        </p:nvSpPr>
        <p:spPr bwMode="auto">
          <a:xfrm>
            <a:off x="492125" y="1350963"/>
            <a:ext cx="613410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Investimento no mercado de ações</a:t>
            </a:r>
          </a:p>
        </p:txBody>
      </p:sp>
    </p:spTree>
  </p:cSld>
  <p:clrMapOvr>
    <a:masterClrMapping/>
  </p:clrMapOvr>
  <p:transition>
    <p:wipe dir="r"/>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6" name="Espaço Reservado para Número de Slide 4"/>
          <p:cNvSpPr>
            <a:spLocks noGrp="1"/>
          </p:cNvSpPr>
          <p:nvPr>
            <p:ph type="sldNum" sz="quarter" idx="11"/>
          </p:nvPr>
        </p:nvSpPr>
        <p:spPr/>
        <p:txBody>
          <a:bodyPr/>
          <a:lstStyle/>
          <a:p>
            <a:r>
              <a:rPr lang="en-US"/>
              <a:t>Slide </a:t>
            </a:r>
            <a:fld id="{932CF08B-F7B7-4BDA-98DE-70A4E649615A}" type="slidenum">
              <a:rPr lang="en-US"/>
              <a:pPr/>
              <a:t>128</a:t>
            </a:fld>
            <a:endParaRPr lang="en-US" b="0">
              <a:latin typeface="Times New Roman" pitchFamily="18" charset="0"/>
            </a:endParaRPr>
          </a:p>
        </p:txBody>
      </p:sp>
      <p:sp>
        <p:nvSpPr>
          <p:cNvPr id="411650" name="Rectangle 2"/>
          <p:cNvSpPr>
            <a:spLocks noGrp="1" noChangeArrowheads="1"/>
          </p:cNvSpPr>
          <p:nvPr>
            <p:ph type="title"/>
          </p:nvPr>
        </p:nvSpPr>
        <p:spPr/>
        <p:txBody>
          <a:bodyPr/>
          <a:lstStyle/>
          <a:p>
            <a:r>
              <a:rPr lang="pt-BR"/>
              <a:t>Demanda por ativos de risco</a:t>
            </a:r>
          </a:p>
        </p:txBody>
      </p:sp>
      <p:sp>
        <p:nvSpPr>
          <p:cNvPr id="411651" name="Rectangle 3"/>
          <p:cNvSpPr>
            <a:spLocks noGrp="1" noChangeArrowheads="1"/>
          </p:cNvSpPr>
          <p:nvPr>
            <p:ph type="body" idx="1"/>
          </p:nvPr>
        </p:nvSpPr>
        <p:spPr>
          <a:xfrm>
            <a:off x="1092200" y="2149475"/>
            <a:ext cx="7772400" cy="4225925"/>
          </a:xfrm>
        </p:spPr>
        <p:txBody>
          <a:bodyPr/>
          <a:lstStyle/>
          <a:p>
            <a:r>
              <a:rPr lang="pt-BR">
                <a:solidFill>
                  <a:srgbClr val="FF3300"/>
                </a:solidFill>
              </a:rPr>
              <a:t>O que você acha?</a:t>
            </a:r>
            <a:endParaRPr lang="pt-BR"/>
          </a:p>
          <a:p>
            <a:pPr lvl="1"/>
            <a:r>
              <a:rPr lang="pt-BR"/>
              <a:t>Por que existem mais pessoas investindo no mercado de ações?</a:t>
            </a:r>
          </a:p>
        </p:txBody>
      </p:sp>
      <p:sp>
        <p:nvSpPr>
          <p:cNvPr id="411653" name="Text Box 5"/>
          <p:cNvSpPr txBox="1">
            <a:spLocks noChangeArrowheads="1"/>
          </p:cNvSpPr>
          <p:nvPr/>
        </p:nvSpPr>
        <p:spPr bwMode="auto">
          <a:xfrm>
            <a:off x="492125" y="1350963"/>
            <a:ext cx="613410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Investimento no mercado de ações</a:t>
            </a:r>
          </a:p>
        </p:txBody>
      </p:sp>
    </p:spTree>
  </p:cSld>
  <p:clrMapOvr>
    <a:masterClrMapping/>
  </p:clrMapOvr>
  <p:transition>
    <p:wipe dir="r"/>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6" name="Espaço Reservado para Número de Slide 4"/>
          <p:cNvSpPr>
            <a:spLocks noGrp="1"/>
          </p:cNvSpPr>
          <p:nvPr>
            <p:ph type="sldNum" sz="quarter" idx="11"/>
          </p:nvPr>
        </p:nvSpPr>
        <p:spPr/>
        <p:txBody>
          <a:bodyPr/>
          <a:lstStyle/>
          <a:p>
            <a:r>
              <a:rPr lang="en-US"/>
              <a:t>Slide </a:t>
            </a:r>
            <a:fld id="{F22E6AA6-A086-4EF8-9BDA-453AE3D64D5D}" type="slidenum">
              <a:rPr lang="en-US"/>
              <a:pPr/>
              <a:t>129</a:t>
            </a:fld>
            <a:endParaRPr lang="en-US" b="0">
              <a:latin typeface="Times New Roman" pitchFamily="18" charset="0"/>
            </a:endParaRPr>
          </a:p>
        </p:txBody>
      </p:sp>
      <p:sp>
        <p:nvSpPr>
          <p:cNvPr id="412674" name="Rectangle 2"/>
          <p:cNvSpPr>
            <a:spLocks noGrp="1" noChangeArrowheads="1"/>
          </p:cNvSpPr>
          <p:nvPr>
            <p:ph type="title"/>
          </p:nvPr>
        </p:nvSpPr>
        <p:spPr>
          <a:xfrm>
            <a:off x="525463" y="165100"/>
            <a:ext cx="7983537" cy="781050"/>
          </a:xfrm>
        </p:spPr>
        <p:txBody>
          <a:bodyPr/>
          <a:lstStyle/>
          <a:p>
            <a:r>
              <a:rPr lang="pt-BR"/>
              <a:t>Demanda por ativos de risco</a:t>
            </a:r>
          </a:p>
        </p:txBody>
      </p:sp>
      <p:sp>
        <p:nvSpPr>
          <p:cNvPr id="412676" name="Text Box 4"/>
          <p:cNvSpPr txBox="1">
            <a:spLocks noChangeArrowheads="1"/>
          </p:cNvSpPr>
          <p:nvPr/>
        </p:nvSpPr>
        <p:spPr bwMode="auto">
          <a:xfrm>
            <a:off x="649288" y="1363663"/>
            <a:ext cx="6743700" cy="958850"/>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Indicador de rendimento e razão entre </a:t>
            </a:r>
          </a:p>
          <a:p>
            <a:pPr algn="ctr"/>
            <a:r>
              <a:rPr lang="en-US" sz="2800" b="1"/>
              <a:t>preço e lucro referentes ao S&amp;P 500</a:t>
            </a:r>
          </a:p>
        </p:txBody>
      </p:sp>
      <p:pic>
        <p:nvPicPr>
          <p:cNvPr id="412680" name="Picture 8"/>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16100" y="2463800"/>
            <a:ext cx="5483225" cy="3743325"/>
          </a:xfrm>
          <a:prstGeom prst="rect">
            <a:avLst/>
          </a:prstGeom>
          <a:noFill/>
          <a:ln w="12700">
            <a:noFill/>
            <a:miter lim="800000"/>
            <a:headEnd/>
            <a:tailEnd/>
          </a:ln>
          <a:effectLst/>
        </p:spPr>
      </p:pic>
    </p:spTree>
  </p:cSld>
  <p:clrMapOvr>
    <a:masterClrMapping/>
  </p:clrMapOvr>
  <p:transition>
    <p:zoom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62ACD6F9-F56B-4A15-8D08-AE9BEB4A7C7E}" type="slidenum">
              <a:rPr lang="en-US"/>
              <a:pPr/>
              <a:t>13</a:t>
            </a:fld>
            <a:endParaRPr lang="en-US" b="0">
              <a:latin typeface="Times New Roman" pitchFamily="18" charset="0"/>
            </a:endParaRPr>
          </a:p>
        </p:txBody>
      </p:sp>
      <p:sp>
        <p:nvSpPr>
          <p:cNvPr id="9830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9830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98308" name="Rectangle 4"/>
          <p:cNvSpPr>
            <a:spLocks noGrp="1" noChangeArrowheads="1"/>
          </p:cNvSpPr>
          <p:nvPr>
            <p:ph type="title"/>
          </p:nvPr>
        </p:nvSpPr>
        <p:spPr>
          <a:noFill/>
          <a:ln/>
        </p:spPr>
        <p:txBody>
          <a:bodyPr/>
          <a:lstStyle/>
          <a:p>
            <a:r>
              <a:rPr lang="pt-BR"/>
              <a:t>Descrição do risco</a:t>
            </a:r>
          </a:p>
        </p:txBody>
      </p:sp>
      <p:sp>
        <p:nvSpPr>
          <p:cNvPr id="98309" name="Rectangle 5"/>
          <p:cNvSpPr>
            <a:spLocks noGrp="1" noChangeArrowheads="1"/>
          </p:cNvSpPr>
          <p:nvPr>
            <p:ph type="body" idx="1"/>
          </p:nvPr>
        </p:nvSpPr>
        <p:spPr>
          <a:noFill/>
          <a:ln/>
        </p:spPr>
        <p:txBody>
          <a:bodyPr/>
          <a:lstStyle/>
          <a:p>
            <a:pPr>
              <a:spcBef>
                <a:spcPct val="550000"/>
              </a:spcBef>
            </a:pPr>
            <a:r>
              <a:rPr lang="pt-BR">
                <a:solidFill>
                  <a:srgbClr val="FF3300"/>
                </a:solidFill>
              </a:rPr>
              <a:t>Variabilidade</a:t>
            </a:r>
            <a:endParaRPr lang="pt-BR"/>
          </a:p>
          <a:p>
            <a:pPr lvl="1">
              <a:spcBef>
                <a:spcPct val="50000"/>
              </a:spcBef>
            </a:pPr>
            <a:r>
              <a:rPr lang="pt-BR"/>
              <a:t>O quanto os resultados possíveis de um evento incerto podem ser diferentes.</a:t>
            </a:r>
          </a:p>
        </p:txBody>
      </p:sp>
      <p:sp>
        <p:nvSpPr>
          <p:cNvPr id="98310" name="Rectangle 6"/>
          <p:cNvSpPr>
            <a:spLocks noChangeArrowheads="1"/>
          </p:cNvSpPr>
          <p:nvPr/>
        </p:nvSpPr>
        <p:spPr bwMode="auto">
          <a:xfrm>
            <a:off x="1725613" y="5195888"/>
            <a:ext cx="203200" cy="457200"/>
          </a:xfrm>
          <a:prstGeom prst="rect">
            <a:avLst/>
          </a:prstGeom>
          <a:noFill/>
          <a:ln w="12700">
            <a:noFill/>
            <a:miter lim="800000"/>
            <a:headEnd/>
            <a:tailEnd/>
          </a:ln>
          <a:effectLst/>
        </p:spPr>
        <p:txBody>
          <a:bodyPr wrap="none" anchor="ctr"/>
          <a:lstStyle/>
          <a:p>
            <a:endParaRPr lang="pt-BR"/>
          </a:p>
        </p:txBody>
      </p:sp>
    </p:spTree>
  </p:cSld>
  <p:clrMapOvr>
    <a:masterClrMapping/>
  </p:clrMapOvr>
  <p:transition spd="med">
    <p:wipe dir="r"/>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5" name="Espaço Reservado para Número de Slide 4"/>
          <p:cNvSpPr>
            <a:spLocks noGrp="1"/>
          </p:cNvSpPr>
          <p:nvPr>
            <p:ph type="sldNum" sz="quarter" idx="11"/>
          </p:nvPr>
        </p:nvSpPr>
        <p:spPr/>
        <p:txBody>
          <a:bodyPr/>
          <a:lstStyle/>
          <a:p>
            <a:r>
              <a:rPr lang="en-US"/>
              <a:t>Slide </a:t>
            </a:r>
            <a:fld id="{8E9C5829-53FB-41B5-BDAD-71178B1CB83F}" type="slidenum">
              <a:rPr lang="en-US"/>
              <a:pPr/>
              <a:t>130</a:t>
            </a:fld>
            <a:endParaRPr lang="en-US" b="0">
              <a:latin typeface="Times New Roman" pitchFamily="18" charset="0"/>
            </a:endParaRPr>
          </a:p>
        </p:txBody>
      </p:sp>
      <p:sp>
        <p:nvSpPr>
          <p:cNvPr id="414722" name="Rectangle 2"/>
          <p:cNvSpPr>
            <a:spLocks noGrp="1" noChangeArrowheads="1"/>
          </p:cNvSpPr>
          <p:nvPr>
            <p:ph type="title"/>
          </p:nvPr>
        </p:nvSpPr>
        <p:spPr/>
        <p:txBody>
          <a:bodyPr/>
          <a:lstStyle/>
          <a:p>
            <a:r>
              <a:rPr lang="pt-BR"/>
              <a:t>Economia comportamental</a:t>
            </a:r>
          </a:p>
        </p:txBody>
      </p:sp>
      <p:sp>
        <p:nvSpPr>
          <p:cNvPr id="414723" name="Rectangle 3"/>
          <p:cNvSpPr>
            <a:spLocks noGrp="1" noChangeArrowheads="1"/>
          </p:cNvSpPr>
          <p:nvPr>
            <p:ph type="body" idx="1"/>
          </p:nvPr>
        </p:nvSpPr>
        <p:spPr>
          <a:xfrm>
            <a:off x="1155700" y="1260475"/>
            <a:ext cx="7835900" cy="4683125"/>
          </a:xfrm>
        </p:spPr>
        <p:txBody>
          <a:bodyPr/>
          <a:lstStyle/>
          <a:p>
            <a:pPr>
              <a:lnSpc>
                <a:spcPct val="90000"/>
              </a:lnSpc>
            </a:pPr>
            <a:r>
              <a:rPr lang="pt-BR" sz="3100"/>
              <a:t>O comportamento dos indivíduos às vezes contradiz as premissas básicas da escolha do consumidor.</a:t>
            </a:r>
            <a:endParaRPr lang="pt-BR"/>
          </a:p>
          <a:p>
            <a:pPr>
              <a:lnSpc>
                <a:spcPct val="90000"/>
              </a:lnSpc>
              <a:buFont typeface="Wingdings" pitchFamily="2" charset="2"/>
              <a:buChar char="l"/>
            </a:pPr>
            <a:r>
              <a:rPr lang="pt-BR" sz="2800"/>
              <a:t>Se tivéssemos mais informações sobre o comportamento humano, compreenderíamos melhor as escolhas feitas pelo consumidor.</a:t>
            </a:r>
          </a:p>
          <a:p>
            <a:pPr>
              <a:lnSpc>
                <a:spcPct val="90000"/>
              </a:lnSpc>
              <a:buFont typeface="Wingdings" pitchFamily="2" charset="2"/>
              <a:buChar char="l"/>
            </a:pPr>
            <a:r>
              <a:rPr lang="pt-BR" sz="2800"/>
              <a:t>Este é o objetivo da </a:t>
            </a:r>
            <a:r>
              <a:rPr lang="pt-BR" sz="2800" i="1"/>
              <a:t>economia comportamental</a:t>
            </a:r>
            <a:r>
              <a:rPr lang="pt-BR" sz="2800"/>
              <a:t>:</a:t>
            </a:r>
          </a:p>
          <a:p>
            <a:pPr lvl="1">
              <a:lnSpc>
                <a:spcPct val="90000"/>
              </a:lnSpc>
              <a:buFont typeface="Wingdings" pitchFamily="2" charset="2"/>
              <a:buChar char="u"/>
            </a:pPr>
            <a:r>
              <a:rPr lang="pt-BR" sz="2400"/>
              <a:t>Melhorar a compreensão da escolha do consumidor ao incorporar premissas mais realistas e detalhadas sobre o comportamento humano.</a:t>
            </a:r>
            <a:endParaRPr lang="pt-BR"/>
          </a:p>
          <a:p>
            <a:pPr>
              <a:lnSpc>
                <a:spcPct val="90000"/>
              </a:lnSpc>
            </a:pPr>
            <a:endParaRPr lang="pt-BR"/>
          </a:p>
          <a:p>
            <a:pPr>
              <a:lnSpc>
                <a:spcPct val="90000"/>
              </a:lnSpc>
              <a:buFont typeface="Wingdings" pitchFamily="2" charset="2"/>
              <a:buNone/>
            </a:pPr>
            <a:endParaRPr lang="pt-B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5" name="Espaço Reservado para Número de Slide 4"/>
          <p:cNvSpPr>
            <a:spLocks noGrp="1"/>
          </p:cNvSpPr>
          <p:nvPr>
            <p:ph type="sldNum" sz="quarter" idx="11"/>
          </p:nvPr>
        </p:nvSpPr>
        <p:spPr/>
        <p:txBody>
          <a:bodyPr/>
          <a:lstStyle/>
          <a:p>
            <a:r>
              <a:rPr lang="en-US"/>
              <a:t>Slide </a:t>
            </a:r>
            <a:fld id="{8A3AAD1A-1975-4D4B-BE5E-58AADB67C83C}" type="slidenum">
              <a:rPr lang="en-US"/>
              <a:pPr/>
              <a:t>131</a:t>
            </a:fld>
            <a:endParaRPr lang="en-US" b="0">
              <a:latin typeface="Times New Roman" pitchFamily="18" charset="0"/>
            </a:endParaRPr>
          </a:p>
        </p:txBody>
      </p:sp>
      <p:sp>
        <p:nvSpPr>
          <p:cNvPr id="415746" name="Rectangle 2"/>
          <p:cNvSpPr>
            <a:spLocks noGrp="1" noChangeArrowheads="1"/>
          </p:cNvSpPr>
          <p:nvPr>
            <p:ph type="title"/>
          </p:nvPr>
        </p:nvSpPr>
        <p:spPr/>
        <p:txBody>
          <a:bodyPr/>
          <a:lstStyle/>
          <a:p>
            <a:r>
              <a:rPr lang="pt-BR"/>
              <a:t>Economia comportamental</a:t>
            </a:r>
          </a:p>
        </p:txBody>
      </p:sp>
      <p:sp>
        <p:nvSpPr>
          <p:cNvPr id="415747" name="Rectangle 3"/>
          <p:cNvSpPr>
            <a:spLocks noGrp="1" noChangeArrowheads="1"/>
          </p:cNvSpPr>
          <p:nvPr>
            <p:ph type="body" idx="1"/>
          </p:nvPr>
        </p:nvSpPr>
        <p:spPr>
          <a:xfrm>
            <a:off x="1143000" y="1450975"/>
            <a:ext cx="7772400" cy="4225925"/>
          </a:xfrm>
        </p:spPr>
        <p:txBody>
          <a:bodyPr/>
          <a:lstStyle/>
          <a:p>
            <a:r>
              <a:rPr lang="pt-BR"/>
              <a:t>Há muitos exemplos de contradições quanto à escolha do consumidor</a:t>
            </a:r>
          </a:p>
          <a:p>
            <a:pPr>
              <a:buFont typeface="Wingdings" pitchFamily="2" charset="2"/>
              <a:buChar char="l"/>
            </a:pPr>
            <a:r>
              <a:rPr lang="pt-BR" sz="2800"/>
              <a:t>Você está viajando e resolve parar em um restaurante ao qual dificilmente voltará. Mas você ainda acha justo deixar uma gorjeta de 15% pelo bom serviço.</a:t>
            </a:r>
          </a:p>
          <a:p>
            <a:pPr>
              <a:buFont typeface="Wingdings" pitchFamily="2" charset="2"/>
              <a:buChar char="l"/>
            </a:pPr>
            <a:r>
              <a:rPr lang="pt-BR" sz="2800"/>
              <a:t>Você decide comprar um bilhete de loteria mesmo sabendo que o valor esperado é menor do que o preço do bilhete.</a:t>
            </a:r>
            <a:endParaRPr lang="pt-BR"/>
          </a:p>
          <a:p>
            <a:pPr>
              <a:buFont typeface="Wingdings" pitchFamily="2" charset="2"/>
              <a:buChar char="l"/>
            </a:pPr>
            <a:endParaRPr lang="pt-B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5" name="Espaço Reservado para Número de Slide 4"/>
          <p:cNvSpPr>
            <a:spLocks noGrp="1"/>
          </p:cNvSpPr>
          <p:nvPr>
            <p:ph type="sldNum" sz="quarter" idx="11"/>
          </p:nvPr>
        </p:nvSpPr>
        <p:spPr/>
        <p:txBody>
          <a:bodyPr/>
          <a:lstStyle/>
          <a:p>
            <a:r>
              <a:rPr lang="en-US"/>
              <a:t>Slide </a:t>
            </a:r>
            <a:fld id="{4CE2245B-084A-43AD-A815-32B85E680A2B}" type="slidenum">
              <a:rPr lang="en-US"/>
              <a:pPr/>
              <a:t>132</a:t>
            </a:fld>
            <a:endParaRPr lang="en-US" b="0">
              <a:latin typeface="Times New Roman" pitchFamily="18" charset="0"/>
            </a:endParaRPr>
          </a:p>
        </p:txBody>
      </p:sp>
      <p:sp>
        <p:nvSpPr>
          <p:cNvPr id="416770" name="Rectangle 2"/>
          <p:cNvSpPr>
            <a:spLocks noGrp="1" noChangeArrowheads="1"/>
          </p:cNvSpPr>
          <p:nvPr>
            <p:ph type="title"/>
          </p:nvPr>
        </p:nvSpPr>
        <p:spPr/>
        <p:txBody>
          <a:bodyPr/>
          <a:lstStyle/>
          <a:p>
            <a:r>
              <a:rPr lang="pt-BR"/>
              <a:t>Economia comportamental</a:t>
            </a:r>
          </a:p>
        </p:txBody>
      </p:sp>
      <p:sp>
        <p:nvSpPr>
          <p:cNvPr id="416771" name="Rectangle 3"/>
          <p:cNvSpPr>
            <a:spLocks noGrp="1" noChangeArrowheads="1"/>
          </p:cNvSpPr>
          <p:nvPr>
            <p:ph type="body" idx="1"/>
          </p:nvPr>
        </p:nvSpPr>
        <p:spPr>
          <a:xfrm>
            <a:off x="1143000" y="1317625"/>
            <a:ext cx="7772400" cy="4625975"/>
          </a:xfrm>
        </p:spPr>
        <p:txBody>
          <a:bodyPr/>
          <a:lstStyle/>
          <a:p>
            <a:pPr>
              <a:lnSpc>
                <a:spcPct val="90000"/>
              </a:lnSpc>
            </a:pPr>
            <a:r>
              <a:rPr lang="pt-BR" sz="3100">
                <a:solidFill>
                  <a:srgbClr val="FF3300"/>
                </a:solidFill>
              </a:rPr>
              <a:t>Pontos de referência</a:t>
            </a:r>
            <a:endParaRPr lang="pt-BR"/>
          </a:p>
          <a:p>
            <a:pPr>
              <a:lnSpc>
                <a:spcPct val="90000"/>
              </a:lnSpc>
              <a:buFont typeface="Wingdings" pitchFamily="2" charset="2"/>
              <a:buChar char="l"/>
            </a:pPr>
            <a:r>
              <a:rPr lang="pt-BR" sz="2800"/>
              <a:t>Os economistas partem do pressuposto de que os consumidores atribuem valores únicos às mercadorias e aos serviços que adquirem.</a:t>
            </a:r>
          </a:p>
          <a:p>
            <a:pPr>
              <a:lnSpc>
                <a:spcPct val="90000"/>
              </a:lnSpc>
              <a:buFont typeface="Wingdings" pitchFamily="2" charset="2"/>
              <a:buChar char="l"/>
            </a:pPr>
            <a:r>
              <a:rPr lang="pt-BR" sz="2800"/>
              <a:t>Mas os psicólogos descobriram que o valor percebido pode depender das circunstâncias.</a:t>
            </a:r>
          </a:p>
          <a:p>
            <a:pPr>
              <a:lnSpc>
                <a:spcPct val="90000"/>
              </a:lnSpc>
              <a:buFont typeface="Wingdings" pitchFamily="2" charset="2"/>
              <a:buChar char="u"/>
            </a:pPr>
            <a:r>
              <a:rPr lang="pt-BR" sz="2200"/>
              <a:t>Apesar de os ingressos já estarem esgotados, você tem a chance de comprar um ingresso para o show da Cher pelo preço oficial de $125. Você percebe que pode vender o ingresso por $500, mas resolve não fazê-lo, mesmo sabendo que jamais pagaria mais de $250 por ingresso.</a:t>
            </a:r>
            <a:endParaRPr lang="pt-B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5" name="Espaço Reservado para Número de Slide 4"/>
          <p:cNvSpPr>
            <a:spLocks noGrp="1"/>
          </p:cNvSpPr>
          <p:nvPr>
            <p:ph type="sldNum" sz="quarter" idx="11"/>
          </p:nvPr>
        </p:nvSpPr>
        <p:spPr/>
        <p:txBody>
          <a:bodyPr/>
          <a:lstStyle/>
          <a:p>
            <a:r>
              <a:rPr lang="en-US"/>
              <a:t>Slide </a:t>
            </a:r>
            <a:fld id="{67776C90-F617-4CFE-8AA2-C0F3E484548D}" type="slidenum">
              <a:rPr lang="en-US"/>
              <a:pPr/>
              <a:t>133</a:t>
            </a:fld>
            <a:endParaRPr lang="en-US" b="0">
              <a:latin typeface="Times New Roman" pitchFamily="18" charset="0"/>
            </a:endParaRPr>
          </a:p>
        </p:txBody>
      </p:sp>
      <p:sp>
        <p:nvSpPr>
          <p:cNvPr id="417794" name="Rectangle 1026"/>
          <p:cNvSpPr>
            <a:spLocks noGrp="1" noChangeArrowheads="1"/>
          </p:cNvSpPr>
          <p:nvPr>
            <p:ph type="title"/>
          </p:nvPr>
        </p:nvSpPr>
        <p:spPr/>
        <p:txBody>
          <a:bodyPr/>
          <a:lstStyle/>
          <a:p>
            <a:r>
              <a:rPr lang="pt-BR"/>
              <a:t>Economia comportamental</a:t>
            </a:r>
          </a:p>
        </p:txBody>
      </p:sp>
      <p:sp>
        <p:nvSpPr>
          <p:cNvPr id="417795" name="Rectangle 1027"/>
          <p:cNvSpPr>
            <a:spLocks noGrp="1" noChangeArrowheads="1"/>
          </p:cNvSpPr>
          <p:nvPr>
            <p:ph type="body" idx="1"/>
          </p:nvPr>
        </p:nvSpPr>
        <p:spPr>
          <a:xfrm>
            <a:off x="933450" y="1241425"/>
            <a:ext cx="7785100" cy="4225925"/>
          </a:xfrm>
        </p:spPr>
        <p:txBody>
          <a:bodyPr/>
          <a:lstStyle/>
          <a:p>
            <a:pPr>
              <a:lnSpc>
                <a:spcPct val="90000"/>
              </a:lnSpc>
              <a:buFont typeface="Wingdings" pitchFamily="2" charset="2"/>
              <a:buChar char="l"/>
            </a:pPr>
            <a:r>
              <a:rPr lang="pt-BR" sz="2800"/>
              <a:t>Um </a:t>
            </a:r>
            <a:r>
              <a:rPr lang="pt-BR" sz="2800">
                <a:solidFill>
                  <a:srgbClr val="FF3300"/>
                </a:solidFill>
              </a:rPr>
              <a:t>ponto de referência</a:t>
            </a:r>
            <a:r>
              <a:rPr lang="pt-BR" sz="2800"/>
              <a:t> é o ponto a partir do qual um indivíduo toma uma decisão de consumo.</a:t>
            </a:r>
          </a:p>
          <a:p>
            <a:pPr>
              <a:lnSpc>
                <a:spcPct val="90000"/>
              </a:lnSpc>
              <a:buFont typeface="Wingdings" pitchFamily="2" charset="2"/>
              <a:buChar char="l"/>
            </a:pPr>
            <a:r>
              <a:rPr lang="pt-BR" sz="2600" b="1"/>
              <a:t>Pelo exemplo anterior, ter um ingresso para o show da Cher é um ponto de referência</a:t>
            </a:r>
            <a:endParaRPr lang="pt-BR" sz="2600"/>
          </a:p>
          <a:p>
            <a:pPr lvl="1">
              <a:lnSpc>
                <a:spcPct val="90000"/>
              </a:lnSpc>
              <a:buFont typeface="Wingdings" pitchFamily="2" charset="2"/>
              <a:buChar char="u"/>
            </a:pPr>
            <a:r>
              <a:rPr lang="pt-BR" sz="2100"/>
              <a:t>As pessoas não gostam de perder coisas que já possuem</a:t>
            </a:r>
          </a:p>
          <a:p>
            <a:pPr lvl="1">
              <a:lnSpc>
                <a:spcPct val="90000"/>
              </a:lnSpc>
              <a:buFont typeface="Wingdings" pitchFamily="2" charset="2"/>
              <a:buChar char="u"/>
            </a:pPr>
            <a:r>
              <a:rPr lang="pt-BR" sz="2100"/>
              <a:t>Elas valorizam mais os produtos quando os têm do que quando não os têm</a:t>
            </a:r>
          </a:p>
          <a:p>
            <a:pPr lvl="1">
              <a:lnSpc>
                <a:spcPct val="90000"/>
              </a:lnSpc>
              <a:buFont typeface="Wingdings" pitchFamily="2" charset="2"/>
              <a:buChar char="u"/>
            </a:pPr>
            <a:r>
              <a:rPr lang="pt-BR" sz="2100"/>
              <a:t>As perdas são mais importantes do que os ganhos</a:t>
            </a:r>
          </a:p>
          <a:p>
            <a:pPr lvl="1">
              <a:lnSpc>
                <a:spcPct val="90000"/>
              </a:lnSpc>
              <a:buFont typeface="Wingdings" pitchFamily="2" charset="2"/>
              <a:buChar char="u"/>
            </a:pPr>
            <a:r>
              <a:rPr lang="pt-BR" sz="2100"/>
              <a:t>A perda de utilidade que resultaria da venda do ingresso é maior do que o ganho de utilidade original por tê-lo comprado</a:t>
            </a:r>
            <a:endParaRPr lang="pt-BR" sz="2200"/>
          </a:p>
          <a:p>
            <a:pPr lvl="1">
              <a:lnSpc>
                <a:spcPct val="90000"/>
              </a:lnSpc>
              <a:buFont typeface="Wingdings" pitchFamily="2" charset="2"/>
              <a:buChar char="u"/>
            </a:pPr>
            <a:endParaRPr lang="pt-B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5" name="Espaço Reservado para Número de Slide 4"/>
          <p:cNvSpPr>
            <a:spLocks noGrp="1"/>
          </p:cNvSpPr>
          <p:nvPr>
            <p:ph type="sldNum" sz="quarter" idx="11"/>
          </p:nvPr>
        </p:nvSpPr>
        <p:spPr/>
        <p:txBody>
          <a:bodyPr/>
          <a:lstStyle/>
          <a:p>
            <a:r>
              <a:rPr lang="en-US"/>
              <a:t>Slide </a:t>
            </a:r>
            <a:fld id="{76825F9C-AEB7-4D75-8745-8B2B667F4D7C}" type="slidenum">
              <a:rPr lang="en-US"/>
              <a:pPr/>
              <a:t>134</a:t>
            </a:fld>
            <a:endParaRPr lang="en-US" b="0">
              <a:latin typeface="Times New Roman" pitchFamily="18" charset="0"/>
            </a:endParaRPr>
          </a:p>
        </p:txBody>
      </p:sp>
      <p:sp>
        <p:nvSpPr>
          <p:cNvPr id="418818" name="Rectangle 1026"/>
          <p:cNvSpPr>
            <a:spLocks noGrp="1" noChangeArrowheads="1"/>
          </p:cNvSpPr>
          <p:nvPr>
            <p:ph type="title"/>
          </p:nvPr>
        </p:nvSpPr>
        <p:spPr/>
        <p:txBody>
          <a:bodyPr/>
          <a:lstStyle/>
          <a:p>
            <a:r>
              <a:rPr lang="pt-BR"/>
              <a:t>Economia comportamental</a:t>
            </a:r>
          </a:p>
        </p:txBody>
      </p:sp>
      <p:sp>
        <p:nvSpPr>
          <p:cNvPr id="418819" name="Rectangle 1027"/>
          <p:cNvSpPr>
            <a:spLocks noGrp="1" noChangeArrowheads="1"/>
          </p:cNvSpPr>
          <p:nvPr>
            <p:ph type="body" idx="1"/>
          </p:nvPr>
        </p:nvSpPr>
        <p:spPr>
          <a:xfrm>
            <a:off x="1104900" y="1222375"/>
            <a:ext cx="7797800" cy="4911725"/>
          </a:xfrm>
        </p:spPr>
        <p:txBody>
          <a:bodyPr/>
          <a:lstStyle/>
          <a:p>
            <a:pPr>
              <a:lnSpc>
                <a:spcPct val="90000"/>
              </a:lnSpc>
            </a:pPr>
            <a:r>
              <a:rPr lang="pt-BR"/>
              <a:t>Economia experimental</a:t>
            </a:r>
          </a:p>
          <a:p>
            <a:pPr>
              <a:lnSpc>
                <a:spcPct val="90000"/>
              </a:lnSpc>
              <a:buFont typeface="Wingdings" pitchFamily="2" charset="2"/>
              <a:buChar char="l"/>
            </a:pPr>
            <a:r>
              <a:rPr lang="pt-BR" sz="2800"/>
              <a:t>Os alunos foram divididos em dois grupos</a:t>
            </a:r>
          </a:p>
          <a:p>
            <a:pPr>
              <a:lnSpc>
                <a:spcPct val="90000"/>
              </a:lnSpc>
              <a:buFont typeface="Wingdings" pitchFamily="2" charset="2"/>
              <a:buChar char="l"/>
            </a:pPr>
            <a:r>
              <a:rPr lang="pt-BR" sz="2800"/>
              <a:t>O Grupo 1 recebeu uma xícara que valia $5 no mercado</a:t>
            </a:r>
          </a:p>
          <a:p>
            <a:pPr>
              <a:lnSpc>
                <a:spcPct val="90000"/>
              </a:lnSpc>
              <a:buFont typeface="Wingdings" pitchFamily="2" charset="2"/>
              <a:buChar char="l"/>
            </a:pPr>
            <a:r>
              <a:rPr lang="pt-BR" sz="2800"/>
              <a:t>O Grupo 2 não recebeu nada</a:t>
            </a:r>
          </a:p>
          <a:p>
            <a:pPr>
              <a:lnSpc>
                <a:spcPct val="90000"/>
              </a:lnSpc>
              <a:buFont typeface="Wingdings" pitchFamily="2" charset="2"/>
              <a:buChar char="l"/>
            </a:pPr>
            <a:r>
              <a:rPr lang="pt-BR" sz="2800"/>
              <a:t>Perguntou-se aos alunos com as xícaras o preço mínimo pelo qual a venderiam de volta ao professor</a:t>
            </a:r>
          </a:p>
          <a:p>
            <a:pPr lvl="1">
              <a:lnSpc>
                <a:spcPct val="90000"/>
              </a:lnSpc>
              <a:buFont typeface="Wingdings" pitchFamily="2" charset="2"/>
              <a:buChar char="u"/>
            </a:pPr>
            <a:r>
              <a:rPr lang="pt-BR" sz="2100"/>
              <a:t>O preço mais baixo ao qual venderiam era de $7 em média</a:t>
            </a:r>
            <a:endParaRPr lang="pt-B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6" name="Espaço Reservado para Número de Slide 4"/>
          <p:cNvSpPr>
            <a:spLocks noGrp="1"/>
          </p:cNvSpPr>
          <p:nvPr>
            <p:ph type="sldNum" sz="quarter" idx="11"/>
          </p:nvPr>
        </p:nvSpPr>
        <p:spPr/>
        <p:txBody>
          <a:bodyPr/>
          <a:lstStyle/>
          <a:p>
            <a:r>
              <a:rPr lang="en-US"/>
              <a:t>Slide </a:t>
            </a:r>
            <a:fld id="{A1202675-AA72-4528-A68E-1510E1745452}" type="slidenum">
              <a:rPr lang="en-US"/>
              <a:pPr/>
              <a:t>135</a:t>
            </a:fld>
            <a:endParaRPr lang="en-US" b="0">
              <a:latin typeface="Times New Roman" pitchFamily="18" charset="0"/>
            </a:endParaRPr>
          </a:p>
        </p:txBody>
      </p:sp>
      <p:sp>
        <p:nvSpPr>
          <p:cNvPr id="419842" name="Rectangle 2"/>
          <p:cNvSpPr>
            <a:spLocks noGrp="1" noChangeArrowheads="1"/>
          </p:cNvSpPr>
          <p:nvPr>
            <p:ph type="title"/>
          </p:nvPr>
        </p:nvSpPr>
        <p:spPr/>
        <p:txBody>
          <a:bodyPr/>
          <a:lstStyle/>
          <a:p>
            <a:r>
              <a:rPr lang="pt-BR"/>
              <a:t>Economia comportamental</a:t>
            </a:r>
          </a:p>
        </p:txBody>
      </p:sp>
      <p:sp>
        <p:nvSpPr>
          <p:cNvPr id="419843" name="Rectangle 3"/>
          <p:cNvSpPr>
            <a:spLocks noGrp="1" noChangeArrowheads="1"/>
          </p:cNvSpPr>
          <p:nvPr>
            <p:ph type="body" idx="1"/>
          </p:nvPr>
        </p:nvSpPr>
        <p:spPr>
          <a:xfrm>
            <a:off x="1104900" y="1927225"/>
            <a:ext cx="7772400" cy="3978275"/>
          </a:xfrm>
        </p:spPr>
        <p:txBody>
          <a:bodyPr/>
          <a:lstStyle/>
          <a:p>
            <a:pPr>
              <a:buFont typeface="Wingdings" pitchFamily="2" charset="2"/>
              <a:buChar char="l"/>
            </a:pPr>
            <a:r>
              <a:rPr lang="pt-BR" sz="2800"/>
              <a:t>Perguntou-se aos alunos sem xícaras a quantia mínima que aceitariam receber no lugar da xícara.</a:t>
            </a:r>
          </a:p>
          <a:p>
            <a:pPr>
              <a:buFont typeface="Wingdings" pitchFamily="2" charset="2"/>
              <a:buChar char="u"/>
            </a:pPr>
            <a:r>
              <a:rPr lang="pt-BR" sz="2400"/>
              <a:t>Estavam dispostos a aceitar $3,50, em média, no lugar da xícara.</a:t>
            </a:r>
          </a:p>
          <a:p>
            <a:pPr>
              <a:buFont typeface="Wingdings" pitchFamily="2" charset="2"/>
              <a:buChar char="l"/>
            </a:pPr>
            <a:r>
              <a:rPr lang="pt-BR" sz="2800"/>
              <a:t>O ponto de referência do Grupo 1 era ser proprietário da xícara.</a:t>
            </a:r>
          </a:p>
          <a:p>
            <a:pPr>
              <a:buFont typeface="Wingdings" pitchFamily="2" charset="2"/>
              <a:buChar char="l"/>
            </a:pPr>
            <a:r>
              <a:rPr lang="pt-BR" sz="2800"/>
              <a:t>O ponto de referência do Grupo 2 era não ter a xícara.</a:t>
            </a:r>
          </a:p>
        </p:txBody>
      </p:sp>
      <p:sp>
        <p:nvSpPr>
          <p:cNvPr id="419844" name="Text Box 4"/>
          <p:cNvSpPr txBox="1">
            <a:spLocks noChangeArrowheads="1"/>
          </p:cNvSpPr>
          <p:nvPr/>
        </p:nvSpPr>
        <p:spPr bwMode="auto">
          <a:xfrm>
            <a:off x="1436688" y="1274763"/>
            <a:ext cx="419258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Economia experimental</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5" name="Espaço Reservado para Número de Slide 4"/>
          <p:cNvSpPr>
            <a:spLocks noGrp="1"/>
          </p:cNvSpPr>
          <p:nvPr>
            <p:ph type="sldNum" sz="quarter" idx="11"/>
          </p:nvPr>
        </p:nvSpPr>
        <p:spPr/>
        <p:txBody>
          <a:bodyPr/>
          <a:lstStyle/>
          <a:p>
            <a:r>
              <a:rPr lang="en-US"/>
              <a:t>Slide </a:t>
            </a:r>
            <a:fld id="{356512F8-985F-4622-8B45-A8FC8A307FF6}" type="slidenum">
              <a:rPr lang="en-US"/>
              <a:pPr/>
              <a:t>136</a:t>
            </a:fld>
            <a:endParaRPr lang="en-US" b="0">
              <a:latin typeface="Times New Roman" pitchFamily="18" charset="0"/>
            </a:endParaRPr>
          </a:p>
        </p:txBody>
      </p:sp>
      <p:sp>
        <p:nvSpPr>
          <p:cNvPr id="420866" name="Rectangle 2"/>
          <p:cNvSpPr>
            <a:spLocks noGrp="1" noChangeArrowheads="1"/>
          </p:cNvSpPr>
          <p:nvPr>
            <p:ph type="title"/>
          </p:nvPr>
        </p:nvSpPr>
        <p:spPr/>
        <p:txBody>
          <a:bodyPr/>
          <a:lstStyle/>
          <a:p>
            <a:r>
              <a:rPr lang="pt-BR"/>
              <a:t>Economia comportamental</a:t>
            </a:r>
          </a:p>
        </p:txBody>
      </p:sp>
      <p:sp>
        <p:nvSpPr>
          <p:cNvPr id="420867" name="Rectangle 3"/>
          <p:cNvSpPr>
            <a:spLocks noGrp="1" noChangeArrowheads="1"/>
          </p:cNvSpPr>
          <p:nvPr>
            <p:ph type="body" idx="1"/>
          </p:nvPr>
        </p:nvSpPr>
        <p:spPr>
          <a:xfrm>
            <a:off x="1104900" y="1146175"/>
            <a:ext cx="7772400" cy="4225925"/>
          </a:xfrm>
        </p:spPr>
        <p:txBody>
          <a:bodyPr/>
          <a:lstStyle/>
          <a:p>
            <a:r>
              <a:rPr lang="pt-BR" sz="3100">
                <a:solidFill>
                  <a:srgbClr val="FF3300"/>
                </a:solidFill>
              </a:rPr>
              <a:t>Senso de justiça</a:t>
            </a:r>
            <a:endParaRPr lang="pt-BR"/>
          </a:p>
          <a:p>
            <a:pPr>
              <a:buFont typeface="Wingdings" pitchFamily="2" charset="2"/>
              <a:buChar char="l"/>
            </a:pPr>
            <a:r>
              <a:rPr lang="pt-BR" sz="2500" b="1"/>
              <a:t>As pessoas agem de determinada maneira porque acham justo e apropriado fazê-lo.</a:t>
            </a:r>
            <a:endParaRPr lang="pt-BR" sz="2800"/>
          </a:p>
          <a:p>
            <a:pPr lvl="1">
              <a:buFont typeface="Wingdings" pitchFamily="2" charset="2"/>
              <a:buChar char="u"/>
            </a:pPr>
            <a:r>
              <a:rPr lang="pt-BR" sz="2200"/>
              <a:t>Doações filantrópicas, gorjetas em restaurantes</a:t>
            </a:r>
            <a:endParaRPr lang="pt-BR" sz="2400"/>
          </a:p>
          <a:p>
            <a:pPr>
              <a:buFont typeface="Wingdings" pitchFamily="2" charset="2"/>
              <a:buChar char="l"/>
            </a:pPr>
            <a:r>
              <a:rPr lang="pt-BR" sz="2500" b="1"/>
              <a:t>Alguns consumidores tentam de todas as formas punir as lojas que são ‘injustas’ em suas políticas de preços.</a:t>
            </a:r>
            <a:endParaRPr lang="pt-BR" sz="2800"/>
          </a:p>
          <a:p>
            <a:pPr>
              <a:buFont typeface="Wingdings" pitchFamily="2" charset="2"/>
              <a:buChar char="l"/>
            </a:pPr>
            <a:r>
              <a:rPr lang="pt-BR" sz="2500" b="1"/>
              <a:t>Os gerentes de uma empresa podem oferecer a um funcionário um salário acima do mercado por acreditarem que assim estarão criando ambiente de trabalho mais agradável.</a:t>
            </a:r>
            <a:endParaRPr lang="pt-BR" sz="2800"/>
          </a:p>
          <a:p>
            <a:pPr>
              <a:buFont typeface="Wingdings" pitchFamily="2" charset="2"/>
              <a:buChar char="l"/>
            </a:pPr>
            <a:endParaRPr lang="pt-B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5" name="Espaço Reservado para Número de Slide 4"/>
          <p:cNvSpPr>
            <a:spLocks noGrp="1"/>
          </p:cNvSpPr>
          <p:nvPr>
            <p:ph type="sldNum" sz="quarter" idx="11"/>
          </p:nvPr>
        </p:nvSpPr>
        <p:spPr/>
        <p:txBody>
          <a:bodyPr/>
          <a:lstStyle/>
          <a:p>
            <a:r>
              <a:rPr lang="en-US"/>
              <a:t>Slide </a:t>
            </a:r>
            <a:fld id="{51C3CA59-2F43-498A-8847-5E4BD98D7CC7}" type="slidenum">
              <a:rPr lang="en-US"/>
              <a:pPr/>
              <a:t>137</a:t>
            </a:fld>
            <a:endParaRPr lang="en-US" b="0">
              <a:latin typeface="Times New Roman" pitchFamily="18" charset="0"/>
            </a:endParaRPr>
          </a:p>
        </p:txBody>
      </p:sp>
      <p:sp>
        <p:nvSpPr>
          <p:cNvPr id="421890" name="Rectangle 2"/>
          <p:cNvSpPr>
            <a:spLocks noGrp="1" noChangeArrowheads="1"/>
          </p:cNvSpPr>
          <p:nvPr>
            <p:ph type="title"/>
          </p:nvPr>
        </p:nvSpPr>
        <p:spPr/>
        <p:txBody>
          <a:bodyPr/>
          <a:lstStyle/>
          <a:p>
            <a:r>
              <a:rPr lang="pt-BR"/>
              <a:t>Economia comportamental</a:t>
            </a:r>
          </a:p>
        </p:txBody>
      </p:sp>
      <p:sp>
        <p:nvSpPr>
          <p:cNvPr id="421891" name="Rectangle 3"/>
          <p:cNvSpPr>
            <a:spLocks noGrp="1" noChangeArrowheads="1"/>
          </p:cNvSpPr>
          <p:nvPr>
            <p:ph type="body" idx="1"/>
          </p:nvPr>
        </p:nvSpPr>
        <p:spPr>
          <a:xfrm>
            <a:off x="1143000" y="1260475"/>
            <a:ext cx="7772400" cy="4225925"/>
          </a:xfrm>
        </p:spPr>
        <p:txBody>
          <a:bodyPr/>
          <a:lstStyle/>
          <a:p>
            <a:r>
              <a:rPr lang="pt-BR">
                <a:solidFill>
                  <a:srgbClr val="FF3300"/>
                </a:solidFill>
              </a:rPr>
              <a:t>As leis da probalidade</a:t>
            </a:r>
          </a:p>
          <a:p>
            <a:pPr>
              <a:buFont typeface="Wingdings" pitchFamily="2" charset="2"/>
              <a:buChar char="l"/>
            </a:pPr>
            <a:r>
              <a:rPr lang="pt-BR" sz="2800"/>
              <a:t>As pessoas nem sempre avaliam eventos incertos de acordo com as leis da probabilidade.</a:t>
            </a:r>
          </a:p>
          <a:p>
            <a:pPr>
              <a:buFont typeface="Wingdings" pitchFamily="2" charset="2"/>
              <a:buChar char="l"/>
            </a:pPr>
            <a:r>
              <a:rPr lang="pt-BR" sz="2800"/>
              <a:t>As pessoas nem sempre maximizam a utilidade esperada.</a:t>
            </a:r>
          </a:p>
          <a:p>
            <a:pPr>
              <a:buFont typeface="Wingdings" pitchFamily="2" charset="2"/>
              <a:buChar char="l"/>
            </a:pPr>
            <a:r>
              <a:rPr lang="pt-BR" sz="2800"/>
              <a:t>Lei dos números pequenos</a:t>
            </a:r>
          </a:p>
          <a:p>
            <a:pPr lvl="1">
              <a:buFont typeface="Wingdings" pitchFamily="2" charset="2"/>
              <a:buChar char="u"/>
            </a:pPr>
            <a:r>
              <a:rPr lang="pt-BR" sz="2100"/>
              <a:t>Superestimar a probabilidade de um evento quando dispõe de poucas informações</a:t>
            </a:r>
            <a:endParaRPr lang="pt-BR" sz="2400"/>
          </a:p>
          <a:p>
            <a:pPr lvl="1">
              <a:buFont typeface="Wingdings" pitchFamily="2" charset="2"/>
              <a:buChar char="u"/>
            </a:pPr>
            <a:r>
              <a:rPr lang="pt-BR" sz="2100"/>
              <a:t>Exemplo: superestimar probabilidade de ganhar na loteria</a:t>
            </a:r>
            <a:endParaRPr lang="pt-B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5" name="Espaço Reservado para Número de Slide 4"/>
          <p:cNvSpPr>
            <a:spLocks noGrp="1"/>
          </p:cNvSpPr>
          <p:nvPr>
            <p:ph type="sldNum" sz="quarter" idx="11"/>
          </p:nvPr>
        </p:nvSpPr>
        <p:spPr/>
        <p:txBody>
          <a:bodyPr/>
          <a:lstStyle/>
          <a:p>
            <a:r>
              <a:rPr lang="en-US"/>
              <a:t>Slide </a:t>
            </a:r>
            <a:fld id="{622E8240-BD02-42A6-84D0-336C9EF23394}" type="slidenum">
              <a:rPr lang="en-US"/>
              <a:pPr/>
              <a:t>138</a:t>
            </a:fld>
            <a:endParaRPr lang="en-US" b="0">
              <a:latin typeface="Times New Roman" pitchFamily="18" charset="0"/>
            </a:endParaRPr>
          </a:p>
        </p:txBody>
      </p:sp>
      <p:sp>
        <p:nvSpPr>
          <p:cNvPr id="422914" name="Rectangle 2"/>
          <p:cNvSpPr>
            <a:spLocks noGrp="1" noChangeArrowheads="1"/>
          </p:cNvSpPr>
          <p:nvPr>
            <p:ph type="title"/>
          </p:nvPr>
        </p:nvSpPr>
        <p:spPr/>
        <p:txBody>
          <a:bodyPr/>
          <a:lstStyle/>
          <a:p>
            <a:r>
              <a:rPr lang="pt-BR"/>
              <a:t>Economia comportamental</a:t>
            </a:r>
          </a:p>
        </p:txBody>
      </p:sp>
      <p:sp>
        <p:nvSpPr>
          <p:cNvPr id="422915" name="Rectangle 3"/>
          <p:cNvSpPr>
            <a:spLocks noGrp="1" noChangeArrowheads="1"/>
          </p:cNvSpPr>
          <p:nvPr>
            <p:ph type="body" idx="1"/>
          </p:nvPr>
        </p:nvSpPr>
        <p:spPr>
          <a:xfrm>
            <a:off x="1143000" y="1279525"/>
            <a:ext cx="7772400" cy="4225925"/>
          </a:xfrm>
        </p:spPr>
        <p:txBody>
          <a:bodyPr/>
          <a:lstStyle/>
          <a:p>
            <a:r>
              <a:rPr lang="pt-BR"/>
              <a:t>Embora nem todas as escolhas do consumidor possam ser explicadas pela teoria no momento, ela nos ajuda a entender boa parte.</a:t>
            </a:r>
          </a:p>
          <a:p>
            <a:r>
              <a:rPr lang="pt-BR"/>
              <a:t>A economia comportamental é uma área em desenvolvimento que ajuda a elucidar as situações que não são bem explicadas pelo modelo básico da teoria do consumidor.</a:t>
            </a:r>
          </a:p>
          <a:p>
            <a:endParaRPr lang="pt-B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7" name="Espaço Reservado para Número de Slide 4"/>
          <p:cNvSpPr>
            <a:spLocks noGrp="1"/>
          </p:cNvSpPr>
          <p:nvPr>
            <p:ph type="sldNum" sz="quarter" idx="11"/>
          </p:nvPr>
        </p:nvSpPr>
        <p:spPr/>
        <p:txBody>
          <a:bodyPr/>
          <a:lstStyle/>
          <a:p>
            <a:r>
              <a:rPr lang="en-US"/>
              <a:t>Slide </a:t>
            </a:r>
            <a:fld id="{434DAC22-B19A-46C5-A063-67BC30D64BFE}" type="slidenum">
              <a:rPr lang="en-US"/>
              <a:pPr/>
              <a:t>139</a:t>
            </a:fld>
            <a:endParaRPr lang="en-US" b="0">
              <a:latin typeface="Times New Roman" pitchFamily="18" charset="0"/>
            </a:endParaRPr>
          </a:p>
        </p:txBody>
      </p:sp>
      <p:sp>
        <p:nvSpPr>
          <p:cNvPr id="30720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0720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07204" name="Rectangle 4"/>
          <p:cNvSpPr>
            <a:spLocks noGrp="1" noChangeArrowheads="1"/>
          </p:cNvSpPr>
          <p:nvPr>
            <p:ph type="title"/>
          </p:nvPr>
        </p:nvSpPr>
        <p:spPr>
          <a:noFill/>
          <a:ln/>
        </p:spPr>
        <p:txBody>
          <a:bodyPr/>
          <a:lstStyle/>
          <a:p>
            <a:r>
              <a:rPr lang="pt-BR"/>
              <a:t>Resumo</a:t>
            </a:r>
          </a:p>
        </p:txBody>
      </p:sp>
      <p:sp>
        <p:nvSpPr>
          <p:cNvPr id="307205" name="Rectangle 5"/>
          <p:cNvSpPr>
            <a:spLocks noGrp="1" noChangeArrowheads="1"/>
          </p:cNvSpPr>
          <p:nvPr>
            <p:ph type="body" idx="1"/>
          </p:nvPr>
        </p:nvSpPr>
        <p:spPr>
          <a:noFill/>
          <a:ln/>
        </p:spPr>
        <p:txBody>
          <a:bodyPr/>
          <a:lstStyle/>
          <a:p>
            <a:pPr>
              <a:spcBef>
                <a:spcPct val="70000"/>
              </a:spcBef>
            </a:pPr>
            <a:r>
              <a:rPr lang="pt-BR"/>
              <a:t>Consumidores e administradores freqüentemente tomam decisões que envolvem incerteza quanto ao futuro.</a:t>
            </a:r>
          </a:p>
          <a:p>
            <a:pPr>
              <a:spcBef>
                <a:spcPct val="70000"/>
              </a:spcBef>
            </a:pPr>
            <a:r>
              <a:rPr lang="pt-BR"/>
              <a:t>Consumidores e investidores preocupam-se com o valor esperado e a variabilidade dos resultados incertos.</a:t>
            </a: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07205">
                                            <p:txEl>
                                              <p:pRg st="0" end="0"/>
                                            </p:txEl>
                                          </p:spTgt>
                                        </p:tgtEl>
                                        <p:attrNameLst>
                                          <p:attrName>style.visibility</p:attrName>
                                        </p:attrNameLst>
                                      </p:cBhvr>
                                      <p:to>
                                        <p:strVal val="visible"/>
                                      </p:to>
                                    </p:set>
                                    <p:animEffect transition="in" filter="strips(downRight)">
                                      <p:cBhvr>
                                        <p:cTn id="7" dur="500"/>
                                        <p:tgtEl>
                                          <p:spTgt spid="3072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07205">
                                            <p:txEl>
                                              <p:pRg st="1" end="1"/>
                                            </p:txEl>
                                          </p:spTgt>
                                        </p:tgtEl>
                                        <p:attrNameLst>
                                          <p:attrName>style.visibility</p:attrName>
                                        </p:attrNameLst>
                                      </p:cBhvr>
                                      <p:to>
                                        <p:strVal val="visible"/>
                                      </p:to>
                                    </p:set>
                                    <p:animEffect transition="in" filter="strips(downRight)">
                                      <p:cBhvr>
                                        <p:cTn id="12" dur="500"/>
                                        <p:tgtEl>
                                          <p:spTgt spid="3072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9" name="Espaço Reservado para Número de Slide 4"/>
          <p:cNvSpPr>
            <a:spLocks noGrp="1"/>
          </p:cNvSpPr>
          <p:nvPr>
            <p:ph type="sldNum" sz="quarter" idx="11"/>
          </p:nvPr>
        </p:nvSpPr>
        <p:spPr/>
        <p:txBody>
          <a:bodyPr/>
          <a:lstStyle/>
          <a:p>
            <a:r>
              <a:rPr lang="en-US"/>
              <a:t>Slide </a:t>
            </a:r>
            <a:fld id="{9D38D8A6-FE72-4E4D-A4F5-99482D948DF2}" type="slidenum">
              <a:rPr lang="en-US"/>
              <a:pPr/>
              <a:t>14</a:t>
            </a:fld>
            <a:endParaRPr lang="en-US" b="0">
              <a:latin typeface="Times New Roman" pitchFamily="18" charset="0"/>
            </a:endParaRPr>
          </a:p>
        </p:txBody>
      </p:sp>
      <p:sp>
        <p:nvSpPr>
          <p:cNvPr id="32153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2153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21540" name="Rectangle 4"/>
          <p:cNvSpPr>
            <a:spLocks noGrp="1" noChangeArrowheads="1"/>
          </p:cNvSpPr>
          <p:nvPr>
            <p:ph type="title"/>
          </p:nvPr>
        </p:nvSpPr>
        <p:spPr>
          <a:noFill/>
          <a:ln/>
        </p:spPr>
        <p:txBody>
          <a:bodyPr/>
          <a:lstStyle/>
          <a:p>
            <a:r>
              <a:rPr lang="pt-BR"/>
              <a:t>Descrição do risco</a:t>
            </a:r>
          </a:p>
        </p:txBody>
      </p:sp>
      <p:sp>
        <p:nvSpPr>
          <p:cNvPr id="321541" name="Rectangle 5"/>
          <p:cNvSpPr>
            <a:spLocks noGrp="1" noChangeArrowheads="1"/>
          </p:cNvSpPr>
          <p:nvPr>
            <p:ph type="body" idx="1"/>
          </p:nvPr>
        </p:nvSpPr>
        <p:spPr>
          <a:xfrm>
            <a:off x="1143000" y="2211388"/>
            <a:ext cx="7772400" cy="3732212"/>
          </a:xfrm>
          <a:noFill/>
          <a:ln/>
        </p:spPr>
        <p:txBody>
          <a:bodyPr/>
          <a:lstStyle/>
          <a:p>
            <a:pPr>
              <a:lnSpc>
                <a:spcPct val="90000"/>
              </a:lnSpc>
              <a:spcBef>
                <a:spcPct val="550000"/>
              </a:spcBef>
            </a:pPr>
            <a:r>
              <a:rPr lang="pt-BR"/>
              <a:t>Situação</a:t>
            </a:r>
          </a:p>
          <a:p>
            <a:pPr lvl="1">
              <a:lnSpc>
                <a:spcPct val="90000"/>
              </a:lnSpc>
              <a:buSzPct val="75000"/>
            </a:pPr>
            <a:r>
              <a:rPr lang="pt-BR"/>
              <a:t>Suponha que você deva escolher entre dois empregos de meio expediente na área de vendas que tenham a mesma renda esperada ($1.500).</a:t>
            </a:r>
          </a:p>
          <a:p>
            <a:pPr lvl="1">
              <a:lnSpc>
                <a:spcPct val="90000"/>
              </a:lnSpc>
              <a:buSzPct val="75000"/>
            </a:pPr>
            <a:r>
              <a:rPr lang="pt-BR"/>
              <a:t>O primeiro emprego baseia-se totalmente em comissões.</a:t>
            </a:r>
          </a:p>
          <a:p>
            <a:pPr lvl="1">
              <a:lnSpc>
                <a:spcPct val="90000"/>
              </a:lnSpc>
              <a:buSzPct val="75000"/>
            </a:pPr>
            <a:r>
              <a:rPr lang="pt-BR"/>
              <a:t>O segundo emprego é assalariado.</a:t>
            </a:r>
          </a:p>
        </p:txBody>
      </p:sp>
      <p:sp>
        <p:nvSpPr>
          <p:cNvPr id="321542" name="Rectangle 6"/>
          <p:cNvSpPr>
            <a:spLocks noChangeArrowheads="1"/>
          </p:cNvSpPr>
          <p:nvPr/>
        </p:nvSpPr>
        <p:spPr bwMode="auto">
          <a:xfrm>
            <a:off x="1725613" y="5195888"/>
            <a:ext cx="203200" cy="457200"/>
          </a:xfrm>
          <a:prstGeom prst="rect">
            <a:avLst/>
          </a:prstGeom>
          <a:noFill/>
          <a:ln w="12700">
            <a:noFill/>
            <a:miter lim="800000"/>
            <a:headEnd/>
            <a:tailEnd/>
          </a:ln>
          <a:effectLst/>
        </p:spPr>
        <p:txBody>
          <a:bodyPr wrap="none" anchor="ctr"/>
          <a:lstStyle/>
          <a:p>
            <a:endParaRPr lang="pt-BR"/>
          </a:p>
        </p:txBody>
      </p:sp>
      <p:sp>
        <p:nvSpPr>
          <p:cNvPr id="321543" name="Text Box 7"/>
          <p:cNvSpPr txBox="1">
            <a:spLocks noChangeArrowheads="1"/>
          </p:cNvSpPr>
          <p:nvPr/>
        </p:nvSpPr>
        <p:spPr bwMode="auto">
          <a:xfrm>
            <a:off x="538163" y="1427163"/>
            <a:ext cx="2411412"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Variabilidade</a:t>
            </a:r>
            <a:endParaRPr lang="en-US" sz="3200" b="1"/>
          </a:p>
        </p:txBody>
      </p:sp>
    </p:spTree>
  </p:cSld>
  <p:clrMapOvr>
    <a:masterClrMapping/>
  </p:clrMapOvr>
  <p:transition spd="med">
    <p:wipe dir="r"/>
  </p:transition>
</p:sld>
</file>

<file path=ppt/slides/slide1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7" name="Espaço Reservado para Número de Slide 4"/>
          <p:cNvSpPr>
            <a:spLocks noGrp="1"/>
          </p:cNvSpPr>
          <p:nvPr>
            <p:ph type="sldNum" sz="quarter" idx="11"/>
          </p:nvPr>
        </p:nvSpPr>
        <p:spPr/>
        <p:txBody>
          <a:bodyPr/>
          <a:lstStyle/>
          <a:p>
            <a:r>
              <a:rPr lang="en-US"/>
              <a:t>Slide </a:t>
            </a:r>
            <a:fld id="{472AEE10-95A0-48CF-8DF2-AA8B2AA636A2}" type="slidenum">
              <a:rPr lang="en-US"/>
              <a:pPr/>
              <a:t>140</a:t>
            </a:fld>
            <a:endParaRPr lang="en-US" b="0">
              <a:latin typeface="Times New Roman" pitchFamily="18" charset="0"/>
            </a:endParaRPr>
          </a:p>
        </p:txBody>
      </p:sp>
      <p:sp>
        <p:nvSpPr>
          <p:cNvPr id="30925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0925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09252" name="Rectangle 4"/>
          <p:cNvSpPr>
            <a:spLocks noGrp="1" noChangeArrowheads="1"/>
          </p:cNvSpPr>
          <p:nvPr>
            <p:ph type="title"/>
          </p:nvPr>
        </p:nvSpPr>
        <p:spPr>
          <a:noFill/>
          <a:ln/>
        </p:spPr>
        <p:txBody>
          <a:bodyPr/>
          <a:lstStyle/>
          <a:p>
            <a:r>
              <a:rPr lang="pt-BR"/>
              <a:t>Resumo</a:t>
            </a:r>
          </a:p>
        </p:txBody>
      </p:sp>
      <p:sp>
        <p:nvSpPr>
          <p:cNvPr id="309253" name="Rectangle 5"/>
          <p:cNvSpPr>
            <a:spLocks noGrp="1" noChangeArrowheads="1"/>
          </p:cNvSpPr>
          <p:nvPr>
            <p:ph type="body" idx="1"/>
          </p:nvPr>
        </p:nvSpPr>
        <p:spPr>
          <a:noFill/>
          <a:ln/>
        </p:spPr>
        <p:txBody>
          <a:bodyPr/>
          <a:lstStyle/>
          <a:p>
            <a:pPr>
              <a:lnSpc>
                <a:spcPct val="90000"/>
              </a:lnSpc>
              <a:spcBef>
                <a:spcPct val="70000"/>
              </a:spcBef>
            </a:pPr>
            <a:r>
              <a:rPr lang="pt-BR"/>
              <a:t>Quando se defronta com escolhas incertas, o consumidor maximiza sua utilidade esperada, que é uma média das utilidades associadas a cada resultado possível, ponderadas por suas respectivas probabilidades.</a:t>
            </a:r>
          </a:p>
          <a:p>
            <a:pPr>
              <a:lnSpc>
                <a:spcPct val="90000"/>
              </a:lnSpc>
              <a:spcBef>
                <a:spcPct val="70000"/>
              </a:spcBef>
            </a:pPr>
            <a:r>
              <a:rPr lang="pt-BR"/>
              <a:t>Uma pessoa pode ser avessa a risco, neutra a risco ou amante de risco.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09253">
                                            <p:txEl>
                                              <p:pRg st="0" end="0"/>
                                            </p:txEl>
                                          </p:spTgt>
                                        </p:tgtEl>
                                        <p:attrNameLst>
                                          <p:attrName>style.visibility</p:attrName>
                                        </p:attrNameLst>
                                      </p:cBhvr>
                                      <p:to>
                                        <p:strVal val="visible"/>
                                      </p:to>
                                    </p:set>
                                    <p:animEffect transition="in" filter="strips(downRight)">
                                      <p:cBhvr>
                                        <p:cTn id="7" dur="500"/>
                                        <p:tgtEl>
                                          <p:spTgt spid="3092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09253">
                                            <p:txEl>
                                              <p:pRg st="1" end="1"/>
                                            </p:txEl>
                                          </p:spTgt>
                                        </p:tgtEl>
                                        <p:attrNameLst>
                                          <p:attrName>style.visibility</p:attrName>
                                        </p:attrNameLst>
                                      </p:cBhvr>
                                      <p:to>
                                        <p:strVal val="visible"/>
                                      </p:to>
                                    </p:set>
                                    <p:animEffect transition="in" filter="strips(downRight)">
                                      <p:cBhvr>
                                        <p:cTn id="12" dur="500"/>
                                        <p:tgtEl>
                                          <p:spTgt spid="3092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3" grpId="0" build="p" autoUpdateAnimBg="0"/>
    </p:bldLst>
  </p:timing>
</p:sld>
</file>

<file path=ppt/slides/slide1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7" name="Espaço Reservado para Número de Slide 4"/>
          <p:cNvSpPr>
            <a:spLocks noGrp="1"/>
          </p:cNvSpPr>
          <p:nvPr>
            <p:ph type="sldNum" sz="quarter" idx="11"/>
          </p:nvPr>
        </p:nvSpPr>
        <p:spPr/>
        <p:txBody>
          <a:bodyPr/>
          <a:lstStyle/>
          <a:p>
            <a:r>
              <a:rPr lang="en-US"/>
              <a:t>Slide </a:t>
            </a:r>
            <a:fld id="{FC1A787A-8AFD-4309-8441-E44E96B7DB01}" type="slidenum">
              <a:rPr lang="en-US"/>
              <a:pPr/>
              <a:t>141</a:t>
            </a:fld>
            <a:endParaRPr lang="en-US" b="0">
              <a:latin typeface="Times New Roman" pitchFamily="18" charset="0"/>
            </a:endParaRPr>
          </a:p>
        </p:txBody>
      </p:sp>
      <p:sp>
        <p:nvSpPr>
          <p:cNvPr id="31129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1129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11300" name="Rectangle 4"/>
          <p:cNvSpPr>
            <a:spLocks noGrp="1" noChangeArrowheads="1"/>
          </p:cNvSpPr>
          <p:nvPr>
            <p:ph type="title"/>
          </p:nvPr>
        </p:nvSpPr>
        <p:spPr>
          <a:noFill/>
          <a:ln/>
        </p:spPr>
        <p:txBody>
          <a:bodyPr/>
          <a:lstStyle/>
          <a:p>
            <a:r>
              <a:rPr lang="pt-BR"/>
              <a:t>Resumo</a:t>
            </a:r>
          </a:p>
        </p:txBody>
      </p:sp>
      <p:sp>
        <p:nvSpPr>
          <p:cNvPr id="311301" name="Rectangle 5"/>
          <p:cNvSpPr>
            <a:spLocks noGrp="1" noChangeArrowheads="1"/>
          </p:cNvSpPr>
          <p:nvPr>
            <p:ph type="body" idx="1"/>
          </p:nvPr>
        </p:nvSpPr>
        <p:spPr>
          <a:noFill/>
          <a:ln/>
        </p:spPr>
        <p:txBody>
          <a:bodyPr/>
          <a:lstStyle/>
          <a:p>
            <a:pPr>
              <a:lnSpc>
                <a:spcPct val="90000"/>
              </a:lnSpc>
              <a:spcBef>
                <a:spcPct val="70000"/>
              </a:spcBef>
            </a:pPr>
            <a:r>
              <a:rPr lang="pt-BR"/>
              <a:t>O montante máximo em dinheiro que uma pessoa avessa a riscos pagaria para evitar ter de assumir riscos é chamado de prêmio de risco.</a:t>
            </a:r>
          </a:p>
          <a:p>
            <a:pPr>
              <a:lnSpc>
                <a:spcPct val="90000"/>
              </a:lnSpc>
              <a:spcBef>
                <a:spcPct val="70000"/>
              </a:spcBef>
            </a:pPr>
            <a:r>
              <a:rPr lang="pt-BR"/>
              <a:t>O risco pode ser reduzido por meio da diversificação, pela aquisição de seguro e pela obtenção de informações adicionais.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11301">
                                            <p:txEl>
                                              <p:pRg st="0" end="0"/>
                                            </p:txEl>
                                          </p:spTgt>
                                        </p:tgtEl>
                                        <p:attrNameLst>
                                          <p:attrName>style.visibility</p:attrName>
                                        </p:attrNameLst>
                                      </p:cBhvr>
                                      <p:to>
                                        <p:strVal val="visible"/>
                                      </p:to>
                                    </p:set>
                                    <p:animEffect transition="in" filter="strips(downRight)">
                                      <p:cBhvr>
                                        <p:cTn id="7" dur="500"/>
                                        <p:tgtEl>
                                          <p:spTgt spid="3113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11301">
                                            <p:txEl>
                                              <p:pRg st="1" end="1"/>
                                            </p:txEl>
                                          </p:spTgt>
                                        </p:tgtEl>
                                        <p:attrNameLst>
                                          <p:attrName>style.visibility</p:attrName>
                                        </p:attrNameLst>
                                      </p:cBhvr>
                                      <p:to>
                                        <p:strVal val="visible"/>
                                      </p:to>
                                    </p:set>
                                    <p:animEffect transition="in" filter="strips(downRight)">
                                      <p:cBhvr>
                                        <p:cTn id="12" dur="500"/>
                                        <p:tgtEl>
                                          <p:spTgt spid="3113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301" grpId="0" build="p" autoUpdateAnimBg="0"/>
    </p:bldLst>
  </p:timing>
</p:sld>
</file>

<file path=ppt/slides/slide1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7" name="Espaço Reservado para Número de Slide 4"/>
          <p:cNvSpPr>
            <a:spLocks noGrp="1"/>
          </p:cNvSpPr>
          <p:nvPr>
            <p:ph type="sldNum" sz="quarter" idx="11"/>
          </p:nvPr>
        </p:nvSpPr>
        <p:spPr/>
        <p:txBody>
          <a:bodyPr/>
          <a:lstStyle/>
          <a:p>
            <a:r>
              <a:rPr lang="en-US"/>
              <a:t>Slide </a:t>
            </a:r>
            <a:fld id="{EFE87935-CC2C-4D6B-A8D1-0013F07CAB86}" type="slidenum">
              <a:rPr lang="en-US"/>
              <a:pPr/>
              <a:t>142</a:t>
            </a:fld>
            <a:endParaRPr lang="en-US" b="0">
              <a:latin typeface="Times New Roman" pitchFamily="18" charset="0"/>
            </a:endParaRPr>
          </a:p>
        </p:txBody>
      </p:sp>
      <p:sp>
        <p:nvSpPr>
          <p:cNvPr id="313346"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13347"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13348" name="Rectangle 1028"/>
          <p:cNvSpPr>
            <a:spLocks noGrp="1" noChangeArrowheads="1"/>
          </p:cNvSpPr>
          <p:nvPr>
            <p:ph type="title"/>
          </p:nvPr>
        </p:nvSpPr>
        <p:spPr>
          <a:noFill/>
          <a:ln/>
        </p:spPr>
        <p:txBody>
          <a:bodyPr/>
          <a:lstStyle/>
          <a:p>
            <a:r>
              <a:rPr lang="pt-BR"/>
              <a:t>Resumo</a:t>
            </a:r>
          </a:p>
        </p:txBody>
      </p:sp>
      <p:sp>
        <p:nvSpPr>
          <p:cNvPr id="313349" name="Rectangle 1029"/>
          <p:cNvSpPr>
            <a:spLocks noGrp="1" noChangeArrowheads="1"/>
          </p:cNvSpPr>
          <p:nvPr>
            <p:ph type="body" idx="1"/>
          </p:nvPr>
        </p:nvSpPr>
        <p:spPr>
          <a:xfrm>
            <a:off x="762000" y="1362075"/>
            <a:ext cx="8089900" cy="4759325"/>
          </a:xfrm>
          <a:noFill/>
          <a:ln/>
        </p:spPr>
        <p:txBody>
          <a:bodyPr/>
          <a:lstStyle/>
          <a:p>
            <a:pPr>
              <a:lnSpc>
                <a:spcPct val="90000"/>
              </a:lnSpc>
              <a:spcBef>
                <a:spcPct val="70000"/>
              </a:spcBef>
            </a:pPr>
            <a:r>
              <a:rPr lang="pt-BR"/>
              <a:t>A lei dos grandes números possibilita às companhias seguradoras oferecerem seguros atuarialmente justos, para os quais os prêmios pagos são iguais aos valores esperados dos prejuízos contra os quais os seguros são feitos.</a:t>
            </a:r>
          </a:p>
          <a:p>
            <a:pPr>
              <a:lnSpc>
                <a:spcPct val="90000"/>
              </a:lnSpc>
              <a:spcBef>
                <a:spcPct val="70000"/>
              </a:spcBef>
            </a:pPr>
            <a:r>
              <a:rPr lang="pt-BR"/>
              <a:t>A teoria do consumidor pode ser aplicada à decisão de investimento em ativos de risco.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313349">
                                            <p:txEl>
                                              <p:pRg st="0" end="0"/>
                                            </p:txEl>
                                          </p:spTgt>
                                        </p:tgtEl>
                                        <p:attrNameLst>
                                          <p:attrName>style.visibility</p:attrName>
                                        </p:attrNameLst>
                                      </p:cBhvr>
                                      <p:to>
                                        <p:strVal val="visible"/>
                                      </p:to>
                                    </p:set>
                                    <p:animEffect transition="in" filter="strips(upRight)">
                                      <p:cBhvr>
                                        <p:cTn id="7" dur="500"/>
                                        <p:tgtEl>
                                          <p:spTgt spid="3133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313349">
                                            <p:txEl>
                                              <p:pRg st="1" end="1"/>
                                            </p:txEl>
                                          </p:spTgt>
                                        </p:tgtEl>
                                        <p:attrNameLst>
                                          <p:attrName>style.visibility</p:attrName>
                                        </p:attrNameLst>
                                      </p:cBhvr>
                                      <p:to>
                                        <p:strVal val="visible"/>
                                      </p:to>
                                    </p:set>
                                    <p:animEffect transition="in" filter="strips(upRight)">
                                      <p:cBhvr>
                                        <p:cTn id="12" dur="500"/>
                                        <p:tgtEl>
                                          <p:spTgt spid="3133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9" grpId="0" build="p" autoUpdateAnimBg="0"/>
    </p:bldLst>
  </p:timing>
</p:sld>
</file>

<file path=ppt/slides/slide1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7168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71684" name="Rectangle 4"/>
          <p:cNvSpPr>
            <a:spLocks noGrp="1" noChangeArrowheads="1"/>
          </p:cNvSpPr>
          <p:nvPr>
            <p:ph type="ctrTitle"/>
          </p:nvPr>
        </p:nvSpPr>
        <p:spPr>
          <a:xfrm>
            <a:off x="762000" y="2057400"/>
            <a:ext cx="7772400" cy="1143000"/>
          </a:xfrm>
          <a:noFill/>
          <a:ln/>
        </p:spPr>
        <p:txBody>
          <a:bodyPr/>
          <a:lstStyle/>
          <a:p>
            <a:pPr algn="ctr"/>
            <a:r>
              <a:rPr lang="pt-BR" sz="6000" b="0"/>
              <a:t> Fim do Capítulo 5</a:t>
            </a:r>
            <a:endParaRPr lang="pt-BR" sz="6600"/>
          </a:p>
        </p:txBody>
      </p:sp>
      <p:sp>
        <p:nvSpPr>
          <p:cNvPr id="71686" name="AutoShape 6"/>
          <p:cNvSpPr>
            <a:spLocks noChangeArrowheads="1"/>
          </p:cNvSpPr>
          <p:nvPr/>
        </p:nvSpPr>
        <p:spPr bwMode="auto">
          <a:xfrm>
            <a:off x="717550" y="492125"/>
            <a:ext cx="1076325" cy="5556250"/>
          </a:xfrm>
          <a:prstGeom prst="rtTriangle">
            <a:avLst/>
          </a:prstGeom>
          <a:gradFill rotWithShape="0">
            <a:gsLst>
              <a:gs pos="0">
                <a:srgbClr val="48845C"/>
              </a:gs>
              <a:gs pos="100000">
                <a:srgbClr val="1C4E35"/>
              </a:gs>
            </a:gsLst>
            <a:lin ang="2700000" scaled="1"/>
          </a:gradFill>
          <a:ln w="12700">
            <a:noFill/>
            <a:miter lim="800000"/>
            <a:headEnd/>
            <a:tailEnd/>
          </a:ln>
          <a:effectLst>
            <a:outerShdw dist="107763" dir="2700000" algn="ctr" rotWithShape="0">
              <a:srgbClr val="B2B2B2"/>
            </a:outerShdw>
          </a:effectLst>
        </p:spPr>
        <p:txBody>
          <a:bodyPr wrap="none" anchor="ctr"/>
          <a:lstStyle/>
          <a:p>
            <a:endParaRPr lang="pt-BR"/>
          </a:p>
        </p:txBody>
      </p:sp>
      <p:sp>
        <p:nvSpPr>
          <p:cNvPr id="71687" name="Line 7"/>
          <p:cNvSpPr>
            <a:spLocks noChangeShapeType="1"/>
          </p:cNvSpPr>
          <p:nvPr/>
        </p:nvSpPr>
        <p:spPr bwMode="auto">
          <a:xfrm>
            <a:off x="563563" y="1905000"/>
            <a:ext cx="0" cy="3879850"/>
          </a:xfrm>
          <a:prstGeom prst="line">
            <a:avLst/>
          </a:prstGeom>
          <a:noFill/>
          <a:ln w="38100">
            <a:solidFill>
              <a:srgbClr val="663300"/>
            </a:solidFill>
            <a:round/>
            <a:headEnd/>
            <a:tailEnd type="triangle" w="med" len="med"/>
          </a:ln>
          <a:effectLst/>
        </p:spPr>
        <p:txBody>
          <a:bodyPr wrap="none" anchor="ctr"/>
          <a:lstStyle/>
          <a:p>
            <a:endParaRPr lang="pt-BR"/>
          </a:p>
        </p:txBody>
      </p:sp>
      <p:sp>
        <p:nvSpPr>
          <p:cNvPr id="71688" name="Line 8"/>
          <p:cNvSpPr>
            <a:spLocks noChangeShapeType="1"/>
          </p:cNvSpPr>
          <p:nvPr/>
        </p:nvSpPr>
        <p:spPr bwMode="auto">
          <a:xfrm rot="20903740" flipV="1">
            <a:off x="1250950" y="2460625"/>
            <a:ext cx="22225" cy="3246438"/>
          </a:xfrm>
          <a:prstGeom prst="line">
            <a:avLst/>
          </a:prstGeom>
          <a:noFill/>
          <a:ln w="57150">
            <a:solidFill>
              <a:schemeClr val="hlink"/>
            </a:solidFill>
            <a:round/>
            <a:headEnd/>
            <a:tailEnd type="triangle" w="med" len="med"/>
          </a:ln>
          <a:effectLst/>
        </p:spPr>
        <p:txBody>
          <a:bodyPr wrap="none" anchor="ctr"/>
          <a:lstStyle/>
          <a:p>
            <a:endParaRPr lang="pt-BR"/>
          </a:p>
        </p:txBody>
      </p:sp>
      <p:sp>
        <p:nvSpPr>
          <p:cNvPr id="71689" name="Line 9"/>
          <p:cNvSpPr>
            <a:spLocks noChangeShapeType="1"/>
          </p:cNvSpPr>
          <p:nvPr/>
        </p:nvSpPr>
        <p:spPr bwMode="auto">
          <a:xfrm>
            <a:off x="900113" y="5837238"/>
            <a:ext cx="739775" cy="0"/>
          </a:xfrm>
          <a:prstGeom prst="line">
            <a:avLst/>
          </a:prstGeom>
          <a:noFill/>
          <a:ln w="38100">
            <a:solidFill>
              <a:srgbClr val="FFFFFF"/>
            </a:solidFill>
            <a:round/>
            <a:headEnd/>
            <a:tailEnd type="triangle" w="med" len="med"/>
          </a:ln>
          <a:effectLst/>
        </p:spPr>
        <p:txBody>
          <a:bodyPr wrap="none" anchor="ctr"/>
          <a:lstStyle/>
          <a:p>
            <a:endParaRPr lang="pt-BR"/>
          </a:p>
        </p:txBody>
      </p:sp>
      <p:sp>
        <p:nvSpPr>
          <p:cNvPr id="71691" name="Rectangle 11"/>
          <p:cNvSpPr>
            <a:spLocks noGrp="1" noChangeArrowheads="1"/>
          </p:cNvSpPr>
          <p:nvPr>
            <p:ph type="subTitle" idx="1"/>
          </p:nvPr>
        </p:nvSpPr>
        <p:spPr>
          <a:xfrm>
            <a:off x="1524000" y="3352800"/>
            <a:ext cx="6400800" cy="990600"/>
          </a:xfrm>
          <a:noFill/>
          <a:ln/>
          <a:effectLst>
            <a:outerShdw dist="71842" dir="2700000" algn="ctr" rotWithShape="0">
              <a:srgbClr val="B2B2B2"/>
            </a:outerShdw>
          </a:effectLst>
        </p:spPr>
        <p:txBody>
          <a:bodyPr/>
          <a:lstStyle/>
          <a:p>
            <a:r>
              <a:rPr lang="pt-BR" sz="6000" b="1"/>
              <a:t>Comportamento do Consumidor e Incerteza</a:t>
            </a:r>
          </a:p>
        </p:txBody>
      </p:sp>
    </p:spTree>
  </p:cSld>
  <p:clrMapOvr>
    <a:overrideClrMapping bg1="lt1" tx1="dk1" bg2="lt2" tx2="dk2" accent1="accent1" accent2="accent2" accent3="accent3" accent4="accent4" accent5="accent5" accent6="accent6" hlink="hlink" folHlink="folHlink"/>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9" name="Espaço Reservado para Número de Slide 4"/>
          <p:cNvSpPr>
            <a:spLocks noGrp="1"/>
          </p:cNvSpPr>
          <p:nvPr>
            <p:ph type="sldNum" sz="quarter" idx="11"/>
          </p:nvPr>
        </p:nvSpPr>
        <p:spPr/>
        <p:txBody>
          <a:bodyPr/>
          <a:lstStyle/>
          <a:p>
            <a:r>
              <a:rPr lang="en-US"/>
              <a:t>Slide </a:t>
            </a:r>
            <a:fld id="{9C5A35DE-0B4D-4C24-BEA6-2879169454DA}" type="slidenum">
              <a:rPr lang="en-US"/>
              <a:pPr/>
              <a:t>15</a:t>
            </a:fld>
            <a:endParaRPr lang="en-US" b="0">
              <a:latin typeface="Times New Roman" pitchFamily="18" charset="0"/>
            </a:endParaRPr>
          </a:p>
        </p:txBody>
      </p:sp>
      <p:sp>
        <p:nvSpPr>
          <p:cNvPr id="10035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0035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00356" name="Rectangle 4"/>
          <p:cNvSpPr>
            <a:spLocks noGrp="1" noChangeArrowheads="1"/>
          </p:cNvSpPr>
          <p:nvPr>
            <p:ph type="title"/>
          </p:nvPr>
        </p:nvSpPr>
        <p:spPr>
          <a:noFill/>
          <a:ln/>
        </p:spPr>
        <p:txBody>
          <a:bodyPr/>
          <a:lstStyle/>
          <a:p>
            <a:r>
              <a:rPr lang="pt-BR"/>
              <a:t>Descrição do risco</a:t>
            </a:r>
          </a:p>
        </p:txBody>
      </p:sp>
      <p:sp>
        <p:nvSpPr>
          <p:cNvPr id="100357" name="Rectangle 5"/>
          <p:cNvSpPr>
            <a:spLocks noGrp="1" noChangeArrowheads="1"/>
          </p:cNvSpPr>
          <p:nvPr>
            <p:ph type="body" idx="1"/>
          </p:nvPr>
        </p:nvSpPr>
        <p:spPr>
          <a:xfrm>
            <a:off x="584200" y="1919288"/>
            <a:ext cx="8559800" cy="4418012"/>
          </a:xfrm>
          <a:noFill/>
          <a:ln/>
        </p:spPr>
        <p:txBody>
          <a:bodyPr/>
          <a:lstStyle/>
          <a:p>
            <a:pPr>
              <a:spcBef>
                <a:spcPct val="550000"/>
              </a:spcBef>
            </a:pPr>
            <a:r>
              <a:rPr lang="pt-BR"/>
              <a:t>Situação</a:t>
            </a:r>
          </a:p>
          <a:p>
            <a:pPr lvl="1">
              <a:buSzPct val="75000"/>
            </a:pPr>
            <a:r>
              <a:rPr lang="pt-BR"/>
              <a:t>No primeiro emprego, há dois resultados com probabilidade igual de ocorrência: $2.000 para um bom resultado de vendas e $1.000 para um resultado inferior.</a:t>
            </a:r>
          </a:p>
          <a:p>
            <a:pPr lvl="1">
              <a:buSzPct val="75000"/>
            </a:pPr>
            <a:r>
              <a:rPr lang="pt-BR"/>
              <a:t>O segundo emprego costuma pagar $1.510 (0,99 de probabilidade), mas você ganhará apenas $510 se a empresa encerrar suas atividades (0,01 de probabilidade).</a:t>
            </a:r>
          </a:p>
        </p:txBody>
      </p:sp>
      <p:sp>
        <p:nvSpPr>
          <p:cNvPr id="100358" name="Rectangle 6"/>
          <p:cNvSpPr>
            <a:spLocks noChangeArrowheads="1"/>
          </p:cNvSpPr>
          <p:nvPr/>
        </p:nvSpPr>
        <p:spPr bwMode="auto">
          <a:xfrm>
            <a:off x="1725613" y="5195888"/>
            <a:ext cx="203200" cy="457200"/>
          </a:xfrm>
          <a:prstGeom prst="rect">
            <a:avLst/>
          </a:prstGeom>
          <a:noFill/>
          <a:ln w="12700">
            <a:noFill/>
            <a:miter lim="800000"/>
            <a:headEnd/>
            <a:tailEnd/>
          </a:ln>
          <a:effectLst/>
        </p:spPr>
        <p:txBody>
          <a:bodyPr wrap="none" anchor="ctr"/>
          <a:lstStyle/>
          <a:p>
            <a:endParaRPr lang="pt-BR"/>
          </a:p>
        </p:txBody>
      </p:sp>
      <p:sp>
        <p:nvSpPr>
          <p:cNvPr id="100360" name="Text Box 8"/>
          <p:cNvSpPr txBox="1">
            <a:spLocks noChangeArrowheads="1"/>
          </p:cNvSpPr>
          <p:nvPr/>
        </p:nvSpPr>
        <p:spPr bwMode="auto">
          <a:xfrm>
            <a:off x="585788" y="1300163"/>
            <a:ext cx="2411412"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Variabilidade</a:t>
            </a:r>
          </a:p>
        </p:txBody>
      </p:sp>
    </p:spTree>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13" name="Espaço Reservado para Número de Slide 4"/>
          <p:cNvSpPr>
            <a:spLocks noGrp="1"/>
          </p:cNvSpPr>
          <p:nvPr>
            <p:ph type="sldNum" sz="quarter" idx="11"/>
          </p:nvPr>
        </p:nvSpPr>
        <p:spPr/>
        <p:txBody>
          <a:bodyPr/>
          <a:lstStyle/>
          <a:p>
            <a:r>
              <a:rPr lang="en-US"/>
              <a:t>Slide </a:t>
            </a:r>
            <a:fld id="{1F881F5E-F049-4AA6-A1C9-D0728D83264B}" type="slidenum">
              <a:rPr lang="en-US"/>
              <a:pPr/>
              <a:t>16</a:t>
            </a:fld>
            <a:endParaRPr lang="en-US" b="0">
              <a:latin typeface="Times New Roman" pitchFamily="18" charset="0"/>
            </a:endParaRPr>
          </a:p>
        </p:txBody>
      </p:sp>
      <p:sp>
        <p:nvSpPr>
          <p:cNvPr id="10240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0240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02405" name="Rectangle 5"/>
          <p:cNvSpPr>
            <a:spLocks noGrp="1" noChangeArrowheads="1"/>
          </p:cNvSpPr>
          <p:nvPr>
            <p:ph type="body" idx="1"/>
          </p:nvPr>
        </p:nvSpPr>
        <p:spPr>
          <a:xfrm>
            <a:off x="0" y="3359150"/>
            <a:ext cx="9144000" cy="1371600"/>
          </a:xfrm>
          <a:noFill/>
          <a:ln/>
        </p:spPr>
        <p:txBody>
          <a:bodyPr/>
          <a:lstStyle/>
          <a:p>
            <a:pPr marL="0" indent="0">
              <a:spcBef>
                <a:spcPct val="70000"/>
              </a:spcBef>
              <a:buFont typeface="Wingdings" pitchFamily="2" charset="2"/>
              <a:buNone/>
              <a:tabLst>
                <a:tab pos="3146425" algn="l"/>
                <a:tab pos="4343400" algn="l"/>
                <a:tab pos="5715000" algn="l"/>
                <a:tab pos="7486650" algn="r"/>
                <a:tab pos="8686800" algn="r"/>
              </a:tabLst>
            </a:pPr>
            <a:r>
              <a:rPr lang="pt-BR" sz="2000" b="1"/>
              <a:t>Emprego 1:</a:t>
            </a:r>
            <a:r>
              <a:rPr lang="pt-BR" sz="2400" b="1"/>
              <a:t> </a:t>
            </a:r>
            <a:r>
              <a:rPr lang="pt-BR" sz="2000" b="1"/>
              <a:t>comissão	0,5	2.000	0,5	1.000	1.500</a:t>
            </a:r>
          </a:p>
          <a:p>
            <a:pPr marL="0" indent="0">
              <a:spcBef>
                <a:spcPct val="70000"/>
              </a:spcBef>
              <a:buFont typeface="Wingdings" pitchFamily="2" charset="2"/>
              <a:buNone/>
              <a:tabLst>
                <a:tab pos="3146425" algn="l"/>
                <a:tab pos="4343400" algn="l"/>
                <a:tab pos="5715000" algn="l"/>
                <a:tab pos="7486650" algn="r"/>
                <a:tab pos="8686800" algn="r"/>
              </a:tabLst>
            </a:pPr>
            <a:r>
              <a:rPr lang="pt-BR" sz="2000" b="1"/>
              <a:t>Emprego 2: salário fixo	0,99	1.510	0,01	510	1.500</a:t>
            </a:r>
            <a:endParaRPr lang="pt-BR" sz="2400" b="1"/>
          </a:p>
        </p:txBody>
      </p:sp>
      <p:sp>
        <p:nvSpPr>
          <p:cNvPr id="102406" name="Rectangle 6"/>
          <p:cNvSpPr>
            <a:spLocks noChangeArrowheads="1"/>
          </p:cNvSpPr>
          <p:nvPr/>
        </p:nvSpPr>
        <p:spPr bwMode="auto">
          <a:xfrm>
            <a:off x="711200" y="2303463"/>
            <a:ext cx="8432800" cy="942975"/>
          </a:xfrm>
          <a:prstGeom prst="rect">
            <a:avLst/>
          </a:prstGeom>
          <a:noFill/>
          <a:ln w="12700">
            <a:noFill/>
            <a:miter lim="800000"/>
            <a:headEnd/>
            <a:tailEnd/>
          </a:ln>
          <a:effectLst/>
        </p:spPr>
        <p:txBody>
          <a:bodyPr lIns="90488" tIns="44450" rIns="90488" bIns="44450">
            <a:spAutoFit/>
          </a:bodyPr>
          <a:lstStyle/>
          <a:p>
            <a:pPr>
              <a:tabLst>
                <a:tab pos="2457450" algn="ctr"/>
                <a:tab pos="3829050" algn="ctr"/>
                <a:tab pos="5200650" algn="ctr"/>
                <a:tab pos="6515100" algn="ctr"/>
                <a:tab pos="7715250" algn="ctr"/>
              </a:tabLst>
            </a:pPr>
            <a:r>
              <a:rPr lang="en-US" sz="2000" b="1"/>
              <a:t>					</a:t>
            </a:r>
            <a:r>
              <a:rPr lang="en-US" sz="1800" b="1"/>
              <a:t>Renda</a:t>
            </a:r>
          </a:p>
          <a:p>
            <a:pPr>
              <a:tabLst>
                <a:tab pos="2457450" algn="ctr"/>
                <a:tab pos="3829050" algn="ctr"/>
                <a:tab pos="5200650" algn="ctr"/>
                <a:tab pos="6515100" algn="ctr"/>
                <a:tab pos="7715250" algn="ctr"/>
              </a:tabLst>
            </a:pPr>
            <a:r>
              <a:rPr lang="en-US" sz="1800" b="1"/>
              <a:t>	Probabilidade 	Renda	Probabilidade 	Renda	Esperada</a:t>
            </a:r>
          </a:p>
          <a:p>
            <a:pPr>
              <a:tabLst>
                <a:tab pos="2457450" algn="ctr"/>
                <a:tab pos="3829050" algn="ctr"/>
                <a:tab pos="5200650" algn="ctr"/>
                <a:tab pos="6515100" algn="ctr"/>
                <a:tab pos="7715250" algn="ctr"/>
              </a:tabLst>
            </a:pPr>
            <a:r>
              <a:rPr lang="en-US" sz="1800" b="1"/>
              <a:t>		($)		($)	($)</a:t>
            </a:r>
            <a:endParaRPr lang="en-US" sz="2000" b="1"/>
          </a:p>
        </p:txBody>
      </p:sp>
      <p:sp>
        <p:nvSpPr>
          <p:cNvPr id="102407" name="Rectangle 7"/>
          <p:cNvSpPr>
            <a:spLocks noChangeArrowheads="1"/>
          </p:cNvSpPr>
          <p:nvPr/>
        </p:nvSpPr>
        <p:spPr bwMode="auto">
          <a:xfrm>
            <a:off x="330200" y="1941513"/>
            <a:ext cx="8391525" cy="454025"/>
          </a:xfrm>
          <a:prstGeom prst="rect">
            <a:avLst/>
          </a:prstGeom>
          <a:noFill/>
          <a:ln w="12700">
            <a:noFill/>
            <a:miter lim="800000"/>
            <a:headEnd/>
            <a:tailEnd/>
          </a:ln>
          <a:effectLst/>
        </p:spPr>
        <p:txBody>
          <a:bodyPr lIns="90488" tIns="44450" rIns="90488" bIns="44450">
            <a:spAutoFit/>
          </a:bodyPr>
          <a:lstStyle/>
          <a:p>
            <a:pPr>
              <a:tabLst>
                <a:tab pos="3486150" algn="ctr"/>
                <a:tab pos="6172200" algn="ctr"/>
              </a:tabLst>
            </a:pPr>
            <a:r>
              <a:rPr lang="en-US" b="1"/>
              <a:t>	Resultado 1	Resultado 2</a:t>
            </a:r>
          </a:p>
        </p:txBody>
      </p:sp>
      <p:sp>
        <p:nvSpPr>
          <p:cNvPr id="102408" name="Line 8"/>
          <p:cNvSpPr>
            <a:spLocks noChangeShapeType="1"/>
          </p:cNvSpPr>
          <p:nvPr/>
        </p:nvSpPr>
        <p:spPr bwMode="auto">
          <a:xfrm>
            <a:off x="2506663" y="2438400"/>
            <a:ext cx="2736850" cy="0"/>
          </a:xfrm>
          <a:prstGeom prst="line">
            <a:avLst/>
          </a:prstGeom>
          <a:noFill/>
          <a:ln w="25400">
            <a:solidFill>
              <a:schemeClr val="tx1"/>
            </a:solidFill>
            <a:round/>
            <a:headEnd/>
            <a:tailEnd/>
          </a:ln>
          <a:effectLst/>
        </p:spPr>
        <p:txBody>
          <a:bodyPr wrap="none" anchor="ctr"/>
          <a:lstStyle/>
          <a:p>
            <a:endParaRPr lang="pt-BR"/>
          </a:p>
        </p:txBody>
      </p:sp>
      <p:sp>
        <p:nvSpPr>
          <p:cNvPr id="102409" name="Line 9"/>
          <p:cNvSpPr>
            <a:spLocks noChangeShapeType="1"/>
          </p:cNvSpPr>
          <p:nvPr/>
        </p:nvSpPr>
        <p:spPr bwMode="auto">
          <a:xfrm>
            <a:off x="1003300" y="3302000"/>
            <a:ext cx="7912100" cy="0"/>
          </a:xfrm>
          <a:prstGeom prst="line">
            <a:avLst/>
          </a:prstGeom>
          <a:noFill/>
          <a:ln w="57150" cmpd="thinThick">
            <a:solidFill>
              <a:schemeClr val="tx1"/>
            </a:solidFill>
            <a:round/>
            <a:headEnd/>
            <a:tailEnd/>
          </a:ln>
          <a:effectLst/>
        </p:spPr>
        <p:txBody>
          <a:bodyPr wrap="none" anchor="ctr"/>
          <a:lstStyle/>
          <a:p>
            <a:endParaRPr lang="pt-BR"/>
          </a:p>
        </p:txBody>
      </p:sp>
      <p:sp>
        <p:nvSpPr>
          <p:cNvPr id="102410" name="Line 10"/>
          <p:cNvSpPr>
            <a:spLocks noChangeShapeType="1"/>
          </p:cNvSpPr>
          <p:nvPr/>
        </p:nvSpPr>
        <p:spPr bwMode="auto">
          <a:xfrm>
            <a:off x="5364163" y="2438400"/>
            <a:ext cx="2546350" cy="0"/>
          </a:xfrm>
          <a:prstGeom prst="line">
            <a:avLst/>
          </a:prstGeom>
          <a:noFill/>
          <a:ln w="25400">
            <a:solidFill>
              <a:schemeClr val="tx1"/>
            </a:solidFill>
            <a:round/>
            <a:headEnd/>
            <a:tailEnd/>
          </a:ln>
          <a:effectLst/>
        </p:spPr>
        <p:txBody>
          <a:bodyPr wrap="none" anchor="ctr"/>
          <a:lstStyle/>
          <a:p>
            <a:endParaRPr lang="pt-BR"/>
          </a:p>
        </p:txBody>
      </p:sp>
      <p:sp>
        <p:nvSpPr>
          <p:cNvPr id="102414" name="Rectangle 14"/>
          <p:cNvSpPr>
            <a:spLocks noChangeArrowheads="1"/>
          </p:cNvSpPr>
          <p:nvPr/>
        </p:nvSpPr>
        <p:spPr bwMode="auto">
          <a:xfrm>
            <a:off x="550863" y="190500"/>
            <a:ext cx="7983537" cy="781050"/>
          </a:xfrm>
          <a:prstGeom prst="rect">
            <a:avLst/>
          </a:prstGeom>
          <a:noFill/>
          <a:ln w="12700">
            <a:noFill/>
            <a:miter lim="800000"/>
            <a:headEnd/>
            <a:tailEnd/>
          </a:ln>
          <a:effectLst/>
        </p:spPr>
        <p:txBody>
          <a:bodyPr lIns="90488" tIns="44450" rIns="90488" bIns="44450" anchor="b"/>
          <a:lstStyle/>
          <a:p>
            <a:r>
              <a:rPr lang="en-US" sz="4400" b="1">
                <a:solidFill>
                  <a:srgbClr val="663300"/>
                </a:solidFill>
              </a:rPr>
              <a:t>Descrição do risco</a:t>
            </a:r>
          </a:p>
        </p:txBody>
      </p:sp>
      <p:sp>
        <p:nvSpPr>
          <p:cNvPr id="102415" name="Text Box 15"/>
          <p:cNvSpPr txBox="1">
            <a:spLocks noChangeArrowheads="1"/>
          </p:cNvSpPr>
          <p:nvPr/>
        </p:nvSpPr>
        <p:spPr bwMode="auto">
          <a:xfrm>
            <a:off x="565150" y="1325563"/>
            <a:ext cx="573881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Rendas de empregos em vendas</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05">
                                            <p:txEl>
                                              <p:pRg st="0" end="0"/>
                                            </p:txEl>
                                          </p:spTgt>
                                        </p:tgtEl>
                                        <p:attrNameLst>
                                          <p:attrName>style.visibility</p:attrName>
                                        </p:attrNameLst>
                                      </p:cBhvr>
                                      <p:to>
                                        <p:strVal val="visible"/>
                                      </p:to>
                                    </p:set>
                                    <p:animEffect transition="in" filter="wipe(left)">
                                      <p:cBhvr>
                                        <p:cTn id="7" dur="500"/>
                                        <p:tgtEl>
                                          <p:spTgt spid="1024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05">
                                            <p:txEl>
                                              <p:pRg st="1" end="1"/>
                                            </p:txEl>
                                          </p:spTgt>
                                        </p:tgtEl>
                                        <p:attrNameLst>
                                          <p:attrName>style.visibility</p:attrName>
                                        </p:attrNameLst>
                                      </p:cBhvr>
                                      <p:to>
                                        <p:strVal val="visible"/>
                                      </p:to>
                                    </p:set>
                                    <p:animEffect transition="in" filter="wipe(left)">
                                      <p:cBhvr>
                                        <p:cTn id="12" dur="500"/>
                                        <p:tgtEl>
                                          <p:spTgt spid="1024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13" name="Espaço Reservado para Número de Slide 4"/>
          <p:cNvSpPr>
            <a:spLocks noGrp="1"/>
          </p:cNvSpPr>
          <p:nvPr>
            <p:ph type="sldNum" sz="quarter" idx="11"/>
          </p:nvPr>
        </p:nvSpPr>
        <p:spPr/>
        <p:txBody>
          <a:bodyPr/>
          <a:lstStyle/>
          <a:p>
            <a:r>
              <a:rPr lang="en-US"/>
              <a:t>Slide </a:t>
            </a:r>
            <a:fld id="{30658CBC-AF7E-49D4-8ECF-481E9E0AF020}" type="slidenum">
              <a:rPr lang="en-US"/>
              <a:pPr/>
              <a:t>17</a:t>
            </a:fld>
            <a:endParaRPr lang="en-US" b="0">
              <a:latin typeface="Times New Roman" pitchFamily="18" charset="0"/>
            </a:endParaRPr>
          </a:p>
        </p:txBody>
      </p:sp>
      <p:sp>
        <p:nvSpPr>
          <p:cNvPr id="10445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0445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04460" name="Rectangle 12"/>
          <p:cNvSpPr>
            <a:spLocks noChangeArrowheads="1"/>
          </p:cNvSpPr>
          <p:nvPr/>
        </p:nvSpPr>
        <p:spPr bwMode="auto">
          <a:xfrm>
            <a:off x="584200" y="2571750"/>
            <a:ext cx="8339138" cy="838200"/>
          </a:xfrm>
          <a:prstGeom prst="rect">
            <a:avLst/>
          </a:prstGeom>
          <a:solidFill>
            <a:schemeClr val="hlink"/>
          </a:solidFill>
          <a:ln w="12700">
            <a:solidFill>
              <a:schemeClr val="tx1"/>
            </a:solidFill>
            <a:miter lim="800000"/>
            <a:headEnd/>
            <a:tailEnd/>
          </a:ln>
          <a:effectLst/>
        </p:spPr>
        <p:txBody>
          <a:bodyPr anchor="ctr">
            <a:spAutoFit/>
          </a:bodyPr>
          <a:lstStyle/>
          <a:p>
            <a:endParaRPr lang="pt-BR"/>
          </a:p>
        </p:txBody>
      </p:sp>
      <p:graphicFrame>
        <p:nvGraphicFramePr>
          <p:cNvPr id="104458" name="Object 10">
            <a:hlinkClick r:id="" action="ppaction://ole?verb=0"/>
          </p:cNvPr>
          <p:cNvGraphicFramePr>
            <a:graphicFrameLocks/>
          </p:cNvGraphicFramePr>
          <p:nvPr/>
        </p:nvGraphicFramePr>
        <p:xfrm>
          <a:off x="668338" y="2676525"/>
          <a:ext cx="8239125" cy="671513"/>
        </p:xfrm>
        <a:graphic>
          <a:graphicData uri="http://schemas.openxmlformats.org/presentationml/2006/ole">
            <p:oleObj spid="_x0000_s104458" name="Equação" r:id="rId4" imgW="2666880" imgH="215640" progId="Equation.3">
              <p:embed/>
            </p:oleObj>
          </a:graphicData>
        </a:graphic>
      </p:graphicFrame>
      <p:sp>
        <p:nvSpPr>
          <p:cNvPr id="104459" name="Rectangle 11"/>
          <p:cNvSpPr>
            <a:spLocks noGrp="1" noChangeArrowheads="1"/>
          </p:cNvSpPr>
          <p:nvPr>
            <p:ph type="body" idx="1"/>
          </p:nvPr>
        </p:nvSpPr>
        <p:spPr>
          <a:xfrm>
            <a:off x="1143000" y="1965325"/>
            <a:ext cx="7772400" cy="873125"/>
          </a:xfrm>
        </p:spPr>
        <p:txBody>
          <a:bodyPr/>
          <a:lstStyle/>
          <a:p>
            <a:r>
              <a:rPr lang="pt-BR"/>
              <a:t>Renda esperada do emprego 1 </a:t>
            </a:r>
          </a:p>
        </p:txBody>
      </p:sp>
      <p:sp>
        <p:nvSpPr>
          <p:cNvPr id="104463" name="Rectangle 15"/>
          <p:cNvSpPr>
            <a:spLocks noChangeArrowheads="1"/>
          </p:cNvSpPr>
          <p:nvPr/>
        </p:nvSpPr>
        <p:spPr bwMode="auto">
          <a:xfrm>
            <a:off x="730250" y="4629150"/>
            <a:ext cx="8188325" cy="838200"/>
          </a:xfrm>
          <a:prstGeom prst="rect">
            <a:avLst/>
          </a:prstGeom>
          <a:solidFill>
            <a:schemeClr val="hlink"/>
          </a:solidFill>
          <a:ln w="12700">
            <a:solidFill>
              <a:schemeClr val="tx1"/>
            </a:solidFill>
            <a:miter lim="800000"/>
            <a:headEnd/>
            <a:tailEnd/>
          </a:ln>
          <a:effectLst/>
        </p:spPr>
        <p:txBody>
          <a:bodyPr anchor="ctr">
            <a:spAutoFit/>
          </a:bodyPr>
          <a:lstStyle/>
          <a:p>
            <a:endParaRPr lang="pt-BR"/>
          </a:p>
        </p:txBody>
      </p:sp>
      <p:graphicFrame>
        <p:nvGraphicFramePr>
          <p:cNvPr id="104462" name="Object 14"/>
          <p:cNvGraphicFramePr>
            <a:graphicFrameLocks noChangeAspect="1"/>
          </p:cNvGraphicFramePr>
          <p:nvPr/>
        </p:nvGraphicFramePr>
        <p:xfrm>
          <a:off x="801688" y="4730750"/>
          <a:ext cx="8029575" cy="652463"/>
        </p:xfrm>
        <a:graphic>
          <a:graphicData uri="http://schemas.openxmlformats.org/presentationml/2006/ole">
            <p:oleObj spid="_x0000_s104462" name="Equação" r:id="rId5" imgW="2730240" imgH="215640" progId="Equation.3">
              <p:embed/>
            </p:oleObj>
          </a:graphicData>
        </a:graphic>
      </p:graphicFrame>
      <p:sp>
        <p:nvSpPr>
          <p:cNvPr id="104465" name="Rectangle 17"/>
          <p:cNvSpPr>
            <a:spLocks noChangeArrowheads="1"/>
          </p:cNvSpPr>
          <p:nvPr/>
        </p:nvSpPr>
        <p:spPr bwMode="auto">
          <a:xfrm>
            <a:off x="1143000" y="4003675"/>
            <a:ext cx="7772400" cy="873125"/>
          </a:xfrm>
          <a:prstGeom prst="rect">
            <a:avLst/>
          </a:prstGeom>
          <a:noFill/>
          <a:ln w="12700">
            <a:noFill/>
            <a:miter lim="800000"/>
            <a:headEnd/>
            <a:tailEnd/>
          </a:ln>
          <a:effectLst/>
        </p:spPr>
        <p:txBody>
          <a:bodyPr lIns="90488" tIns="44450" rIns="90488" bIns="44450"/>
          <a:lstStyle/>
          <a:p>
            <a:pPr marL="342900" indent="-342900">
              <a:spcBef>
                <a:spcPct val="50000"/>
              </a:spcBef>
              <a:buClr>
                <a:srgbClr val="663300"/>
              </a:buClr>
              <a:buSzPct val="75000"/>
              <a:buFont typeface="Wingdings" pitchFamily="2" charset="2"/>
              <a:buChar char="n"/>
            </a:pPr>
            <a:r>
              <a:rPr lang="en-US" sz="3200">
                <a:solidFill>
                  <a:srgbClr val="376546"/>
                </a:solidFill>
              </a:rPr>
              <a:t>Renda esperada do emprego 2 </a:t>
            </a:r>
          </a:p>
        </p:txBody>
      </p:sp>
      <p:sp>
        <p:nvSpPr>
          <p:cNvPr id="104474" name="Rectangle 26"/>
          <p:cNvSpPr>
            <a:spLocks noGrp="1" noChangeArrowheads="1"/>
          </p:cNvSpPr>
          <p:nvPr>
            <p:ph type="title"/>
          </p:nvPr>
        </p:nvSpPr>
        <p:spPr>
          <a:noFill/>
          <a:ln/>
        </p:spPr>
        <p:txBody>
          <a:bodyPr/>
          <a:lstStyle/>
          <a:p>
            <a:r>
              <a:rPr lang="pt-BR"/>
              <a:t>Descrição do risco</a:t>
            </a:r>
          </a:p>
        </p:txBody>
      </p:sp>
      <p:sp>
        <p:nvSpPr>
          <p:cNvPr id="104475" name="Text Box 27"/>
          <p:cNvSpPr txBox="1">
            <a:spLocks noChangeArrowheads="1"/>
          </p:cNvSpPr>
          <p:nvPr/>
        </p:nvSpPr>
        <p:spPr bwMode="auto">
          <a:xfrm>
            <a:off x="565150" y="1325563"/>
            <a:ext cx="573881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Rendas de empregos em vendas</a:t>
            </a:r>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F8AFC661-6C83-423E-9D18-57E9980BA22F}" type="slidenum">
              <a:rPr lang="en-US"/>
              <a:pPr/>
              <a:t>18</a:t>
            </a:fld>
            <a:endParaRPr lang="en-US" b="0">
              <a:latin typeface="Times New Roman" pitchFamily="18" charset="0"/>
            </a:endParaRPr>
          </a:p>
        </p:txBody>
      </p:sp>
      <p:sp>
        <p:nvSpPr>
          <p:cNvPr id="10649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0649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06501" name="Rectangle 5"/>
          <p:cNvSpPr>
            <a:spLocks noGrp="1" noChangeArrowheads="1"/>
          </p:cNvSpPr>
          <p:nvPr>
            <p:ph type="body" idx="1"/>
          </p:nvPr>
        </p:nvSpPr>
        <p:spPr>
          <a:noFill/>
          <a:ln/>
        </p:spPr>
        <p:txBody>
          <a:bodyPr/>
          <a:lstStyle/>
          <a:p>
            <a:pPr>
              <a:lnSpc>
                <a:spcPct val="90000"/>
              </a:lnSpc>
              <a:spcBef>
                <a:spcPct val="550000"/>
              </a:spcBef>
            </a:pPr>
            <a:r>
              <a:rPr lang="pt-BR"/>
              <a:t>Os valores esperados são os mesmos, mas a variabilidade não é.</a:t>
            </a:r>
          </a:p>
          <a:p>
            <a:pPr>
              <a:lnSpc>
                <a:spcPct val="90000"/>
              </a:lnSpc>
              <a:spcBef>
                <a:spcPct val="70000"/>
              </a:spcBef>
            </a:pPr>
            <a:r>
              <a:rPr lang="pt-BR"/>
              <a:t>Maior variabilidade em torno dos valores esperados sinaliza maior risco.</a:t>
            </a:r>
          </a:p>
          <a:p>
            <a:pPr>
              <a:lnSpc>
                <a:spcPct val="90000"/>
              </a:lnSpc>
              <a:spcBef>
                <a:spcPct val="70000"/>
              </a:spcBef>
            </a:pPr>
            <a:r>
              <a:rPr lang="pt-BR">
                <a:solidFill>
                  <a:srgbClr val="FF3300"/>
                </a:solidFill>
              </a:rPr>
              <a:t>Desvio</a:t>
            </a:r>
          </a:p>
          <a:p>
            <a:pPr lvl="1">
              <a:lnSpc>
                <a:spcPct val="90000"/>
              </a:lnSpc>
              <a:spcBef>
                <a:spcPct val="70000"/>
              </a:spcBef>
            </a:pPr>
            <a:r>
              <a:rPr lang="pt-BR"/>
              <a:t>Diferença entre o payoff esperado e o payoff efetivo</a:t>
            </a:r>
          </a:p>
        </p:txBody>
      </p:sp>
      <p:sp>
        <p:nvSpPr>
          <p:cNvPr id="106502" name="Rectangle 6"/>
          <p:cNvSpPr>
            <a:spLocks noChangeArrowheads="1"/>
          </p:cNvSpPr>
          <p:nvPr/>
        </p:nvSpPr>
        <p:spPr bwMode="auto">
          <a:xfrm>
            <a:off x="1725613" y="5195888"/>
            <a:ext cx="203200" cy="457200"/>
          </a:xfrm>
          <a:prstGeom prst="rect">
            <a:avLst/>
          </a:prstGeom>
          <a:noFill/>
          <a:ln w="12700">
            <a:noFill/>
            <a:miter lim="800000"/>
            <a:headEnd/>
            <a:tailEnd/>
          </a:ln>
          <a:effectLst/>
        </p:spPr>
        <p:txBody>
          <a:bodyPr wrap="none" anchor="ctr"/>
          <a:lstStyle/>
          <a:p>
            <a:endParaRPr lang="pt-BR"/>
          </a:p>
        </p:txBody>
      </p:sp>
      <p:sp>
        <p:nvSpPr>
          <p:cNvPr id="106507" name="Rectangle 11"/>
          <p:cNvSpPr>
            <a:spLocks noGrp="1" noChangeArrowheads="1"/>
          </p:cNvSpPr>
          <p:nvPr>
            <p:ph type="title"/>
          </p:nvPr>
        </p:nvSpPr>
        <p:spPr>
          <a:noFill/>
          <a:ln/>
        </p:spPr>
        <p:txBody>
          <a:bodyPr/>
          <a:lstStyle/>
          <a:p>
            <a:r>
              <a:rPr lang="pt-BR"/>
              <a:t>Descrição do risco</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6501">
                                            <p:txEl>
                                              <p:pRg st="0" end="0"/>
                                            </p:txEl>
                                          </p:spTgt>
                                        </p:tgtEl>
                                        <p:attrNameLst>
                                          <p:attrName>style.visibility</p:attrName>
                                        </p:attrNameLst>
                                      </p:cBhvr>
                                      <p:to>
                                        <p:strVal val="visible"/>
                                      </p:to>
                                    </p:set>
                                    <p:animEffect transition="in" filter="wipe(left)">
                                      <p:cBhvr>
                                        <p:cTn id="7" dur="500"/>
                                        <p:tgtEl>
                                          <p:spTgt spid="1065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6501">
                                            <p:txEl>
                                              <p:pRg st="1" end="1"/>
                                            </p:txEl>
                                          </p:spTgt>
                                        </p:tgtEl>
                                        <p:attrNameLst>
                                          <p:attrName>style.visibility</p:attrName>
                                        </p:attrNameLst>
                                      </p:cBhvr>
                                      <p:to>
                                        <p:strVal val="visible"/>
                                      </p:to>
                                    </p:set>
                                    <p:animEffect transition="in" filter="wipe(left)">
                                      <p:cBhvr>
                                        <p:cTn id="12" dur="500"/>
                                        <p:tgtEl>
                                          <p:spTgt spid="10650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6501">
                                            <p:txEl>
                                              <p:pRg st="2" end="2"/>
                                            </p:txEl>
                                          </p:spTgt>
                                        </p:tgtEl>
                                        <p:attrNameLst>
                                          <p:attrName>style.visibility</p:attrName>
                                        </p:attrNameLst>
                                      </p:cBhvr>
                                      <p:to>
                                        <p:strVal val="visible"/>
                                      </p:to>
                                    </p:set>
                                    <p:animEffect transition="in" filter="wipe(left)">
                                      <p:cBhvr>
                                        <p:cTn id="17" dur="500"/>
                                        <p:tgtEl>
                                          <p:spTgt spid="106501">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06501">
                                            <p:txEl>
                                              <p:pRg st="3" end="3"/>
                                            </p:txEl>
                                          </p:spTgt>
                                        </p:tgtEl>
                                        <p:attrNameLst>
                                          <p:attrName>style.visibility</p:attrName>
                                        </p:attrNameLst>
                                      </p:cBhvr>
                                      <p:to>
                                        <p:strVal val="visible"/>
                                      </p:to>
                                    </p:set>
                                    <p:animEffect transition="in" filter="wipe(left)">
                                      <p:cBhvr>
                                        <p:cTn id="20" dur="500"/>
                                        <p:tgtEl>
                                          <p:spTgt spid="10650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10" name="Espaço Reservado para Número de Slide 4"/>
          <p:cNvSpPr>
            <a:spLocks noGrp="1"/>
          </p:cNvSpPr>
          <p:nvPr>
            <p:ph type="sldNum" sz="quarter" idx="11"/>
          </p:nvPr>
        </p:nvSpPr>
        <p:spPr/>
        <p:txBody>
          <a:bodyPr/>
          <a:lstStyle/>
          <a:p>
            <a:r>
              <a:rPr lang="en-US"/>
              <a:t>Slide </a:t>
            </a:r>
            <a:fld id="{F41AC22F-E327-48BB-A86E-2E3EEF9F5DBF}" type="slidenum">
              <a:rPr lang="en-US"/>
              <a:pPr/>
              <a:t>19</a:t>
            </a:fld>
            <a:endParaRPr lang="en-US" b="0">
              <a:latin typeface="Times New Roman" pitchFamily="18" charset="0"/>
            </a:endParaRPr>
          </a:p>
        </p:txBody>
      </p:sp>
      <p:sp>
        <p:nvSpPr>
          <p:cNvPr id="10854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0854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08549" name="Rectangle 5"/>
          <p:cNvSpPr>
            <a:spLocks noGrp="1" noChangeArrowheads="1"/>
          </p:cNvSpPr>
          <p:nvPr>
            <p:ph type="body" idx="1"/>
          </p:nvPr>
        </p:nvSpPr>
        <p:spPr>
          <a:xfrm>
            <a:off x="336550" y="3233738"/>
            <a:ext cx="8807450" cy="1408112"/>
          </a:xfrm>
          <a:noFill/>
          <a:ln/>
        </p:spPr>
        <p:txBody>
          <a:bodyPr/>
          <a:lstStyle/>
          <a:p>
            <a:pPr marL="0" indent="0">
              <a:spcBef>
                <a:spcPct val="70000"/>
              </a:spcBef>
              <a:buFont typeface="Wingdings" pitchFamily="2" charset="2"/>
              <a:buNone/>
              <a:tabLst>
                <a:tab pos="2457450" algn="r"/>
                <a:tab pos="4229100" algn="r"/>
                <a:tab pos="6057900" algn="r"/>
                <a:tab pos="7658100" algn="r"/>
              </a:tabLst>
            </a:pPr>
            <a:r>
              <a:rPr lang="pt-BR" sz="2400" b="1"/>
              <a:t>Emprego 1   	   2.000	           500	                1.000	              -500</a:t>
            </a:r>
          </a:p>
          <a:p>
            <a:pPr marL="0" indent="0">
              <a:spcBef>
                <a:spcPct val="70000"/>
              </a:spcBef>
              <a:buFont typeface="Wingdings" pitchFamily="2" charset="2"/>
              <a:buNone/>
              <a:tabLst>
                <a:tab pos="2457450" algn="r"/>
                <a:tab pos="4229100" algn="r"/>
                <a:tab pos="6057900" algn="r"/>
                <a:tab pos="7658100" algn="r"/>
              </a:tabLst>
            </a:pPr>
            <a:r>
              <a:rPr lang="pt-BR" sz="2400" b="1"/>
              <a:t>Emprego 2	      1.510	             10	                   510	              -990</a:t>
            </a:r>
          </a:p>
        </p:txBody>
      </p:sp>
      <p:sp>
        <p:nvSpPr>
          <p:cNvPr id="108550" name="Rectangle 6"/>
          <p:cNvSpPr>
            <a:spLocks noChangeArrowheads="1"/>
          </p:cNvSpPr>
          <p:nvPr/>
        </p:nvSpPr>
        <p:spPr bwMode="auto">
          <a:xfrm>
            <a:off x="300038" y="2474913"/>
            <a:ext cx="8843962" cy="454025"/>
          </a:xfrm>
          <a:prstGeom prst="rect">
            <a:avLst/>
          </a:prstGeom>
          <a:noFill/>
          <a:ln w="12700">
            <a:noFill/>
            <a:miter lim="800000"/>
            <a:headEnd/>
            <a:tailEnd/>
          </a:ln>
          <a:effectLst/>
        </p:spPr>
        <p:txBody>
          <a:bodyPr lIns="90488" tIns="44450" rIns="90488" bIns="44450">
            <a:spAutoFit/>
          </a:bodyPr>
          <a:lstStyle/>
          <a:p>
            <a:pPr>
              <a:tabLst>
                <a:tab pos="2286000" algn="ctr"/>
                <a:tab pos="4114800" algn="ctr"/>
                <a:tab pos="5943600" algn="ctr"/>
                <a:tab pos="7772400" algn="ctr"/>
              </a:tabLst>
            </a:pPr>
            <a:r>
              <a:rPr lang="en-US" b="1"/>
              <a:t>	 Resultado 1 	Desvio	 Resultado 2 	Desvio</a:t>
            </a:r>
          </a:p>
        </p:txBody>
      </p:sp>
      <p:sp>
        <p:nvSpPr>
          <p:cNvPr id="108551" name="Line 7"/>
          <p:cNvSpPr>
            <a:spLocks noChangeShapeType="1"/>
          </p:cNvSpPr>
          <p:nvPr/>
        </p:nvSpPr>
        <p:spPr bwMode="auto">
          <a:xfrm>
            <a:off x="622300" y="2971800"/>
            <a:ext cx="8521700" cy="0"/>
          </a:xfrm>
          <a:prstGeom prst="line">
            <a:avLst/>
          </a:prstGeom>
          <a:noFill/>
          <a:ln w="57150" cmpd="thinThick">
            <a:solidFill>
              <a:schemeClr val="tx1"/>
            </a:solidFill>
            <a:round/>
            <a:headEnd/>
            <a:tailEnd/>
          </a:ln>
          <a:effectLst/>
        </p:spPr>
        <p:txBody>
          <a:bodyPr wrap="none" anchor="ctr"/>
          <a:lstStyle/>
          <a:p>
            <a:endParaRPr lang="pt-BR"/>
          </a:p>
        </p:txBody>
      </p:sp>
      <p:sp>
        <p:nvSpPr>
          <p:cNvPr id="108555" name="Rectangle 11"/>
          <p:cNvSpPr>
            <a:spLocks noChangeArrowheads="1"/>
          </p:cNvSpPr>
          <p:nvPr/>
        </p:nvSpPr>
        <p:spPr bwMode="auto">
          <a:xfrm>
            <a:off x="550863" y="190500"/>
            <a:ext cx="7983537" cy="781050"/>
          </a:xfrm>
          <a:prstGeom prst="rect">
            <a:avLst/>
          </a:prstGeom>
          <a:noFill/>
          <a:ln w="12700">
            <a:noFill/>
            <a:miter lim="800000"/>
            <a:headEnd/>
            <a:tailEnd/>
          </a:ln>
          <a:effectLst/>
        </p:spPr>
        <p:txBody>
          <a:bodyPr lIns="90488" tIns="44450" rIns="90488" bIns="44450" anchor="b"/>
          <a:lstStyle/>
          <a:p>
            <a:r>
              <a:rPr lang="en-US" sz="4400" b="1">
                <a:solidFill>
                  <a:srgbClr val="663300"/>
                </a:solidFill>
              </a:rPr>
              <a:t>Descrição do risco</a:t>
            </a:r>
          </a:p>
        </p:txBody>
      </p:sp>
      <p:sp>
        <p:nvSpPr>
          <p:cNvPr id="108556" name="Text Box 12"/>
          <p:cNvSpPr txBox="1">
            <a:spLocks noChangeArrowheads="1"/>
          </p:cNvSpPr>
          <p:nvPr/>
        </p:nvSpPr>
        <p:spPr bwMode="auto">
          <a:xfrm>
            <a:off x="393700" y="1477963"/>
            <a:ext cx="635158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Desvios do rendimento esperado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8549"/>
                                        </p:tgtEl>
                                        <p:attrNameLst>
                                          <p:attrName>style.visibility</p:attrName>
                                        </p:attrNameLst>
                                      </p:cBhvr>
                                      <p:to>
                                        <p:strVal val="visible"/>
                                      </p:to>
                                    </p:set>
                                    <p:animEffect transition="in" filter="wipe(left)">
                                      <p:cBhvr>
                                        <p:cTn id="7" dur="500"/>
                                        <p:tgtEl>
                                          <p:spTgt spid="1085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7" name="Espaço Reservado para Número de Slide 4"/>
          <p:cNvSpPr>
            <a:spLocks noGrp="1"/>
          </p:cNvSpPr>
          <p:nvPr>
            <p:ph type="sldNum" sz="quarter" idx="11"/>
          </p:nvPr>
        </p:nvSpPr>
        <p:spPr/>
        <p:txBody>
          <a:bodyPr/>
          <a:lstStyle/>
          <a:p>
            <a:r>
              <a:rPr lang="en-US"/>
              <a:t>Slide </a:t>
            </a:r>
            <a:fld id="{0680E1E7-8EE1-4EA0-80E1-8DB8B51E5695}" type="slidenum">
              <a:rPr lang="en-US"/>
              <a:pPr/>
              <a:t>2</a:t>
            </a:fld>
            <a:endParaRPr lang="en-US" b="0">
              <a:latin typeface="Times New Roman" pitchFamily="18" charset="0"/>
            </a:endParaRPr>
          </a:p>
        </p:txBody>
      </p:sp>
      <p:sp>
        <p:nvSpPr>
          <p:cNvPr id="7782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7782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77828" name="Rectangle 4"/>
          <p:cNvSpPr>
            <a:spLocks noGrp="1" noChangeArrowheads="1"/>
          </p:cNvSpPr>
          <p:nvPr>
            <p:ph type="title"/>
          </p:nvPr>
        </p:nvSpPr>
        <p:spPr>
          <a:noFill/>
          <a:ln/>
        </p:spPr>
        <p:txBody>
          <a:bodyPr/>
          <a:lstStyle/>
          <a:p>
            <a:r>
              <a:rPr lang="pt-BR"/>
              <a:t>Tópicos para discussão</a:t>
            </a:r>
          </a:p>
        </p:txBody>
      </p:sp>
      <p:sp>
        <p:nvSpPr>
          <p:cNvPr id="77829" name="Rectangle 5"/>
          <p:cNvSpPr>
            <a:spLocks noGrp="1" noChangeArrowheads="1"/>
          </p:cNvSpPr>
          <p:nvPr>
            <p:ph type="body" idx="1"/>
          </p:nvPr>
        </p:nvSpPr>
        <p:spPr>
          <a:noFill/>
          <a:ln/>
        </p:spPr>
        <p:txBody>
          <a:bodyPr/>
          <a:lstStyle/>
          <a:p>
            <a:pPr>
              <a:spcBef>
                <a:spcPct val="70000"/>
              </a:spcBef>
            </a:pPr>
            <a:r>
              <a:rPr lang="pt-BR"/>
              <a:t>Descrição do risco</a:t>
            </a:r>
          </a:p>
          <a:p>
            <a:pPr>
              <a:spcBef>
                <a:spcPct val="70000"/>
              </a:spcBef>
            </a:pPr>
            <a:r>
              <a:rPr lang="pt-BR"/>
              <a:t>Preferências em relação ao risco</a:t>
            </a:r>
          </a:p>
          <a:p>
            <a:pPr>
              <a:spcBef>
                <a:spcPct val="70000"/>
              </a:spcBef>
            </a:pPr>
            <a:r>
              <a:rPr lang="pt-BR"/>
              <a:t>Redução do risco</a:t>
            </a:r>
          </a:p>
          <a:p>
            <a:pPr>
              <a:spcBef>
                <a:spcPct val="70000"/>
              </a:spcBef>
            </a:pPr>
            <a:r>
              <a:rPr lang="pt-BR"/>
              <a:t>Demanda por ativos de risco</a:t>
            </a:r>
          </a:p>
          <a:p>
            <a:pPr>
              <a:spcBef>
                <a:spcPct val="70000"/>
              </a:spcBef>
            </a:pPr>
            <a:r>
              <a:rPr lang="pt-BR"/>
              <a:t>Economia comportamental</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29">
                                            <p:txEl>
                                              <p:pRg st="0" end="0"/>
                                            </p:txEl>
                                          </p:spTgt>
                                        </p:tgtEl>
                                        <p:attrNameLst>
                                          <p:attrName>style.visibility</p:attrName>
                                        </p:attrNameLst>
                                      </p:cBhvr>
                                      <p:to>
                                        <p:strVal val="visible"/>
                                      </p:to>
                                    </p:set>
                                    <p:animEffect transition="in" filter="wipe(left)">
                                      <p:cBhvr>
                                        <p:cTn id="7" dur="500"/>
                                        <p:tgtEl>
                                          <p:spTgt spid="778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29">
                                            <p:txEl>
                                              <p:pRg st="1" end="1"/>
                                            </p:txEl>
                                          </p:spTgt>
                                        </p:tgtEl>
                                        <p:attrNameLst>
                                          <p:attrName>style.visibility</p:attrName>
                                        </p:attrNameLst>
                                      </p:cBhvr>
                                      <p:to>
                                        <p:strVal val="visible"/>
                                      </p:to>
                                    </p:set>
                                    <p:animEffect transition="in" filter="wipe(left)">
                                      <p:cBhvr>
                                        <p:cTn id="12" dur="500"/>
                                        <p:tgtEl>
                                          <p:spTgt spid="778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7829">
                                            <p:txEl>
                                              <p:pRg st="2" end="2"/>
                                            </p:txEl>
                                          </p:spTgt>
                                        </p:tgtEl>
                                        <p:attrNameLst>
                                          <p:attrName>style.visibility</p:attrName>
                                        </p:attrNameLst>
                                      </p:cBhvr>
                                      <p:to>
                                        <p:strVal val="visible"/>
                                      </p:to>
                                    </p:set>
                                    <p:animEffect transition="in" filter="wipe(left)">
                                      <p:cBhvr>
                                        <p:cTn id="17" dur="500"/>
                                        <p:tgtEl>
                                          <p:spTgt spid="778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7829">
                                            <p:txEl>
                                              <p:pRg st="3" end="3"/>
                                            </p:txEl>
                                          </p:spTgt>
                                        </p:tgtEl>
                                        <p:attrNameLst>
                                          <p:attrName>style.visibility</p:attrName>
                                        </p:attrNameLst>
                                      </p:cBhvr>
                                      <p:to>
                                        <p:strVal val="visible"/>
                                      </p:to>
                                    </p:set>
                                    <p:animEffect transition="in" filter="wipe(left)">
                                      <p:cBhvr>
                                        <p:cTn id="22" dur="500"/>
                                        <p:tgtEl>
                                          <p:spTgt spid="778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9" name="Espaço Reservado para Número de Slide 4"/>
          <p:cNvSpPr>
            <a:spLocks noGrp="1"/>
          </p:cNvSpPr>
          <p:nvPr>
            <p:ph type="sldNum" sz="quarter" idx="11"/>
          </p:nvPr>
        </p:nvSpPr>
        <p:spPr/>
        <p:txBody>
          <a:bodyPr/>
          <a:lstStyle/>
          <a:p>
            <a:r>
              <a:rPr lang="en-US"/>
              <a:t>Slide </a:t>
            </a:r>
            <a:fld id="{F60D9901-311B-4850-AFAC-EE9DFA68ADBC}" type="slidenum">
              <a:rPr lang="en-US"/>
              <a:pPr/>
              <a:t>20</a:t>
            </a:fld>
            <a:endParaRPr lang="en-US" b="0">
              <a:latin typeface="Times New Roman" pitchFamily="18" charset="0"/>
            </a:endParaRPr>
          </a:p>
        </p:txBody>
      </p:sp>
      <p:sp>
        <p:nvSpPr>
          <p:cNvPr id="11264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1264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12645" name="Rectangle 5"/>
          <p:cNvSpPr>
            <a:spLocks noGrp="1" noChangeArrowheads="1"/>
          </p:cNvSpPr>
          <p:nvPr>
            <p:ph type="body" idx="1"/>
          </p:nvPr>
        </p:nvSpPr>
        <p:spPr>
          <a:xfrm>
            <a:off x="1143000" y="2193925"/>
            <a:ext cx="7772400" cy="3749675"/>
          </a:xfrm>
          <a:noFill/>
          <a:ln/>
        </p:spPr>
        <p:txBody>
          <a:bodyPr/>
          <a:lstStyle/>
          <a:p>
            <a:pPr>
              <a:spcBef>
                <a:spcPct val="550000"/>
              </a:spcBef>
            </a:pPr>
            <a:r>
              <a:rPr lang="pt-BR"/>
              <a:t>Ajustamento de valores negativos</a:t>
            </a:r>
          </a:p>
          <a:p>
            <a:pPr>
              <a:spcBef>
                <a:spcPct val="70000"/>
              </a:spcBef>
            </a:pPr>
            <a:r>
              <a:rPr lang="pt-BR"/>
              <a:t>O </a:t>
            </a:r>
            <a:r>
              <a:rPr lang="pt-BR">
                <a:solidFill>
                  <a:srgbClr val="FF3300"/>
                </a:solidFill>
              </a:rPr>
              <a:t>desvio padrão</a:t>
            </a:r>
            <a:r>
              <a:rPr lang="pt-BR"/>
              <a:t> é dado pela raiz quadrada da média dos quadrados dos desvios dos payoffs de cada resultado em relação ao valor esperado.</a:t>
            </a:r>
          </a:p>
        </p:txBody>
      </p:sp>
      <p:sp>
        <p:nvSpPr>
          <p:cNvPr id="112646" name="Rectangle 6"/>
          <p:cNvSpPr>
            <a:spLocks noChangeArrowheads="1"/>
          </p:cNvSpPr>
          <p:nvPr/>
        </p:nvSpPr>
        <p:spPr bwMode="auto">
          <a:xfrm>
            <a:off x="1725613" y="5195888"/>
            <a:ext cx="203200" cy="457200"/>
          </a:xfrm>
          <a:prstGeom prst="rect">
            <a:avLst/>
          </a:prstGeom>
          <a:noFill/>
          <a:ln w="12700">
            <a:noFill/>
            <a:miter lim="800000"/>
            <a:headEnd/>
            <a:tailEnd/>
          </a:ln>
          <a:effectLst/>
        </p:spPr>
        <p:txBody>
          <a:bodyPr wrap="none" anchor="ctr"/>
          <a:lstStyle/>
          <a:p>
            <a:endParaRPr lang="pt-BR"/>
          </a:p>
        </p:txBody>
      </p:sp>
      <p:sp>
        <p:nvSpPr>
          <p:cNvPr id="112647" name="Text Box 7"/>
          <p:cNvSpPr txBox="1">
            <a:spLocks noChangeArrowheads="1"/>
          </p:cNvSpPr>
          <p:nvPr/>
        </p:nvSpPr>
        <p:spPr bwMode="auto">
          <a:xfrm>
            <a:off x="534988" y="1427163"/>
            <a:ext cx="2411412"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Variabilidade</a:t>
            </a:r>
          </a:p>
        </p:txBody>
      </p:sp>
      <p:sp>
        <p:nvSpPr>
          <p:cNvPr id="112649" name="Rectangle 9"/>
          <p:cNvSpPr>
            <a:spLocks noGrp="1" noChangeArrowheads="1"/>
          </p:cNvSpPr>
          <p:nvPr>
            <p:ph type="title"/>
          </p:nvPr>
        </p:nvSpPr>
        <p:spPr>
          <a:noFill/>
          <a:ln/>
        </p:spPr>
        <p:txBody>
          <a:bodyPr/>
          <a:lstStyle/>
          <a:p>
            <a:r>
              <a:rPr lang="pt-BR"/>
              <a:t>Descrição do risco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45">
                                            <p:txEl>
                                              <p:pRg st="0" end="0"/>
                                            </p:txEl>
                                          </p:spTgt>
                                        </p:tgtEl>
                                        <p:attrNameLst>
                                          <p:attrName>style.visibility</p:attrName>
                                        </p:attrNameLst>
                                      </p:cBhvr>
                                      <p:to>
                                        <p:strVal val="visible"/>
                                      </p:to>
                                    </p:set>
                                    <p:animEffect transition="in" filter="wipe(left)">
                                      <p:cBhvr>
                                        <p:cTn id="7" dur="500"/>
                                        <p:tgtEl>
                                          <p:spTgt spid="1126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45">
                                            <p:txEl>
                                              <p:pRg st="1" end="1"/>
                                            </p:txEl>
                                          </p:spTgt>
                                        </p:tgtEl>
                                        <p:attrNameLst>
                                          <p:attrName>style.visibility</p:attrName>
                                        </p:attrNameLst>
                                      </p:cBhvr>
                                      <p:to>
                                        <p:strVal val="visible"/>
                                      </p:to>
                                    </p:set>
                                    <p:animEffect transition="in" filter="wipe(left)">
                                      <p:cBhvr>
                                        <p:cTn id="12" dur="500"/>
                                        <p:tgtEl>
                                          <p:spTgt spid="11264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12" name="Espaço Reservado para Número de Slide 4"/>
          <p:cNvSpPr>
            <a:spLocks noGrp="1"/>
          </p:cNvSpPr>
          <p:nvPr>
            <p:ph type="sldNum" sz="quarter" idx="11"/>
          </p:nvPr>
        </p:nvSpPr>
        <p:spPr/>
        <p:txBody>
          <a:bodyPr/>
          <a:lstStyle/>
          <a:p>
            <a:r>
              <a:rPr lang="en-US"/>
              <a:t>Slide </a:t>
            </a:r>
            <a:fld id="{2040D16D-A847-44E0-8ADC-0DBE34CA8759}" type="slidenum">
              <a:rPr lang="en-US"/>
              <a:pPr/>
              <a:t>21</a:t>
            </a:fld>
            <a:endParaRPr lang="en-US" b="0">
              <a:latin typeface="Times New Roman" pitchFamily="18" charset="0"/>
            </a:endParaRPr>
          </a:p>
        </p:txBody>
      </p:sp>
      <p:sp>
        <p:nvSpPr>
          <p:cNvPr id="11469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1469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14692" name="Rectangle 4"/>
          <p:cNvSpPr>
            <a:spLocks noGrp="1" noChangeArrowheads="1"/>
          </p:cNvSpPr>
          <p:nvPr>
            <p:ph type="title"/>
          </p:nvPr>
        </p:nvSpPr>
        <p:spPr>
          <a:noFill/>
          <a:ln/>
        </p:spPr>
        <p:txBody>
          <a:bodyPr/>
          <a:lstStyle/>
          <a:p>
            <a:r>
              <a:rPr lang="pt-BR"/>
              <a:t>Descrição do risco</a:t>
            </a:r>
          </a:p>
        </p:txBody>
      </p:sp>
      <p:sp>
        <p:nvSpPr>
          <p:cNvPr id="114693" name="Rectangle 5"/>
          <p:cNvSpPr>
            <a:spLocks noGrp="1" noChangeArrowheads="1"/>
          </p:cNvSpPr>
          <p:nvPr>
            <p:ph type="body" idx="1"/>
          </p:nvPr>
        </p:nvSpPr>
        <p:spPr>
          <a:xfrm>
            <a:off x="1143000" y="2174875"/>
            <a:ext cx="7772400" cy="3768725"/>
          </a:xfrm>
          <a:noFill/>
          <a:ln/>
        </p:spPr>
        <p:txBody>
          <a:bodyPr/>
          <a:lstStyle/>
          <a:p>
            <a:pPr>
              <a:spcBef>
                <a:spcPct val="550000"/>
              </a:spcBef>
            </a:pPr>
            <a:r>
              <a:rPr lang="pt-BR"/>
              <a:t>O desvio padrão é dado por:</a:t>
            </a:r>
          </a:p>
        </p:txBody>
      </p:sp>
      <p:sp>
        <p:nvSpPr>
          <p:cNvPr id="114694" name="Rectangle 6"/>
          <p:cNvSpPr>
            <a:spLocks noChangeArrowheads="1"/>
          </p:cNvSpPr>
          <p:nvPr/>
        </p:nvSpPr>
        <p:spPr bwMode="auto">
          <a:xfrm>
            <a:off x="1725613" y="5195888"/>
            <a:ext cx="203200" cy="457200"/>
          </a:xfrm>
          <a:prstGeom prst="rect">
            <a:avLst/>
          </a:prstGeom>
          <a:noFill/>
          <a:ln w="12700">
            <a:noFill/>
            <a:miter lim="800000"/>
            <a:headEnd/>
            <a:tailEnd/>
          </a:ln>
          <a:effectLst/>
        </p:spPr>
        <p:txBody>
          <a:bodyPr wrap="none" anchor="ctr"/>
          <a:lstStyle/>
          <a:p>
            <a:endParaRPr lang="pt-BR"/>
          </a:p>
        </p:txBody>
      </p:sp>
      <p:grpSp>
        <p:nvGrpSpPr>
          <p:cNvPr id="114699" name="Group 11"/>
          <p:cNvGrpSpPr>
            <a:grpSpLocks/>
          </p:cNvGrpSpPr>
          <p:nvPr/>
        </p:nvGrpSpPr>
        <p:grpSpPr bwMode="auto">
          <a:xfrm>
            <a:off x="723900" y="3448050"/>
            <a:ext cx="8172450" cy="1200150"/>
            <a:chOff x="456" y="2172"/>
            <a:chExt cx="5148" cy="756"/>
          </a:xfrm>
        </p:grpSpPr>
        <p:sp>
          <p:nvSpPr>
            <p:cNvPr id="114697" name="Rectangle 9"/>
            <p:cNvSpPr>
              <a:spLocks noChangeArrowheads="1"/>
            </p:cNvSpPr>
            <p:nvPr/>
          </p:nvSpPr>
          <p:spPr bwMode="auto">
            <a:xfrm>
              <a:off x="456" y="2172"/>
              <a:ext cx="5148" cy="756"/>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114695" name="Object 7">
              <a:hlinkClick r:id="" action="ppaction://ole?verb=0"/>
            </p:cNvPr>
            <p:cNvGraphicFramePr>
              <a:graphicFrameLocks/>
            </p:cNvGraphicFramePr>
            <p:nvPr/>
          </p:nvGraphicFramePr>
          <p:xfrm>
            <a:off x="515" y="2258"/>
            <a:ext cx="5077" cy="554"/>
          </p:xfrm>
          <a:graphic>
            <a:graphicData uri="http://schemas.openxmlformats.org/presentationml/2006/ole">
              <p:oleObj spid="_x0000_s114695" name="Equação" r:id="rId4" imgW="2793960" imgH="304560" progId="Equation.3">
                <p:embed/>
              </p:oleObj>
            </a:graphicData>
          </a:graphic>
        </p:graphicFrame>
      </p:grpSp>
      <p:sp>
        <p:nvSpPr>
          <p:cNvPr id="114696" name="Text Box 8"/>
          <p:cNvSpPr txBox="1">
            <a:spLocks noChangeArrowheads="1"/>
          </p:cNvSpPr>
          <p:nvPr/>
        </p:nvSpPr>
        <p:spPr bwMode="auto">
          <a:xfrm>
            <a:off x="534988" y="1427163"/>
            <a:ext cx="2411412"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Variabilidade</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4699"/>
                                        </p:tgtEl>
                                        <p:attrNameLst>
                                          <p:attrName>style.visibility</p:attrName>
                                        </p:attrNameLst>
                                      </p:cBhvr>
                                      <p:to>
                                        <p:strVal val="visible"/>
                                      </p:to>
                                    </p:set>
                                    <p:animEffect transition="in" filter="wipe(left)">
                                      <p:cBhvr>
                                        <p:cTn id="7" dur="500"/>
                                        <p:tgtEl>
                                          <p:spTgt spid="114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10" name="Espaço Reservado para Número de Slide 4"/>
          <p:cNvSpPr>
            <a:spLocks noGrp="1"/>
          </p:cNvSpPr>
          <p:nvPr>
            <p:ph type="sldNum" sz="quarter" idx="11"/>
          </p:nvPr>
        </p:nvSpPr>
        <p:spPr/>
        <p:txBody>
          <a:bodyPr/>
          <a:lstStyle/>
          <a:p>
            <a:r>
              <a:rPr lang="en-US"/>
              <a:t>Slide </a:t>
            </a:r>
            <a:fld id="{40D65F8E-4741-4F3A-A856-3B0859C468F6}" type="slidenum">
              <a:rPr lang="en-US"/>
              <a:pPr/>
              <a:t>22</a:t>
            </a:fld>
            <a:endParaRPr lang="en-US" b="0">
              <a:latin typeface="Times New Roman" pitchFamily="18" charset="0"/>
            </a:endParaRPr>
          </a:p>
        </p:txBody>
      </p:sp>
      <p:sp>
        <p:nvSpPr>
          <p:cNvPr id="11673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1673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16741" name="Rectangle 5"/>
          <p:cNvSpPr>
            <a:spLocks noGrp="1" noChangeArrowheads="1"/>
          </p:cNvSpPr>
          <p:nvPr>
            <p:ph type="body" idx="1"/>
          </p:nvPr>
        </p:nvSpPr>
        <p:spPr>
          <a:xfrm>
            <a:off x="0" y="3619500"/>
            <a:ext cx="9144000" cy="955675"/>
          </a:xfrm>
          <a:noFill/>
          <a:ln/>
        </p:spPr>
        <p:txBody>
          <a:bodyPr/>
          <a:lstStyle/>
          <a:p>
            <a:pPr marL="0" indent="0">
              <a:lnSpc>
                <a:spcPct val="80000"/>
              </a:lnSpc>
              <a:spcBef>
                <a:spcPct val="70000"/>
              </a:spcBef>
              <a:buFont typeface="Wingdings" pitchFamily="2" charset="2"/>
              <a:buNone/>
              <a:tabLst>
                <a:tab pos="1828800" algn="r"/>
                <a:tab pos="3143250" algn="r"/>
                <a:tab pos="4572000" algn="r"/>
                <a:tab pos="5943600" algn="r"/>
                <a:tab pos="7258050" algn="r"/>
                <a:tab pos="8401050" algn="r"/>
              </a:tabLst>
            </a:pPr>
            <a:r>
              <a:rPr lang="pt-BR" sz="2000" b="1"/>
              <a:t>Emprego 1	   2.000 	        250.000	        1.000	          250.000	     250.000     500</a:t>
            </a:r>
          </a:p>
          <a:p>
            <a:pPr marL="0" indent="0">
              <a:lnSpc>
                <a:spcPct val="80000"/>
              </a:lnSpc>
              <a:spcBef>
                <a:spcPct val="70000"/>
              </a:spcBef>
              <a:buFont typeface="Wingdings" pitchFamily="2" charset="2"/>
              <a:buNone/>
              <a:tabLst>
                <a:tab pos="1828800" algn="r"/>
                <a:tab pos="3143250" algn="r"/>
                <a:tab pos="4572000" algn="r"/>
                <a:tab pos="5943600" algn="r"/>
                <a:tab pos="7258050" algn="r"/>
                <a:tab pos="8401050" algn="r"/>
              </a:tabLst>
            </a:pPr>
            <a:r>
              <a:rPr lang="pt-BR" sz="2000" b="1"/>
              <a:t>Emprego 2	   1.510	                100	           510	          980.100         9.900	      99,50</a:t>
            </a:r>
          </a:p>
        </p:txBody>
      </p:sp>
      <p:sp>
        <p:nvSpPr>
          <p:cNvPr id="116742" name="Rectangle 6"/>
          <p:cNvSpPr>
            <a:spLocks noChangeArrowheads="1"/>
          </p:cNvSpPr>
          <p:nvPr/>
        </p:nvSpPr>
        <p:spPr bwMode="auto">
          <a:xfrm>
            <a:off x="0" y="2306638"/>
            <a:ext cx="9148763" cy="942975"/>
          </a:xfrm>
          <a:prstGeom prst="rect">
            <a:avLst/>
          </a:prstGeom>
          <a:noFill/>
          <a:ln w="12700">
            <a:noFill/>
            <a:miter lim="800000"/>
            <a:headEnd/>
            <a:tailEnd/>
          </a:ln>
          <a:effectLst/>
        </p:spPr>
        <p:txBody>
          <a:bodyPr lIns="90488" tIns="44450" rIns="90488" bIns="44450">
            <a:spAutoFit/>
          </a:bodyPr>
          <a:lstStyle/>
          <a:p>
            <a:pPr>
              <a:tabLst>
                <a:tab pos="1485900" algn="ctr"/>
                <a:tab pos="2857500" algn="ctr"/>
                <a:tab pos="4286250" algn="ctr"/>
                <a:tab pos="5600700" algn="ctr"/>
                <a:tab pos="6800850" algn="ctr"/>
                <a:tab pos="8058150" algn="ctr"/>
              </a:tabLst>
            </a:pPr>
            <a:r>
              <a:rPr lang="en-US" sz="2000" b="1"/>
              <a:t>					               </a:t>
            </a:r>
            <a:r>
              <a:rPr lang="en-US" sz="1800" b="1"/>
              <a:t>Média do				            Quadrado 		             Quadrado	    quadrado 	   Desvio	             Resultado 1 	  do desvio   Resultado 2 	  do desvio	    do desvio 	   padrão</a:t>
            </a:r>
          </a:p>
        </p:txBody>
      </p:sp>
      <p:sp>
        <p:nvSpPr>
          <p:cNvPr id="116743" name="Line 7"/>
          <p:cNvSpPr>
            <a:spLocks noChangeShapeType="1"/>
          </p:cNvSpPr>
          <p:nvPr/>
        </p:nvSpPr>
        <p:spPr bwMode="auto">
          <a:xfrm>
            <a:off x="0" y="3289300"/>
            <a:ext cx="9144000" cy="0"/>
          </a:xfrm>
          <a:prstGeom prst="line">
            <a:avLst/>
          </a:prstGeom>
          <a:noFill/>
          <a:ln w="57150" cmpd="thinThick">
            <a:solidFill>
              <a:schemeClr val="tx1"/>
            </a:solidFill>
            <a:round/>
            <a:headEnd/>
            <a:tailEnd/>
          </a:ln>
          <a:effectLst/>
        </p:spPr>
        <p:txBody>
          <a:bodyPr wrap="none" anchor="ctr"/>
          <a:lstStyle/>
          <a:p>
            <a:endParaRPr lang="pt-BR"/>
          </a:p>
        </p:txBody>
      </p:sp>
      <p:sp>
        <p:nvSpPr>
          <p:cNvPr id="116745" name="Rectangle 9"/>
          <p:cNvSpPr>
            <a:spLocks noChangeArrowheads="1"/>
          </p:cNvSpPr>
          <p:nvPr/>
        </p:nvSpPr>
        <p:spPr bwMode="auto">
          <a:xfrm>
            <a:off x="550863" y="190500"/>
            <a:ext cx="7983537" cy="781050"/>
          </a:xfrm>
          <a:prstGeom prst="rect">
            <a:avLst/>
          </a:prstGeom>
          <a:noFill/>
          <a:ln w="12700">
            <a:noFill/>
            <a:miter lim="800000"/>
            <a:headEnd/>
            <a:tailEnd/>
          </a:ln>
          <a:effectLst/>
        </p:spPr>
        <p:txBody>
          <a:bodyPr lIns="90488" tIns="44450" rIns="90488" bIns="44450" anchor="b"/>
          <a:lstStyle/>
          <a:p>
            <a:r>
              <a:rPr lang="en-US" sz="4400" b="1">
                <a:solidFill>
                  <a:srgbClr val="663300"/>
                </a:solidFill>
              </a:rPr>
              <a:t>Descrição do risco</a:t>
            </a:r>
          </a:p>
        </p:txBody>
      </p:sp>
      <p:sp>
        <p:nvSpPr>
          <p:cNvPr id="116746" name="Text Box 10"/>
          <p:cNvSpPr txBox="1">
            <a:spLocks noChangeArrowheads="1"/>
          </p:cNvSpPr>
          <p:nvPr/>
        </p:nvSpPr>
        <p:spPr bwMode="auto">
          <a:xfrm>
            <a:off x="622300" y="1389063"/>
            <a:ext cx="41751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Cálculo da variância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6741">
                                            <p:txEl>
                                              <p:pRg st="0" end="0"/>
                                            </p:txEl>
                                          </p:spTgt>
                                        </p:tgtEl>
                                        <p:attrNameLst>
                                          <p:attrName>style.visibility</p:attrName>
                                        </p:attrNameLst>
                                      </p:cBhvr>
                                      <p:to>
                                        <p:strVal val="visible"/>
                                      </p:to>
                                    </p:set>
                                    <p:animEffect transition="in" filter="wipe(left)">
                                      <p:cBhvr>
                                        <p:cTn id="7" dur="500"/>
                                        <p:tgtEl>
                                          <p:spTgt spid="1167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6741">
                                            <p:txEl>
                                              <p:pRg st="1" end="1"/>
                                            </p:txEl>
                                          </p:spTgt>
                                        </p:tgtEl>
                                        <p:attrNameLst>
                                          <p:attrName>style.visibility</p:attrName>
                                        </p:attrNameLst>
                                      </p:cBhvr>
                                      <p:to>
                                        <p:strVal val="visible"/>
                                      </p:to>
                                    </p:set>
                                    <p:animEffect transition="in" filter="wipe(left)">
                                      <p:cBhvr>
                                        <p:cTn id="12" dur="500"/>
                                        <p:tgtEl>
                                          <p:spTgt spid="11674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9" name="Espaço Reservado para Número de Slide 4"/>
          <p:cNvSpPr>
            <a:spLocks noGrp="1"/>
          </p:cNvSpPr>
          <p:nvPr>
            <p:ph type="sldNum" sz="quarter" idx="11"/>
          </p:nvPr>
        </p:nvSpPr>
        <p:spPr/>
        <p:txBody>
          <a:bodyPr/>
          <a:lstStyle/>
          <a:p>
            <a:r>
              <a:rPr lang="en-US"/>
              <a:t>Slide </a:t>
            </a:r>
            <a:fld id="{01B3C069-5C8C-4C45-B8B0-BD67C5C09E3A}" type="slidenum">
              <a:rPr lang="en-US"/>
              <a:pPr/>
              <a:t>23</a:t>
            </a:fld>
            <a:endParaRPr lang="en-US" b="0">
              <a:latin typeface="Times New Roman" pitchFamily="18" charset="0"/>
            </a:endParaRPr>
          </a:p>
        </p:txBody>
      </p:sp>
      <p:sp>
        <p:nvSpPr>
          <p:cNvPr id="11878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1878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18788" name="Rectangle 4"/>
          <p:cNvSpPr>
            <a:spLocks noGrp="1" noChangeArrowheads="1"/>
          </p:cNvSpPr>
          <p:nvPr>
            <p:ph type="title"/>
          </p:nvPr>
        </p:nvSpPr>
        <p:spPr>
          <a:noFill/>
          <a:ln/>
        </p:spPr>
        <p:txBody>
          <a:bodyPr/>
          <a:lstStyle/>
          <a:p>
            <a:r>
              <a:rPr lang="pt-BR"/>
              <a:t>Descrição do risco</a:t>
            </a:r>
          </a:p>
        </p:txBody>
      </p:sp>
      <p:sp>
        <p:nvSpPr>
          <p:cNvPr id="118789" name="Rectangle 5"/>
          <p:cNvSpPr>
            <a:spLocks noGrp="1" noChangeArrowheads="1"/>
          </p:cNvSpPr>
          <p:nvPr>
            <p:ph type="body" idx="1"/>
          </p:nvPr>
        </p:nvSpPr>
        <p:spPr>
          <a:noFill/>
          <a:ln/>
        </p:spPr>
        <p:txBody>
          <a:bodyPr/>
          <a:lstStyle/>
          <a:p>
            <a:pPr>
              <a:spcBef>
                <a:spcPct val="70000"/>
              </a:spcBef>
            </a:pPr>
            <a:r>
              <a:rPr lang="pt-BR"/>
              <a:t>Os desvios padrão dos dois empregos são:</a:t>
            </a:r>
          </a:p>
        </p:txBody>
      </p:sp>
      <p:graphicFrame>
        <p:nvGraphicFramePr>
          <p:cNvPr id="118790" name="Object 6">
            <a:hlinkClick r:id="" action="ppaction://ole?verb=0"/>
          </p:cNvPr>
          <p:cNvGraphicFramePr>
            <a:graphicFrameLocks/>
          </p:cNvGraphicFramePr>
          <p:nvPr/>
        </p:nvGraphicFramePr>
        <p:xfrm>
          <a:off x="1866900" y="2830513"/>
          <a:ext cx="5386388" cy="4027487"/>
        </p:xfrm>
        <a:graphic>
          <a:graphicData uri="http://schemas.openxmlformats.org/presentationml/2006/ole">
            <p:oleObj spid="_x0000_s118790" name="Equação" r:id="rId4" imgW="2323800" imgH="1739880" progId="Equation.3">
              <p:embed/>
            </p:oleObj>
          </a:graphicData>
        </a:graphic>
      </p:graphicFrame>
      <p:sp>
        <p:nvSpPr>
          <p:cNvPr id="118791" name="Rectangle 7"/>
          <p:cNvSpPr>
            <a:spLocks noChangeArrowheads="1"/>
          </p:cNvSpPr>
          <p:nvPr/>
        </p:nvSpPr>
        <p:spPr bwMode="auto">
          <a:xfrm>
            <a:off x="3252788" y="4010025"/>
            <a:ext cx="2236787" cy="515938"/>
          </a:xfrm>
          <a:prstGeom prst="rect">
            <a:avLst/>
          </a:prstGeom>
          <a:noFill/>
          <a:ln w="12700">
            <a:noFill/>
            <a:miter lim="800000"/>
            <a:headEnd/>
            <a:tailEnd/>
          </a:ln>
          <a:effectLst/>
        </p:spPr>
        <p:txBody>
          <a:bodyPr wrap="none" lIns="90488" tIns="44450" rIns="90488" bIns="44450">
            <a:spAutoFit/>
          </a:bodyPr>
          <a:lstStyle/>
          <a:p>
            <a:r>
              <a:rPr lang="en-US" sz="2800" b="1">
                <a:solidFill>
                  <a:srgbClr val="FF3300"/>
                </a:solidFill>
              </a:rPr>
              <a:t>*maior risco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8790"/>
                                        </p:tgtEl>
                                        <p:attrNameLst>
                                          <p:attrName>style.visibility</p:attrName>
                                        </p:attrNameLst>
                                      </p:cBhvr>
                                      <p:to>
                                        <p:strVal val="visible"/>
                                      </p:to>
                                    </p:set>
                                    <p:animEffect transition="in" filter="wipe(left)">
                                      <p:cBhvr>
                                        <p:cTn id="7" dur="500"/>
                                        <p:tgtEl>
                                          <p:spTgt spid="11879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8791"/>
                                        </p:tgtEl>
                                        <p:attrNameLst>
                                          <p:attrName>style.visibility</p:attrName>
                                        </p:attrNameLst>
                                      </p:cBhvr>
                                      <p:to>
                                        <p:strVal val="visible"/>
                                      </p:to>
                                    </p:set>
                                    <p:animEffect transition="in" filter="wipe(left)">
                                      <p:cBhvr>
                                        <p:cTn id="12" dur="500"/>
                                        <p:tgtEl>
                                          <p:spTgt spid="1187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91"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07C0541A-7EAE-4D52-8F66-E5C0A82E628F}" type="slidenum">
              <a:rPr lang="en-US"/>
              <a:pPr/>
              <a:t>24</a:t>
            </a:fld>
            <a:endParaRPr lang="en-US" b="0">
              <a:latin typeface="Times New Roman" pitchFamily="18" charset="0"/>
            </a:endParaRPr>
          </a:p>
        </p:txBody>
      </p:sp>
      <p:sp>
        <p:nvSpPr>
          <p:cNvPr id="12083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2083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20836" name="Rectangle 4"/>
          <p:cNvSpPr>
            <a:spLocks noGrp="1" noChangeArrowheads="1"/>
          </p:cNvSpPr>
          <p:nvPr>
            <p:ph type="title"/>
          </p:nvPr>
        </p:nvSpPr>
        <p:spPr>
          <a:noFill/>
          <a:ln/>
        </p:spPr>
        <p:txBody>
          <a:bodyPr/>
          <a:lstStyle/>
          <a:p>
            <a:r>
              <a:rPr lang="pt-BR"/>
              <a:t>Descrição do risco</a:t>
            </a:r>
          </a:p>
        </p:txBody>
      </p:sp>
      <p:sp>
        <p:nvSpPr>
          <p:cNvPr id="120837" name="Rectangle 5"/>
          <p:cNvSpPr>
            <a:spLocks noGrp="1" noChangeArrowheads="1"/>
          </p:cNvSpPr>
          <p:nvPr>
            <p:ph type="body" idx="1"/>
          </p:nvPr>
        </p:nvSpPr>
        <p:spPr>
          <a:noFill/>
          <a:ln/>
        </p:spPr>
        <p:txBody>
          <a:bodyPr/>
          <a:lstStyle/>
          <a:p>
            <a:pPr>
              <a:spcBef>
                <a:spcPct val="550000"/>
              </a:spcBef>
            </a:pPr>
            <a:r>
              <a:rPr lang="pt-BR"/>
              <a:t>O desvio padrão pode ser usado quando há vários resultados possíveis em vez de apenas dois.</a:t>
            </a:r>
          </a:p>
        </p:txBody>
      </p:sp>
      <p:sp>
        <p:nvSpPr>
          <p:cNvPr id="120838" name="Rectangle 6"/>
          <p:cNvSpPr>
            <a:spLocks noChangeArrowheads="1"/>
          </p:cNvSpPr>
          <p:nvPr/>
        </p:nvSpPr>
        <p:spPr bwMode="auto">
          <a:xfrm>
            <a:off x="1725613" y="5195888"/>
            <a:ext cx="203200" cy="457200"/>
          </a:xfrm>
          <a:prstGeom prst="rect">
            <a:avLst/>
          </a:prstGeom>
          <a:noFill/>
          <a:ln w="12700">
            <a:noFill/>
            <a:miter lim="800000"/>
            <a:headEnd/>
            <a:tailEnd/>
          </a:ln>
          <a:effectLst/>
        </p:spPr>
        <p:txBody>
          <a:bodyPr wrap="none" anchor="ctr"/>
          <a:lstStyle/>
          <a:p>
            <a:endParaRPr lang="pt-BR"/>
          </a:p>
        </p:txBody>
      </p:sp>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9" name="Espaço Reservado para Número de Slide 4"/>
          <p:cNvSpPr>
            <a:spLocks noGrp="1"/>
          </p:cNvSpPr>
          <p:nvPr>
            <p:ph type="sldNum" sz="quarter" idx="11"/>
          </p:nvPr>
        </p:nvSpPr>
        <p:spPr/>
        <p:txBody>
          <a:bodyPr/>
          <a:lstStyle/>
          <a:p>
            <a:r>
              <a:rPr lang="en-US"/>
              <a:t>Slide </a:t>
            </a:r>
            <a:fld id="{A981F838-C3EA-4343-9ECF-94386304F1D9}" type="slidenum">
              <a:rPr lang="en-US"/>
              <a:pPr/>
              <a:t>25</a:t>
            </a:fld>
            <a:endParaRPr lang="en-US" b="0">
              <a:latin typeface="Times New Roman" pitchFamily="18" charset="0"/>
            </a:endParaRPr>
          </a:p>
        </p:txBody>
      </p:sp>
      <p:sp>
        <p:nvSpPr>
          <p:cNvPr id="12288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2288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22884" name="Rectangle 4"/>
          <p:cNvSpPr>
            <a:spLocks noGrp="1" noChangeArrowheads="1"/>
          </p:cNvSpPr>
          <p:nvPr>
            <p:ph type="title"/>
          </p:nvPr>
        </p:nvSpPr>
        <p:spPr>
          <a:noFill/>
          <a:ln/>
        </p:spPr>
        <p:txBody>
          <a:bodyPr/>
          <a:lstStyle/>
          <a:p>
            <a:r>
              <a:rPr lang="pt-BR"/>
              <a:t>Descrição do risco</a:t>
            </a:r>
          </a:p>
        </p:txBody>
      </p:sp>
      <p:sp>
        <p:nvSpPr>
          <p:cNvPr id="122885" name="Rectangle 5"/>
          <p:cNvSpPr>
            <a:spLocks noGrp="1" noChangeArrowheads="1"/>
          </p:cNvSpPr>
          <p:nvPr>
            <p:ph type="body" idx="1"/>
          </p:nvPr>
        </p:nvSpPr>
        <p:spPr>
          <a:xfrm>
            <a:off x="1143000" y="2270125"/>
            <a:ext cx="7772400" cy="3673475"/>
          </a:xfrm>
          <a:noFill/>
          <a:ln/>
        </p:spPr>
        <p:txBody>
          <a:bodyPr/>
          <a:lstStyle/>
          <a:p>
            <a:pPr>
              <a:spcBef>
                <a:spcPct val="70000"/>
              </a:spcBef>
            </a:pPr>
            <a:r>
              <a:rPr lang="pt-BR"/>
              <a:t>Suponha que o emprego 1 ofereça rendimentos que variam de $1.000 a $2.000, com incrementos de $100, sendo todos igualmente possíveis.</a:t>
            </a:r>
          </a:p>
        </p:txBody>
      </p:sp>
      <p:sp>
        <p:nvSpPr>
          <p:cNvPr id="122886" name="Rectangle 6"/>
          <p:cNvSpPr>
            <a:spLocks noChangeArrowheads="1"/>
          </p:cNvSpPr>
          <p:nvPr/>
        </p:nvSpPr>
        <p:spPr bwMode="auto">
          <a:xfrm>
            <a:off x="1725613" y="5195888"/>
            <a:ext cx="203200" cy="457200"/>
          </a:xfrm>
          <a:prstGeom prst="rect">
            <a:avLst/>
          </a:prstGeom>
          <a:noFill/>
          <a:ln w="12700">
            <a:noFill/>
            <a:miter lim="800000"/>
            <a:headEnd/>
            <a:tailEnd/>
          </a:ln>
          <a:effectLst/>
        </p:spPr>
        <p:txBody>
          <a:bodyPr wrap="none" anchor="ctr"/>
          <a:lstStyle/>
          <a:p>
            <a:endParaRPr lang="pt-BR"/>
          </a:p>
        </p:txBody>
      </p:sp>
      <p:sp>
        <p:nvSpPr>
          <p:cNvPr id="122887" name="Text Box 7"/>
          <p:cNvSpPr txBox="1">
            <a:spLocks noChangeArrowheads="1"/>
          </p:cNvSpPr>
          <p:nvPr/>
        </p:nvSpPr>
        <p:spPr bwMode="auto">
          <a:xfrm>
            <a:off x="908050" y="1427163"/>
            <a:ext cx="16795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Exemplo</a:t>
            </a:r>
            <a:endParaRPr lang="en-US" sz="3200" b="1"/>
          </a:p>
        </p:txBody>
      </p:sp>
    </p:spTree>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9" name="Espaço Reservado para Número de Slide 4"/>
          <p:cNvSpPr>
            <a:spLocks noGrp="1"/>
          </p:cNvSpPr>
          <p:nvPr>
            <p:ph type="sldNum" sz="quarter" idx="11"/>
          </p:nvPr>
        </p:nvSpPr>
        <p:spPr/>
        <p:txBody>
          <a:bodyPr/>
          <a:lstStyle/>
          <a:p>
            <a:r>
              <a:rPr lang="en-US"/>
              <a:t>Slide </a:t>
            </a:r>
            <a:fld id="{7EB4FAAA-B83D-4BAC-AADB-7DBD08A9B81F}" type="slidenum">
              <a:rPr lang="en-US"/>
              <a:pPr/>
              <a:t>26</a:t>
            </a:fld>
            <a:endParaRPr lang="en-US" b="0">
              <a:latin typeface="Times New Roman" pitchFamily="18" charset="0"/>
            </a:endParaRPr>
          </a:p>
        </p:txBody>
      </p:sp>
      <p:sp>
        <p:nvSpPr>
          <p:cNvPr id="323586" name="Rectangle 2050"/>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23587" name="Rectangle 2051"/>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23588" name="Rectangle 2052"/>
          <p:cNvSpPr>
            <a:spLocks noGrp="1" noChangeArrowheads="1"/>
          </p:cNvSpPr>
          <p:nvPr>
            <p:ph type="title"/>
          </p:nvPr>
        </p:nvSpPr>
        <p:spPr>
          <a:noFill/>
          <a:ln/>
        </p:spPr>
        <p:txBody>
          <a:bodyPr/>
          <a:lstStyle/>
          <a:p>
            <a:r>
              <a:rPr lang="pt-BR"/>
              <a:t>Descrição do risco</a:t>
            </a:r>
          </a:p>
        </p:txBody>
      </p:sp>
      <p:sp>
        <p:nvSpPr>
          <p:cNvPr id="323589" name="Rectangle 2053"/>
          <p:cNvSpPr>
            <a:spLocks noGrp="1" noChangeArrowheads="1"/>
          </p:cNvSpPr>
          <p:nvPr>
            <p:ph type="body" idx="1"/>
          </p:nvPr>
        </p:nvSpPr>
        <p:spPr>
          <a:xfrm>
            <a:off x="1143000" y="2270125"/>
            <a:ext cx="7772400" cy="3673475"/>
          </a:xfrm>
          <a:noFill/>
          <a:ln/>
        </p:spPr>
        <p:txBody>
          <a:bodyPr/>
          <a:lstStyle/>
          <a:p>
            <a:pPr>
              <a:spcBef>
                <a:spcPct val="70000"/>
              </a:spcBef>
            </a:pPr>
            <a:r>
              <a:rPr lang="pt-BR"/>
              <a:t>Suponha que o emprego 2 ofereça rendimentos que variam de $1.300 a $1.700, com incrementos de $100, sendo, também, todos igualmente possíveis.</a:t>
            </a:r>
          </a:p>
        </p:txBody>
      </p:sp>
      <p:sp>
        <p:nvSpPr>
          <p:cNvPr id="323590" name="Rectangle 2054"/>
          <p:cNvSpPr>
            <a:spLocks noChangeArrowheads="1"/>
          </p:cNvSpPr>
          <p:nvPr/>
        </p:nvSpPr>
        <p:spPr bwMode="auto">
          <a:xfrm>
            <a:off x="1725613" y="5195888"/>
            <a:ext cx="203200" cy="457200"/>
          </a:xfrm>
          <a:prstGeom prst="rect">
            <a:avLst/>
          </a:prstGeom>
          <a:noFill/>
          <a:ln w="12700">
            <a:noFill/>
            <a:miter lim="800000"/>
            <a:headEnd/>
            <a:tailEnd/>
          </a:ln>
          <a:effectLst/>
        </p:spPr>
        <p:txBody>
          <a:bodyPr wrap="none" anchor="ctr"/>
          <a:lstStyle/>
          <a:p>
            <a:endParaRPr lang="pt-BR"/>
          </a:p>
        </p:txBody>
      </p:sp>
      <p:sp>
        <p:nvSpPr>
          <p:cNvPr id="323591" name="Text Box 2055"/>
          <p:cNvSpPr txBox="1">
            <a:spLocks noChangeArrowheads="1"/>
          </p:cNvSpPr>
          <p:nvPr/>
        </p:nvSpPr>
        <p:spPr bwMode="auto">
          <a:xfrm>
            <a:off x="908050" y="1427163"/>
            <a:ext cx="16795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Exemplo</a:t>
            </a:r>
            <a:endParaRPr lang="en-US" sz="3200" b="1"/>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3589">
                                            <p:txEl>
                                              <p:pRg st="0" end="0"/>
                                            </p:txEl>
                                          </p:spTgt>
                                        </p:tgtEl>
                                        <p:attrNameLst>
                                          <p:attrName>style.visibility</p:attrName>
                                        </p:attrNameLst>
                                      </p:cBhvr>
                                      <p:to>
                                        <p:strVal val="visible"/>
                                      </p:to>
                                    </p:set>
                                    <p:animEffect transition="in" filter="wipe(left)">
                                      <p:cBhvr>
                                        <p:cTn id="7" dur="500"/>
                                        <p:tgtEl>
                                          <p:spTgt spid="32358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9"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Espaço Reservado para Rodapé 2"/>
          <p:cNvSpPr>
            <a:spLocks noGrp="1"/>
          </p:cNvSpPr>
          <p:nvPr>
            <p:ph type="ftr" sz="quarter" idx="10"/>
          </p:nvPr>
        </p:nvSpPr>
        <p:spPr/>
        <p:txBody>
          <a:bodyPr/>
          <a:lstStyle/>
          <a:p>
            <a:r>
              <a:rPr lang="en-US"/>
              <a:t>Capítulo 5 	</a:t>
            </a:r>
            <a:r>
              <a:rPr lang="en-US" sz="1400"/>
              <a:t>©2006 by Pearson Education do Brasil</a:t>
            </a:r>
            <a:endParaRPr lang="en-US"/>
          </a:p>
        </p:txBody>
      </p:sp>
      <p:sp>
        <p:nvSpPr>
          <p:cNvPr id="29" name="Espaço Reservado para Número de Slide 3"/>
          <p:cNvSpPr>
            <a:spLocks noGrp="1"/>
          </p:cNvSpPr>
          <p:nvPr>
            <p:ph type="sldNum" sz="quarter" idx="11"/>
          </p:nvPr>
        </p:nvSpPr>
        <p:spPr/>
        <p:txBody>
          <a:bodyPr/>
          <a:lstStyle/>
          <a:p>
            <a:r>
              <a:rPr lang="en-US"/>
              <a:t>Slide </a:t>
            </a:r>
            <a:fld id="{7452B0B1-C32A-4443-A476-5976737F6432}" type="slidenum">
              <a:rPr lang="en-US"/>
              <a:pPr/>
              <a:t>27</a:t>
            </a:fld>
            <a:endParaRPr lang="en-US" b="0">
              <a:latin typeface="Times New Roman" pitchFamily="18" charset="0"/>
            </a:endParaRPr>
          </a:p>
        </p:txBody>
      </p:sp>
      <p:sp>
        <p:nvSpPr>
          <p:cNvPr id="12902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2902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29029" name="Line 5"/>
          <p:cNvSpPr>
            <a:spLocks noChangeShapeType="1"/>
          </p:cNvSpPr>
          <p:nvPr/>
        </p:nvSpPr>
        <p:spPr bwMode="auto">
          <a:xfrm>
            <a:off x="2590800" y="1892300"/>
            <a:ext cx="0" cy="4076700"/>
          </a:xfrm>
          <a:prstGeom prst="line">
            <a:avLst/>
          </a:prstGeom>
          <a:noFill/>
          <a:ln w="25400">
            <a:solidFill>
              <a:schemeClr val="tx1"/>
            </a:solidFill>
            <a:round/>
            <a:headEnd/>
            <a:tailEnd/>
          </a:ln>
          <a:effectLst/>
        </p:spPr>
        <p:txBody>
          <a:bodyPr wrap="none" anchor="ctr"/>
          <a:lstStyle/>
          <a:p>
            <a:endParaRPr lang="pt-BR"/>
          </a:p>
        </p:txBody>
      </p:sp>
      <p:sp>
        <p:nvSpPr>
          <p:cNvPr id="129030" name="Rectangle 6"/>
          <p:cNvSpPr>
            <a:spLocks noChangeArrowheads="1"/>
          </p:cNvSpPr>
          <p:nvPr/>
        </p:nvSpPr>
        <p:spPr bwMode="auto">
          <a:xfrm>
            <a:off x="6413500" y="5767388"/>
            <a:ext cx="958850" cy="393700"/>
          </a:xfrm>
          <a:prstGeom prst="rect">
            <a:avLst/>
          </a:prstGeom>
          <a:noFill/>
          <a:ln w="12700">
            <a:noFill/>
            <a:miter lim="800000"/>
            <a:headEnd/>
            <a:tailEnd/>
          </a:ln>
          <a:effectLst/>
        </p:spPr>
        <p:txBody>
          <a:bodyPr wrap="none" lIns="90488" tIns="44450" rIns="90488" bIns="44450">
            <a:spAutoFit/>
          </a:bodyPr>
          <a:lstStyle/>
          <a:p>
            <a:r>
              <a:rPr lang="en-US" sz="2000" b="1"/>
              <a:t>Renda</a:t>
            </a:r>
            <a:endParaRPr lang="en-US" b="1">
              <a:latin typeface="Times New Roman" pitchFamily="18" charset="0"/>
            </a:endParaRPr>
          </a:p>
        </p:txBody>
      </p:sp>
      <p:sp>
        <p:nvSpPr>
          <p:cNvPr id="129031" name="Rectangle 7"/>
          <p:cNvSpPr>
            <a:spLocks noChangeArrowheads="1"/>
          </p:cNvSpPr>
          <p:nvPr/>
        </p:nvSpPr>
        <p:spPr bwMode="auto">
          <a:xfrm>
            <a:off x="2046288" y="4260850"/>
            <a:ext cx="498475" cy="363538"/>
          </a:xfrm>
          <a:prstGeom prst="rect">
            <a:avLst/>
          </a:prstGeom>
          <a:noFill/>
          <a:ln w="12700">
            <a:noFill/>
            <a:miter lim="800000"/>
            <a:headEnd/>
            <a:tailEnd/>
          </a:ln>
          <a:effectLst/>
        </p:spPr>
        <p:txBody>
          <a:bodyPr wrap="none" lIns="90488" tIns="44450" rIns="90488" bIns="44450">
            <a:spAutoFit/>
          </a:bodyPr>
          <a:lstStyle/>
          <a:p>
            <a:r>
              <a:rPr lang="en-US" sz="1800" b="1"/>
              <a:t>0,1</a:t>
            </a:r>
          </a:p>
        </p:txBody>
      </p:sp>
      <p:sp>
        <p:nvSpPr>
          <p:cNvPr id="129033" name="Rectangle 9"/>
          <p:cNvSpPr>
            <a:spLocks noChangeArrowheads="1"/>
          </p:cNvSpPr>
          <p:nvPr/>
        </p:nvSpPr>
        <p:spPr bwMode="auto">
          <a:xfrm>
            <a:off x="3124200" y="6235700"/>
            <a:ext cx="2895600" cy="457200"/>
          </a:xfrm>
          <a:prstGeom prst="rect">
            <a:avLst/>
          </a:prstGeom>
          <a:noFill/>
          <a:ln w="12700">
            <a:noFill/>
            <a:miter lim="800000"/>
            <a:headEnd/>
            <a:tailEnd/>
          </a:ln>
          <a:effectLst/>
        </p:spPr>
        <p:txBody>
          <a:bodyPr wrap="none" anchor="ctr"/>
          <a:lstStyle/>
          <a:p>
            <a:endParaRPr lang="pt-BR"/>
          </a:p>
        </p:txBody>
      </p:sp>
      <p:sp>
        <p:nvSpPr>
          <p:cNvPr id="129034" name="Line 10"/>
          <p:cNvSpPr>
            <a:spLocks noChangeShapeType="1"/>
          </p:cNvSpPr>
          <p:nvPr/>
        </p:nvSpPr>
        <p:spPr bwMode="auto">
          <a:xfrm>
            <a:off x="3086100" y="5949950"/>
            <a:ext cx="3340100" cy="0"/>
          </a:xfrm>
          <a:prstGeom prst="line">
            <a:avLst/>
          </a:prstGeom>
          <a:noFill/>
          <a:ln w="25400">
            <a:solidFill>
              <a:schemeClr val="tx1"/>
            </a:solidFill>
            <a:round/>
            <a:headEnd/>
            <a:tailEnd/>
          </a:ln>
          <a:effectLst/>
        </p:spPr>
        <p:txBody>
          <a:bodyPr wrap="none" anchor="ctr"/>
          <a:lstStyle/>
          <a:p>
            <a:endParaRPr lang="pt-BR"/>
          </a:p>
        </p:txBody>
      </p:sp>
      <p:sp>
        <p:nvSpPr>
          <p:cNvPr id="129035" name="Rectangle 11"/>
          <p:cNvSpPr>
            <a:spLocks noChangeArrowheads="1"/>
          </p:cNvSpPr>
          <p:nvPr/>
        </p:nvSpPr>
        <p:spPr bwMode="auto">
          <a:xfrm>
            <a:off x="3117850" y="5938838"/>
            <a:ext cx="879475" cy="363537"/>
          </a:xfrm>
          <a:prstGeom prst="rect">
            <a:avLst/>
          </a:prstGeom>
          <a:noFill/>
          <a:ln w="12700">
            <a:noFill/>
            <a:miter lim="800000"/>
            <a:headEnd/>
            <a:tailEnd/>
          </a:ln>
          <a:effectLst/>
        </p:spPr>
        <p:txBody>
          <a:bodyPr wrap="none" lIns="90488" tIns="44450" rIns="90488" bIns="44450">
            <a:spAutoFit/>
          </a:bodyPr>
          <a:lstStyle/>
          <a:p>
            <a:r>
              <a:rPr lang="en-US" sz="1800" b="1"/>
              <a:t>$1.000</a:t>
            </a:r>
          </a:p>
        </p:txBody>
      </p:sp>
      <p:sp>
        <p:nvSpPr>
          <p:cNvPr id="129036" name="Rectangle 12"/>
          <p:cNvSpPr>
            <a:spLocks noChangeArrowheads="1"/>
          </p:cNvSpPr>
          <p:nvPr/>
        </p:nvSpPr>
        <p:spPr bwMode="auto">
          <a:xfrm>
            <a:off x="4260850" y="5938838"/>
            <a:ext cx="879475" cy="363537"/>
          </a:xfrm>
          <a:prstGeom prst="rect">
            <a:avLst/>
          </a:prstGeom>
          <a:noFill/>
          <a:ln w="12700">
            <a:noFill/>
            <a:miter lim="800000"/>
            <a:headEnd/>
            <a:tailEnd/>
          </a:ln>
          <a:effectLst/>
        </p:spPr>
        <p:txBody>
          <a:bodyPr wrap="none" lIns="90488" tIns="44450" rIns="90488" bIns="44450">
            <a:spAutoFit/>
          </a:bodyPr>
          <a:lstStyle/>
          <a:p>
            <a:r>
              <a:rPr lang="en-US" sz="1800" b="1"/>
              <a:t>$1.500</a:t>
            </a:r>
          </a:p>
        </p:txBody>
      </p:sp>
      <p:sp>
        <p:nvSpPr>
          <p:cNvPr id="129037" name="Rectangle 13"/>
          <p:cNvSpPr>
            <a:spLocks noChangeArrowheads="1"/>
          </p:cNvSpPr>
          <p:nvPr/>
        </p:nvSpPr>
        <p:spPr bwMode="auto">
          <a:xfrm>
            <a:off x="5403850" y="5938838"/>
            <a:ext cx="879475" cy="363537"/>
          </a:xfrm>
          <a:prstGeom prst="rect">
            <a:avLst/>
          </a:prstGeom>
          <a:noFill/>
          <a:ln w="12700">
            <a:noFill/>
            <a:miter lim="800000"/>
            <a:headEnd/>
            <a:tailEnd/>
          </a:ln>
          <a:effectLst/>
        </p:spPr>
        <p:txBody>
          <a:bodyPr wrap="none" lIns="90488" tIns="44450" rIns="90488" bIns="44450">
            <a:spAutoFit/>
          </a:bodyPr>
          <a:lstStyle/>
          <a:p>
            <a:r>
              <a:rPr lang="en-US" sz="1800" b="1"/>
              <a:t>$2.000</a:t>
            </a:r>
          </a:p>
        </p:txBody>
      </p:sp>
      <p:sp>
        <p:nvSpPr>
          <p:cNvPr id="129038" name="Line 14"/>
          <p:cNvSpPr>
            <a:spLocks noChangeShapeType="1"/>
          </p:cNvSpPr>
          <p:nvPr/>
        </p:nvSpPr>
        <p:spPr bwMode="auto">
          <a:xfrm>
            <a:off x="2590800" y="5962650"/>
            <a:ext cx="241300" cy="0"/>
          </a:xfrm>
          <a:prstGeom prst="line">
            <a:avLst/>
          </a:prstGeom>
          <a:noFill/>
          <a:ln w="25400">
            <a:solidFill>
              <a:schemeClr val="tx1"/>
            </a:solidFill>
            <a:round/>
            <a:headEnd/>
            <a:tailEnd/>
          </a:ln>
          <a:effectLst/>
        </p:spPr>
        <p:txBody>
          <a:bodyPr wrap="none" anchor="ctr"/>
          <a:lstStyle/>
          <a:p>
            <a:endParaRPr lang="pt-BR"/>
          </a:p>
        </p:txBody>
      </p:sp>
      <p:sp>
        <p:nvSpPr>
          <p:cNvPr id="129039" name="Freeform 15"/>
          <p:cNvSpPr>
            <a:spLocks/>
          </p:cNvSpPr>
          <p:nvPr/>
        </p:nvSpPr>
        <p:spPr bwMode="auto">
          <a:xfrm>
            <a:off x="2820988" y="5791200"/>
            <a:ext cx="77787" cy="307975"/>
          </a:xfrm>
          <a:custGeom>
            <a:avLst/>
            <a:gdLst/>
            <a:ahLst/>
            <a:cxnLst>
              <a:cxn ang="0">
                <a:pos x="0" y="0"/>
              </a:cxn>
              <a:cxn ang="0">
                <a:pos x="18" y="25"/>
              </a:cxn>
              <a:cxn ang="0">
                <a:pos x="32" y="44"/>
              </a:cxn>
              <a:cxn ang="0">
                <a:pos x="43" y="62"/>
              </a:cxn>
              <a:cxn ang="0">
                <a:pos x="48" y="81"/>
              </a:cxn>
              <a:cxn ang="0">
                <a:pos x="45" y="87"/>
              </a:cxn>
              <a:cxn ang="0">
                <a:pos x="40" y="100"/>
              </a:cxn>
              <a:cxn ang="0">
                <a:pos x="24" y="112"/>
              </a:cxn>
              <a:cxn ang="0">
                <a:pos x="8" y="125"/>
              </a:cxn>
              <a:cxn ang="0">
                <a:pos x="2" y="131"/>
              </a:cxn>
              <a:cxn ang="0">
                <a:pos x="0" y="137"/>
              </a:cxn>
              <a:cxn ang="0">
                <a:pos x="5" y="149"/>
              </a:cxn>
              <a:cxn ang="0">
                <a:pos x="16" y="168"/>
              </a:cxn>
              <a:cxn ang="0">
                <a:pos x="29" y="181"/>
              </a:cxn>
              <a:cxn ang="0">
                <a:pos x="48" y="193"/>
              </a:cxn>
            </a:cxnLst>
            <a:rect l="0" t="0" r="r" b="b"/>
            <a:pathLst>
              <a:path w="49" h="194">
                <a:moveTo>
                  <a:pt x="0" y="0"/>
                </a:moveTo>
                <a:lnTo>
                  <a:pt x="18" y="25"/>
                </a:lnTo>
                <a:lnTo>
                  <a:pt x="32" y="44"/>
                </a:lnTo>
                <a:lnTo>
                  <a:pt x="43" y="62"/>
                </a:lnTo>
                <a:lnTo>
                  <a:pt x="48" y="81"/>
                </a:lnTo>
                <a:lnTo>
                  <a:pt x="45" y="87"/>
                </a:lnTo>
                <a:lnTo>
                  <a:pt x="40" y="100"/>
                </a:lnTo>
                <a:lnTo>
                  <a:pt x="24" y="112"/>
                </a:lnTo>
                <a:lnTo>
                  <a:pt x="8" y="125"/>
                </a:lnTo>
                <a:lnTo>
                  <a:pt x="2" y="131"/>
                </a:lnTo>
                <a:lnTo>
                  <a:pt x="0" y="137"/>
                </a:lnTo>
                <a:lnTo>
                  <a:pt x="5" y="149"/>
                </a:lnTo>
                <a:lnTo>
                  <a:pt x="16" y="168"/>
                </a:lnTo>
                <a:lnTo>
                  <a:pt x="29" y="181"/>
                </a:lnTo>
                <a:lnTo>
                  <a:pt x="48" y="193"/>
                </a:lnTo>
              </a:path>
            </a:pathLst>
          </a:custGeom>
          <a:noFill/>
          <a:ln w="25400" cap="rnd" cmpd="sng">
            <a:solidFill>
              <a:schemeClr val="tx1"/>
            </a:solidFill>
            <a:prstDash val="solid"/>
            <a:round/>
            <a:headEnd type="none" w="med" len="med"/>
            <a:tailEnd type="none" w="med" len="med"/>
          </a:ln>
          <a:effectLst/>
        </p:spPr>
        <p:txBody>
          <a:bodyPr/>
          <a:lstStyle/>
          <a:p>
            <a:endParaRPr lang="pt-BR"/>
          </a:p>
        </p:txBody>
      </p:sp>
      <p:sp>
        <p:nvSpPr>
          <p:cNvPr id="129040" name="Freeform 16"/>
          <p:cNvSpPr>
            <a:spLocks/>
          </p:cNvSpPr>
          <p:nvPr/>
        </p:nvSpPr>
        <p:spPr bwMode="auto">
          <a:xfrm>
            <a:off x="3011488" y="5810250"/>
            <a:ext cx="77787" cy="307975"/>
          </a:xfrm>
          <a:custGeom>
            <a:avLst/>
            <a:gdLst/>
            <a:ahLst/>
            <a:cxnLst>
              <a:cxn ang="0">
                <a:pos x="0" y="0"/>
              </a:cxn>
              <a:cxn ang="0">
                <a:pos x="18" y="25"/>
              </a:cxn>
              <a:cxn ang="0">
                <a:pos x="33" y="44"/>
              </a:cxn>
              <a:cxn ang="0">
                <a:pos x="45" y="62"/>
              </a:cxn>
              <a:cxn ang="0">
                <a:pos x="48" y="81"/>
              </a:cxn>
              <a:cxn ang="0">
                <a:pos x="45" y="87"/>
              </a:cxn>
              <a:cxn ang="0">
                <a:pos x="42" y="100"/>
              </a:cxn>
              <a:cxn ang="0">
                <a:pos x="24" y="112"/>
              </a:cxn>
              <a:cxn ang="0">
                <a:pos x="9" y="125"/>
              </a:cxn>
              <a:cxn ang="0">
                <a:pos x="3" y="131"/>
              </a:cxn>
              <a:cxn ang="0">
                <a:pos x="0" y="137"/>
              </a:cxn>
              <a:cxn ang="0">
                <a:pos x="3" y="149"/>
              </a:cxn>
              <a:cxn ang="0">
                <a:pos x="15" y="168"/>
              </a:cxn>
              <a:cxn ang="0">
                <a:pos x="30" y="181"/>
              </a:cxn>
              <a:cxn ang="0">
                <a:pos x="48" y="193"/>
              </a:cxn>
            </a:cxnLst>
            <a:rect l="0" t="0" r="r" b="b"/>
            <a:pathLst>
              <a:path w="49" h="194">
                <a:moveTo>
                  <a:pt x="0" y="0"/>
                </a:moveTo>
                <a:lnTo>
                  <a:pt x="18" y="25"/>
                </a:lnTo>
                <a:lnTo>
                  <a:pt x="33" y="44"/>
                </a:lnTo>
                <a:lnTo>
                  <a:pt x="45" y="62"/>
                </a:lnTo>
                <a:lnTo>
                  <a:pt x="48" y="81"/>
                </a:lnTo>
                <a:lnTo>
                  <a:pt x="45" y="87"/>
                </a:lnTo>
                <a:lnTo>
                  <a:pt x="42" y="100"/>
                </a:lnTo>
                <a:lnTo>
                  <a:pt x="24" y="112"/>
                </a:lnTo>
                <a:lnTo>
                  <a:pt x="9" y="125"/>
                </a:lnTo>
                <a:lnTo>
                  <a:pt x="3" y="131"/>
                </a:lnTo>
                <a:lnTo>
                  <a:pt x="0" y="137"/>
                </a:lnTo>
                <a:lnTo>
                  <a:pt x="3" y="149"/>
                </a:lnTo>
                <a:lnTo>
                  <a:pt x="15" y="168"/>
                </a:lnTo>
                <a:lnTo>
                  <a:pt x="30" y="181"/>
                </a:lnTo>
                <a:lnTo>
                  <a:pt x="48" y="193"/>
                </a:lnTo>
              </a:path>
            </a:pathLst>
          </a:custGeom>
          <a:noFill/>
          <a:ln w="25400" cap="rnd" cmpd="sng">
            <a:solidFill>
              <a:schemeClr val="tx1"/>
            </a:solidFill>
            <a:prstDash val="solid"/>
            <a:round/>
            <a:headEnd type="none" w="med" len="med"/>
            <a:tailEnd type="none" w="med" len="med"/>
          </a:ln>
          <a:effectLst/>
        </p:spPr>
        <p:txBody>
          <a:bodyPr/>
          <a:lstStyle/>
          <a:p>
            <a:endParaRPr lang="pt-BR"/>
          </a:p>
        </p:txBody>
      </p:sp>
      <p:sp>
        <p:nvSpPr>
          <p:cNvPr id="129041" name="Rectangle 17"/>
          <p:cNvSpPr>
            <a:spLocks noChangeArrowheads="1"/>
          </p:cNvSpPr>
          <p:nvPr/>
        </p:nvSpPr>
        <p:spPr bwMode="auto">
          <a:xfrm>
            <a:off x="2046288" y="2889250"/>
            <a:ext cx="498475" cy="363538"/>
          </a:xfrm>
          <a:prstGeom prst="rect">
            <a:avLst/>
          </a:prstGeom>
          <a:noFill/>
          <a:ln w="12700">
            <a:noFill/>
            <a:miter lim="800000"/>
            <a:headEnd/>
            <a:tailEnd/>
          </a:ln>
          <a:effectLst/>
        </p:spPr>
        <p:txBody>
          <a:bodyPr wrap="none" lIns="90488" tIns="44450" rIns="90488" bIns="44450">
            <a:spAutoFit/>
          </a:bodyPr>
          <a:lstStyle/>
          <a:p>
            <a:r>
              <a:rPr lang="en-US" sz="1800" b="1"/>
              <a:t>0,2</a:t>
            </a:r>
          </a:p>
        </p:txBody>
      </p:sp>
      <p:grpSp>
        <p:nvGrpSpPr>
          <p:cNvPr id="129050" name="Group 26"/>
          <p:cNvGrpSpPr>
            <a:grpSpLocks/>
          </p:cNvGrpSpPr>
          <p:nvPr/>
        </p:nvGrpSpPr>
        <p:grpSpPr bwMode="auto">
          <a:xfrm>
            <a:off x="3657600" y="4400550"/>
            <a:ext cx="4840288" cy="1525588"/>
            <a:chOff x="2304" y="2772"/>
            <a:chExt cx="3049" cy="961"/>
          </a:xfrm>
        </p:grpSpPr>
        <p:sp>
          <p:nvSpPr>
            <p:cNvPr id="129042" name="Freeform 18"/>
            <p:cNvSpPr>
              <a:spLocks/>
            </p:cNvSpPr>
            <p:nvPr/>
          </p:nvSpPr>
          <p:spPr bwMode="auto">
            <a:xfrm>
              <a:off x="2304" y="2772"/>
              <a:ext cx="1441" cy="961"/>
            </a:xfrm>
            <a:custGeom>
              <a:avLst/>
              <a:gdLst/>
              <a:ahLst/>
              <a:cxnLst>
                <a:cxn ang="0">
                  <a:pos x="0" y="960"/>
                </a:cxn>
                <a:cxn ang="0">
                  <a:pos x="0" y="0"/>
                </a:cxn>
                <a:cxn ang="0">
                  <a:pos x="1440" y="0"/>
                </a:cxn>
                <a:cxn ang="0">
                  <a:pos x="1440" y="960"/>
                </a:cxn>
              </a:cxnLst>
              <a:rect l="0" t="0" r="r" b="b"/>
              <a:pathLst>
                <a:path w="1441" h="961">
                  <a:moveTo>
                    <a:pt x="0" y="960"/>
                  </a:moveTo>
                  <a:lnTo>
                    <a:pt x="0" y="0"/>
                  </a:lnTo>
                  <a:lnTo>
                    <a:pt x="1440" y="0"/>
                  </a:lnTo>
                  <a:lnTo>
                    <a:pt x="1440" y="960"/>
                  </a:lnTo>
                </a:path>
              </a:pathLst>
            </a:custGeom>
            <a:noFill/>
            <a:ln w="50800" cap="rnd" cmpd="sng">
              <a:solidFill>
                <a:srgbClr val="0033CC"/>
              </a:solidFill>
              <a:prstDash val="solid"/>
              <a:round/>
              <a:headEnd type="none" w="med" len="med"/>
              <a:tailEnd type="none" w="med" len="med"/>
            </a:ln>
            <a:effectLst/>
          </p:spPr>
          <p:txBody>
            <a:bodyPr/>
            <a:lstStyle/>
            <a:p>
              <a:endParaRPr lang="pt-BR"/>
            </a:p>
          </p:txBody>
        </p:sp>
        <p:sp>
          <p:nvSpPr>
            <p:cNvPr id="129044" name="Rectangle 20"/>
            <p:cNvSpPr>
              <a:spLocks noChangeArrowheads="1"/>
            </p:cNvSpPr>
            <p:nvPr/>
          </p:nvSpPr>
          <p:spPr bwMode="auto">
            <a:xfrm>
              <a:off x="4247" y="2795"/>
              <a:ext cx="1106" cy="286"/>
            </a:xfrm>
            <a:prstGeom prst="rect">
              <a:avLst/>
            </a:prstGeom>
            <a:noFill/>
            <a:ln w="12700">
              <a:noFill/>
              <a:miter lim="800000"/>
              <a:headEnd/>
              <a:tailEnd/>
            </a:ln>
            <a:effectLst/>
          </p:spPr>
          <p:txBody>
            <a:bodyPr wrap="none" lIns="90488" tIns="44450" rIns="90488" bIns="44450">
              <a:spAutoFit/>
            </a:bodyPr>
            <a:lstStyle/>
            <a:p>
              <a:r>
                <a:rPr lang="en-US" b="1"/>
                <a:t>Emprego 1</a:t>
              </a:r>
            </a:p>
          </p:txBody>
        </p:sp>
        <p:sp>
          <p:nvSpPr>
            <p:cNvPr id="129045" name="Line 21"/>
            <p:cNvSpPr>
              <a:spLocks noChangeShapeType="1"/>
            </p:cNvSpPr>
            <p:nvPr/>
          </p:nvSpPr>
          <p:spPr bwMode="auto">
            <a:xfrm flipH="1">
              <a:off x="3780" y="3064"/>
              <a:ext cx="500" cy="180"/>
            </a:xfrm>
            <a:prstGeom prst="line">
              <a:avLst/>
            </a:prstGeom>
            <a:noFill/>
            <a:ln w="50800">
              <a:solidFill>
                <a:schemeClr val="tx1"/>
              </a:solidFill>
              <a:round/>
              <a:headEnd/>
              <a:tailEnd type="triangle" w="med" len="med"/>
            </a:ln>
            <a:effectLst/>
          </p:spPr>
          <p:txBody>
            <a:bodyPr wrap="none" anchor="ctr"/>
            <a:lstStyle/>
            <a:p>
              <a:endParaRPr lang="pt-BR"/>
            </a:p>
          </p:txBody>
        </p:sp>
      </p:grpSp>
      <p:grpSp>
        <p:nvGrpSpPr>
          <p:cNvPr id="129051" name="Group 27"/>
          <p:cNvGrpSpPr>
            <a:grpSpLocks/>
          </p:cNvGrpSpPr>
          <p:nvPr/>
        </p:nvGrpSpPr>
        <p:grpSpPr bwMode="auto">
          <a:xfrm>
            <a:off x="4267200" y="1411288"/>
            <a:ext cx="4552950" cy="4516437"/>
            <a:chOff x="2688" y="889"/>
            <a:chExt cx="2868" cy="2845"/>
          </a:xfrm>
        </p:grpSpPr>
        <p:sp>
          <p:nvSpPr>
            <p:cNvPr id="129043" name="Freeform 19"/>
            <p:cNvSpPr>
              <a:spLocks/>
            </p:cNvSpPr>
            <p:nvPr/>
          </p:nvSpPr>
          <p:spPr bwMode="auto">
            <a:xfrm>
              <a:off x="2688" y="1906"/>
              <a:ext cx="626" cy="1828"/>
            </a:xfrm>
            <a:custGeom>
              <a:avLst/>
              <a:gdLst/>
              <a:ahLst/>
              <a:cxnLst>
                <a:cxn ang="0">
                  <a:pos x="5" y="1815"/>
                </a:cxn>
                <a:cxn ang="0">
                  <a:pos x="5" y="1487"/>
                </a:cxn>
                <a:cxn ang="0">
                  <a:pos x="0" y="0"/>
                </a:cxn>
                <a:cxn ang="0">
                  <a:pos x="625" y="0"/>
                </a:cxn>
                <a:cxn ang="0">
                  <a:pos x="625" y="1827"/>
                </a:cxn>
              </a:cxnLst>
              <a:rect l="0" t="0" r="r" b="b"/>
              <a:pathLst>
                <a:path w="626" h="1828">
                  <a:moveTo>
                    <a:pt x="5" y="1815"/>
                  </a:moveTo>
                  <a:lnTo>
                    <a:pt x="5" y="1487"/>
                  </a:lnTo>
                  <a:lnTo>
                    <a:pt x="0" y="0"/>
                  </a:lnTo>
                  <a:lnTo>
                    <a:pt x="625" y="0"/>
                  </a:lnTo>
                  <a:lnTo>
                    <a:pt x="625" y="1827"/>
                  </a:lnTo>
                </a:path>
              </a:pathLst>
            </a:custGeom>
            <a:noFill/>
            <a:ln w="50800" cap="rnd" cmpd="sng">
              <a:solidFill>
                <a:srgbClr val="FF3300"/>
              </a:solidFill>
              <a:prstDash val="solid"/>
              <a:round/>
              <a:headEnd type="none" w="med" len="med"/>
              <a:tailEnd type="none" w="med" len="med"/>
            </a:ln>
            <a:effectLst/>
          </p:spPr>
          <p:txBody>
            <a:bodyPr/>
            <a:lstStyle/>
            <a:p>
              <a:endParaRPr lang="pt-BR"/>
            </a:p>
          </p:txBody>
        </p:sp>
        <p:sp>
          <p:nvSpPr>
            <p:cNvPr id="129046" name="Rectangle 22"/>
            <p:cNvSpPr>
              <a:spLocks noChangeArrowheads="1"/>
            </p:cNvSpPr>
            <p:nvPr/>
          </p:nvSpPr>
          <p:spPr bwMode="auto">
            <a:xfrm>
              <a:off x="4041" y="1941"/>
              <a:ext cx="1097" cy="286"/>
            </a:xfrm>
            <a:prstGeom prst="rect">
              <a:avLst/>
            </a:prstGeom>
            <a:noFill/>
            <a:ln w="12700">
              <a:noFill/>
              <a:miter lim="800000"/>
              <a:headEnd/>
              <a:tailEnd/>
            </a:ln>
            <a:effectLst/>
          </p:spPr>
          <p:txBody>
            <a:bodyPr wrap="none" lIns="90488" tIns="44450" rIns="90488" bIns="44450">
              <a:spAutoFit/>
            </a:bodyPr>
            <a:lstStyle/>
            <a:p>
              <a:r>
                <a:rPr lang="en-US" b="1"/>
                <a:t>Emprego</a:t>
              </a:r>
              <a:r>
                <a:rPr lang="en-US" sz="2000" b="1"/>
                <a:t> </a:t>
              </a:r>
              <a:r>
                <a:rPr lang="en-US" b="1"/>
                <a:t>2</a:t>
              </a:r>
              <a:endParaRPr lang="en-US" sz="2000" b="1"/>
            </a:p>
          </p:txBody>
        </p:sp>
        <p:sp>
          <p:nvSpPr>
            <p:cNvPr id="129047" name="Line 23"/>
            <p:cNvSpPr>
              <a:spLocks noChangeShapeType="1"/>
            </p:cNvSpPr>
            <p:nvPr/>
          </p:nvSpPr>
          <p:spPr bwMode="auto">
            <a:xfrm flipH="1">
              <a:off x="3360" y="2184"/>
              <a:ext cx="716" cy="200"/>
            </a:xfrm>
            <a:prstGeom prst="line">
              <a:avLst/>
            </a:prstGeom>
            <a:noFill/>
            <a:ln w="50800">
              <a:solidFill>
                <a:schemeClr val="tx1"/>
              </a:solidFill>
              <a:round/>
              <a:headEnd/>
              <a:tailEnd type="triangle" w="med" len="med"/>
            </a:ln>
            <a:effectLst/>
          </p:spPr>
          <p:txBody>
            <a:bodyPr wrap="none" anchor="ctr"/>
            <a:lstStyle/>
            <a:p>
              <a:endParaRPr lang="pt-BR"/>
            </a:p>
          </p:txBody>
        </p:sp>
        <p:sp>
          <p:nvSpPr>
            <p:cNvPr id="129048" name="Rectangle 24"/>
            <p:cNvSpPr>
              <a:spLocks noChangeArrowheads="1"/>
            </p:cNvSpPr>
            <p:nvPr/>
          </p:nvSpPr>
          <p:spPr bwMode="auto">
            <a:xfrm>
              <a:off x="3326" y="889"/>
              <a:ext cx="2230" cy="680"/>
            </a:xfrm>
            <a:prstGeom prst="rect">
              <a:avLst/>
            </a:prstGeom>
            <a:solidFill>
              <a:schemeClr val="hlink"/>
            </a:solidFill>
            <a:ln w="12700">
              <a:solidFill>
                <a:schemeClr val="tx1"/>
              </a:solidFill>
              <a:miter lim="800000"/>
              <a:headEnd/>
              <a:tailEnd/>
            </a:ln>
            <a:effectLst/>
          </p:spPr>
          <p:txBody>
            <a:bodyPr wrap="none" lIns="90488" tIns="44450" rIns="90488" bIns="44450">
              <a:spAutoFit/>
            </a:bodyPr>
            <a:lstStyle/>
            <a:p>
              <a:pPr algn="ctr"/>
              <a:r>
                <a:rPr lang="en-US" sz="1600" b="1"/>
                <a:t>O emprego 1 tem dispersão maior,</a:t>
              </a:r>
            </a:p>
            <a:p>
              <a:pPr algn="ctr"/>
              <a:r>
                <a:rPr lang="en-US" sz="1600" b="1"/>
                <a:t> desvio padrão</a:t>
              </a:r>
            </a:p>
            <a:p>
              <a:pPr algn="ctr"/>
              <a:r>
                <a:rPr lang="en-US" sz="1600" b="1"/>
                <a:t>maior e risco maior do que</a:t>
              </a:r>
            </a:p>
            <a:p>
              <a:pPr algn="ctr"/>
              <a:r>
                <a:rPr lang="en-US" sz="1600" b="1"/>
                <a:t>o emprego 2</a:t>
              </a:r>
            </a:p>
          </p:txBody>
        </p:sp>
      </p:grpSp>
      <p:sp>
        <p:nvSpPr>
          <p:cNvPr id="129049" name="Rectangle 25"/>
          <p:cNvSpPr>
            <a:spLocks noChangeArrowheads="1"/>
          </p:cNvSpPr>
          <p:nvPr/>
        </p:nvSpPr>
        <p:spPr bwMode="auto">
          <a:xfrm>
            <a:off x="776288" y="2016125"/>
            <a:ext cx="1860550" cy="393700"/>
          </a:xfrm>
          <a:prstGeom prst="rect">
            <a:avLst/>
          </a:prstGeom>
          <a:noFill/>
          <a:ln w="12700">
            <a:noFill/>
            <a:miter lim="800000"/>
            <a:headEnd/>
            <a:tailEnd/>
          </a:ln>
          <a:effectLst/>
        </p:spPr>
        <p:txBody>
          <a:bodyPr wrap="none" lIns="90488" tIns="44450" rIns="90488" bIns="44450">
            <a:spAutoFit/>
          </a:bodyPr>
          <a:lstStyle/>
          <a:p>
            <a:r>
              <a:rPr lang="en-US" sz="2000" b="1"/>
              <a:t>Probabilidade</a:t>
            </a:r>
          </a:p>
        </p:txBody>
      </p:sp>
      <p:sp>
        <p:nvSpPr>
          <p:cNvPr id="129052" name="Text Box 28"/>
          <p:cNvSpPr txBox="1">
            <a:spLocks noChangeArrowheads="1"/>
          </p:cNvSpPr>
          <p:nvPr/>
        </p:nvSpPr>
        <p:spPr bwMode="auto">
          <a:xfrm>
            <a:off x="177800" y="892175"/>
            <a:ext cx="5010150" cy="898525"/>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a:spAutoFit/>
          </a:bodyPr>
          <a:lstStyle/>
          <a:p>
            <a:pPr algn="ctr"/>
            <a:r>
              <a:rPr lang="en-US" sz="2600" b="1"/>
              <a:t>Probabilidades dos resultados</a:t>
            </a:r>
          </a:p>
          <a:p>
            <a:pPr algn="ctr"/>
            <a:r>
              <a:rPr lang="en-US" sz="2600" b="1"/>
              <a:t> de dois empregos</a:t>
            </a:r>
          </a:p>
        </p:txBody>
      </p:sp>
      <p:sp>
        <p:nvSpPr>
          <p:cNvPr id="129054" name="Rectangle 30"/>
          <p:cNvSpPr>
            <a:spLocks noGrp="1" noChangeArrowheads="1"/>
          </p:cNvSpPr>
          <p:nvPr>
            <p:ph type="title"/>
          </p:nvPr>
        </p:nvSpPr>
        <p:spPr>
          <a:xfrm>
            <a:off x="436563" y="127000"/>
            <a:ext cx="7983537" cy="781050"/>
          </a:xfrm>
          <a:noFill/>
          <a:ln/>
        </p:spPr>
        <p:txBody>
          <a:bodyPr/>
          <a:lstStyle/>
          <a:p>
            <a:r>
              <a:rPr lang="pt-BR"/>
              <a:t>Descrição do risco</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9050"/>
                                        </p:tgtEl>
                                        <p:attrNameLst>
                                          <p:attrName>style.visibility</p:attrName>
                                        </p:attrNameLst>
                                      </p:cBhvr>
                                      <p:to>
                                        <p:strVal val="visible"/>
                                      </p:to>
                                    </p:set>
                                    <p:animEffect transition="in" filter="wipe(left)">
                                      <p:cBhvr>
                                        <p:cTn id="7" dur="500"/>
                                        <p:tgtEl>
                                          <p:spTgt spid="1290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9051"/>
                                        </p:tgtEl>
                                        <p:attrNameLst>
                                          <p:attrName>style.visibility</p:attrName>
                                        </p:attrNameLst>
                                      </p:cBhvr>
                                      <p:to>
                                        <p:strVal val="visible"/>
                                      </p:to>
                                    </p:set>
                                    <p:animEffect transition="in" filter="wipe(left)">
                                      <p:cBhvr>
                                        <p:cTn id="12" dur="500"/>
                                        <p:tgtEl>
                                          <p:spTgt spid="129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7" name="Espaço Reservado para Número de Slide 4"/>
          <p:cNvSpPr>
            <a:spLocks noGrp="1"/>
          </p:cNvSpPr>
          <p:nvPr>
            <p:ph type="sldNum" sz="quarter" idx="11"/>
          </p:nvPr>
        </p:nvSpPr>
        <p:spPr/>
        <p:txBody>
          <a:bodyPr/>
          <a:lstStyle/>
          <a:p>
            <a:r>
              <a:rPr lang="en-US"/>
              <a:t>Slide </a:t>
            </a:r>
            <a:fld id="{70808938-8E7C-4784-8235-41140992F430}" type="slidenum">
              <a:rPr lang="en-US"/>
              <a:pPr/>
              <a:t>28</a:t>
            </a:fld>
            <a:endParaRPr lang="en-US" b="0">
              <a:latin typeface="Times New Roman" pitchFamily="18" charset="0"/>
            </a:endParaRPr>
          </a:p>
        </p:txBody>
      </p:sp>
      <p:sp>
        <p:nvSpPr>
          <p:cNvPr id="13107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3107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31076" name="Rectangle 4"/>
          <p:cNvSpPr>
            <a:spLocks noGrp="1" noChangeArrowheads="1"/>
          </p:cNvSpPr>
          <p:nvPr>
            <p:ph type="title"/>
          </p:nvPr>
        </p:nvSpPr>
        <p:spPr>
          <a:noFill/>
          <a:ln/>
        </p:spPr>
        <p:txBody>
          <a:bodyPr/>
          <a:lstStyle/>
          <a:p>
            <a:r>
              <a:rPr lang="pt-BR"/>
              <a:t>Descrição do risco</a:t>
            </a:r>
          </a:p>
        </p:txBody>
      </p:sp>
      <p:sp>
        <p:nvSpPr>
          <p:cNvPr id="131077" name="Rectangle 5"/>
          <p:cNvSpPr>
            <a:spLocks noGrp="1" noChangeArrowheads="1"/>
          </p:cNvSpPr>
          <p:nvPr>
            <p:ph type="body" idx="1"/>
          </p:nvPr>
        </p:nvSpPr>
        <p:spPr>
          <a:xfrm>
            <a:off x="812800" y="1717675"/>
            <a:ext cx="8102600" cy="4225925"/>
          </a:xfrm>
          <a:noFill/>
          <a:ln/>
        </p:spPr>
        <p:txBody>
          <a:bodyPr/>
          <a:lstStyle/>
          <a:p>
            <a:pPr>
              <a:spcBef>
                <a:spcPct val="70000"/>
              </a:spcBef>
            </a:pPr>
            <a:r>
              <a:rPr lang="pt-BR"/>
              <a:t>Probabilidades dos resultados dos dois empregos (resultados com probabilidades diferentes)</a:t>
            </a:r>
          </a:p>
          <a:p>
            <a:pPr lvl="1">
              <a:spcBef>
                <a:spcPct val="70000"/>
              </a:spcBef>
            </a:pPr>
            <a:r>
              <a:rPr lang="pt-BR"/>
              <a:t>Emprego 1: maior dispersão e desvio padrão</a:t>
            </a:r>
          </a:p>
          <a:p>
            <a:pPr lvl="1">
              <a:spcBef>
                <a:spcPct val="70000"/>
              </a:spcBef>
            </a:pPr>
            <a:r>
              <a:rPr lang="pt-BR"/>
              <a:t>Distribuição com picos: payoffs extremos são menos prováveis</a:t>
            </a:r>
          </a:p>
        </p:txBody>
      </p:sp>
    </p:spTree>
  </p:cSld>
  <p:clrMapOvr>
    <a:masterClrMapping/>
  </p:clrMapOvr>
  <p:transition spd="med">
    <p:zoom dir="in"/>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Espaço Reservado para Rodapé 2"/>
          <p:cNvSpPr>
            <a:spLocks noGrp="1"/>
          </p:cNvSpPr>
          <p:nvPr>
            <p:ph type="ftr" sz="quarter" idx="10"/>
          </p:nvPr>
        </p:nvSpPr>
        <p:spPr/>
        <p:txBody>
          <a:bodyPr/>
          <a:lstStyle/>
          <a:p>
            <a:r>
              <a:rPr lang="en-US"/>
              <a:t>Capítulo 5 	</a:t>
            </a:r>
            <a:r>
              <a:rPr lang="en-US" sz="1400"/>
              <a:t>©2006 by Pearson Education do Brasil</a:t>
            </a:r>
            <a:endParaRPr lang="en-US"/>
          </a:p>
        </p:txBody>
      </p:sp>
      <p:sp>
        <p:nvSpPr>
          <p:cNvPr id="31" name="Espaço Reservado para Número de Slide 3"/>
          <p:cNvSpPr>
            <a:spLocks noGrp="1"/>
          </p:cNvSpPr>
          <p:nvPr>
            <p:ph type="sldNum" sz="quarter" idx="11"/>
          </p:nvPr>
        </p:nvSpPr>
        <p:spPr/>
        <p:txBody>
          <a:bodyPr/>
          <a:lstStyle/>
          <a:p>
            <a:r>
              <a:rPr lang="en-US"/>
              <a:t>Slide </a:t>
            </a:r>
            <a:fld id="{D36C7380-38E0-484F-AA19-939E47D2F76A}" type="slidenum">
              <a:rPr lang="en-US"/>
              <a:pPr/>
              <a:t>29</a:t>
            </a:fld>
            <a:endParaRPr lang="en-US" b="0">
              <a:latin typeface="Times New Roman" pitchFamily="18" charset="0"/>
            </a:endParaRPr>
          </a:p>
        </p:txBody>
      </p:sp>
      <p:sp>
        <p:nvSpPr>
          <p:cNvPr id="14131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4131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grpSp>
        <p:nvGrpSpPr>
          <p:cNvPr id="141354" name="Group 42"/>
          <p:cNvGrpSpPr>
            <a:grpSpLocks/>
          </p:cNvGrpSpPr>
          <p:nvPr/>
        </p:nvGrpSpPr>
        <p:grpSpPr bwMode="auto">
          <a:xfrm>
            <a:off x="3657600" y="4341813"/>
            <a:ext cx="4497388" cy="1584325"/>
            <a:chOff x="2304" y="2735"/>
            <a:chExt cx="2833" cy="998"/>
          </a:xfrm>
        </p:grpSpPr>
        <p:sp>
          <p:nvSpPr>
            <p:cNvPr id="141330" name="Rectangle 18"/>
            <p:cNvSpPr>
              <a:spLocks noChangeArrowheads="1"/>
            </p:cNvSpPr>
            <p:nvPr/>
          </p:nvSpPr>
          <p:spPr bwMode="auto">
            <a:xfrm>
              <a:off x="4031" y="2735"/>
              <a:ext cx="1106" cy="286"/>
            </a:xfrm>
            <a:prstGeom prst="rect">
              <a:avLst/>
            </a:prstGeom>
            <a:noFill/>
            <a:ln w="12700">
              <a:noFill/>
              <a:miter lim="800000"/>
              <a:headEnd/>
              <a:tailEnd/>
            </a:ln>
            <a:effectLst/>
          </p:spPr>
          <p:txBody>
            <a:bodyPr wrap="none" lIns="90488" tIns="44450" rIns="90488" bIns="44450">
              <a:spAutoFit/>
            </a:bodyPr>
            <a:lstStyle/>
            <a:p>
              <a:r>
                <a:rPr lang="en-US" b="1"/>
                <a:t>Emprego 1</a:t>
              </a:r>
            </a:p>
          </p:txBody>
        </p:sp>
        <p:sp>
          <p:nvSpPr>
            <p:cNvPr id="141331" name="Line 19"/>
            <p:cNvSpPr>
              <a:spLocks noChangeShapeType="1"/>
            </p:cNvSpPr>
            <p:nvPr/>
          </p:nvSpPr>
          <p:spPr bwMode="auto">
            <a:xfrm flipH="1">
              <a:off x="3624" y="2992"/>
              <a:ext cx="536" cy="276"/>
            </a:xfrm>
            <a:prstGeom prst="line">
              <a:avLst/>
            </a:prstGeom>
            <a:noFill/>
            <a:ln w="50800">
              <a:solidFill>
                <a:schemeClr val="tx1"/>
              </a:solidFill>
              <a:round/>
              <a:headEnd/>
              <a:tailEnd type="triangle" w="med" len="med"/>
            </a:ln>
            <a:effectLst/>
          </p:spPr>
          <p:txBody>
            <a:bodyPr wrap="none" anchor="ctr"/>
            <a:lstStyle/>
            <a:p>
              <a:endParaRPr lang="pt-BR"/>
            </a:p>
          </p:txBody>
        </p:sp>
        <p:sp>
          <p:nvSpPr>
            <p:cNvPr id="141334" name="Freeform 22"/>
            <p:cNvSpPr>
              <a:spLocks/>
            </p:cNvSpPr>
            <p:nvPr/>
          </p:nvSpPr>
          <p:spPr bwMode="auto">
            <a:xfrm>
              <a:off x="2304" y="2820"/>
              <a:ext cx="1441" cy="913"/>
            </a:xfrm>
            <a:custGeom>
              <a:avLst/>
              <a:gdLst/>
              <a:ahLst/>
              <a:cxnLst>
                <a:cxn ang="0">
                  <a:pos x="0" y="912"/>
                </a:cxn>
                <a:cxn ang="0">
                  <a:pos x="0" y="720"/>
                </a:cxn>
                <a:cxn ang="0">
                  <a:pos x="144" y="720"/>
                </a:cxn>
                <a:cxn ang="0">
                  <a:pos x="144" y="576"/>
                </a:cxn>
                <a:cxn ang="0">
                  <a:pos x="288" y="576"/>
                </a:cxn>
                <a:cxn ang="0">
                  <a:pos x="288" y="432"/>
                </a:cxn>
                <a:cxn ang="0">
                  <a:pos x="437" y="429"/>
                </a:cxn>
                <a:cxn ang="0">
                  <a:pos x="437" y="283"/>
                </a:cxn>
                <a:cxn ang="0">
                  <a:pos x="528" y="288"/>
                </a:cxn>
                <a:cxn ang="0">
                  <a:pos x="528" y="0"/>
                </a:cxn>
                <a:cxn ang="0">
                  <a:pos x="864" y="0"/>
                </a:cxn>
                <a:cxn ang="0">
                  <a:pos x="864" y="288"/>
                </a:cxn>
                <a:cxn ang="0">
                  <a:pos x="1008" y="288"/>
                </a:cxn>
                <a:cxn ang="0">
                  <a:pos x="1008" y="432"/>
                </a:cxn>
                <a:cxn ang="0">
                  <a:pos x="1152" y="432"/>
                </a:cxn>
                <a:cxn ang="0">
                  <a:pos x="1152" y="624"/>
                </a:cxn>
                <a:cxn ang="0">
                  <a:pos x="1296" y="624"/>
                </a:cxn>
                <a:cxn ang="0">
                  <a:pos x="1296" y="720"/>
                </a:cxn>
                <a:cxn ang="0">
                  <a:pos x="1440" y="720"/>
                </a:cxn>
                <a:cxn ang="0">
                  <a:pos x="1440" y="912"/>
                </a:cxn>
              </a:cxnLst>
              <a:rect l="0" t="0" r="r" b="b"/>
              <a:pathLst>
                <a:path w="1441" h="913">
                  <a:moveTo>
                    <a:pt x="0" y="912"/>
                  </a:moveTo>
                  <a:lnTo>
                    <a:pt x="0" y="720"/>
                  </a:lnTo>
                  <a:lnTo>
                    <a:pt x="144" y="720"/>
                  </a:lnTo>
                  <a:lnTo>
                    <a:pt x="144" y="576"/>
                  </a:lnTo>
                  <a:lnTo>
                    <a:pt x="288" y="576"/>
                  </a:lnTo>
                  <a:lnTo>
                    <a:pt x="288" y="432"/>
                  </a:lnTo>
                  <a:lnTo>
                    <a:pt x="437" y="429"/>
                  </a:lnTo>
                  <a:lnTo>
                    <a:pt x="437" y="283"/>
                  </a:lnTo>
                  <a:lnTo>
                    <a:pt x="528" y="288"/>
                  </a:lnTo>
                  <a:lnTo>
                    <a:pt x="528" y="0"/>
                  </a:lnTo>
                  <a:lnTo>
                    <a:pt x="864" y="0"/>
                  </a:lnTo>
                  <a:lnTo>
                    <a:pt x="864" y="288"/>
                  </a:lnTo>
                  <a:lnTo>
                    <a:pt x="1008" y="288"/>
                  </a:lnTo>
                  <a:lnTo>
                    <a:pt x="1008" y="432"/>
                  </a:lnTo>
                  <a:lnTo>
                    <a:pt x="1152" y="432"/>
                  </a:lnTo>
                  <a:lnTo>
                    <a:pt x="1152" y="624"/>
                  </a:lnTo>
                  <a:lnTo>
                    <a:pt x="1296" y="624"/>
                  </a:lnTo>
                  <a:lnTo>
                    <a:pt x="1296" y="720"/>
                  </a:lnTo>
                  <a:lnTo>
                    <a:pt x="1440" y="720"/>
                  </a:lnTo>
                  <a:lnTo>
                    <a:pt x="1440" y="912"/>
                  </a:lnTo>
                </a:path>
              </a:pathLst>
            </a:custGeom>
            <a:noFill/>
            <a:ln w="50800" cap="rnd" cmpd="sng">
              <a:solidFill>
                <a:srgbClr val="0033CC"/>
              </a:solidFill>
              <a:prstDash val="solid"/>
              <a:round/>
              <a:headEnd type="none" w="med" len="med"/>
              <a:tailEnd type="none" w="med" len="med"/>
            </a:ln>
            <a:effectLst/>
          </p:spPr>
          <p:txBody>
            <a:bodyPr/>
            <a:lstStyle/>
            <a:p>
              <a:endParaRPr lang="pt-BR"/>
            </a:p>
          </p:txBody>
        </p:sp>
      </p:grpSp>
      <p:grpSp>
        <p:nvGrpSpPr>
          <p:cNvPr id="141355" name="Group 43"/>
          <p:cNvGrpSpPr>
            <a:grpSpLocks/>
          </p:cNvGrpSpPr>
          <p:nvPr/>
        </p:nvGrpSpPr>
        <p:grpSpPr bwMode="auto">
          <a:xfrm>
            <a:off x="4343400" y="1735138"/>
            <a:ext cx="4076700" cy="4191000"/>
            <a:chOff x="2736" y="1093"/>
            <a:chExt cx="2568" cy="2640"/>
          </a:xfrm>
        </p:grpSpPr>
        <p:sp>
          <p:nvSpPr>
            <p:cNvPr id="141316" name="Freeform 4"/>
            <p:cNvSpPr>
              <a:spLocks/>
            </p:cNvSpPr>
            <p:nvPr/>
          </p:nvSpPr>
          <p:spPr bwMode="auto">
            <a:xfrm>
              <a:off x="2736" y="2004"/>
              <a:ext cx="577" cy="1729"/>
            </a:xfrm>
            <a:custGeom>
              <a:avLst/>
              <a:gdLst/>
              <a:ahLst/>
              <a:cxnLst>
                <a:cxn ang="0">
                  <a:pos x="0" y="1728"/>
                </a:cxn>
                <a:cxn ang="0">
                  <a:pos x="5" y="1115"/>
                </a:cxn>
                <a:cxn ang="0">
                  <a:pos x="0" y="624"/>
                </a:cxn>
                <a:cxn ang="0">
                  <a:pos x="144" y="624"/>
                </a:cxn>
                <a:cxn ang="0">
                  <a:pos x="144" y="0"/>
                </a:cxn>
                <a:cxn ang="0">
                  <a:pos x="432" y="0"/>
                </a:cxn>
                <a:cxn ang="0">
                  <a:pos x="432" y="624"/>
                </a:cxn>
                <a:cxn ang="0">
                  <a:pos x="576" y="624"/>
                </a:cxn>
                <a:cxn ang="0">
                  <a:pos x="576" y="1728"/>
                </a:cxn>
              </a:cxnLst>
              <a:rect l="0" t="0" r="r" b="b"/>
              <a:pathLst>
                <a:path w="577" h="1729">
                  <a:moveTo>
                    <a:pt x="0" y="1728"/>
                  </a:moveTo>
                  <a:lnTo>
                    <a:pt x="5" y="1115"/>
                  </a:lnTo>
                  <a:lnTo>
                    <a:pt x="0" y="624"/>
                  </a:lnTo>
                  <a:lnTo>
                    <a:pt x="144" y="624"/>
                  </a:lnTo>
                  <a:lnTo>
                    <a:pt x="144" y="0"/>
                  </a:lnTo>
                  <a:lnTo>
                    <a:pt x="432" y="0"/>
                  </a:lnTo>
                  <a:lnTo>
                    <a:pt x="432" y="624"/>
                  </a:lnTo>
                  <a:lnTo>
                    <a:pt x="576" y="624"/>
                  </a:lnTo>
                  <a:lnTo>
                    <a:pt x="576" y="1728"/>
                  </a:lnTo>
                </a:path>
              </a:pathLst>
            </a:custGeom>
            <a:noFill/>
            <a:ln w="50800" cap="rnd" cmpd="sng">
              <a:solidFill>
                <a:srgbClr val="FF3300"/>
              </a:solidFill>
              <a:prstDash val="solid"/>
              <a:round/>
              <a:headEnd type="none" w="med" len="med"/>
              <a:tailEnd type="none" w="med" len="med"/>
            </a:ln>
            <a:effectLst/>
          </p:spPr>
          <p:txBody>
            <a:bodyPr/>
            <a:lstStyle/>
            <a:p>
              <a:endParaRPr lang="pt-BR"/>
            </a:p>
          </p:txBody>
        </p:sp>
        <p:sp>
          <p:nvSpPr>
            <p:cNvPr id="141332" name="Rectangle 20"/>
            <p:cNvSpPr>
              <a:spLocks noChangeArrowheads="1"/>
            </p:cNvSpPr>
            <p:nvPr/>
          </p:nvSpPr>
          <p:spPr bwMode="auto">
            <a:xfrm>
              <a:off x="3885" y="2049"/>
              <a:ext cx="1106" cy="286"/>
            </a:xfrm>
            <a:prstGeom prst="rect">
              <a:avLst/>
            </a:prstGeom>
            <a:noFill/>
            <a:ln w="12700">
              <a:noFill/>
              <a:miter lim="800000"/>
              <a:headEnd/>
              <a:tailEnd/>
            </a:ln>
            <a:effectLst/>
          </p:spPr>
          <p:txBody>
            <a:bodyPr wrap="none" lIns="90488" tIns="44450" rIns="90488" bIns="44450">
              <a:spAutoFit/>
            </a:bodyPr>
            <a:lstStyle/>
            <a:p>
              <a:r>
                <a:rPr lang="en-US" b="1"/>
                <a:t>Emprego 2</a:t>
              </a:r>
            </a:p>
          </p:txBody>
        </p:sp>
        <p:sp>
          <p:nvSpPr>
            <p:cNvPr id="141333" name="Line 21"/>
            <p:cNvSpPr>
              <a:spLocks noChangeShapeType="1"/>
            </p:cNvSpPr>
            <p:nvPr/>
          </p:nvSpPr>
          <p:spPr bwMode="auto">
            <a:xfrm flipH="1">
              <a:off x="3468" y="2352"/>
              <a:ext cx="500" cy="260"/>
            </a:xfrm>
            <a:prstGeom prst="line">
              <a:avLst/>
            </a:prstGeom>
            <a:noFill/>
            <a:ln w="50800">
              <a:solidFill>
                <a:schemeClr val="tx1"/>
              </a:solidFill>
              <a:round/>
              <a:headEnd/>
              <a:tailEnd type="triangle" w="med" len="med"/>
            </a:ln>
            <a:effectLst/>
          </p:spPr>
          <p:txBody>
            <a:bodyPr wrap="none" anchor="ctr"/>
            <a:lstStyle/>
            <a:p>
              <a:endParaRPr lang="pt-BR"/>
            </a:p>
          </p:txBody>
        </p:sp>
        <p:sp>
          <p:nvSpPr>
            <p:cNvPr id="141337" name="Rectangle 25"/>
            <p:cNvSpPr>
              <a:spLocks noChangeArrowheads="1"/>
            </p:cNvSpPr>
            <p:nvPr/>
          </p:nvSpPr>
          <p:spPr bwMode="auto">
            <a:xfrm>
              <a:off x="3005" y="1093"/>
              <a:ext cx="2299" cy="680"/>
            </a:xfrm>
            <a:prstGeom prst="rect">
              <a:avLst/>
            </a:prstGeom>
            <a:solidFill>
              <a:schemeClr val="hlink"/>
            </a:solidFill>
            <a:ln w="12700">
              <a:solidFill>
                <a:schemeClr val="tx1"/>
              </a:solidFill>
              <a:miter lim="800000"/>
              <a:headEnd/>
              <a:tailEnd/>
            </a:ln>
            <a:effectLst/>
          </p:spPr>
          <p:txBody>
            <a:bodyPr wrap="none" lIns="90488" tIns="44450" rIns="90488" bIns="44450">
              <a:spAutoFit/>
            </a:bodyPr>
            <a:lstStyle/>
            <a:p>
              <a:pPr algn="ctr"/>
              <a:r>
                <a:rPr lang="en-US" sz="1600" b="1"/>
                <a:t>A distribuição dos payoffs</a:t>
              </a:r>
            </a:p>
            <a:p>
              <a:pPr algn="ctr"/>
              <a:r>
                <a:rPr lang="en-US" sz="1600" b="1"/>
                <a:t>associados ao emprego 1 tem</a:t>
              </a:r>
            </a:p>
            <a:p>
              <a:pPr algn="ctr"/>
              <a:r>
                <a:rPr lang="en-US" sz="1600" b="1"/>
                <a:t> uma dispersão e um desvio padrão</a:t>
              </a:r>
            </a:p>
            <a:p>
              <a:pPr algn="ctr"/>
              <a:r>
                <a:rPr lang="en-US" sz="1600" b="1"/>
                <a:t> maior em relação ao emprego 2.</a:t>
              </a:r>
            </a:p>
          </p:txBody>
        </p:sp>
      </p:grpSp>
      <p:sp>
        <p:nvSpPr>
          <p:cNvPr id="141339" name="Rectangle 27"/>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41340" name="Rectangle 28"/>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41341" name="Line 29"/>
          <p:cNvSpPr>
            <a:spLocks noChangeShapeType="1"/>
          </p:cNvSpPr>
          <p:nvPr/>
        </p:nvSpPr>
        <p:spPr bwMode="auto">
          <a:xfrm>
            <a:off x="2590800" y="1892300"/>
            <a:ext cx="0" cy="4076700"/>
          </a:xfrm>
          <a:prstGeom prst="line">
            <a:avLst/>
          </a:prstGeom>
          <a:noFill/>
          <a:ln w="25400">
            <a:solidFill>
              <a:schemeClr val="tx1"/>
            </a:solidFill>
            <a:round/>
            <a:headEnd/>
            <a:tailEnd/>
          </a:ln>
          <a:effectLst/>
        </p:spPr>
        <p:txBody>
          <a:bodyPr wrap="none" anchor="ctr"/>
          <a:lstStyle/>
          <a:p>
            <a:endParaRPr lang="pt-BR"/>
          </a:p>
        </p:txBody>
      </p:sp>
      <p:sp>
        <p:nvSpPr>
          <p:cNvPr id="141342" name="Rectangle 30"/>
          <p:cNvSpPr>
            <a:spLocks noChangeArrowheads="1"/>
          </p:cNvSpPr>
          <p:nvPr/>
        </p:nvSpPr>
        <p:spPr bwMode="auto">
          <a:xfrm>
            <a:off x="6413500" y="5767388"/>
            <a:ext cx="958850" cy="393700"/>
          </a:xfrm>
          <a:prstGeom prst="rect">
            <a:avLst/>
          </a:prstGeom>
          <a:noFill/>
          <a:ln w="12700">
            <a:noFill/>
            <a:miter lim="800000"/>
            <a:headEnd/>
            <a:tailEnd/>
          </a:ln>
          <a:effectLst/>
        </p:spPr>
        <p:txBody>
          <a:bodyPr wrap="none" lIns="90488" tIns="44450" rIns="90488" bIns="44450">
            <a:spAutoFit/>
          </a:bodyPr>
          <a:lstStyle/>
          <a:p>
            <a:r>
              <a:rPr lang="en-US" sz="2000" b="1"/>
              <a:t>Renda</a:t>
            </a:r>
            <a:endParaRPr lang="en-US" b="1">
              <a:latin typeface="Times New Roman" pitchFamily="18" charset="0"/>
            </a:endParaRPr>
          </a:p>
        </p:txBody>
      </p:sp>
      <p:sp>
        <p:nvSpPr>
          <p:cNvPr id="141343" name="Rectangle 31"/>
          <p:cNvSpPr>
            <a:spLocks noChangeArrowheads="1"/>
          </p:cNvSpPr>
          <p:nvPr/>
        </p:nvSpPr>
        <p:spPr bwMode="auto">
          <a:xfrm>
            <a:off x="2046288" y="4260850"/>
            <a:ext cx="498475" cy="363538"/>
          </a:xfrm>
          <a:prstGeom prst="rect">
            <a:avLst/>
          </a:prstGeom>
          <a:noFill/>
          <a:ln w="12700">
            <a:noFill/>
            <a:miter lim="800000"/>
            <a:headEnd/>
            <a:tailEnd/>
          </a:ln>
          <a:effectLst/>
        </p:spPr>
        <p:txBody>
          <a:bodyPr wrap="none" lIns="90488" tIns="44450" rIns="90488" bIns="44450">
            <a:spAutoFit/>
          </a:bodyPr>
          <a:lstStyle/>
          <a:p>
            <a:r>
              <a:rPr lang="en-US" sz="1800" b="1"/>
              <a:t>0,1</a:t>
            </a:r>
          </a:p>
        </p:txBody>
      </p:sp>
      <p:sp>
        <p:nvSpPr>
          <p:cNvPr id="141344" name="Rectangle 32"/>
          <p:cNvSpPr>
            <a:spLocks noChangeArrowheads="1"/>
          </p:cNvSpPr>
          <p:nvPr/>
        </p:nvSpPr>
        <p:spPr bwMode="auto">
          <a:xfrm>
            <a:off x="3124200" y="6235700"/>
            <a:ext cx="2895600" cy="457200"/>
          </a:xfrm>
          <a:prstGeom prst="rect">
            <a:avLst/>
          </a:prstGeom>
          <a:noFill/>
          <a:ln w="12700">
            <a:noFill/>
            <a:miter lim="800000"/>
            <a:headEnd/>
            <a:tailEnd/>
          </a:ln>
          <a:effectLst/>
        </p:spPr>
        <p:txBody>
          <a:bodyPr wrap="none" anchor="ctr"/>
          <a:lstStyle/>
          <a:p>
            <a:endParaRPr lang="pt-BR"/>
          </a:p>
        </p:txBody>
      </p:sp>
      <p:sp>
        <p:nvSpPr>
          <p:cNvPr id="141345" name="Line 33"/>
          <p:cNvSpPr>
            <a:spLocks noChangeShapeType="1"/>
          </p:cNvSpPr>
          <p:nvPr/>
        </p:nvSpPr>
        <p:spPr bwMode="auto">
          <a:xfrm>
            <a:off x="3086100" y="5949950"/>
            <a:ext cx="3340100" cy="0"/>
          </a:xfrm>
          <a:prstGeom prst="line">
            <a:avLst/>
          </a:prstGeom>
          <a:noFill/>
          <a:ln w="25400">
            <a:solidFill>
              <a:schemeClr val="tx1"/>
            </a:solidFill>
            <a:round/>
            <a:headEnd/>
            <a:tailEnd/>
          </a:ln>
          <a:effectLst/>
        </p:spPr>
        <p:txBody>
          <a:bodyPr wrap="none" anchor="ctr"/>
          <a:lstStyle/>
          <a:p>
            <a:endParaRPr lang="pt-BR"/>
          </a:p>
        </p:txBody>
      </p:sp>
      <p:sp>
        <p:nvSpPr>
          <p:cNvPr id="141346" name="Rectangle 34"/>
          <p:cNvSpPr>
            <a:spLocks noChangeArrowheads="1"/>
          </p:cNvSpPr>
          <p:nvPr/>
        </p:nvSpPr>
        <p:spPr bwMode="auto">
          <a:xfrm>
            <a:off x="3117850" y="5938838"/>
            <a:ext cx="879475" cy="363537"/>
          </a:xfrm>
          <a:prstGeom prst="rect">
            <a:avLst/>
          </a:prstGeom>
          <a:noFill/>
          <a:ln w="12700">
            <a:noFill/>
            <a:miter lim="800000"/>
            <a:headEnd/>
            <a:tailEnd/>
          </a:ln>
          <a:effectLst/>
        </p:spPr>
        <p:txBody>
          <a:bodyPr wrap="none" lIns="90488" tIns="44450" rIns="90488" bIns="44450">
            <a:spAutoFit/>
          </a:bodyPr>
          <a:lstStyle/>
          <a:p>
            <a:r>
              <a:rPr lang="en-US" sz="1800" b="1"/>
              <a:t>$1.000</a:t>
            </a:r>
          </a:p>
        </p:txBody>
      </p:sp>
      <p:sp>
        <p:nvSpPr>
          <p:cNvPr id="141347" name="Rectangle 35"/>
          <p:cNvSpPr>
            <a:spLocks noChangeArrowheads="1"/>
          </p:cNvSpPr>
          <p:nvPr/>
        </p:nvSpPr>
        <p:spPr bwMode="auto">
          <a:xfrm>
            <a:off x="4260850" y="5938838"/>
            <a:ext cx="879475" cy="363537"/>
          </a:xfrm>
          <a:prstGeom prst="rect">
            <a:avLst/>
          </a:prstGeom>
          <a:noFill/>
          <a:ln w="12700">
            <a:noFill/>
            <a:miter lim="800000"/>
            <a:headEnd/>
            <a:tailEnd/>
          </a:ln>
          <a:effectLst/>
        </p:spPr>
        <p:txBody>
          <a:bodyPr wrap="none" lIns="90488" tIns="44450" rIns="90488" bIns="44450">
            <a:spAutoFit/>
          </a:bodyPr>
          <a:lstStyle/>
          <a:p>
            <a:r>
              <a:rPr lang="en-US" sz="1800" b="1"/>
              <a:t>$1.500</a:t>
            </a:r>
          </a:p>
        </p:txBody>
      </p:sp>
      <p:sp>
        <p:nvSpPr>
          <p:cNvPr id="141348" name="Rectangle 36"/>
          <p:cNvSpPr>
            <a:spLocks noChangeArrowheads="1"/>
          </p:cNvSpPr>
          <p:nvPr/>
        </p:nvSpPr>
        <p:spPr bwMode="auto">
          <a:xfrm>
            <a:off x="5403850" y="5938838"/>
            <a:ext cx="879475" cy="363537"/>
          </a:xfrm>
          <a:prstGeom prst="rect">
            <a:avLst/>
          </a:prstGeom>
          <a:noFill/>
          <a:ln w="12700">
            <a:noFill/>
            <a:miter lim="800000"/>
            <a:headEnd/>
            <a:tailEnd/>
          </a:ln>
          <a:effectLst/>
        </p:spPr>
        <p:txBody>
          <a:bodyPr wrap="none" lIns="90488" tIns="44450" rIns="90488" bIns="44450">
            <a:spAutoFit/>
          </a:bodyPr>
          <a:lstStyle/>
          <a:p>
            <a:r>
              <a:rPr lang="en-US" sz="1800" b="1"/>
              <a:t>$2.000</a:t>
            </a:r>
          </a:p>
        </p:txBody>
      </p:sp>
      <p:sp>
        <p:nvSpPr>
          <p:cNvPr id="141349" name="Line 37"/>
          <p:cNvSpPr>
            <a:spLocks noChangeShapeType="1"/>
          </p:cNvSpPr>
          <p:nvPr/>
        </p:nvSpPr>
        <p:spPr bwMode="auto">
          <a:xfrm>
            <a:off x="2590800" y="5962650"/>
            <a:ext cx="241300" cy="0"/>
          </a:xfrm>
          <a:prstGeom prst="line">
            <a:avLst/>
          </a:prstGeom>
          <a:noFill/>
          <a:ln w="25400">
            <a:solidFill>
              <a:schemeClr val="tx1"/>
            </a:solidFill>
            <a:round/>
            <a:headEnd/>
            <a:tailEnd/>
          </a:ln>
          <a:effectLst/>
        </p:spPr>
        <p:txBody>
          <a:bodyPr wrap="none" anchor="ctr"/>
          <a:lstStyle/>
          <a:p>
            <a:endParaRPr lang="pt-BR"/>
          </a:p>
        </p:txBody>
      </p:sp>
      <p:sp>
        <p:nvSpPr>
          <p:cNvPr id="141350" name="Freeform 38"/>
          <p:cNvSpPr>
            <a:spLocks/>
          </p:cNvSpPr>
          <p:nvPr/>
        </p:nvSpPr>
        <p:spPr bwMode="auto">
          <a:xfrm>
            <a:off x="2820988" y="5791200"/>
            <a:ext cx="77787" cy="307975"/>
          </a:xfrm>
          <a:custGeom>
            <a:avLst/>
            <a:gdLst/>
            <a:ahLst/>
            <a:cxnLst>
              <a:cxn ang="0">
                <a:pos x="0" y="0"/>
              </a:cxn>
              <a:cxn ang="0">
                <a:pos x="18" y="25"/>
              </a:cxn>
              <a:cxn ang="0">
                <a:pos x="32" y="44"/>
              </a:cxn>
              <a:cxn ang="0">
                <a:pos x="43" y="62"/>
              </a:cxn>
              <a:cxn ang="0">
                <a:pos x="48" y="81"/>
              </a:cxn>
              <a:cxn ang="0">
                <a:pos x="45" y="87"/>
              </a:cxn>
              <a:cxn ang="0">
                <a:pos x="40" y="100"/>
              </a:cxn>
              <a:cxn ang="0">
                <a:pos x="24" y="112"/>
              </a:cxn>
              <a:cxn ang="0">
                <a:pos x="8" y="125"/>
              </a:cxn>
              <a:cxn ang="0">
                <a:pos x="2" y="131"/>
              </a:cxn>
              <a:cxn ang="0">
                <a:pos x="0" y="137"/>
              </a:cxn>
              <a:cxn ang="0">
                <a:pos x="5" y="149"/>
              </a:cxn>
              <a:cxn ang="0">
                <a:pos x="16" y="168"/>
              </a:cxn>
              <a:cxn ang="0">
                <a:pos x="29" y="181"/>
              </a:cxn>
              <a:cxn ang="0">
                <a:pos x="48" y="193"/>
              </a:cxn>
            </a:cxnLst>
            <a:rect l="0" t="0" r="r" b="b"/>
            <a:pathLst>
              <a:path w="49" h="194">
                <a:moveTo>
                  <a:pt x="0" y="0"/>
                </a:moveTo>
                <a:lnTo>
                  <a:pt x="18" y="25"/>
                </a:lnTo>
                <a:lnTo>
                  <a:pt x="32" y="44"/>
                </a:lnTo>
                <a:lnTo>
                  <a:pt x="43" y="62"/>
                </a:lnTo>
                <a:lnTo>
                  <a:pt x="48" y="81"/>
                </a:lnTo>
                <a:lnTo>
                  <a:pt x="45" y="87"/>
                </a:lnTo>
                <a:lnTo>
                  <a:pt x="40" y="100"/>
                </a:lnTo>
                <a:lnTo>
                  <a:pt x="24" y="112"/>
                </a:lnTo>
                <a:lnTo>
                  <a:pt x="8" y="125"/>
                </a:lnTo>
                <a:lnTo>
                  <a:pt x="2" y="131"/>
                </a:lnTo>
                <a:lnTo>
                  <a:pt x="0" y="137"/>
                </a:lnTo>
                <a:lnTo>
                  <a:pt x="5" y="149"/>
                </a:lnTo>
                <a:lnTo>
                  <a:pt x="16" y="168"/>
                </a:lnTo>
                <a:lnTo>
                  <a:pt x="29" y="181"/>
                </a:lnTo>
                <a:lnTo>
                  <a:pt x="48" y="193"/>
                </a:lnTo>
              </a:path>
            </a:pathLst>
          </a:custGeom>
          <a:noFill/>
          <a:ln w="25400" cap="rnd" cmpd="sng">
            <a:solidFill>
              <a:schemeClr val="tx1"/>
            </a:solidFill>
            <a:prstDash val="solid"/>
            <a:round/>
            <a:headEnd type="none" w="med" len="med"/>
            <a:tailEnd type="none" w="med" len="med"/>
          </a:ln>
          <a:effectLst/>
        </p:spPr>
        <p:txBody>
          <a:bodyPr/>
          <a:lstStyle/>
          <a:p>
            <a:endParaRPr lang="pt-BR"/>
          </a:p>
        </p:txBody>
      </p:sp>
      <p:sp>
        <p:nvSpPr>
          <p:cNvPr id="141351" name="Freeform 39"/>
          <p:cNvSpPr>
            <a:spLocks/>
          </p:cNvSpPr>
          <p:nvPr/>
        </p:nvSpPr>
        <p:spPr bwMode="auto">
          <a:xfrm>
            <a:off x="3011488" y="5810250"/>
            <a:ext cx="77787" cy="307975"/>
          </a:xfrm>
          <a:custGeom>
            <a:avLst/>
            <a:gdLst/>
            <a:ahLst/>
            <a:cxnLst>
              <a:cxn ang="0">
                <a:pos x="0" y="0"/>
              </a:cxn>
              <a:cxn ang="0">
                <a:pos x="18" y="25"/>
              </a:cxn>
              <a:cxn ang="0">
                <a:pos x="33" y="44"/>
              </a:cxn>
              <a:cxn ang="0">
                <a:pos x="45" y="62"/>
              </a:cxn>
              <a:cxn ang="0">
                <a:pos x="48" y="81"/>
              </a:cxn>
              <a:cxn ang="0">
                <a:pos x="45" y="87"/>
              </a:cxn>
              <a:cxn ang="0">
                <a:pos x="42" y="100"/>
              </a:cxn>
              <a:cxn ang="0">
                <a:pos x="24" y="112"/>
              </a:cxn>
              <a:cxn ang="0">
                <a:pos x="9" y="125"/>
              </a:cxn>
              <a:cxn ang="0">
                <a:pos x="3" y="131"/>
              </a:cxn>
              <a:cxn ang="0">
                <a:pos x="0" y="137"/>
              </a:cxn>
              <a:cxn ang="0">
                <a:pos x="3" y="149"/>
              </a:cxn>
              <a:cxn ang="0">
                <a:pos x="15" y="168"/>
              </a:cxn>
              <a:cxn ang="0">
                <a:pos x="30" y="181"/>
              </a:cxn>
              <a:cxn ang="0">
                <a:pos x="48" y="193"/>
              </a:cxn>
            </a:cxnLst>
            <a:rect l="0" t="0" r="r" b="b"/>
            <a:pathLst>
              <a:path w="49" h="194">
                <a:moveTo>
                  <a:pt x="0" y="0"/>
                </a:moveTo>
                <a:lnTo>
                  <a:pt x="18" y="25"/>
                </a:lnTo>
                <a:lnTo>
                  <a:pt x="33" y="44"/>
                </a:lnTo>
                <a:lnTo>
                  <a:pt x="45" y="62"/>
                </a:lnTo>
                <a:lnTo>
                  <a:pt x="48" y="81"/>
                </a:lnTo>
                <a:lnTo>
                  <a:pt x="45" y="87"/>
                </a:lnTo>
                <a:lnTo>
                  <a:pt x="42" y="100"/>
                </a:lnTo>
                <a:lnTo>
                  <a:pt x="24" y="112"/>
                </a:lnTo>
                <a:lnTo>
                  <a:pt x="9" y="125"/>
                </a:lnTo>
                <a:lnTo>
                  <a:pt x="3" y="131"/>
                </a:lnTo>
                <a:lnTo>
                  <a:pt x="0" y="137"/>
                </a:lnTo>
                <a:lnTo>
                  <a:pt x="3" y="149"/>
                </a:lnTo>
                <a:lnTo>
                  <a:pt x="15" y="168"/>
                </a:lnTo>
                <a:lnTo>
                  <a:pt x="30" y="181"/>
                </a:lnTo>
                <a:lnTo>
                  <a:pt x="48" y="193"/>
                </a:lnTo>
              </a:path>
            </a:pathLst>
          </a:custGeom>
          <a:noFill/>
          <a:ln w="25400" cap="rnd" cmpd="sng">
            <a:solidFill>
              <a:schemeClr val="tx1"/>
            </a:solidFill>
            <a:prstDash val="solid"/>
            <a:round/>
            <a:headEnd type="none" w="med" len="med"/>
            <a:tailEnd type="none" w="med" len="med"/>
          </a:ln>
          <a:effectLst/>
        </p:spPr>
        <p:txBody>
          <a:bodyPr/>
          <a:lstStyle/>
          <a:p>
            <a:endParaRPr lang="pt-BR"/>
          </a:p>
        </p:txBody>
      </p:sp>
      <p:sp>
        <p:nvSpPr>
          <p:cNvPr id="141352" name="Rectangle 40"/>
          <p:cNvSpPr>
            <a:spLocks noChangeArrowheads="1"/>
          </p:cNvSpPr>
          <p:nvPr/>
        </p:nvSpPr>
        <p:spPr bwMode="auto">
          <a:xfrm>
            <a:off x="2046288" y="2889250"/>
            <a:ext cx="498475" cy="363538"/>
          </a:xfrm>
          <a:prstGeom prst="rect">
            <a:avLst/>
          </a:prstGeom>
          <a:noFill/>
          <a:ln w="12700">
            <a:noFill/>
            <a:miter lim="800000"/>
            <a:headEnd/>
            <a:tailEnd/>
          </a:ln>
          <a:effectLst/>
        </p:spPr>
        <p:txBody>
          <a:bodyPr wrap="none" lIns="90488" tIns="44450" rIns="90488" bIns="44450">
            <a:spAutoFit/>
          </a:bodyPr>
          <a:lstStyle/>
          <a:p>
            <a:r>
              <a:rPr lang="en-US" sz="1800" b="1"/>
              <a:t>0,2</a:t>
            </a:r>
          </a:p>
        </p:txBody>
      </p:sp>
      <p:sp>
        <p:nvSpPr>
          <p:cNvPr id="141353" name="Rectangle 41"/>
          <p:cNvSpPr>
            <a:spLocks noChangeArrowheads="1"/>
          </p:cNvSpPr>
          <p:nvPr/>
        </p:nvSpPr>
        <p:spPr bwMode="auto">
          <a:xfrm>
            <a:off x="636588" y="2136775"/>
            <a:ext cx="1860550" cy="393700"/>
          </a:xfrm>
          <a:prstGeom prst="rect">
            <a:avLst/>
          </a:prstGeom>
          <a:noFill/>
          <a:ln w="12700">
            <a:noFill/>
            <a:miter lim="800000"/>
            <a:headEnd/>
            <a:tailEnd/>
          </a:ln>
          <a:effectLst/>
        </p:spPr>
        <p:txBody>
          <a:bodyPr wrap="none" lIns="90488" tIns="44450" rIns="90488" bIns="44450">
            <a:spAutoFit/>
          </a:bodyPr>
          <a:lstStyle/>
          <a:p>
            <a:r>
              <a:rPr lang="en-US" sz="2000" b="1"/>
              <a:t>Probabilidade</a:t>
            </a:r>
          </a:p>
        </p:txBody>
      </p:sp>
      <p:sp>
        <p:nvSpPr>
          <p:cNvPr id="141356" name="Text Box 44"/>
          <p:cNvSpPr txBox="1">
            <a:spLocks noChangeArrowheads="1"/>
          </p:cNvSpPr>
          <p:nvPr/>
        </p:nvSpPr>
        <p:spPr bwMode="auto">
          <a:xfrm>
            <a:off x="393700" y="993775"/>
            <a:ext cx="4273550" cy="898525"/>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a:spAutoFit/>
          </a:bodyPr>
          <a:lstStyle/>
          <a:p>
            <a:pPr algn="ctr"/>
            <a:r>
              <a:rPr lang="en-US" sz="2600" b="1"/>
              <a:t>Resultados com probabilidades diferentes</a:t>
            </a:r>
          </a:p>
        </p:txBody>
      </p:sp>
      <p:sp>
        <p:nvSpPr>
          <p:cNvPr id="141358" name="Rectangle 46"/>
          <p:cNvSpPr>
            <a:spLocks noGrp="1" noChangeArrowheads="1"/>
          </p:cNvSpPr>
          <p:nvPr>
            <p:ph type="title"/>
          </p:nvPr>
        </p:nvSpPr>
        <p:spPr>
          <a:noFill/>
          <a:ln/>
        </p:spPr>
        <p:txBody>
          <a:bodyPr/>
          <a:lstStyle/>
          <a:p>
            <a:r>
              <a:rPr lang="pt-BR"/>
              <a:t>Descrição do risco</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41354"/>
                                        </p:tgtEl>
                                        <p:attrNameLst>
                                          <p:attrName>style.visibility</p:attrName>
                                        </p:attrNameLst>
                                      </p:cBhvr>
                                      <p:to>
                                        <p:strVal val="visible"/>
                                      </p:to>
                                    </p:set>
                                    <p:animEffect transition="in" filter="wipe(down)">
                                      <p:cBhvr>
                                        <p:cTn id="7" dur="500"/>
                                        <p:tgtEl>
                                          <p:spTgt spid="14135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41355"/>
                                        </p:tgtEl>
                                        <p:attrNameLst>
                                          <p:attrName>style.visibility</p:attrName>
                                        </p:attrNameLst>
                                      </p:cBhvr>
                                      <p:to>
                                        <p:strVal val="visible"/>
                                      </p:to>
                                    </p:set>
                                    <p:animEffect transition="in" filter="wipe(down)">
                                      <p:cBhvr>
                                        <p:cTn id="12" dur="500"/>
                                        <p:tgtEl>
                                          <p:spTgt spid="141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7" name="Espaço Reservado para Número de Slide 4"/>
          <p:cNvSpPr>
            <a:spLocks noGrp="1"/>
          </p:cNvSpPr>
          <p:nvPr>
            <p:ph type="sldNum" sz="quarter" idx="11"/>
          </p:nvPr>
        </p:nvSpPr>
        <p:spPr/>
        <p:txBody>
          <a:bodyPr/>
          <a:lstStyle/>
          <a:p>
            <a:r>
              <a:rPr lang="en-US"/>
              <a:t>Slide </a:t>
            </a:r>
            <a:fld id="{71098D17-F68A-4982-ADCB-77FB4A7BD8A2}" type="slidenum">
              <a:rPr lang="en-US"/>
              <a:pPr/>
              <a:t>3</a:t>
            </a:fld>
            <a:endParaRPr lang="en-US" b="0">
              <a:latin typeface="Times New Roman" pitchFamily="18" charset="0"/>
            </a:endParaRPr>
          </a:p>
        </p:txBody>
      </p:sp>
      <p:sp>
        <p:nvSpPr>
          <p:cNvPr id="7987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7987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79876" name="Rectangle 4"/>
          <p:cNvSpPr>
            <a:spLocks noGrp="1" noChangeArrowheads="1"/>
          </p:cNvSpPr>
          <p:nvPr>
            <p:ph type="title"/>
          </p:nvPr>
        </p:nvSpPr>
        <p:spPr>
          <a:noFill/>
          <a:ln/>
        </p:spPr>
        <p:txBody>
          <a:bodyPr/>
          <a:lstStyle/>
          <a:p>
            <a:r>
              <a:rPr lang="pt-BR"/>
              <a:t>Introdução</a:t>
            </a:r>
          </a:p>
        </p:txBody>
      </p:sp>
      <p:sp>
        <p:nvSpPr>
          <p:cNvPr id="79877" name="Rectangle 5"/>
          <p:cNvSpPr>
            <a:spLocks noGrp="1" noChangeArrowheads="1"/>
          </p:cNvSpPr>
          <p:nvPr>
            <p:ph type="body" idx="1"/>
          </p:nvPr>
        </p:nvSpPr>
        <p:spPr>
          <a:noFill/>
          <a:ln/>
        </p:spPr>
        <p:txBody>
          <a:bodyPr/>
          <a:lstStyle/>
          <a:p>
            <a:pPr>
              <a:spcBef>
                <a:spcPct val="70000"/>
              </a:spcBef>
            </a:pPr>
            <a:r>
              <a:rPr lang="pt-BR"/>
              <a:t>Fazer escolhas na ausência de incerteza não envolve grandes dificuldades.</a:t>
            </a:r>
          </a:p>
          <a:p>
            <a:pPr>
              <a:spcBef>
                <a:spcPct val="70000"/>
              </a:spcBef>
            </a:pPr>
            <a:r>
              <a:rPr lang="pt-BR"/>
              <a:t>Como devemos escolher quando certas variáveis, como renda e preço, são incertas (isto é, como fazer escolhas que envolvam risco)?</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9877">
                                            <p:txEl>
                                              <p:pRg st="0" end="0"/>
                                            </p:txEl>
                                          </p:spTgt>
                                        </p:tgtEl>
                                        <p:attrNameLst>
                                          <p:attrName>style.visibility</p:attrName>
                                        </p:attrNameLst>
                                      </p:cBhvr>
                                      <p:to>
                                        <p:strVal val="visible"/>
                                      </p:to>
                                    </p:set>
                                    <p:animEffect transition="in" filter="wipe(left)">
                                      <p:cBhvr>
                                        <p:cTn id="7" dur="500"/>
                                        <p:tgtEl>
                                          <p:spTgt spid="798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9877">
                                            <p:txEl>
                                              <p:pRg st="1" end="1"/>
                                            </p:txEl>
                                          </p:spTgt>
                                        </p:tgtEl>
                                        <p:attrNameLst>
                                          <p:attrName>style.visibility</p:attrName>
                                        </p:attrNameLst>
                                      </p:cBhvr>
                                      <p:to>
                                        <p:strVal val="visible"/>
                                      </p:to>
                                    </p:set>
                                    <p:animEffect transition="in" filter="wipe(left)">
                                      <p:cBhvr>
                                        <p:cTn id="12" dur="500"/>
                                        <p:tgtEl>
                                          <p:spTgt spid="798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7"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7" name="Espaço Reservado para Número de Slide 4"/>
          <p:cNvSpPr>
            <a:spLocks noGrp="1"/>
          </p:cNvSpPr>
          <p:nvPr>
            <p:ph type="sldNum" sz="quarter" idx="11"/>
          </p:nvPr>
        </p:nvSpPr>
        <p:spPr/>
        <p:txBody>
          <a:bodyPr/>
          <a:lstStyle/>
          <a:p>
            <a:r>
              <a:rPr lang="en-US"/>
              <a:t>Slide </a:t>
            </a:r>
            <a:fld id="{1ADEB7BD-4328-4300-A6FD-41B27E69C771}" type="slidenum">
              <a:rPr lang="en-US"/>
              <a:pPr/>
              <a:t>30</a:t>
            </a:fld>
            <a:endParaRPr lang="en-US" b="0">
              <a:latin typeface="Times New Roman" pitchFamily="18" charset="0"/>
            </a:endParaRPr>
          </a:p>
        </p:txBody>
      </p:sp>
      <p:sp>
        <p:nvSpPr>
          <p:cNvPr id="32563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2563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25636" name="Rectangle 4"/>
          <p:cNvSpPr>
            <a:spLocks noGrp="1" noChangeArrowheads="1"/>
          </p:cNvSpPr>
          <p:nvPr>
            <p:ph type="title"/>
          </p:nvPr>
        </p:nvSpPr>
        <p:spPr>
          <a:noFill/>
          <a:ln/>
        </p:spPr>
        <p:txBody>
          <a:bodyPr/>
          <a:lstStyle/>
          <a:p>
            <a:r>
              <a:rPr lang="pt-BR"/>
              <a:t>Descrição do risco</a:t>
            </a:r>
          </a:p>
        </p:txBody>
      </p:sp>
      <p:sp>
        <p:nvSpPr>
          <p:cNvPr id="325637" name="Rectangle 5"/>
          <p:cNvSpPr>
            <a:spLocks noGrp="1" noChangeArrowheads="1"/>
          </p:cNvSpPr>
          <p:nvPr>
            <p:ph type="body" idx="1"/>
          </p:nvPr>
        </p:nvSpPr>
        <p:spPr>
          <a:noFill/>
          <a:ln/>
        </p:spPr>
        <p:txBody>
          <a:bodyPr/>
          <a:lstStyle/>
          <a:p>
            <a:pPr>
              <a:spcBef>
                <a:spcPct val="70000"/>
              </a:spcBef>
            </a:pPr>
            <a:r>
              <a:rPr lang="pt-BR">
                <a:solidFill>
                  <a:srgbClr val="FF3300"/>
                </a:solidFill>
              </a:rPr>
              <a:t>Tomada de Decisão</a:t>
            </a:r>
          </a:p>
          <a:p>
            <a:pPr lvl="1">
              <a:spcBef>
                <a:spcPct val="70000"/>
              </a:spcBef>
            </a:pPr>
            <a:r>
              <a:rPr lang="pt-BR"/>
              <a:t>Uma pessoa que não gosta de correr riscos escolheria o emprego 2: mesma renda esperada que o emprego 1 com risco menor.</a:t>
            </a:r>
          </a:p>
          <a:p>
            <a:pPr lvl="1">
              <a:buSzPct val="75000"/>
            </a:pPr>
            <a:r>
              <a:rPr lang="pt-BR"/>
              <a:t>Suponha que aumentemos em $100 cada  payoff do emprego 1, tornando o payoff esperado = $1.600.</a:t>
            </a:r>
          </a:p>
        </p:txBody>
      </p:sp>
    </p:spTree>
  </p:cSld>
  <p:clrMapOvr>
    <a:masterClrMapping/>
  </p:clrMapOvr>
  <p:transition spd="med">
    <p:zoom dir="in"/>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11" name="Espaço Reservado para Número de Slide 4"/>
          <p:cNvSpPr>
            <a:spLocks noGrp="1"/>
          </p:cNvSpPr>
          <p:nvPr>
            <p:ph type="sldNum" sz="quarter" idx="11"/>
          </p:nvPr>
        </p:nvSpPr>
        <p:spPr/>
        <p:txBody>
          <a:bodyPr/>
          <a:lstStyle/>
          <a:p>
            <a:r>
              <a:rPr lang="en-US"/>
              <a:t>Slide </a:t>
            </a:r>
            <a:fld id="{0ADEB168-1242-40AD-8314-F56B715BBBE2}" type="slidenum">
              <a:rPr lang="en-US"/>
              <a:pPr/>
              <a:t>31</a:t>
            </a:fld>
            <a:endParaRPr lang="en-US" b="0">
              <a:latin typeface="Times New Roman" pitchFamily="18" charset="0"/>
            </a:endParaRPr>
          </a:p>
        </p:txBody>
      </p:sp>
      <p:sp>
        <p:nvSpPr>
          <p:cNvPr id="13312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3312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33128" name="Rectangle 8"/>
          <p:cNvSpPr>
            <a:spLocks noChangeArrowheads="1"/>
          </p:cNvSpPr>
          <p:nvPr/>
        </p:nvSpPr>
        <p:spPr bwMode="auto">
          <a:xfrm>
            <a:off x="1579563" y="4989513"/>
            <a:ext cx="7154862" cy="819150"/>
          </a:xfrm>
          <a:prstGeom prst="rect">
            <a:avLst/>
          </a:prstGeom>
          <a:noFill/>
          <a:ln w="12700">
            <a:noFill/>
            <a:miter lim="800000"/>
            <a:headEnd/>
            <a:tailEnd/>
          </a:ln>
          <a:effectLst/>
        </p:spPr>
        <p:txBody>
          <a:bodyPr wrap="none" lIns="90488" tIns="44450" rIns="90488" bIns="44450">
            <a:spAutoFit/>
          </a:bodyPr>
          <a:lstStyle/>
          <a:p>
            <a:r>
              <a:rPr lang="en-US" b="1">
                <a:solidFill>
                  <a:srgbClr val="CC0000"/>
                </a:solidFill>
              </a:rPr>
              <a:t>Lembrete: O desvio padrão é a raiz quadrada do</a:t>
            </a:r>
          </a:p>
          <a:p>
            <a:r>
              <a:rPr lang="en-US" b="1">
                <a:solidFill>
                  <a:srgbClr val="CC0000"/>
                </a:solidFill>
              </a:rPr>
              <a:t>quadrado do desvio.</a:t>
            </a:r>
          </a:p>
        </p:txBody>
      </p:sp>
      <p:sp>
        <p:nvSpPr>
          <p:cNvPr id="133130" name="Rectangle 10"/>
          <p:cNvSpPr>
            <a:spLocks noChangeArrowheads="1"/>
          </p:cNvSpPr>
          <p:nvPr/>
        </p:nvSpPr>
        <p:spPr bwMode="auto">
          <a:xfrm>
            <a:off x="0" y="3276600"/>
            <a:ext cx="9144000" cy="955675"/>
          </a:xfrm>
          <a:prstGeom prst="rect">
            <a:avLst/>
          </a:prstGeom>
          <a:noFill/>
          <a:ln w="12700">
            <a:noFill/>
            <a:miter lim="800000"/>
            <a:headEnd/>
            <a:tailEnd/>
          </a:ln>
          <a:effectLst/>
        </p:spPr>
        <p:txBody>
          <a:bodyPr lIns="90488" tIns="44450" rIns="90488" bIns="44450"/>
          <a:lstStyle/>
          <a:p>
            <a:pPr>
              <a:spcBef>
                <a:spcPct val="70000"/>
              </a:spcBef>
              <a:buClr>
                <a:srgbClr val="663300"/>
              </a:buClr>
              <a:buSzPct val="75000"/>
              <a:buFont typeface="Wingdings" pitchFamily="2" charset="2"/>
              <a:buNone/>
              <a:tabLst>
                <a:tab pos="1828800" algn="r"/>
                <a:tab pos="3143250" algn="r"/>
                <a:tab pos="4572000" algn="r"/>
                <a:tab pos="5943600" algn="r"/>
                <a:tab pos="7258050" algn="r"/>
                <a:tab pos="8401050" algn="r"/>
              </a:tabLst>
            </a:pPr>
            <a:r>
              <a:rPr lang="en-US" sz="2000" b="1">
                <a:solidFill>
                  <a:srgbClr val="376546"/>
                </a:solidFill>
              </a:rPr>
              <a:t>Emprego 1 	    2.100 	       250.000	       1.100	           250.000	      1.600	        500</a:t>
            </a:r>
          </a:p>
          <a:p>
            <a:pPr>
              <a:spcBef>
                <a:spcPct val="70000"/>
              </a:spcBef>
              <a:buClr>
                <a:srgbClr val="663300"/>
              </a:buClr>
              <a:buSzPct val="75000"/>
              <a:buFont typeface="Wingdings" pitchFamily="2" charset="2"/>
              <a:buNone/>
              <a:tabLst>
                <a:tab pos="1828800" algn="r"/>
                <a:tab pos="3143250" algn="r"/>
                <a:tab pos="4572000" algn="r"/>
                <a:tab pos="5943600" algn="r"/>
                <a:tab pos="7258050" algn="r"/>
                <a:tab pos="8401050" algn="r"/>
              </a:tabLst>
            </a:pPr>
            <a:r>
              <a:rPr lang="en-US" sz="2000" b="1">
                <a:solidFill>
                  <a:srgbClr val="376546"/>
                </a:solidFill>
              </a:rPr>
              <a:t>Emprego 2	     1.510               100	          510	           980.100	       1.500        99,50</a:t>
            </a:r>
          </a:p>
        </p:txBody>
      </p:sp>
      <p:sp>
        <p:nvSpPr>
          <p:cNvPr id="133131" name="Rectangle 11"/>
          <p:cNvSpPr>
            <a:spLocks noChangeArrowheads="1"/>
          </p:cNvSpPr>
          <p:nvPr/>
        </p:nvSpPr>
        <p:spPr bwMode="auto">
          <a:xfrm>
            <a:off x="0" y="1824038"/>
            <a:ext cx="9148763" cy="973137"/>
          </a:xfrm>
          <a:prstGeom prst="rect">
            <a:avLst/>
          </a:prstGeom>
          <a:noFill/>
          <a:ln w="12700">
            <a:noFill/>
            <a:miter lim="800000"/>
            <a:headEnd/>
            <a:tailEnd/>
          </a:ln>
          <a:effectLst/>
        </p:spPr>
        <p:txBody>
          <a:bodyPr lIns="90488" tIns="44450" rIns="90488" bIns="44450">
            <a:spAutoFit/>
          </a:bodyPr>
          <a:lstStyle/>
          <a:p>
            <a:pPr>
              <a:tabLst>
                <a:tab pos="1485900" algn="ctr"/>
                <a:tab pos="2857500" algn="ctr"/>
                <a:tab pos="4286250" algn="ctr"/>
                <a:tab pos="5600700" algn="ctr"/>
                <a:tab pos="6800850" algn="ctr"/>
                <a:tab pos="8058150" algn="ctr"/>
              </a:tabLst>
            </a:pPr>
            <a:r>
              <a:rPr lang="en-US" sz="2000" b="1"/>
              <a:t>									             </a:t>
            </a:r>
            <a:r>
              <a:rPr lang="en-US" sz="1800" b="1"/>
              <a:t>Quadrado		                   Quadrado	   Renda	         Desvio	              Resultado 1 	   do desvio   	Resultado 2 	   do desvio	   Esperada	    Padrão</a:t>
            </a:r>
          </a:p>
        </p:txBody>
      </p:sp>
      <p:sp>
        <p:nvSpPr>
          <p:cNvPr id="133132" name="Line 12"/>
          <p:cNvSpPr>
            <a:spLocks noChangeShapeType="1"/>
          </p:cNvSpPr>
          <p:nvPr/>
        </p:nvSpPr>
        <p:spPr bwMode="auto">
          <a:xfrm>
            <a:off x="0" y="2971800"/>
            <a:ext cx="9144000" cy="0"/>
          </a:xfrm>
          <a:prstGeom prst="line">
            <a:avLst/>
          </a:prstGeom>
          <a:noFill/>
          <a:ln w="57150" cmpd="thinThick">
            <a:solidFill>
              <a:schemeClr val="tx1"/>
            </a:solidFill>
            <a:round/>
            <a:headEnd/>
            <a:tailEnd/>
          </a:ln>
          <a:effectLst/>
        </p:spPr>
        <p:txBody>
          <a:bodyPr wrap="none" anchor="ctr"/>
          <a:lstStyle/>
          <a:p>
            <a:endParaRPr lang="pt-BR"/>
          </a:p>
        </p:txBody>
      </p:sp>
      <p:sp>
        <p:nvSpPr>
          <p:cNvPr id="133133" name="Rectangle 13"/>
          <p:cNvSpPr>
            <a:spLocks noChangeArrowheads="1"/>
          </p:cNvSpPr>
          <p:nvPr/>
        </p:nvSpPr>
        <p:spPr bwMode="auto">
          <a:xfrm>
            <a:off x="550863" y="190500"/>
            <a:ext cx="7983537" cy="781050"/>
          </a:xfrm>
          <a:prstGeom prst="rect">
            <a:avLst/>
          </a:prstGeom>
          <a:noFill/>
          <a:ln w="12700">
            <a:noFill/>
            <a:miter lim="800000"/>
            <a:headEnd/>
            <a:tailEnd/>
          </a:ln>
          <a:effectLst/>
        </p:spPr>
        <p:txBody>
          <a:bodyPr lIns="90488" tIns="44450" rIns="90488" bIns="44450" anchor="b"/>
          <a:lstStyle/>
          <a:p>
            <a:r>
              <a:rPr lang="pt-BR" sz="4400" b="1">
                <a:solidFill>
                  <a:srgbClr val="663300"/>
                </a:solidFill>
              </a:rPr>
              <a:t>Descrição do risco</a:t>
            </a:r>
          </a:p>
        </p:txBody>
      </p:sp>
      <p:sp>
        <p:nvSpPr>
          <p:cNvPr id="133135" name="Text Box 15"/>
          <p:cNvSpPr txBox="1">
            <a:spLocks noChangeArrowheads="1"/>
          </p:cNvSpPr>
          <p:nvPr/>
        </p:nvSpPr>
        <p:spPr bwMode="auto">
          <a:xfrm>
            <a:off x="184150" y="1438275"/>
            <a:ext cx="8782050" cy="531813"/>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a:spAutoFit/>
          </a:bodyPr>
          <a:lstStyle/>
          <a:p>
            <a:pPr algn="ctr"/>
            <a:r>
              <a:rPr lang="en-US" sz="2800" b="1"/>
              <a:t>Rendas de empregos em vendas – modificadas ($)</a:t>
            </a: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30">
                                            <p:txEl>
                                              <p:pRg st="0" end="0"/>
                                            </p:txEl>
                                          </p:spTgt>
                                        </p:tgtEl>
                                        <p:attrNameLst>
                                          <p:attrName>style.visibility</p:attrName>
                                        </p:attrNameLst>
                                      </p:cBhvr>
                                      <p:to>
                                        <p:strVal val="visible"/>
                                      </p:to>
                                    </p:set>
                                    <p:animEffect transition="in" filter="wipe(left)">
                                      <p:cBhvr>
                                        <p:cTn id="7" dur="500"/>
                                        <p:tgtEl>
                                          <p:spTgt spid="1331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30">
                                            <p:txEl>
                                              <p:pRg st="1" end="1"/>
                                            </p:txEl>
                                          </p:spTgt>
                                        </p:tgtEl>
                                        <p:attrNameLst>
                                          <p:attrName>style.visibility</p:attrName>
                                        </p:attrNameLst>
                                      </p:cBhvr>
                                      <p:to>
                                        <p:strVal val="visible"/>
                                      </p:to>
                                    </p:set>
                                    <p:animEffect transition="in" filter="wipe(left)">
                                      <p:cBhvr>
                                        <p:cTn id="12" dur="500"/>
                                        <p:tgtEl>
                                          <p:spTgt spid="13313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0"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E2AED465-2E77-4876-AFAA-95B8FA8DBE7B}" type="slidenum">
              <a:rPr lang="en-US"/>
              <a:pPr/>
              <a:t>32</a:t>
            </a:fld>
            <a:endParaRPr lang="en-US" b="0">
              <a:latin typeface="Times New Roman" pitchFamily="18" charset="0"/>
            </a:endParaRPr>
          </a:p>
        </p:txBody>
      </p:sp>
      <p:sp>
        <p:nvSpPr>
          <p:cNvPr id="13517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3517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35172" name="Rectangle 4"/>
          <p:cNvSpPr>
            <a:spLocks noGrp="1" noChangeArrowheads="1"/>
          </p:cNvSpPr>
          <p:nvPr>
            <p:ph type="title"/>
          </p:nvPr>
        </p:nvSpPr>
        <p:spPr>
          <a:noFill/>
          <a:ln/>
        </p:spPr>
        <p:txBody>
          <a:bodyPr/>
          <a:lstStyle/>
          <a:p>
            <a:r>
              <a:rPr lang="pt-BR"/>
              <a:t>Descrição do risco</a:t>
            </a:r>
          </a:p>
        </p:txBody>
      </p:sp>
      <p:sp>
        <p:nvSpPr>
          <p:cNvPr id="135173" name="Rectangle 5"/>
          <p:cNvSpPr>
            <a:spLocks noGrp="1" noChangeArrowheads="1"/>
          </p:cNvSpPr>
          <p:nvPr>
            <p:ph type="body" idx="1"/>
          </p:nvPr>
        </p:nvSpPr>
        <p:spPr>
          <a:xfrm>
            <a:off x="1143000" y="2232025"/>
            <a:ext cx="7772400" cy="4016375"/>
          </a:xfrm>
          <a:noFill/>
          <a:ln/>
        </p:spPr>
        <p:txBody>
          <a:bodyPr/>
          <a:lstStyle/>
          <a:p>
            <a:pPr>
              <a:lnSpc>
                <a:spcPct val="90000"/>
              </a:lnSpc>
              <a:spcBef>
                <a:spcPct val="70000"/>
              </a:spcBef>
            </a:pPr>
            <a:r>
              <a:rPr lang="pt-BR"/>
              <a:t>Emprego 1: renda esperada de $1.600 e um desvio padrão de $500.</a:t>
            </a:r>
          </a:p>
          <a:p>
            <a:pPr>
              <a:lnSpc>
                <a:spcPct val="90000"/>
              </a:lnSpc>
              <a:spcBef>
                <a:spcPct val="70000"/>
              </a:spcBef>
            </a:pPr>
            <a:r>
              <a:rPr lang="pt-BR"/>
              <a:t>Emprego 2: renda esperada de $1.500 e um desvio padrão de $99,50.</a:t>
            </a:r>
          </a:p>
          <a:p>
            <a:pPr>
              <a:lnSpc>
                <a:spcPct val="90000"/>
              </a:lnSpc>
              <a:spcBef>
                <a:spcPct val="70000"/>
              </a:spcBef>
            </a:pPr>
            <a:r>
              <a:rPr lang="pt-BR"/>
              <a:t>Qual emprego escolher?</a:t>
            </a:r>
          </a:p>
          <a:p>
            <a:pPr lvl="1">
              <a:lnSpc>
                <a:spcPct val="90000"/>
              </a:lnSpc>
              <a:buSzPct val="75000"/>
            </a:pPr>
            <a:r>
              <a:rPr lang="pt-BR"/>
              <a:t>Optar pelo maior valor ou pelo menor risco?</a:t>
            </a:r>
          </a:p>
        </p:txBody>
      </p:sp>
      <p:sp>
        <p:nvSpPr>
          <p:cNvPr id="135174" name="Text Box 6"/>
          <p:cNvSpPr txBox="1">
            <a:spLocks noChangeArrowheads="1"/>
          </p:cNvSpPr>
          <p:nvPr/>
        </p:nvSpPr>
        <p:spPr bwMode="auto">
          <a:xfrm>
            <a:off x="276225" y="1427163"/>
            <a:ext cx="35020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Tomada de decisão</a:t>
            </a:r>
            <a:endParaRPr lang="en-US" sz="3200" b="1"/>
          </a:p>
        </p:txBody>
      </p:sp>
    </p:spTree>
  </p:cSld>
  <p:clrMapOvr>
    <a:masterClrMapping/>
  </p:clrMapOvr>
  <p:transition spd="med">
    <p:wipe dir="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C28C9A66-0DBB-4944-B31B-CDBD2570D996}" type="slidenum">
              <a:rPr lang="en-US"/>
              <a:pPr/>
              <a:t>33</a:t>
            </a:fld>
            <a:endParaRPr lang="en-US" b="0">
              <a:latin typeface="Times New Roman" pitchFamily="18" charset="0"/>
            </a:endParaRPr>
          </a:p>
        </p:txBody>
      </p:sp>
      <p:sp>
        <p:nvSpPr>
          <p:cNvPr id="339970"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39971"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39973" name="Rectangle 1029"/>
          <p:cNvSpPr>
            <a:spLocks noGrp="1" noChangeArrowheads="1"/>
          </p:cNvSpPr>
          <p:nvPr>
            <p:ph type="body" idx="1"/>
          </p:nvPr>
        </p:nvSpPr>
        <p:spPr>
          <a:xfrm>
            <a:off x="1123950" y="2300288"/>
            <a:ext cx="7772400" cy="3730625"/>
          </a:xfrm>
          <a:noFill/>
          <a:ln/>
        </p:spPr>
        <p:txBody>
          <a:bodyPr/>
          <a:lstStyle/>
          <a:p>
            <a:pPr>
              <a:spcBef>
                <a:spcPct val="70000"/>
              </a:spcBef>
            </a:pPr>
            <a:r>
              <a:rPr lang="pt-BR"/>
              <a:t>Suponha que uma cidade queira evitar que as pessoas estacionem em fila dupla.</a:t>
            </a:r>
          </a:p>
        </p:txBody>
      </p:sp>
      <p:sp>
        <p:nvSpPr>
          <p:cNvPr id="339975" name="Rectangle 1031"/>
          <p:cNvSpPr>
            <a:spLocks noChangeArrowheads="1"/>
          </p:cNvSpPr>
          <p:nvPr/>
        </p:nvSpPr>
        <p:spPr bwMode="auto">
          <a:xfrm>
            <a:off x="550863" y="190500"/>
            <a:ext cx="7983537" cy="781050"/>
          </a:xfrm>
          <a:prstGeom prst="rect">
            <a:avLst/>
          </a:prstGeom>
          <a:noFill/>
          <a:ln w="12700">
            <a:noFill/>
            <a:miter lim="800000"/>
            <a:headEnd/>
            <a:tailEnd/>
          </a:ln>
          <a:effectLst/>
        </p:spPr>
        <p:txBody>
          <a:bodyPr lIns="90488" tIns="44450" rIns="90488" bIns="44450" anchor="b"/>
          <a:lstStyle/>
          <a:p>
            <a:r>
              <a:rPr lang="en-US" sz="4400" b="1">
                <a:solidFill>
                  <a:srgbClr val="663300"/>
                </a:solidFill>
              </a:rPr>
              <a:t>Descrição do risco</a:t>
            </a:r>
          </a:p>
        </p:txBody>
      </p:sp>
      <p:sp>
        <p:nvSpPr>
          <p:cNvPr id="339977" name="Text Box 1033"/>
          <p:cNvSpPr txBox="1">
            <a:spLocks noChangeArrowheads="1"/>
          </p:cNvSpPr>
          <p:nvPr/>
        </p:nvSpPr>
        <p:spPr bwMode="auto">
          <a:xfrm>
            <a:off x="236538" y="1389063"/>
            <a:ext cx="613410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Exemplo: Contenção das infrações</a:t>
            </a:r>
            <a:endParaRPr lang="en-US" sz="3200" b="1"/>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9973">
                                            <p:txEl>
                                              <p:pRg st="0" end="0"/>
                                            </p:txEl>
                                          </p:spTgt>
                                        </p:tgtEl>
                                        <p:attrNameLst>
                                          <p:attrName>style.visibility</p:attrName>
                                        </p:attrNameLst>
                                      </p:cBhvr>
                                      <p:to>
                                        <p:strVal val="visible"/>
                                      </p:to>
                                    </p:set>
                                    <p:animEffect transition="in" filter="wipe(left)">
                                      <p:cBhvr>
                                        <p:cTn id="7" dur="500"/>
                                        <p:tgtEl>
                                          <p:spTgt spid="3399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9973">
                                            <p:txEl>
                                              <p:charRg st="78" end="78"/>
                                            </p:txEl>
                                          </p:spTgt>
                                        </p:tgtEl>
                                        <p:attrNameLst>
                                          <p:attrName>style.visibility</p:attrName>
                                        </p:attrNameLst>
                                      </p:cBhvr>
                                      <p:to>
                                        <p:strVal val="visible"/>
                                      </p:to>
                                    </p:set>
                                    <p:animEffect transition="in" filter="wipe(left)">
                                      <p:cBhvr>
                                        <p:cTn id="12" dur="500"/>
                                        <p:tgtEl>
                                          <p:spTgt spid="339973">
                                            <p:txEl>
                                              <p:charRg st="78" end="7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3"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5131262B-D7C7-4E65-B94B-6B99E6B5A7CF}" type="slidenum">
              <a:rPr lang="en-US"/>
              <a:pPr/>
              <a:t>34</a:t>
            </a:fld>
            <a:endParaRPr lang="en-US" b="0">
              <a:latin typeface="Times New Roman" pitchFamily="18" charset="0"/>
            </a:endParaRPr>
          </a:p>
        </p:txBody>
      </p:sp>
      <p:sp>
        <p:nvSpPr>
          <p:cNvPr id="342018"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42019"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42021" name="Rectangle 1029"/>
          <p:cNvSpPr>
            <a:spLocks noGrp="1" noChangeArrowheads="1"/>
          </p:cNvSpPr>
          <p:nvPr>
            <p:ph type="body" idx="1"/>
          </p:nvPr>
        </p:nvSpPr>
        <p:spPr>
          <a:xfrm>
            <a:off x="1143000" y="2232025"/>
            <a:ext cx="7772400" cy="3711575"/>
          </a:xfrm>
          <a:noFill/>
          <a:ln/>
        </p:spPr>
        <p:txBody>
          <a:bodyPr/>
          <a:lstStyle/>
          <a:p>
            <a:pPr>
              <a:lnSpc>
                <a:spcPct val="90000"/>
              </a:lnSpc>
              <a:spcBef>
                <a:spcPct val="70000"/>
              </a:spcBef>
            </a:pPr>
            <a:r>
              <a:rPr lang="pt-BR"/>
              <a:t>Premissas:</a:t>
            </a:r>
          </a:p>
          <a:p>
            <a:pPr>
              <a:lnSpc>
                <a:spcPct val="80000"/>
              </a:lnSpc>
              <a:spcBef>
                <a:spcPct val="70000"/>
              </a:spcBef>
              <a:buFont typeface="Wingdings" pitchFamily="2" charset="2"/>
              <a:buNone/>
            </a:pPr>
            <a:r>
              <a:rPr lang="pt-BR"/>
              <a:t>	1.	Estacionar em fila dupla faz com que a pessoa economize $5 em termos de tempo gasto na procura de uma vaga.</a:t>
            </a:r>
          </a:p>
          <a:p>
            <a:pPr>
              <a:lnSpc>
                <a:spcPct val="90000"/>
              </a:lnSpc>
              <a:spcBef>
                <a:spcPct val="70000"/>
              </a:spcBef>
              <a:buFont typeface="Wingdings" pitchFamily="2" charset="2"/>
              <a:buNone/>
            </a:pPr>
            <a:r>
              <a:rPr lang="pt-BR"/>
              <a:t>	2.	O motorista é neutro a riscos.</a:t>
            </a:r>
          </a:p>
          <a:p>
            <a:pPr>
              <a:lnSpc>
                <a:spcPct val="90000"/>
              </a:lnSpc>
              <a:spcBef>
                <a:spcPct val="70000"/>
              </a:spcBef>
              <a:buFont typeface="Wingdings" pitchFamily="2" charset="2"/>
              <a:buNone/>
            </a:pPr>
            <a:r>
              <a:rPr lang="pt-BR"/>
              <a:t>	3.	O custo de apreensão é zero.</a:t>
            </a:r>
          </a:p>
        </p:txBody>
      </p:sp>
      <p:sp>
        <p:nvSpPr>
          <p:cNvPr id="342022" name="Text Box 1030"/>
          <p:cNvSpPr txBox="1">
            <a:spLocks noChangeArrowheads="1"/>
          </p:cNvSpPr>
          <p:nvPr/>
        </p:nvSpPr>
        <p:spPr bwMode="auto">
          <a:xfrm>
            <a:off x="684213" y="1465263"/>
            <a:ext cx="443388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Contenção das infrações</a:t>
            </a:r>
          </a:p>
        </p:txBody>
      </p:sp>
      <p:sp>
        <p:nvSpPr>
          <p:cNvPr id="342023" name="Rectangle 1031"/>
          <p:cNvSpPr>
            <a:spLocks noChangeArrowheads="1"/>
          </p:cNvSpPr>
          <p:nvPr/>
        </p:nvSpPr>
        <p:spPr bwMode="auto">
          <a:xfrm>
            <a:off x="550863" y="190500"/>
            <a:ext cx="7983537" cy="781050"/>
          </a:xfrm>
          <a:prstGeom prst="rect">
            <a:avLst/>
          </a:prstGeom>
          <a:noFill/>
          <a:ln w="12700">
            <a:noFill/>
            <a:miter lim="800000"/>
            <a:headEnd/>
            <a:tailEnd/>
          </a:ln>
          <a:effectLst/>
        </p:spPr>
        <p:txBody>
          <a:bodyPr lIns="90488" tIns="44450" rIns="90488" bIns="44450" anchor="b"/>
          <a:lstStyle/>
          <a:p>
            <a:r>
              <a:rPr lang="en-US" sz="4400" b="1">
                <a:solidFill>
                  <a:srgbClr val="663300"/>
                </a:solidFill>
              </a:rPr>
              <a:t>Descrição do risco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2021">
                                            <p:txEl>
                                              <p:pRg st="0" end="0"/>
                                            </p:txEl>
                                          </p:spTgt>
                                        </p:tgtEl>
                                        <p:attrNameLst>
                                          <p:attrName>style.visibility</p:attrName>
                                        </p:attrNameLst>
                                      </p:cBhvr>
                                      <p:to>
                                        <p:strVal val="visible"/>
                                      </p:to>
                                    </p:set>
                                    <p:animEffect transition="in" filter="wipe(left)">
                                      <p:cBhvr>
                                        <p:cTn id="7" dur="500"/>
                                        <p:tgtEl>
                                          <p:spTgt spid="3420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2021">
                                            <p:txEl>
                                              <p:pRg st="1" end="1"/>
                                            </p:txEl>
                                          </p:spTgt>
                                        </p:tgtEl>
                                        <p:attrNameLst>
                                          <p:attrName>style.visibility</p:attrName>
                                        </p:attrNameLst>
                                      </p:cBhvr>
                                      <p:to>
                                        <p:strVal val="visible"/>
                                      </p:to>
                                    </p:set>
                                    <p:animEffect transition="in" filter="wipe(left)">
                                      <p:cBhvr>
                                        <p:cTn id="12" dur="500"/>
                                        <p:tgtEl>
                                          <p:spTgt spid="3420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2021">
                                            <p:txEl>
                                              <p:pRg st="2" end="2"/>
                                            </p:txEl>
                                          </p:spTgt>
                                        </p:tgtEl>
                                        <p:attrNameLst>
                                          <p:attrName>style.visibility</p:attrName>
                                        </p:attrNameLst>
                                      </p:cBhvr>
                                      <p:to>
                                        <p:strVal val="visible"/>
                                      </p:to>
                                    </p:set>
                                    <p:animEffect transition="in" filter="wipe(left)">
                                      <p:cBhvr>
                                        <p:cTn id="17" dur="500"/>
                                        <p:tgtEl>
                                          <p:spTgt spid="34202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2021">
                                            <p:txEl>
                                              <p:pRg st="3" end="3"/>
                                            </p:txEl>
                                          </p:spTgt>
                                        </p:tgtEl>
                                        <p:attrNameLst>
                                          <p:attrName>style.visibility</p:attrName>
                                        </p:attrNameLst>
                                      </p:cBhvr>
                                      <p:to>
                                        <p:strVal val="visible"/>
                                      </p:to>
                                    </p:set>
                                    <p:animEffect transition="in" filter="wipe(left)">
                                      <p:cBhvr>
                                        <p:cTn id="22" dur="500"/>
                                        <p:tgtEl>
                                          <p:spTgt spid="34202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21"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DB2C9F62-83EC-4FD3-98AA-5D27ADBCDCB4}" type="slidenum">
              <a:rPr lang="en-US"/>
              <a:pPr/>
              <a:t>35</a:t>
            </a:fld>
            <a:endParaRPr lang="en-US" b="0">
              <a:latin typeface="Times New Roman" pitchFamily="18" charset="0"/>
            </a:endParaRPr>
          </a:p>
        </p:txBody>
      </p:sp>
      <p:sp>
        <p:nvSpPr>
          <p:cNvPr id="344066"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44067"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44069" name="Rectangle 1029"/>
          <p:cNvSpPr>
            <a:spLocks noGrp="1" noChangeArrowheads="1"/>
          </p:cNvSpPr>
          <p:nvPr>
            <p:ph type="body" idx="1"/>
          </p:nvPr>
        </p:nvSpPr>
        <p:spPr>
          <a:xfrm>
            <a:off x="1143000" y="2232025"/>
            <a:ext cx="7772400" cy="3711575"/>
          </a:xfrm>
          <a:noFill/>
          <a:ln/>
        </p:spPr>
        <p:txBody>
          <a:bodyPr/>
          <a:lstStyle/>
          <a:p>
            <a:pPr>
              <a:spcBef>
                <a:spcPct val="70000"/>
              </a:spcBef>
            </a:pPr>
            <a:r>
              <a:rPr lang="pt-BR"/>
              <a:t>Uma multa de $5,01 faria com que o motorista não estacionasse em fila dupla.</a:t>
            </a:r>
          </a:p>
          <a:p>
            <a:pPr lvl="1">
              <a:buSzPct val="75000"/>
            </a:pPr>
            <a:r>
              <a:rPr lang="pt-BR"/>
              <a:t>O benefício de estacionar em fila dupla ($5) é menor do que o custo ($5,01), sendo o benefício líquido inferior a zero.</a:t>
            </a:r>
          </a:p>
        </p:txBody>
      </p:sp>
      <p:sp>
        <p:nvSpPr>
          <p:cNvPr id="344070" name="Text Box 1030"/>
          <p:cNvSpPr txBox="1">
            <a:spLocks noChangeArrowheads="1"/>
          </p:cNvSpPr>
          <p:nvPr/>
        </p:nvSpPr>
        <p:spPr bwMode="auto">
          <a:xfrm>
            <a:off x="446088" y="1427163"/>
            <a:ext cx="443388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Contenção das infrações</a:t>
            </a:r>
            <a:endParaRPr lang="en-US" sz="3200" b="1"/>
          </a:p>
        </p:txBody>
      </p:sp>
      <p:sp>
        <p:nvSpPr>
          <p:cNvPr id="344072" name="Rectangle 1032"/>
          <p:cNvSpPr>
            <a:spLocks noGrp="1" noChangeArrowheads="1"/>
          </p:cNvSpPr>
          <p:nvPr>
            <p:ph type="title"/>
          </p:nvPr>
        </p:nvSpPr>
        <p:spPr>
          <a:noFill/>
          <a:ln/>
        </p:spPr>
        <p:txBody>
          <a:bodyPr/>
          <a:lstStyle/>
          <a:p>
            <a:r>
              <a:rPr lang="pt-BR"/>
              <a:t>Descrição do risco</a:t>
            </a:r>
          </a:p>
        </p:txBody>
      </p:sp>
    </p:spTree>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44E61E69-3ECB-4282-9516-576E6C2E928D}" type="slidenum">
              <a:rPr lang="en-US"/>
              <a:pPr/>
              <a:t>36</a:t>
            </a:fld>
            <a:endParaRPr lang="en-US" b="0">
              <a:latin typeface="Times New Roman" pitchFamily="18" charset="0"/>
            </a:endParaRPr>
          </a:p>
        </p:txBody>
      </p:sp>
      <p:sp>
        <p:nvSpPr>
          <p:cNvPr id="346114"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46115"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46117" name="Rectangle 1029"/>
          <p:cNvSpPr>
            <a:spLocks noGrp="1" noChangeArrowheads="1"/>
          </p:cNvSpPr>
          <p:nvPr>
            <p:ph type="body" idx="1"/>
          </p:nvPr>
        </p:nvSpPr>
        <p:spPr>
          <a:xfrm>
            <a:off x="1143000" y="2212975"/>
            <a:ext cx="7772400" cy="3730625"/>
          </a:xfrm>
          <a:noFill/>
          <a:ln/>
        </p:spPr>
        <p:txBody>
          <a:bodyPr/>
          <a:lstStyle/>
          <a:p>
            <a:pPr>
              <a:lnSpc>
                <a:spcPct val="90000"/>
              </a:lnSpc>
              <a:spcBef>
                <a:spcPct val="70000"/>
              </a:spcBef>
            </a:pPr>
            <a:r>
              <a:rPr lang="pt-BR"/>
              <a:t>O aumento da multa pode reduzir o custo do controle intensivo:</a:t>
            </a:r>
          </a:p>
          <a:p>
            <a:pPr lvl="1">
              <a:lnSpc>
                <a:spcPct val="90000"/>
              </a:lnSpc>
              <a:buSzPct val="75000"/>
            </a:pPr>
            <a:r>
              <a:rPr lang="pt-BR"/>
              <a:t>Uma multa de $50 com probabilidade de 0,1 de ser pego resulta em uma multa esperada de $5.</a:t>
            </a:r>
          </a:p>
          <a:p>
            <a:pPr lvl="1">
              <a:lnSpc>
                <a:spcPct val="90000"/>
              </a:lnSpc>
              <a:buSzPct val="75000"/>
            </a:pPr>
            <a:r>
              <a:rPr lang="pt-BR"/>
              <a:t>Uma multa de $500 com probabilidade de 0,01 de ser capturado resulta em uma multa esperada de $5.</a:t>
            </a:r>
          </a:p>
        </p:txBody>
      </p:sp>
      <p:sp>
        <p:nvSpPr>
          <p:cNvPr id="346118" name="Text Box 1030"/>
          <p:cNvSpPr txBox="1">
            <a:spLocks noChangeArrowheads="1"/>
          </p:cNvSpPr>
          <p:nvPr/>
        </p:nvSpPr>
        <p:spPr bwMode="auto">
          <a:xfrm>
            <a:off x="509588" y="1427163"/>
            <a:ext cx="443388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Contenção das infrações</a:t>
            </a:r>
            <a:endParaRPr lang="en-US" sz="3200" b="1"/>
          </a:p>
        </p:txBody>
      </p:sp>
      <p:sp>
        <p:nvSpPr>
          <p:cNvPr id="346121" name="Rectangle 1033"/>
          <p:cNvSpPr>
            <a:spLocks noGrp="1" noChangeArrowheads="1"/>
          </p:cNvSpPr>
          <p:nvPr>
            <p:ph type="title"/>
          </p:nvPr>
        </p:nvSpPr>
        <p:spPr>
          <a:noFill/>
          <a:ln/>
        </p:spPr>
        <p:txBody>
          <a:bodyPr/>
          <a:lstStyle/>
          <a:p>
            <a:r>
              <a:rPr lang="pt-BR"/>
              <a:t>Descrição do risco</a:t>
            </a:r>
          </a:p>
        </p:txBody>
      </p:sp>
    </p:spTree>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A102A900-BFCB-4FA6-8294-0F9B36CC0857}" type="slidenum">
              <a:rPr lang="en-US"/>
              <a:pPr/>
              <a:t>37</a:t>
            </a:fld>
            <a:endParaRPr lang="en-US" b="0">
              <a:latin typeface="Times New Roman" pitchFamily="18" charset="0"/>
            </a:endParaRPr>
          </a:p>
        </p:txBody>
      </p:sp>
      <p:sp>
        <p:nvSpPr>
          <p:cNvPr id="348162"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48163"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48165" name="Rectangle 1029"/>
          <p:cNvSpPr>
            <a:spLocks noGrp="1" noChangeArrowheads="1"/>
          </p:cNvSpPr>
          <p:nvPr>
            <p:ph type="body" idx="1"/>
          </p:nvPr>
        </p:nvSpPr>
        <p:spPr>
          <a:xfrm>
            <a:off x="1143000" y="2212975"/>
            <a:ext cx="7772400" cy="3730625"/>
          </a:xfrm>
          <a:noFill/>
          <a:ln/>
        </p:spPr>
        <p:txBody>
          <a:bodyPr/>
          <a:lstStyle/>
          <a:p>
            <a:pPr>
              <a:spcBef>
                <a:spcPct val="70000"/>
              </a:spcBef>
            </a:pPr>
            <a:r>
              <a:rPr lang="pt-BR"/>
              <a:t>Quanto mais avesso a riscos for o motorista, menor precisa ser a multa para que seja eficaz.</a:t>
            </a:r>
          </a:p>
        </p:txBody>
      </p:sp>
      <p:sp>
        <p:nvSpPr>
          <p:cNvPr id="348169" name="Rectangle 1033"/>
          <p:cNvSpPr>
            <a:spLocks noGrp="1" noChangeArrowheads="1"/>
          </p:cNvSpPr>
          <p:nvPr>
            <p:ph type="title"/>
          </p:nvPr>
        </p:nvSpPr>
        <p:spPr>
          <a:noFill/>
          <a:ln/>
        </p:spPr>
        <p:txBody>
          <a:bodyPr/>
          <a:lstStyle/>
          <a:p>
            <a:r>
              <a:rPr lang="pt-BR"/>
              <a:t>Descrição do risco</a:t>
            </a:r>
          </a:p>
        </p:txBody>
      </p:sp>
      <p:sp>
        <p:nvSpPr>
          <p:cNvPr id="348170" name="Text Box 1034"/>
          <p:cNvSpPr txBox="1">
            <a:spLocks noChangeArrowheads="1"/>
          </p:cNvSpPr>
          <p:nvPr/>
        </p:nvSpPr>
        <p:spPr bwMode="auto">
          <a:xfrm>
            <a:off x="509588" y="1427163"/>
            <a:ext cx="443388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Contenção das infrações</a:t>
            </a:r>
            <a:endParaRPr lang="en-US" sz="3200" b="1"/>
          </a:p>
        </p:txBody>
      </p:sp>
    </p:spTree>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7" name="Espaço Reservado para Número de Slide 4"/>
          <p:cNvSpPr>
            <a:spLocks noGrp="1"/>
          </p:cNvSpPr>
          <p:nvPr>
            <p:ph type="sldNum" sz="quarter" idx="11"/>
          </p:nvPr>
        </p:nvSpPr>
        <p:spPr/>
        <p:txBody>
          <a:bodyPr/>
          <a:lstStyle/>
          <a:p>
            <a:r>
              <a:rPr lang="en-US"/>
              <a:t>Slide </a:t>
            </a:r>
            <a:fld id="{1481648E-5D95-47A6-88FB-F6894EAA450F}" type="slidenum">
              <a:rPr lang="en-US"/>
              <a:pPr/>
              <a:t>38</a:t>
            </a:fld>
            <a:endParaRPr lang="en-US" b="0">
              <a:latin typeface="Times New Roman" pitchFamily="18" charset="0"/>
            </a:endParaRPr>
          </a:p>
        </p:txBody>
      </p:sp>
      <p:sp>
        <p:nvSpPr>
          <p:cNvPr id="14336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4336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43364" name="Rectangle 4"/>
          <p:cNvSpPr>
            <a:spLocks noGrp="1" noChangeArrowheads="1"/>
          </p:cNvSpPr>
          <p:nvPr>
            <p:ph type="title"/>
          </p:nvPr>
        </p:nvSpPr>
        <p:spPr>
          <a:xfrm>
            <a:off x="38100" y="190500"/>
            <a:ext cx="9207500" cy="781050"/>
          </a:xfrm>
          <a:noFill/>
          <a:ln/>
        </p:spPr>
        <p:txBody>
          <a:bodyPr/>
          <a:lstStyle/>
          <a:p>
            <a:r>
              <a:rPr lang="pt-BR"/>
              <a:t>Preferências em relação ao risco</a:t>
            </a:r>
          </a:p>
        </p:txBody>
      </p:sp>
      <p:sp>
        <p:nvSpPr>
          <p:cNvPr id="143365" name="Rectangle 5"/>
          <p:cNvSpPr>
            <a:spLocks noGrp="1" noChangeArrowheads="1"/>
          </p:cNvSpPr>
          <p:nvPr>
            <p:ph type="body" idx="1"/>
          </p:nvPr>
        </p:nvSpPr>
        <p:spPr>
          <a:noFill/>
          <a:ln/>
        </p:spPr>
        <p:txBody>
          <a:bodyPr/>
          <a:lstStyle/>
          <a:p>
            <a:pPr>
              <a:lnSpc>
                <a:spcPct val="90000"/>
              </a:lnSpc>
              <a:spcBef>
                <a:spcPct val="70000"/>
              </a:spcBef>
            </a:pPr>
            <a:r>
              <a:rPr lang="pt-BR"/>
              <a:t>Escolha entre alternativas de risco</a:t>
            </a:r>
          </a:p>
          <a:p>
            <a:pPr lvl="1">
              <a:lnSpc>
                <a:spcPct val="90000"/>
              </a:lnSpc>
              <a:buSzPct val="75000"/>
            </a:pPr>
            <a:r>
              <a:rPr lang="pt-BR"/>
              <a:t>Suponha:</a:t>
            </a:r>
          </a:p>
          <a:p>
            <a:pPr lvl="2">
              <a:lnSpc>
                <a:spcPct val="90000"/>
              </a:lnSpc>
              <a:spcBef>
                <a:spcPct val="35000"/>
              </a:spcBef>
              <a:buSzPct val="75000"/>
            </a:pPr>
            <a:r>
              <a:rPr lang="pt-BR"/>
              <a:t> Uma única mercadoria é consumida</a:t>
            </a:r>
          </a:p>
          <a:p>
            <a:pPr lvl="2">
              <a:lnSpc>
                <a:spcPct val="90000"/>
              </a:lnSpc>
              <a:spcBef>
                <a:spcPct val="35000"/>
              </a:spcBef>
              <a:buSzPct val="75000"/>
            </a:pPr>
            <a:r>
              <a:rPr lang="pt-BR"/>
              <a:t> O consumidor conhece todas as probabilidades</a:t>
            </a:r>
          </a:p>
          <a:p>
            <a:pPr lvl="2">
              <a:lnSpc>
                <a:spcPct val="90000"/>
              </a:lnSpc>
              <a:spcBef>
                <a:spcPct val="35000"/>
              </a:spcBef>
              <a:buSzPct val="75000"/>
            </a:pPr>
            <a:r>
              <a:rPr lang="pt-BR" i="1"/>
              <a:t> </a:t>
            </a:r>
            <a:r>
              <a:rPr lang="pt-BR"/>
              <a:t>Payoffs medidos em termos de utilidade</a:t>
            </a:r>
          </a:p>
          <a:p>
            <a:pPr lvl="2">
              <a:lnSpc>
                <a:spcPct val="90000"/>
              </a:lnSpc>
              <a:spcBef>
                <a:spcPct val="35000"/>
              </a:spcBef>
              <a:buSzPct val="75000"/>
            </a:pPr>
            <a:r>
              <a:rPr lang="pt-BR"/>
              <a:t> Função de utilidade dada</a:t>
            </a:r>
          </a:p>
        </p:txBody>
      </p:sp>
    </p:spTree>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9C2D5D6F-57B8-47DB-9BAE-8479DD7D01C5}" type="slidenum">
              <a:rPr lang="en-US"/>
              <a:pPr/>
              <a:t>39</a:t>
            </a:fld>
            <a:endParaRPr lang="en-US" b="0">
              <a:latin typeface="Times New Roman" pitchFamily="18" charset="0"/>
            </a:endParaRPr>
          </a:p>
        </p:txBody>
      </p:sp>
      <p:sp>
        <p:nvSpPr>
          <p:cNvPr id="14541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4541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45412" name="Rectangle 4"/>
          <p:cNvSpPr>
            <a:spLocks noGrp="1" noChangeArrowheads="1"/>
          </p:cNvSpPr>
          <p:nvPr>
            <p:ph type="title"/>
          </p:nvPr>
        </p:nvSpPr>
        <p:spPr>
          <a:xfrm>
            <a:off x="195263" y="190500"/>
            <a:ext cx="8948737" cy="781050"/>
          </a:xfrm>
          <a:noFill/>
          <a:ln/>
        </p:spPr>
        <p:txBody>
          <a:bodyPr/>
          <a:lstStyle/>
          <a:p>
            <a:r>
              <a:rPr lang="pt-BR"/>
              <a:t>Preferências em relação ao risco</a:t>
            </a:r>
          </a:p>
        </p:txBody>
      </p:sp>
      <p:sp>
        <p:nvSpPr>
          <p:cNvPr id="145413" name="Rectangle 5"/>
          <p:cNvSpPr>
            <a:spLocks noGrp="1" noChangeArrowheads="1"/>
          </p:cNvSpPr>
          <p:nvPr>
            <p:ph type="body" idx="1"/>
          </p:nvPr>
        </p:nvSpPr>
        <p:spPr>
          <a:xfrm>
            <a:off x="1143000" y="2193925"/>
            <a:ext cx="7772400" cy="3749675"/>
          </a:xfrm>
          <a:noFill/>
          <a:ln/>
        </p:spPr>
        <p:txBody>
          <a:bodyPr/>
          <a:lstStyle/>
          <a:p>
            <a:pPr>
              <a:spcBef>
                <a:spcPct val="70000"/>
              </a:spcBef>
            </a:pPr>
            <a:r>
              <a:rPr lang="pt-BR"/>
              <a:t>Uma pessoa ganha $15.000 e recebe 13,5 unidades de utilidade de seu emprego.</a:t>
            </a:r>
          </a:p>
          <a:p>
            <a:r>
              <a:rPr lang="pt-BR"/>
              <a:t>Ela está considerando a possibilidade de mudar para um emprego novo, porém de maior risco.</a:t>
            </a:r>
          </a:p>
        </p:txBody>
      </p:sp>
      <p:sp>
        <p:nvSpPr>
          <p:cNvPr id="145414" name="Text Box 6"/>
          <p:cNvSpPr txBox="1">
            <a:spLocks noChangeArrowheads="1"/>
          </p:cNvSpPr>
          <p:nvPr/>
        </p:nvSpPr>
        <p:spPr bwMode="auto">
          <a:xfrm>
            <a:off x="919163" y="1427163"/>
            <a:ext cx="16795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Exemplo</a:t>
            </a:r>
            <a:endParaRPr lang="en-US" sz="3200" b="1"/>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5413">
                                            <p:txEl>
                                              <p:pRg st="0" end="0"/>
                                            </p:txEl>
                                          </p:spTgt>
                                        </p:tgtEl>
                                        <p:attrNameLst>
                                          <p:attrName>style.visibility</p:attrName>
                                        </p:attrNameLst>
                                      </p:cBhvr>
                                      <p:to>
                                        <p:strVal val="visible"/>
                                      </p:to>
                                    </p:set>
                                    <p:animEffect transition="in" filter="wipe(left)">
                                      <p:cBhvr>
                                        <p:cTn id="7" dur="500"/>
                                        <p:tgtEl>
                                          <p:spTgt spid="1454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5413">
                                            <p:txEl>
                                              <p:pRg st="1" end="1"/>
                                            </p:txEl>
                                          </p:spTgt>
                                        </p:tgtEl>
                                        <p:attrNameLst>
                                          <p:attrName>style.visibility</p:attrName>
                                        </p:attrNameLst>
                                      </p:cBhvr>
                                      <p:to>
                                        <p:strVal val="visible"/>
                                      </p:to>
                                    </p:set>
                                    <p:animEffect transition="in" filter="wipe(left)">
                                      <p:cBhvr>
                                        <p:cTn id="12" dur="500"/>
                                        <p:tgtEl>
                                          <p:spTgt spid="1454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7" name="Espaço Reservado para Número de Slide 4"/>
          <p:cNvSpPr>
            <a:spLocks noGrp="1"/>
          </p:cNvSpPr>
          <p:nvPr>
            <p:ph type="sldNum" sz="quarter" idx="11"/>
          </p:nvPr>
        </p:nvSpPr>
        <p:spPr/>
        <p:txBody>
          <a:bodyPr/>
          <a:lstStyle/>
          <a:p>
            <a:r>
              <a:rPr lang="en-US"/>
              <a:t>Slide </a:t>
            </a:r>
            <a:fld id="{8AACED03-6289-420E-9325-DD1EF3047AD0}" type="slidenum">
              <a:rPr lang="en-US"/>
              <a:pPr/>
              <a:t>4</a:t>
            </a:fld>
            <a:endParaRPr lang="en-US" b="0">
              <a:latin typeface="Times New Roman" pitchFamily="18" charset="0"/>
            </a:endParaRPr>
          </a:p>
        </p:txBody>
      </p:sp>
      <p:sp>
        <p:nvSpPr>
          <p:cNvPr id="8192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8192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81924" name="Rectangle 4"/>
          <p:cNvSpPr>
            <a:spLocks noGrp="1" noChangeArrowheads="1"/>
          </p:cNvSpPr>
          <p:nvPr>
            <p:ph type="title"/>
          </p:nvPr>
        </p:nvSpPr>
        <p:spPr>
          <a:noFill/>
          <a:ln/>
        </p:spPr>
        <p:txBody>
          <a:bodyPr/>
          <a:lstStyle/>
          <a:p>
            <a:r>
              <a:rPr lang="pt-BR"/>
              <a:t>Descrição do risco</a:t>
            </a:r>
          </a:p>
        </p:txBody>
      </p:sp>
      <p:sp>
        <p:nvSpPr>
          <p:cNvPr id="81925" name="Rectangle 5"/>
          <p:cNvSpPr>
            <a:spLocks noGrp="1" noChangeArrowheads="1"/>
          </p:cNvSpPr>
          <p:nvPr>
            <p:ph type="body" idx="1"/>
          </p:nvPr>
        </p:nvSpPr>
        <p:spPr>
          <a:noFill/>
          <a:ln/>
        </p:spPr>
        <p:txBody>
          <a:bodyPr/>
          <a:lstStyle/>
          <a:p>
            <a:pPr>
              <a:spcBef>
                <a:spcPct val="70000"/>
              </a:spcBef>
            </a:pPr>
            <a:r>
              <a:rPr lang="pt-BR"/>
              <a:t>Para medir o risco é necessário saber:</a:t>
            </a:r>
          </a:p>
          <a:p>
            <a:pPr>
              <a:spcBef>
                <a:spcPct val="70000"/>
              </a:spcBef>
              <a:buFont typeface="Wingdings" pitchFamily="2" charset="2"/>
              <a:buNone/>
            </a:pPr>
            <a:r>
              <a:rPr lang="pt-BR"/>
              <a:t>	1. Todos os resultados possíveis.</a:t>
            </a:r>
          </a:p>
          <a:p>
            <a:pPr>
              <a:spcBef>
                <a:spcPct val="70000"/>
              </a:spcBef>
              <a:buFont typeface="Wingdings" pitchFamily="2" charset="2"/>
              <a:buNone/>
            </a:pPr>
            <a:r>
              <a:rPr lang="pt-BR"/>
              <a:t>	2. A probabilidade de ocorrência de cada resultado. </a:t>
            </a:r>
          </a:p>
        </p:txBody>
      </p:sp>
    </p:spTree>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4F7C0D39-A917-4AA1-AF1A-852E95A9933D}" type="slidenum">
              <a:rPr lang="en-US"/>
              <a:pPr/>
              <a:t>40</a:t>
            </a:fld>
            <a:endParaRPr lang="en-US" b="0">
              <a:latin typeface="Times New Roman" pitchFamily="18" charset="0"/>
            </a:endParaRPr>
          </a:p>
        </p:txBody>
      </p:sp>
      <p:sp>
        <p:nvSpPr>
          <p:cNvPr id="350210" name="Rectangle 2050"/>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50211" name="Rectangle 2051"/>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50212" name="Rectangle 2052"/>
          <p:cNvSpPr>
            <a:spLocks noGrp="1" noChangeArrowheads="1"/>
          </p:cNvSpPr>
          <p:nvPr>
            <p:ph type="title"/>
          </p:nvPr>
        </p:nvSpPr>
        <p:spPr>
          <a:xfrm>
            <a:off x="114300" y="203200"/>
            <a:ext cx="8991600" cy="781050"/>
          </a:xfrm>
          <a:noFill/>
          <a:ln/>
        </p:spPr>
        <p:txBody>
          <a:bodyPr/>
          <a:lstStyle/>
          <a:p>
            <a:r>
              <a:rPr lang="pt-BR"/>
              <a:t>Preferências em relação ao risco</a:t>
            </a:r>
          </a:p>
        </p:txBody>
      </p:sp>
      <p:sp>
        <p:nvSpPr>
          <p:cNvPr id="350213" name="Rectangle 2053"/>
          <p:cNvSpPr>
            <a:spLocks noGrp="1" noChangeArrowheads="1"/>
          </p:cNvSpPr>
          <p:nvPr>
            <p:ph type="body" idx="1"/>
          </p:nvPr>
        </p:nvSpPr>
        <p:spPr>
          <a:xfrm>
            <a:off x="1143000" y="2193925"/>
            <a:ext cx="7772400" cy="3749675"/>
          </a:xfrm>
          <a:noFill/>
          <a:ln/>
        </p:spPr>
        <p:txBody>
          <a:bodyPr/>
          <a:lstStyle/>
          <a:p>
            <a:r>
              <a:rPr lang="pt-BR"/>
              <a:t>Ela tem uma probabilidade de 0,50 de aumentar sua renda para $30.000 e de 0,50 de reduzir sua renda para $10.000.</a:t>
            </a:r>
          </a:p>
          <a:p>
            <a:r>
              <a:rPr lang="pt-BR"/>
              <a:t>Ela avaliará o novo emprego calculando o valor esperado (utilidade) da renda resultante.</a:t>
            </a:r>
          </a:p>
        </p:txBody>
      </p:sp>
      <p:sp>
        <p:nvSpPr>
          <p:cNvPr id="350214" name="Text Box 2054"/>
          <p:cNvSpPr txBox="1">
            <a:spLocks noChangeArrowheads="1"/>
          </p:cNvSpPr>
          <p:nvPr/>
        </p:nvSpPr>
        <p:spPr bwMode="auto">
          <a:xfrm>
            <a:off x="915988" y="1427163"/>
            <a:ext cx="16795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Exemplo</a:t>
            </a:r>
            <a:endParaRPr lang="en-US" sz="3200" b="1"/>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0213">
                                            <p:txEl>
                                              <p:pRg st="0" end="0"/>
                                            </p:txEl>
                                          </p:spTgt>
                                        </p:tgtEl>
                                        <p:attrNameLst>
                                          <p:attrName>style.visibility</p:attrName>
                                        </p:attrNameLst>
                                      </p:cBhvr>
                                      <p:to>
                                        <p:strVal val="visible"/>
                                      </p:to>
                                    </p:set>
                                    <p:animEffect transition="in" filter="wipe(left)">
                                      <p:cBhvr>
                                        <p:cTn id="7" dur="500"/>
                                        <p:tgtEl>
                                          <p:spTgt spid="3502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0213">
                                            <p:txEl>
                                              <p:pRg st="1" end="1"/>
                                            </p:txEl>
                                          </p:spTgt>
                                        </p:tgtEl>
                                        <p:attrNameLst>
                                          <p:attrName>style.visibility</p:attrName>
                                        </p:attrNameLst>
                                      </p:cBhvr>
                                      <p:to>
                                        <p:strVal val="visible"/>
                                      </p:to>
                                    </p:set>
                                    <p:animEffect transition="in" filter="wipe(left)">
                                      <p:cBhvr>
                                        <p:cTn id="12" dur="500"/>
                                        <p:tgtEl>
                                          <p:spTgt spid="3502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213"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3C0D48D6-2556-47AE-AB3F-0B0DB0149503}" type="slidenum">
              <a:rPr lang="en-US"/>
              <a:pPr/>
              <a:t>41</a:t>
            </a:fld>
            <a:endParaRPr lang="en-US" b="0">
              <a:latin typeface="Times New Roman" pitchFamily="18" charset="0"/>
            </a:endParaRPr>
          </a:p>
        </p:txBody>
      </p:sp>
      <p:sp>
        <p:nvSpPr>
          <p:cNvPr id="14745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4745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47460" name="Rectangle 4"/>
          <p:cNvSpPr>
            <a:spLocks noGrp="1" noChangeArrowheads="1"/>
          </p:cNvSpPr>
          <p:nvPr>
            <p:ph type="title"/>
          </p:nvPr>
        </p:nvSpPr>
        <p:spPr>
          <a:xfrm>
            <a:off x="0" y="190500"/>
            <a:ext cx="9144000" cy="781050"/>
          </a:xfrm>
          <a:noFill/>
          <a:ln/>
        </p:spPr>
        <p:txBody>
          <a:bodyPr/>
          <a:lstStyle/>
          <a:p>
            <a:r>
              <a:rPr lang="pt-BR"/>
              <a:t>Preferências em relação ao risco</a:t>
            </a:r>
          </a:p>
        </p:txBody>
      </p:sp>
      <p:sp>
        <p:nvSpPr>
          <p:cNvPr id="147461" name="Rectangle 5"/>
          <p:cNvSpPr>
            <a:spLocks noGrp="1" noChangeArrowheads="1"/>
          </p:cNvSpPr>
          <p:nvPr>
            <p:ph type="body" idx="1"/>
          </p:nvPr>
        </p:nvSpPr>
        <p:spPr>
          <a:xfrm>
            <a:off x="1143000" y="2212975"/>
            <a:ext cx="7772400" cy="3730625"/>
          </a:xfrm>
          <a:noFill/>
          <a:ln/>
        </p:spPr>
        <p:txBody>
          <a:bodyPr/>
          <a:lstStyle/>
          <a:p>
            <a:pPr>
              <a:spcBef>
                <a:spcPct val="70000"/>
              </a:spcBef>
            </a:pPr>
            <a:r>
              <a:rPr lang="pt-BR"/>
              <a:t>A </a:t>
            </a:r>
            <a:r>
              <a:rPr lang="pt-BR">
                <a:solidFill>
                  <a:srgbClr val="FF3300"/>
                </a:solidFill>
              </a:rPr>
              <a:t>utilidade esperada</a:t>
            </a:r>
            <a:r>
              <a:rPr lang="pt-BR">
                <a:solidFill>
                  <a:srgbClr val="FC0128"/>
                </a:solidFill>
              </a:rPr>
              <a:t> </a:t>
            </a:r>
            <a:r>
              <a:rPr lang="pt-BR"/>
              <a:t>do novo emprego é a soma das utilidades associadas a todos os níveis possíveis de renda, ponderadas pela probabilidade de ocorrência de cada nível de renda.</a:t>
            </a:r>
          </a:p>
        </p:txBody>
      </p:sp>
      <p:sp>
        <p:nvSpPr>
          <p:cNvPr id="147462" name="Text Box 6"/>
          <p:cNvSpPr txBox="1">
            <a:spLocks noChangeArrowheads="1"/>
          </p:cNvSpPr>
          <p:nvPr/>
        </p:nvSpPr>
        <p:spPr bwMode="auto">
          <a:xfrm>
            <a:off x="915988" y="1427163"/>
            <a:ext cx="16795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Exemplo</a:t>
            </a:r>
            <a:endParaRPr lang="en-US" sz="3200" b="1"/>
          </a:p>
        </p:txBody>
      </p:sp>
    </p:spTree>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7BFB4F53-627F-4786-B066-ADE81AD01438}" type="slidenum">
              <a:rPr lang="en-US"/>
              <a:pPr/>
              <a:t>42</a:t>
            </a:fld>
            <a:endParaRPr lang="en-US" b="0">
              <a:latin typeface="Times New Roman" pitchFamily="18" charset="0"/>
            </a:endParaRPr>
          </a:p>
        </p:txBody>
      </p:sp>
      <p:sp>
        <p:nvSpPr>
          <p:cNvPr id="14950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4950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49508" name="Rectangle 4"/>
          <p:cNvSpPr>
            <a:spLocks noGrp="1" noChangeArrowheads="1"/>
          </p:cNvSpPr>
          <p:nvPr>
            <p:ph type="title"/>
          </p:nvPr>
        </p:nvSpPr>
        <p:spPr>
          <a:xfrm>
            <a:off x="114300" y="190500"/>
            <a:ext cx="9144000" cy="781050"/>
          </a:xfrm>
          <a:noFill/>
          <a:ln/>
        </p:spPr>
        <p:txBody>
          <a:bodyPr/>
          <a:lstStyle/>
          <a:p>
            <a:r>
              <a:rPr lang="pt-BR"/>
              <a:t>Preferências em relação ao risco</a:t>
            </a:r>
          </a:p>
        </p:txBody>
      </p:sp>
      <p:sp>
        <p:nvSpPr>
          <p:cNvPr id="149509" name="Rectangle 5"/>
          <p:cNvSpPr>
            <a:spLocks noGrp="1" noChangeArrowheads="1"/>
          </p:cNvSpPr>
          <p:nvPr>
            <p:ph type="body" idx="1"/>
          </p:nvPr>
        </p:nvSpPr>
        <p:spPr>
          <a:xfrm>
            <a:off x="1143000" y="2232025"/>
            <a:ext cx="7772400" cy="3711575"/>
          </a:xfrm>
          <a:noFill/>
          <a:ln/>
        </p:spPr>
        <p:txBody>
          <a:bodyPr/>
          <a:lstStyle/>
          <a:p>
            <a:pPr>
              <a:lnSpc>
                <a:spcPct val="90000"/>
              </a:lnSpc>
              <a:spcBef>
                <a:spcPct val="70000"/>
              </a:spcBef>
            </a:pPr>
            <a:r>
              <a:rPr lang="pt-BR"/>
              <a:t>A utilidade esperada pode ser escrita:</a:t>
            </a:r>
          </a:p>
          <a:p>
            <a:pPr lvl="1">
              <a:lnSpc>
                <a:spcPct val="90000"/>
              </a:lnSpc>
              <a:buSzPct val="75000"/>
            </a:pPr>
            <a:r>
              <a:rPr lang="pt-BR"/>
              <a:t>E(</a:t>
            </a:r>
            <a:r>
              <a:rPr lang="pt-BR" i="1"/>
              <a:t>u</a:t>
            </a:r>
            <a:r>
              <a:rPr lang="pt-BR"/>
              <a:t>) = (1/2)</a:t>
            </a:r>
            <a:r>
              <a:rPr lang="pt-BR" i="1"/>
              <a:t>u</a:t>
            </a:r>
            <a:r>
              <a:rPr lang="pt-BR"/>
              <a:t>($10.000) + (1/2)</a:t>
            </a:r>
            <a:r>
              <a:rPr lang="pt-BR" i="1"/>
              <a:t>u</a:t>
            </a:r>
            <a:r>
              <a:rPr lang="pt-BR"/>
              <a:t>($30.000)</a:t>
            </a:r>
          </a:p>
          <a:p>
            <a:pPr lvl="1">
              <a:lnSpc>
                <a:spcPct val="90000"/>
              </a:lnSpc>
              <a:buFont typeface="Wingdings" pitchFamily="2" charset="2"/>
              <a:buNone/>
            </a:pPr>
            <a:r>
              <a:rPr lang="pt-BR"/>
              <a:t>		      = 0,5(10) + 0,5(18)</a:t>
            </a:r>
          </a:p>
          <a:p>
            <a:pPr lvl="1">
              <a:lnSpc>
                <a:spcPct val="90000"/>
              </a:lnSpc>
              <a:buFont typeface="Wingdings" pitchFamily="2" charset="2"/>
              <a:buNone/>
            </a:pPr>
            <a:r>
              <a:rPr lang="pt-BR"/>
              <a:t>		      = 14</a:t>
            </a:r>
          </a:p>
          <a:p>
            <a:pPr lvl="1">
              <a:lnSpc>
                <a:spcPct val="90000"/>
              </a:lnSpc>
              <a:buSzPct val="75000"/>
            </a:pPr>
            <a:r>
              <a:rPr lang="pt-BR"/>
              <a:t>E(</a:t>
            </a:r>
            <a:r>
              <a:rPr lang="pt-BR" i="1"/>
              <a:t>u) </a:t>
            </a:r>
            <a:r>
              <a:rPr lang="pt-BR"/>
              <a:t>do novo emprego é 14, maior do que a utilidade original de 13,5; logo, o novo emprego é preferível ao emprego original.</a:t>
            </a:r>
          </a:p>
        </p:txBody>
      </p:sp>
      <p:sp>
        <p:nvSpPr>
          <p:cNvPr id="149510" name="Text Box 6"/>
          <p:cNvSpPr txBox="1">
            <a:spLocks noChangeArrowheads="1"/>
          </p:cNvSpPr>
          <p:nvPr/>
        </p:nvSpPr>
        <p:spPr bwMode="auto">
          <a:xfrm>
            <a:off x="915988" y="1427163"/>
            <a:ext cx="16795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Exemplo</a:t>
            </a:r>
            <a:endParaRPr lang="en-US" sz="3200" b="1"/>
          </a:p>
        </p:txBody>
      </p:sp>
    </p:spTree>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7" name="Espaço Reservado para Número de Slide 4"/>
          <p:cNvSpPr>
            <a:spLocks noGrp="1"/>
          </p:cNvSpPr>
          <p:nvPr>
            <p:ph type="sldNum" sz="quarter" idx="11"/>
          </p:nvPr>
        </p:nvSpPr>
        <p:spPr/>
        <p:txBody>
          <a:bodyPr/>
          <a:lstStyle/>
          <a:p>
            <a:r>
              <a:rPr lang="en-US"/>
              <a:t>Slide </a:t>
            </a:r>
            <a:fld id="{A729EF7B-007D-4FEF-BD51-4B81FED97C50}" type="slidenum">
              <a:rPr lang="en-US"/>
              <a:pPr/>
              <a:t>43</a:t>
            </a:fld>
            <a:endParaRPr lang="en-US" b="0">
              <a:latin typeface="Times New Roman" pitchFamily="18" charset="0"/>
            </a:endParaRPr>
          </a:p>
        </p:txBody>
      </p:sp>
      <p:sp>
        <p:nvSpPr>
          <p:cNvPr id="15155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5155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51556" name="Rectangle 4"/>
          <p:cNvSpPr>
            <a:spLocks noGrp="1" noChangeArrowheads="1"/>
          </p:cNvSpPr>
          <p:nvPr>
            <p:ph type="title"/>
          </p:nvPr>
        </p:nvSpPr>
        <p:spPr>
          <a:xfrm>
            <a:off x="127000" y="190500"/>
            <a:ext cx="9144000" cy="781050"/>
          </a:xfrm>
          <a:noFill/>
          <a:ln/>
        </p:spPr>
        <p:txBody>
          <a:bodyPr/>
          <a:lstStyle/>
          <a:p>
            <a:r>
              <a:rPr lang="pt-BR"/>
              <a:t>Preferências em relação ao risco</a:t>
            </a:r>
          </a:p>
        </p:txBody>
      </p:sp>
      <p:sp>
        <p:nvSpPr>
          <p:cNvPr id="151557" name="Rectangle 5"/>
          <p:cNvSpPr>
            <a:spLocks noGrp="1" noChangeArrowheads="1"/>
          </p:cNvSpPr>
          <p:nvPr>
            <p:ph type="body" idx="1"/>
          </p:nvPr>
        </p:nvSpPr>
        <p:spPr>
          <a:noFill/>
          <a:ln/>
        </p:spPr>
        <p:txBody>
          <a:bodyPr/>
          <a:lstStyle/>
          <a:p>
            <a:pPr>
              <a:spcBef>
                <a:spcPct val="70000"/>
              </a:spcBef>
            </a:pPr>
            <a:r>
              <a:rPr lang="pt-BR">
                <a:solidFill>
                  <a:srgbClr val="FF3300"/>
                </a:solidFill>
              </a:rPr>
              <a:t>Diferentes preferências em relação ao risco</a:t>
            </a:r>
          </a:p>
          <a:p>
            <a:pPr lvl="1">
              <a:buSzPct val="75000"/>
            </a:pPr>
            <a:r>
              <a:rPr lang="pt-BR"/>
              <a:t>As pessoas podem ser </a:t>
            </a:r>
            <a:r>
              <a:rPr lang="pt-BR" i="1"/>
              <a:t>avessas a riscos, neutras a riscos </a:t>
            </a:r>
            <a:r>
              <a:rPr lang="pt-BR"/>
              <a:t>ou</a:t>
            </a:r>
            <a:r>
              <a:rPr lang="pt-BR" i="1"/>
              <a:t> amantes do risco.</a:t>
            </a:r>
          </a:p>
        </p:txBody>
      </p:sp>
    </p:spTree>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E38B30CC-063E-4720-85CA-D570414ED7C3}" type="slidenum">
              <a:rPr lang="en-US"/>
              <a:pPr/>
              <a:t>44</a:t>
            </a:fld>
            <a:endParaRPr lang="en-US" b="0">
              <a:latin typeface="Times New Roman" pitchFamily="18" charset="0"/>
            </a:endParaRPr>
          </a:p>
        </p:txBody>
      </p:sp>
      <p:sp>
        <p:nvSpPr>
          <p:cNvPr id="15360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5360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53604" name="Rectangle 4"/>
          <p:cNvSpPr>
            <a:spLocks noGrp="1" noChangeArrowheads="1"/>
          </p:cNvSpPr>
          <p:nvPr>
            <p:ph type="title"/>
          </p:nvPr>
        </p:nvSpPr>
        <p:spPr>
          <a:xfrm>
            <a:off x="88900" y="190500"/>
            <a:ext cx="9144000" cy="781050"/>
          </a:xfrm>
          <a:noFill/>
          <a:ln/>
        </p:spPr>
        <p:txBody>
          <a:bodyPr/>
          <a:lstStyle/>
          <a:p>
            <a:r>
              <a:rPr lang="pt-BR"/>
              <a:t>Preferências em relação ao risco</a:t>
            </a:r>
          </a:p>
        </p:txBody>
      </p:sp>
      <p:sp>
        <p:nvSpPr>
          <p:cNvPr id="153605" name="Rectangle 5"/>
          <p:cNvSpPr>
            <a:spLocks noGrp="1" noChangeArrowheads="1"/>
          </p:cNvSpPr>
          <p:nvPr>
            <p:ph type="body" idx="1"/>
          </p:nvPr>
        </p:nvSpPr>
        <p:spPr>
          <a:xfrm>
            <a:off x="622300" y="2009775"/>
            <a:ext cx="8420100" cy="4606925"/>
          </a:xfrm>
          <a:noFill/>
          <a:ln/>
        </p:spPr>
        <p:txBody>
          <a:bodyPr/>
          <a:lstStyle/>
          <a:p>
            <a:pPr>
              <a:spcBef>
                <a:spcPct val="70000"/>
              </a:spcBef>
            </a:pPr>
            <a:r>
              <a:rPr lang="pt-BR">
                <a:solidFill>
                  <a:srgbClr val="FF3300"/>
                </a:solidFill>
              </a:rPr>
              <a:t>Aversão a riscos: </a:t>
            </a:r>
            <a:r>
              <a:rPr lang="pt-BR"/>
              <a:t>preferência por uma renda garantida a uma renda de risco com o mesmo valor esperado.</a:t>
            </a:r>
          </a:p>
          <a:p>
            <a:pPr lvl="1">
              <a:spcBef>
                <a:spcPct val="70000"/>
              </a:spcBef>
            </a:pPr>
            <a:r>
              <a:rPr lang="pt-BR"/>
              <a:t>Uma pessoa é considerada  avessa a riscos</a:t>
            </a:r>
            <a:r>
              <a:rPr lang="pt-BR">
                <a:solidFill>
                  <a:srgbClr val="FF3300"/>
                </a:solidFill>
              </a:rPr>
              <a:t> </a:t>
            </a:r>
            <a:r>
              <a:rPr lang="pt-BR"/>
              <a:t> se ela tem uma utilidade marginal decrescente da renda.</a:t>
            </a:r>
          </a:p>
          <a:p>
            <a:pPr lvl="2">
              <a:spcBef>
                <a:spcPct val="70000"/>
              </a:spcBef>
            </a:pPr>
            <a:r>
              <a:rPr lang="pt-BR"/>
              <a:t>A contratação de seguro demonstra um comportamento avesso a riscos.</a:t>
            </a:r>
          </a:p>
        </p:txBody>
      </p:sp>
      <p:sp>
        <p:nvSpPr>
          <p:cNvPr id="153606" name="Text Box 6"/>
          <p:cNvSpPr txBox="1">
            <a:spLocks noChangeArrowheads="1"/>
          </p:cNvSpPr>
          <p:nvPr/>
        </p:nvSpPr>
        <p:spPr bwMode="auto">
          <a:xfrm>
            <a:off x="266700" y="1350963"/>
            <a:ext cx="758031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Diferentes preferências em relação ao risco</a:t>
            </a:r>
            <a:endParaRPr lang="en-US" sz="3200" b="1"/>
          </a:p>
        </p:txBody>
      </p:sp>
    </p:spTree>
  </p:cSld>
  <p:clrMapOvr>
    <a:masterClrMapping/>
  </p:clrMapOvr>
  <p:transition spd="med">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3C061AEC-742F-4EEE-AE43-192DA66FC083}" type="slidenum">
              <a:rPr lang="en-US"/>
              <a:pPr/>
              <a:t>45</a:t>
            </a:fld>
            <a:endParaRPr lang="en-US" b="0">
              <a:latin typeface="Times New Roman" pitchFamily="18" charset="0"/>
            </a:endParaRPr>
          </a:p>
        </p:txBody>
      </p:sp>
      <p:sp>
        <p:nvSpPr>
          <p:cNvPr id="15565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5565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55652" name="Rectangle 4"/>
          <p:cNvSpPr>
            <a:spLocks noGrp="1" noChangeArrowheads="1"/>
          </p:cNvSpPr>
          <p:nvPr>
            <p:ph type="title"/>
          </p:nvPr>
        </p:nvSpPr>
        <p:spPr>
          <a:xfrm>
            <a:off x="119063" y="190500"/>
            <a:ext cx="9596437" cy="781050"/>
          </a:xfrm>
          <a:noFill/>
          <a:ln/>
        </p:spPr>
        <p:txBody>
          <a:bodyPr/>
          <a:lstStyle/>
          <a:p>
            <a:r>
              <a:rPr lang="pt-BR"/>
              <a:t>Preferências em relação ao risco</a:t>
            </a:r>
          </a:p>
        </p:txBody>
      </p:sp>
      <p:sp>
        <p:nvSpPr>
          <p:cNvPr id="155653" name="Rectangle 5"/>
          <p:cNvSpPr>
            <a:spLocks noGrp="1" noChangeArrowheads="1"/>
          </p:cNvSpPr>
          <p:nvPr>
            <p:ph type="body" idx="1"/>
          </p:nvPr>
        </p:nvSpPr>
        <p:spPr>
          <a:xfrm>
            <a:off x="1143000" y="2155825"/>
            <a:ext cx="7772400" cy="3787775"/>
          </a:xfrm>
          <a:noFill/>
          <a:ln/>
        </p:spPr>
        <p:txBody>
          <a:bodyPr/>
          <a:lstStyle/>
          <a:p>
            <a:pPr>
              <a:spcBef>
                <a:spcPct val="70000"/>
              </a:spcBef>
            </a:pPr>
            <a:r>
              <a:rPr lang="pt-BR"/>
              <a:t>Situação</a:t>
            </a:r>
          </a:p>
          <a:p>
            <a:pPr lvl="1">
              <a:buSzPct val="75000"/>
            </a:pPr>
            <a:r>
              <a:rPr lang="pt-BR"/>
              <a:t>Uma pessoa pode ter um emprego de $20.000 com probabilidade de 100% e receber um nível de utilidade 16.</a:t>
            </a:r>
          </a:p>
          <a:p>
            <a:pPr lvl="1">
              <a:buSzPct val="75000"/>
            </a:pPr>
            <a:r>
              <a:rPr lang="pt-BR"/>
              <a:t>A pessoa poderia ter um emprego com 0,5 de probabilidade de ganhar $30.000 e 0,5 de probabilidade de ganhar $10.000.</a:t>
            </a:r>
          </a:p>
        </p:txBody>
      </p:sp>
      <p:sp>
        <p:nvSpPr>
          <p:cNvPr id="155654" name="Text Box 6"/>
          <p:cNvSpPr txBox="1">
            <a:spLocks noChangeArrowheads="1"/>
          </p:cNvSpPr>
          <p:nvPr/>
        </p:nvSpPr>
        <p:spPr bwMode="auto">
          <a:xfrm>
            <a:off x="247650" y="1427163"/>
            <a:ext cx="304800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Aversão a riscos</a:t>
            </a:r>
            <a:endParaRPr lang="en-US" sz="3200" b="1"/>
          </a:p>
        </p:txBody>
      </p:sp>
    </p:spTree>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204ECEBC-CE02-4AE1-88C7-7443C467F797}" type="slidenum">
              <a:rPr lang="en-US"/>
              <a:pPr/>
              <a:t>46</a:t>
            </a:fld>
            <a:endParaRPr lang="en-US" b="0">
              <a:latin typeface="Times New Roman" pitchFamily="18" charset="0"/>
            </a:endParaRPr>
          </a:p>
        </p:txBody>
      </p:sp>
      <p:sp>
        <p:nvSpPr>
          <p:cNvPr id="352258"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52259"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52260" name="Rectangle 1028"/>
          <p:cNvSpPr>
            <a:spLocks noGrp="1" noChangeArrowheads="1"/>
          </p:cNvSpPr>
          <p:nvPr>
            <p:ph type="title"/>
          </p:nvPr>
        </p:nvSpPr>
        <p:spPr>
          <a:xfrm>
            <a:off x="101600" y="190500"/>
            <a:ext cx="9144000" cy="781050"/>
          </a:xfrm>
          <a:noFill/>
          <a:ln/>
        </p:spPr>
        <p:txBody>
          <a:bodyPr/>
          <a:lstStyle/>
          <a:p>
            <a:r>
              <a:rPr lang="pt-BR"/>
              <a:t>Preferências em relação ao risco</a:t>
            </a:r>
          </a:p>
        </p:txBody>
      </p:sp>
      <p:sp>
        <p:nvSpPr>
          <p:cNvPr id="352261" name="Rectangle 1029"/>
          <p:cNvSpPr>
            <a:spLocks noGrp="1" noChangeArrowheads="1"/>
          </p:cNvSpPr>
          <p:nvPr>
            <p:ph type="body" idx="1"/>
          </p:nvPr>
        </p:nvSpPr>
        <p:spPr>
          <a:xfrm>
            <a:off x="1143000" y="2155825"/>
            <a:ext cx="7772400" cy="3787775"/>
          </a:xfrm>
          <a:noFill/>
          <a:ln/>
        </p:spPr>
        <p:txBody>
          <a:bodyPr/>
          <a:lstStyle/>
          <a:p>
            <a:pPr>
              <a:lnSpc>
                <a:spcPct val="150000"/>
              </a:lnSpc>
              <a:spcBef>
                <a:spcPct val="35000"/>
              </a:spcBef>
            </a:pPr>
            <a:r>
              <a:rPr lang="pt-BR"/>
              <a:t>Renda esperada = (0,5)($30.000) + 					   (0,5)($10.000)</a:t>
            </a:r>
            <a:r>
              <a:rPr lang="pt-BR" sz="2800"/>
              <a:t> 					</a:t>
            </a:r>
            <a:r>
              <a:rPr lang="pt-BR"/>
              <a:t>= $20.000	</a:t>
            </a:r>
          </a:p>
        </p:txBody>
      </p:sp>
      <p:sp>
        <p:nvSpPr>
          <p:cNvPr id="352262" name="Text Box 1030"/>
          <p:cNvSpPr txBox="1">
            <a:spLocks noChangeArrowheads="1"/>
          </p:cNvSpPr>
          <p:nvPr/>
        </p:nvSpPr>
        <p:spPr bwMode="auto">
          <a:xfrm>
            <a:off x="246063" y="1427163"/>
            <a:ext cx="304800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Aversão a riscos</a:t>
            </a:r>
          </a:p>
        </p:txBody>
      </p:sp>
    </p:spTree>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773B236A-46DE-43BA-92A6-0CA89F4E83CA}" type="slidenum">
              <a:rPr lang="en-US"/>
              <a:pPr/>
              <a:t>47</a:t>
            </a:fld>
            <a:endParaRPr lang="en-US" b="0">
              <a:latin typeface="Times New Roman" pitchFamily="18" charset="0"/>
            </a:endParaRPr>
          </a:p>
        </p:txBody>
      </p:sp>
      <p:sp>
        <p:nvSpPr>
          <p:cNvPr id="35430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5430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54308" name="Rectangle 4"/>
          <p:cNvSpPr>
            <a:spLocks noGrp="1" noChangeArrowheads="1"/>
          </p:cNvSpPr>
          <p:nvPr>
            <p:ph type="title"/>
          </p:nvPr>
        </p:nvSpPr>
        <p:spPr>
          <a:xfrm>
            <a:off x="76200" y="190500"/>
            <a:ext cx="9144000" cy="781050"/>
          </a:xfrm>
          <a:noFill/>
          <a:ln/>
        </p:spPr>
        <p:txBody>
          <a:bodyPr/>
          <a:lstStyle/>
          <a:p>
            <a:r>
              <a:rPr lang="pt-BR"/>
              <a:t>Preferências em relação ao risco</a:t>
            </a:r>
          </a:p>
        </p:txBody>
      </p:sp>
      <p:sp>
        <p:nvSpPr>
          <p:cNvPr id="354309" name="Rectangle 5"/>
          <p:cNvSpPr>
            <a:spLocks noGrp="1" noChangeArrowheads="1"/>
          </p:cNvSpPr>
          <p:nvPr>
            <p:ph type="body" idx="1"/>
          </p:nvPr>
        </p:nvSpPr>
        <p:spPr>
          <a:xfrm>
            <a:off x="1143000" y="2155825"/>
            <a:ext cx="7772400" cy="3787775"/>
          </a:xfrm>
          <a:noFill/>
          <a:ln/>
        </p:spPr>
        <p:txBody>
          <a:bodyPr/>
          <a:lstStyle/>
          <a:p>
            <a:pPr>
              <a:lnSpc>
                <a:spcPct val="105000"/>
              </a:lnSpc>
              <a:spcBef>
                <a:spcPct val="35000"/>
              </a:spcBef>
            </a:pPr>
            <a:r>
              <a:rPr lang="pt-BR"/>
              <a:t>A renda esperada dos dois empregos é a mesma – pessoas avessas a riscos escolherão o emprego original.</a:t>
            </a:r>
          </a:p>
        </p:txBody>
      </p:sp>
      <p:sp>
        <p:nvSpPr>
          <p:cNvPr id="354310" name="Text Box 6"/>
          <p:cNvSpPr txBox="1">
            <a:spLocks noChangeArrowheads="1"/>
          </p:cNvSpPr>
          <p:nvPr/>
        </p:nvSpPr>
        <p:spPr bwMode="auto">
          <a:xfrm>
            <a:off x="238125" y="1427163"/>
            <a:ext cx="304800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Aversão a riscos</a:t>
            </a:r>
          </a:p>
        </p:txBody>
      </p:sp>
    </p:spTree>
  </p:cSld>
  <p:clrMapOvr>
    <a:masterClrMapping/>
  </p:clrMapOvr>
  <p:transition spd="med">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A087D4A9-2495-4D1A-A982-B0FCD1C1C9DA}" type="slidenum">
              <a:rPr lang="en-US"/>
              <a:pPr/>
              <a:t>48</a:t>
            </a:fld>
            <a:endParaRPr lang="en-US" b="0">
              <a:latin typeface="Times New Roman" pitchFamily="18" charset="0"/>
            </a:endParaRPr>
          </a:p>
        </p:txBody>
      </p:sp>
      <p:sp>
        <p:nvSpPr>
          <p:cNvPr id="16179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6179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61796" name="Rectangle 4"/>
          <p:cNvSpPr>
            <a:spLocks noGrp="1" noChangeArrowheads="1"/>
          </p:cNvSpPr>
          <p:nvPr>
            <p:ph type="title"/>
          </p:nvPr>
        </p:nvSpPr>
        <p:spPr>
          <a:xfrm>
            <a:off x="101600" y="190500"/>
            <a:ext cx="9144000" cy="781050"/>
          </a:xfrm>
          <a:noFill/>
          <a:ln/>
        </p:spPr>
        <p:txBody>
          <a:bodyPr/>
          <a:lstStyle/>
          <a:p>
            <a:r>
              <a:rPr lang="pt-BR"/>
              <a:t>Preferências em relação ao risco</a:t>
            </a:r>
          </a:p>
        </p:txBody>
      </p:sp>
      <p:sp>
        <p:nvSpPr>
          <p:cNvPr id="161797" name="Rectangle 5"/>
          <p:cNvSpPr>
            <a:spLocks noGrp="1" noChangeArrowheads="1"/>
          </p:cNvSpPr>
          <p:nvPr>
            <p:ph type="body" idx="1"/>
          </p:nvPr>
        </p:nvSpPr>
        <p:spPr>
          <a:xfrm>
            <a:off x="1143000" y="2212975"/>
            <a:ext cx="7772400" cy="3730625"/>
          </a:xfrm>
          <a:noFill/>
          <a:ln/>
        </p:spPr>
        <p:txBody>
          <a:bodyPr/>
          <a:lstStyle/>
          <a:p>
            <a:pPr>
              <a:spcBef>
                <a:spcPct val="70000"/>
              </a:spcBef>
            </a:pPr>
            <a:r>
              <a:rPr lang="pt-BR"/>
              <a:t>A utilidade esperada para o novo emprego é dada por:</a:t>
            </a:r>
          </a:p>
          <a:p>
            <a:pPr lvl="1">
              <a:lnSpc>
                <a:spcPct val="130000"/>
              </a:lnSpc>
              <a:spcBef>
                <a:spcPct val="35000"/>
              </a:spcBef>
              <a:buSzPct val="75000"/>
            </a:pPr>
            <a:r>
              <a:rPr lang="pt-BR"/>
              <a:t>E(</a:t>
            </a:r>
            <a:r>
              <a:rPr lang="pt-BR" i="1"/>
              <a:t>u</a:t>
            </a:r>
            <a:r>
              <a:rPr lang="pt-BR"/>
              <a:t>) = (1/2)</a:t>
            </a:r>
            <a:r>
              <a:rPr lang="pt-BR" i="1"/>
              <a:t>u</a:t>
            </a:r>
            <a:r>
              <a:rPr lang="pt-BR"/>
              <a:t> ($10.000) + (1/2)</a:t>
            </a:r>
            <a:r>
              <a:rPr lang="pt-BR" i="1"/>
              <a:t>u</a:t>
            </a:r>
            <a:r>
              <a:rPr lang="pt-BR"/>
              <a:t>($30.000)</a:t>
            </a:r>
          </a:p>
          <a:p>
            <a:pPr lvl="1">
              <a:lnSpc>
                <a:spcPct val="130000"/>
              </a:lnSpc>
              <a:spcBef>
                <a:spcPct val="35000"/>
              </a:spcBef>
              <a:buSzPct val="75000"/>
            </a:pPr>
            <a:r>
              <a:rPr lang="pt-BR"/>
              <a:t>E(</a:t>
            </a:r>
            <a:r>
              <a:rPr lang="pt-BR" i="1"/>
              <a:t>u</a:t>
            </a:r>
            <a:r>
              <a:rPr lang="pt-BR"/>
              <a:t>) = (0,5)(10) + (0,5)(18) = 14</a:t>
            </a:r>
          </a:p>
          <a:p>
            <a:pPr lvl="2">
              <a:lnSpc>
                <a:spcPct val="130000"/>
              </a:lnSpc>
            </a:pPr>
            <a:r>
              <a:rPr lang="pt-BR"/>
              <a:t>E(</a:t>
            </a:r>
            <a:r>
              <a:rPr lang="pt-BR" i="1"/>
              <a:t>u</a:t>
            </a:r>
            <a:r>
              <a:rPr lang="pt-BR"/>
              <a:t>) do emprego 1 é 16; maior do que a E(</a:t>
            </a:r>
            <a:r>
              <a:rPr lang="pt-BR" i="1"/>
              <a:t>u</a:t>
            </a:r>
            <a:r>
              <a:rPr lang="pt-BR"/>
              <a:t>) do emprego 2, que é 14.</a:t>
            </a:r>
          </a:p>
        </p:txBody>
      </p:sp>
      <p:sp>
        <p:nvSpPr>
          <p:cNvPr id="161798" name="Text Box 6"/>
          <p:cNvSpPr txBox="1">
            <a:spLocks noChangeArrowheads="1"/>
          </p:cNvSpPr>
          <p:nvPr/>
        </p:nvSpPr>
        <p:spPr bwMode="auto">
          <a:xfrm>
            <a:off x="238125" y="1427163"/>
            <a:ext cx="304800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Aversão a riscos</a:t>
            </a:r>
          </a:p>
        </p:txBody>
      </p:sp>
    </p:spTree>
  </p:cSld>
  <p:clrMapOvr>
    <a:masterClrMapping/>
  </p:clrMapOvr>
  <p:transition spd="med">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3797AE9C-39EA-4B6E-A13D-FE37E353CEC4}" type="slidenum">
              <a:rPr lang="en-US"/>
              <a:pPr/>
              <a:t>49</a:t>
            </a:fld>
            <a:endParaRPr lang="en-US" b="0">
              <a:latin typeface="Times New Roman" pitchFamily="18" charset="0"/>
            </a:endParaRPr>
          </a:p>
        </p:txBody>
      </p:sp>
      <p:sp>
        <p:nvSpPr>
          <p:cNvPr id="16384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6384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63844" name="Rectangle 4"/>
          <p:cNvSpPr>
            <a:spLocks noGrp="1" noChangeArrowheads="1"/>
          </p:cNvSpPr>
          <p:nvPr>
            <p:ph type="title"/>
          </p:nvPr>
        </p:nvSpPr>
        <p:spPr>
          <a:xfrm>
            <a:off x="139700" y="190500"/>
            <a:ext cx="9144000" cy="781050"/>
          </a:xfrm>
          <a:noFill/>
          <a:ln/>
        </p:spPr>
        <p:txBody>
          <a:bodyPr/>
          <a:lstStyle/>
          <a:p>
            <a:r>
              <a:rPr lang="pt-BR"/>
              <a:t>Preferências em relação ao risco</a:t>
            </a:r>
          </a:p>
        </p:txBody>
      </p:sp>
      <p:sp>
        <p:nvSpPr>
          <p:cNvPr id="163845" name="Rectangle 5"/>
          <p:cNvSpPr>
            <a:spLocks noGrp="1" noChangeArrowheads="1"/>
          </p:cNvSpPr>
          <p:nvPr>
            <p:ph type="body" idx="1"/>
          </p:nvPr>
        </p:nvSpPr>
        <p:spPr>
          <a:xfrm>
            <a:off x="1143000" y="2193925"/>
            <a:ext cx="7772400" cy="3749675"/>
          </a:xfrm>
          <a:noFill/>
          <a:ln/>
        </p:spPr>
        <p:txBody>
          <a:bodyPr/>
          <a:lstStyle/>
          <a:p>
            <a:pPr>
              <a:spcBef>
                <a:spcPct val="200000"/>
              </a:spcBef>
            </a:pPr>
            <a:r>
              <a:rPr lang="pt-BR"/>
              <a:t>Esse indivíduo manterá seu emprego atual pois ele proporciona mais utilidade do que o emprego de risco.</a:t>
            </a:r>
          </a:p>
          <a:p>
            <a:pPr>
              <a:spcBef>
                <a:spcPct val="70000"/>
              </a:spcBef>
            </a:pPr>
            <a:r>
              <a:rPr lang="pt-BR"/>
              <a:t>Esses indivíduos são denominados </a:t>
            </a:r>
            <a:r>
              <a:rPr lang="pt-BR" i="1"/>
              <a:t>avessos a riscos</a:t>
            </a:r>
            <a:r>
              <a:rPr lang="pt-BR"/>
              <a:t>.</a:t>
            </a:r>
          </a:p>
        </p:txBody>
      </p:sp>
      <p:sp>
        <p:nvSpPr>
          <p:cNvPr id="163846" name="Text Box 6"/>
          <p:cNvSpPr txBox="1">
            <a:spLocks noChangeArrowheads="1"/>
          </p:cNvSpPr>
          <p:nvPr/>
        </p:nvSpPr>
        <p:spPr bwMode="auto">
          <a:xfrm>
            <a:off x="238125" y="1427163"/>
            <a:ext cx="304800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Aversão a riscos</a:t>
            </a:r>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7" name="Espaço Reservado para Número de Slide 4"/>
          <p:cNvSpPr>
            <a:spLocks noGrp="1"/>
          </p:cNvSpPr>
          <p:nvPr>
            <p:ph type="sldNum" sz="quarter" idx="11"/>
          </p:nvPr>
        </p:nvSpPr>
        <p:spPr/>
        <p:txBody>
          <a:bodyPr/>
          <a:lstStyle/>
          <a:p>
            <a:r>
              <a:rPr lang="en-US"/>
              <a:t>Slide </a:t>
            </a:r>
            <a:fld id="{0F0FFDC4-B4B0-4603-B511-DF597A415EE2}" type="slidenum">
              <a:rPr lang="en-US"/>
              <a:pPr/>
              <a:t>5</a:t>
            </a:fld>
            <a:endParaRPr lang="en-US" b="0">
              <a:latin typeface="Times New Roman" pitchFamily="18" charset="0"/>
            </a:endParaRPr>
          </a:p>
        </p:txBody>
      </p:sp>
      <p:sp>
        <p:nvSpPr>
          <p:cNvPr id="8397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8397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83972" name="Rectangle 4"/>
          <p:cNvSpPr>
            <a:spLocks noGrp="1" noChangeArrowheads="1"/>
          </p:cNvSpPr>
          <p:nvPr>
            <p:ph type="title"/>
          </p:nvPr>
        </p:nvSpPr>
        <p:spPr>
          <a:noFill/>
          <a:ln/>
        </p:spPr>
        <p:txBody>
          <a:bodyPr/>
          <a:lstStyle/>
          <a:p>
            <a:r>
              <a:rPr lang="pt-BR"/>
              <a:t>Descrição do risco</a:t>
            </a:r>
          </a:p>
        </p:txBody>
      </p:sp>
      <p:sp>
        <p:nvSpPr>
          <p:cNvPr id="83973" name="Rectangle 5"/>
          <p:cNvSpPr>
            <a:spLocks noGrp="1" noChangeArrowheads="1"/>
          </p:cNvSpPr>
          <p:nvPr>
            <p:ph type="body" idx="1"/>
          </p:nvPr>
        </p:nvSpPr>
        <p:spPr>
          <a:noFill/>
          <a:ln/>
        </p:spPr>
        <p:txBody>
          <a:bodyPr/>
          <a:lstStyle/>
          <a:p>
            <a:pPr>
              <a:spcBef>
                <a:spcPct val="70000"/>
              </a:spcBef>
            </a:pPr>
            <a:r>
              <a:rPr lang="pt-BR"/>
              <a:t>Interpretação da </a:t>
            </a:r>
            <a:r>
              <a:rPr lang="pt-BR">
                <a:solidFill>
                  <a:srgbClr val="FF3300"/>
                </a:solidFill>
              </a:rPr>
              <a:t>probabilidade</a:t>
            </a:r>
          </a:p>
          <a:p>
            <a:pPr lvl="1">
              <a:buSzPct val="75000"/>
            </a:pPr>
            <a:r>
              <a:rPr lang="pt-BR"/>
              <a:t>A verossimilhança da ocorrência de um determinado resultado.</a:t>
            </a:r>
          </a:p>
          <a:p>
            <a:r>
              <a:rPr lang="pt-BR"/>
              <a:t>Interpretação </a:t>
            </a:r>
            <a:r>
              <a:rPr lang="pt-BR" i="1"/>
              <a:t>objetiva</a:t>
            </a:r>
            <a:r>
              <a:rPr lang="pt-BR" i="1">
                <a:solidFill>
                  <a:srgbClr val="FF3300"/>
                </a:solidFill>
              </a:rPr>
              <a:t> </a:t>
            </a:r>
            <a:endParaRPr lang="pt-BR" i="1"/>
          </a:p>
          <a:p>
            <a:pPr lvl="1">
              <a:spcBef>
                <a:spcPct val="35000"/>
              </a:spcBef>
              <a:buSzPct val="75000"/>
            </a:pPr>
            <a:r>
              <a:rPr lang="pt-BR"/>
              <a:t>Baseada na freqüência observada de eventos passados.</a:t>
            </a:r>
          </a:p>
        </p:txBody>
      </p:sp>
    </p:spTree>
  </p:cSld>
  <p:clrMapOvr>
    <a:masterClrMapping/>
  </p:clrMapOvr>
  <p:transition spd="med">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Espaço Reservado para Rodapé 2"/>
          <p:cNvSpPr>
            <a:spLocks noGrp="1"/>
          </p:cNvSpPr>
          <p:nvPr>
            <p:ph type="ftr" sz="quarter" idx="10"/>
          </p:nvPr>
        </p:nvSpPr>
        <p:spPr/>
        <p:txBody>
          <a:bodyPr/>
          <a:lstStyle/>
          <a:p>
            <a:r>
              <a:rPr lang="en-US"/>
              <a:t>Capítulo 5 	</a:t>
            </a:r>
            <a:r>
              <a:rPr lang="en-US" sz="1400"/>
              <a:t>©2006 by Pearson Education do Brasil</a:t>
            </a:r>
            <a:endParaRPr lang="en-US"/>
          </a:p>
        </p:txBody>
      </p:sp>
      <p:sp>
        <p:nvSpPr>
          <p:cNvPr id="48" name="Espaço Reservado para Número de Slide 3"/>
          <p:cNvSpPr>
            <a:spLocks noGrp="1"/>
          </p:cNvSpPr>
          <p:nvPr>
            <p:ph type="sldNum" sz="quarter" idx="11"/>
          </p:nvPr>
        </p:nvSpPr>
        <p:spPr/>
        <p:txBody>
          <a:bodyPr/>
          <a:lstStyle/>
          <a:p>
            <a:r>
              <a:rPr lang="en-US"/>
              <a:t>Slide </a:t>
            </a:r>
            <a:fld id="{D5CCF670-59AA-4BE1-8FC7-5A124F2CB825}" type="slidenum">
              <a:rPr lang="en-US"/>
              <a:pPr/>
              <a:t>50</a:t>
            </a:fld>
            <a:endParaRPr lang="en-US" b="0">
              <a:latin typeface="Times New Roman" pitchFamily="18" charset="0"/>
            </a:endParaRPr>
          </a:p>
        </p:txBody>
      </p:sp>
      <p:sp>
        <p:nvSpPr>
          <p:cNvPr id="16793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6793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67942" name="Line 6"/>
          <p:cNvSpPr>
            <a:spLocks noChangeShapeType="1"/>
          </p:cNvSpPr>
          <p:nvPr/>
        </p:nvSpPr>
        <p:spPr bwMode="auto">
          <a:xfrm>
            <a:off x="2286000" y="1816100"/>
            <a:ext cx="0" cy="4076700"/>
          </a:xfrm>
          <a:prstGeom prst="line">
            <a:avLst/>
          </a:prstGeom>
          <a:noFill/>
          <a:ln w="25400">
            <a:solidFill>
              <a:schemeClr val="tx1"/>
            </a:solidFill>
            <a:round/>
            <a:headEnd/>
            <a:tailEnd/>
          </a:ln>
          <a:effectLst/>
        </p:spPr>
        <p:txBody>
          <a:bodyPr wrap="none" anchor="ctr"/>
          <a:lstStyle/>
          <a:p>
            <a:endParaRPr lang="pt-BR"/>
          </a:p>
        </p:txBody>
      </p:sp>
      <p:sp>
        <p:nvSpPr>
          <p:cNvPr id="167943" name="Rectangle 7"/>
          <p:cNvSpPr>
            <a:spLocks noChangeArrowheads="1"/>
          </p:cNvSpPr>
          <p:nvPr/>
        </p:nvSpPr>
        <p:spPr bwMode="auto">
          <a:xfrm>
            <a:off x="6508750" y="5748338"/>
            <a:ext cx="1800225" cy="393700"/>
          </a:xfrm>
          <a:prstGeom prst="rect">
            <a:avLst/>
          </a:prstGeom>
          <a:noFill/>
          <a:ln w="12700">
            <a:noFill/>
            <a:miter lim="800000"/>
            <a:headEnd/>
            <a:tailEnd/>
          </a:ln>
          <a:effectLst/>
        </p:spPr>
        <p:txBody>
          <a:bodyPr wrap="none" lIns="90488" tIns="44450" rIns="90488" bIns="44450">
            <a:spAutoFit/>
          </a:bodyPr>
          <a:lstStyle/>
          <a:p>
            <a:r>
              <a:rPr lang="en-US" sz="1800" b="1"/>
              <a:t>Renda</a:t>
            </a:r>
            <a:r>
              <a:rPr lang="en-US" sz="2000" b="1"/>
              <a:t> </a:t>
            </a:r>
            <a:r>
              <a:rPr lang="en-US" sz="1800" b="1"/>
              <a:t>($1.000)</a:t>
            </a:r>
          </a:p>
        </p:txBody>
      </p:sp>
      <p:sp>
        <p:nvSpPr>
          <p:cNvPr id="167945" name="Rectangle 9"/>
          <p:cNvSpPr>
            <a:spLocks noChangeArrowheads="1"/>
          </p:cNvSpPr>
          <p:nvPr/>
        </p:nvSpPr>
        <p:spPr bwMode="auto">
          <a:xfrm>
            <a:off x="3124200" y="6235700"/>
            <a:ext cx="2895600" cy="457200"/>
          </a:xfrm>
          <a:prstGeom prst="rect">
            <a:avLst/>
          </a:prstGeom>
          <a:noFill/>
          <a:ln w="12700">
            <a:noFill/>
            <a:miter lim="800000"/>
            <a:headEnd/>
            <a:tailEnd/>
          </a:ln>
          <a:effectLst/>
        </p:spPr>
        <p:txBody>
          <a:bodyPr wrap="none" anchor="ctr"/>
          <a:lstStyle/>
          <a:p>
            <a:endParaRPr lang="pt-BR"/>
          </a:p>
        </p:txBody>
      </p:sp>
      <p:sp>
        <p:nvSpPr>
          <p:cNvPr id="167952" name="Rectangle 16"/>
          <p:cNvSpPr>
            <a:spLocks noChangeArrowheads="1"/>
          </p:cNvSpPr>
          <p:nvPr/>
        </p:nvSpPr>
        <p:spPr bwMode="auto">
          <a:xfrm>
            <a:off x="1023938" y="1514475"/>
            <a:ext cx="1146175" cy="363538"/>
          </a:xfrm>
          <a:prstGeom prst="rect">
            <a:avLst/>
          </a:prstGeom>
          <a:noFill/>
          <a:ln w="12700">
            <a:noFill/>
            <a:miter lim="800000"/>
            <a:headEnd/>
            <a:tailEnd/>
          </a:ln>
          <a:effectLst/>
        </p:spPr>
        <p:txBody>
          <a:bodyPr wrap="none" lIns="90488" tIns="44450" rIns="90488" bIns="44450">
            <a:spAutoFit/>
          </a:bodyPr>
          <a:lstStyle/>
          <a:p>
            <a:r>
              <a:rPr lang="en-US" sz="1800" b="1"/>
              <a:t>Utilidade</a:t>
            </a:r>
          </a:p>
        </p:txBody>
      </p:sp>
      <p:sp>
        <p:nvSpPr>
          <p:cNvPr id="167946" name="Line 10"/>
          <p:cNvSpPr>
            <a:spLocks noChangeShapeType="1"/>
          </p:cNvSpPr>
          <p:nvPr/>
        </p:nvSpPr>
        <p:spPr bwMode="auto">
          <a:xfrm>
            <a:off x="2324100" y="5911850"/>
            <a:ext cx="4102100" cy="0"/>
          </a:xfrm>
          <a:prstGeom prst="line">
            <a:avLst/>
          </a:prstGeom>
          <a:noFill/>
          <a:ln w="25400">
            <a:solidFill>
              <a:schemeClr val="tx1"/>
            </a:solidFill>
            <a:round/>
            <a:headEnd/>
            <a:tailEnd/>
          </a:ln>
          <a:effectLst/>
        </p:spPr>
        <p:txBody>
          <a:bodyPr wrap="none" anchor="ctr"/>
          <a:lstStyle/>
          <a:p>
            <a:endParaRPr lang="pt-BR"/>
          </a:p>
        </p:txBody>
      </p:sp>
      <p:grpSp>
        <p:nvGrpSpPr>
          <p:cNvPr id="167987" name="Group 51"/>
          <p:cNvGrpSpPr>
            <a:grpSpLocks/>
          </p:cNvGrpSpPr>
          <p:nvPr/>
        </p:nvGrpSpPr>
        <p:grpSpPr bwMode="auto">
          <a:xfrm>
            <a:off x="1651000" y="1563688"/>
            <a:ext cx="7264400" cy="4738687"/>
            <a:chOff x="1160" y="985"/>
            <a:chExt cx="4576" cy="2985"/>
          </a:xfrm>
        </p:grpSpPr>
        <p:grpSp>
          <p:nvGrpSpPr>
            <p:cNvPr id="167979" name="Group 43"/>
            <p:cNvGrpSpPr>
              <a:grpSpLocks/>
            </p:cNvGrpSpPr>
            <p:nvPr/>
          </p:nvGrpSpPr>
          <p:grpSpPr bwMode="auto">
            <a:xfrm>
              <a:off x="1454" y="985"/>
              <a:ext cx="4282" cy="2737"/>
              <a:chOff x="1454" y="985"/>
              <a:chExt cx="4282" cy="2737"/>
            </a:xfrm>
          </p:grpSpPr>
          <p:sp>
            <p:nvSpPr>
              <p:cNvPr id="167940" name="Freeform 4"/>
              <p:cNvSpPr>
                <a:spLocks/>
              </p:cNvSpPr>
              <p:nvPr/>
            </p:nvSpPr>
            <p:spPr bwMode="auto">
              <a:xfrm>
                <a:off x="1454" y="1366"/>
                <a:ext cx="2496" cy="2356"/>
              </a:xfrm>
              <a:custGeom>
                <a:avLst/>
                <a:gdLst/>
                <a:ahLst/>
                <a:cxnLst>
                  <a:cxn ang="0">
                    <a:pos x="0" y="2355"/>
                  </a:cxn>
                  <a:cxn ang="0">
                    <a:pos x="25" y="2313"/>
                  </a:cxn>
                  <a:cxn ang="0">
                    <a:pos x="62" y="2264"/>
                  </a:cxn>
                  <a:cxn ang="0">
                    <a:pos x="99" y="2197"/>
                  </a:cxn>
                  <a:cxn ang="0">
                    <a:pos x="143" y="2130"/>
                  </a:cxn>
                  <a:cxn ang="0">
                    <a:pos x="193" y="2058"/>
                  </a:cxn>
                  <a:cxn ang="0">
                    <a:pos x="242" y="1979"/>
                  </a:cxn>
                  <a:cxn ang="0">
                    <a:pos x="348" y="1809"/>
                  </a:cxn>
                  <a:cxn ang="0">
                    <a:pos x="460" y="1639"/>
                  </a:cxn>
                  <a:cxn ang="0">
                    <a:pos x="566" y="1475"/>
                  </a:cxn>
                  <a:cxn ang="0">
                    <a:pos x="622" y="1396"/>
                  </a:cxn>
                  <a:cxn ang="0">
                    <a:pos x="666" y="1323"/>
                  </a:cxn>
                  <a:cxn ang="0">
                    <a:pos x="709" y="1263"/>
                  </a:cxn>
                  <a:cxn ang="0">
                    <a:pos x="747" y="1208"/>
                  </a:cxn>
                  <a:cxn ang="0">
                    <a:pos x="815" y="1117"/>
                  </a:cxn>
                  <a:cxn ang="0">
                    <a:pos x="877" y="1038"/>
                  </a:cxn>
                  <a:cxn ang="0">
                    <a:pos x="927" y="971"/>
                  </a:cxn>
                  <a:cxn ang="0">
                    <a:pos x="977" y="911"/>
                  </a:cxn>
                  <a:cxn ang="0">
                    <a:pos x="1020" y="862"/>
                  </a:cxn>
                  <a:cxn ang="0">
                    <a:pos x="1064" y="820"/>
                  </a:cxn>
                  <a:cxn ang="0">
                    <a:pos x="1139" y="735"/>
                  </a:cxn>
                  <a:cxn ang="0">
                    <a:pos x="1170" y="698"/>
                  </a:cxn>
                  <a:cxn ang="0">
                    <a:pos x="1201" y="668"/>
                  </a:cxn>
                  <a:cxn ang="0">
                    <a:pos x="1244" y="619"/>
                  </a:cxn>
                  <a:cxn ang="0">
                    <a:pos x="1282" y="583"/>
                  </a:cxn>
                  <a:cxn ang="0">
                    <a:pos x="1331" y="540"/>
                  </a:cxn>
                  <a:cxn ang="0">
                    <a:pos x="1387" y="492"/>
                  </a:cxn>
                  <a:cxn ang="0">
                    <a:pos x="1443" y="443"/>
                  </a:cxn>
                  <a:cxn ang="0">
                    <a:pos x="1506" y="395"/>
                  </a:cxn>
                  <a:cxn ang="0">
                    <a:pos x="1580" y="340"/>
                  </a:cxn>
                  <a:cxn ang="0">
                    <a:pos x="1680" y="279"/>
                  </a:cxn>
                  <a:cxn ang="0">
                    <a:pos x="1792" y="213"/>
                  </a:cxn>
                  <a:cxn ang="0">
                    <a:pos x="1910" y="152"/>
                  </a:cxn>
                  <a:cxn ang="0">
                    <a:pos x="2028" y="103"/>
                  </a:cxn>
                  <a:cxn ang="0">
                    <a:pos x="2084" y="85"/>
                  </a:cxn>
                  <a:cxn ang="0">
                    <a:pos x="2153" y="67"/>
                  </a:cxn>
                  <a:cxn ang="0">
                    <a:pos x="2283" y="43"/>
                  </a:cxn>
                  <a:cxn ang="0">
                    <a:pos x="2346" y="31"/>
                  </a:cxn>
                  <a:cxn ang="0">
                    <a:pos x="2402" y="19"/>
                  </a:cxn>
                  <a:cxn ang="0">
                    <a:pos x="2451" y="12"/>
                  </a:cxn>
                  <a:cxn ang="0">
                    <a:pos x="2495" y="0"/>
                  </a:cxn>
                </a:cxnLst>
                <a:rect l="0" t="0" r="r" b="b"/>
                <a:pathLst>
                  <a:path w="2496" h="2356">
                    <a:moveTo>
                      <a:pt x="0" y="2355"/>
                    </a:moveTo>
                    <a:lnTo>
                      <a:pt x="25" y="2313"/>
                    </a:lnTo>
                    <a:lnTo>
                      <a:pt x="62" y="2264"/>
                    </a:lnTo>
                    <a:lnTo>
                      <a:pt x="99" y="2197"/>
                    </a:lnTo>
                    <a:lnTo>
                      <a:pt x="143" y="2130"/>
                    </a:lnTo>
                    <a:lnTo>
                      <a:pt x="193" y="2058"/>
                    </a:lnTo>
                    <a:lnTo>
                      <a:pt x="242" y="1979"/>
                    </a:lnTo>
                    <a:lnTo>
                      <a:pt x="348" y="1809"/>
                    </a:lnTo>
                    <a:lnTo>
                      <a:pt x="460" y="1639"/>
                    </a:lnTo>
                    <a:lnTo>
                      <a:pt x="566" y="1475"/>
                    </a:lnTo>
                    <a:lnTo>
                      <a:pt x="622" y="1396"/>
                    </a:lnTo>
                    <a:lnTo>
                      <a:pt x="666" y="1323"/>
                    </a:lnTo>
                    <a:lnTo>
                      <a:pt x="709" y="1263"/>
                    </a:lnTo>
                    <a:lnTo>
                      <a:pt x="747" y="1208"/>
                    </a:lnTo>
                    <a:lnTo>
                      <a:pt x="815" y="1117"/>
                    </a:lnTo>
                    <a:lnTo>
                      <a:pt x="877" y="1038"/>
                    </a:lnTo>
                    <a:lnTo>
                      <a:pt x="927" y="971"/>
                    </a:lnTo>
                    <a:lnTo>
                      <a:pt x="977" y="911"/>
                    </a:lnTo>
                    <a:lnTo>
                      <a:pt x="1020" y="862"/>
                    </a:lnTo>
                    <a:lnTo>
                      <a:pt x="1064" y="820"/>
                    </a:lnTo>
                    <a:lnTo>
                      <a:pt x="1139" y="735"/>
                    </a:lnTo>
                    <a:lnTo>
                      <a:pt x="1170" y="698"/>
                    </a:lnTo>
                    <a:lnTo>
                      <a:pt x="1201" y="668"/>
                    </a:lnTo>
                    <a:lnTo>
                      <a:pt x="1244" y="619"/>
                    </a:lnTo>
                    <a:lnTo>
                      <a:pt x="1282" y="583"/>
                    </a:lnTo>
                    <a:lnTo>
                      <a:pt x="1331" y="540"/>
                    </a:lnTo>
                    <a:lnTo>
                      <a:pt x="1387" y="492"/>
                    </a:lnTo>
                    <a:lnTo>
                      <a:pt x="1443" y="443"/>
                    </a:lnTo>
                    <a:lnTo>
                      <a:pt x="1506" y="395"/>
                    </a:lnTo>
                    <a:lnTo>
                      <a:pt x="1580" y="340"/>
                    </a:lnTo>
                    <a:lnTo>
                      <a:pt x="1680" y="279"/>
                    </a:lnTo>
                    <a:lnTo>
                      <a:pt x="1792" y="213"/>
                    </a:lnTo>
                    <a:lnTo>
                      <a:pt x="1910" y="152"/>
                    </a:lnTo>
                    <a:lnTo>
                      <a:pt x="2028" y="103"/>
                    </a:lnTo>
                    <a:lnTo>
                      <a:pt x="2084" y="85"/>
                    </a:lnTo>
                    <a:lnTo>
                      <a:pt x="2153" y="67"/>
                    </a:lnTo>
                    <a:lnTo>
                      <a:pt x="2283" y="43"/>
                    </a:lnTo>
                    <a:lnTo>
                      <a:pt x="2346" y="31"/>
                    </a:lnTo>
                    <a:lnTo>
                      <a:pt x="2402" y="19"/>
                    </a:lnTo>
                    <a:lnTo>
                      <a:pt x="2451" y="12"/>
                    </a:lnTo>
                    <a:lnTo>
                      <a:pt x="2495" y="0"/>
                    </a:lnTo>
                  </a:path>
                </a:pathLst>
              </a:custGeom>
              <a:noFill/>
              <a:ln w="50800" cap="rnd" cmpd="sng">
                <a:solidFill>
                  <a:srgbClr val="993300"/>
                </a:solidFill>
                <a:prstDash val="solid"/>
                <a:round/>
                <a:headEnd type="none" w="med" len="med"/>
                <a:tailEnd type="none" w="med" len="med"/>
              </a:ln>
              <a:effectLst/>
            </p:spPr>
            <p:txBody>
              <a:bodyPr/>
              <a:lstStyle/>
              <a:p>
                <a:endParaRPr lang="pt-BR"/>
              </a:p>
            </p:txBody>
          </p:sp>
          <p:sp>
            <p:nvSpPr>
              <p:cNvPr id="167968" name="Rectangle 32"/>
              <p:cNvSpPr>
                <a:spLocks noChangeArrowheads="1"/>
              </p:cNvSpPr>
              <p:nvPr/>
            </p:nvSpPr>
            <p:spPr bwMode="auto">
              <a:xfrm>
                <a:off x="4102" y="985"/>
                <a:ext cx="1634" cy="1002"/>
              </a:xfrm>
              <a:prstGeom prst="rect">
                <a:avLst/>
              </a:prstGeom>
              <a:solidFill>
                <a:schemeClr val="hlink"/>
              </a:solidFill>
              <a:ln w="12700">
                <a:solidFill>
                  <a:schemeClr val="tx1"/>
                </a:solidFill>
                <a:miter lim="800000"/>
                <a:headEnd/>
                <a:tailEnd/>
              </a:ln>
              <a:effectLst/>
            </p:spPr>
            <p:txBody>
              <a:bodyPr wrap="none" lIns="90488" tIns="44450" rIns="90488" bIns="44450">
                <a:spAutoFit/>
              </a:bodyPr>
              <a:lstStyle/>
              <a:p>
                <a:pPr algn="ctr"/>
                <a:r>
                  <a:rPr lang="en-US" sz="1400" b="1"/>
                  <a:t>O consumidor é avesso a</a:t>
                </a:r>
              </a:p>
              <a:p>
                <a:pPr algn="ctr"/>
                <a:r>
                  <a:rPr lang="en-US" sz="1400" b="1"/>
                  <a:t>riscos porque prefere</a:t>
                </a:r>
              </a:p>
              <a:p>
                <a:pPr algn="ctr"/>
                <a:r>
                  <a:rPr lang="en-US" sz="1400" b="1"/>
                  <a:t>uma renda garantida de</a:t>
                </a:r>
              </a:p>
              <a:p>
                <a:pPr algn="ctr"/>
                <a:r>
                  <a:rPr lang="en-US" sz="1400" b="1"/>
                  <a:t>$20.000 a uma aposta com</a:t>
                </a:r>
              </a:p>
              <a:p>
                <a:pPr algn="ctr"/>
                <a:r>
                  <a:rPr lang="en-US" sz="1400" b="1"/>
                  <a:t> probabilidade 0,5 de ganhar</a:t>
                </a:r>
              </a:p>
              <a:p>
                <a:pPr algn="ctr"/>
                <a:r>
                  <a:rPr lang="en-US" sz="1400" b="1"/>
                  <a:t>$10.000 e 0,5 de</a:t>
                </a:r>
              </a:p>
              <a:p>
                <a:pPr algn="ctr"/>
                <a:r>
                  <a:rPr lang="en-US" sz="1400" b="1"/>
                  <a:t>de ganhar $30.000.</a:t>
                </a:r>
              </a:p>
            </p:txBody>
          </p:sp>
        </p:grpSp>
        <p:grpSp>
          <p:nvGrpSpPr>
            <p:cNvPr id="167982" name="Group 46"/>
            <p:cNvGrpSpPr>
              <a:grpSpLocks/>
            </p:cNvGrpSpPr>
            <p:nvPr/>
          </p:nvGrpSpPr>
          <p:grpSpPr bwMode="auto">
            <a:xfrm>
              <a:off x="1160" y="1077"/>
              <a:ext cx="2947" cy="2893"/>
              <a:chOff x="1160" y="1077"/>
              <a:chExt cx="2947" cy="2893"/>
            </a:xfrm>
          </p:grpSpPr>
          <p:sp>
            <p:nvSpPr>
              <p:cNvPr id="167967" name="Rectangle 31"/>
              <p:cNvSpPr>
                <a:spLocks noChangeArrowheads="1"/>
              </p:cNvSpPr>
              <p:nvPr/>
            </p:nvSpPr>
            <p:spPr bwMode="auto">
              <a:xfrm>
                <a:off x="3897" y="1077"/>
                <a:ext cx="210" cy="229"/>
              </a:xfrm>
              <a:prstGeom prst="rect">
                <a:avLst/>
              </a:prstGeom>
              <a:noFill/>
              <a:ln w="12700">
                <a:noFill/>
                <a:miter lim="800000"/>
                <a:headEnd/>
                <a:tailEnd/>
              </a:ln>
              <a:effectLst/>
            </p:spPr>
            <p:txBody>
              <a:bodyPr wrap="none" lIns="90488" tIns="44450" rIns="90488" bIns="44450">
                <a:spAutoFit/>
              </a:bodyPr>
              <a:lstStyle/>
              <a:p>
                <a:r>
                  <a:rPr lang="en-US" sz="1800" b="1" i="1"/>
                  <a:t>E</a:t>
                </a:r>
              </a:p>
            </p:txBody>
          </p:sp>
          <p:sp>
            <p:nvSpPr>
              <p:cNvPr id="167944" name="Rectangle 8"/>
              <p:cNvSpPr>
                <a:spLocks noChangeArrowheads="1"/>
              </p:cNvSpPr>
              <p:nvPr/>
            </p:nvSpPr>
            <p:spPr bwMode="auto">
              <a:xfrm>
                <a:off x="1160" y="2468"/>
                <a:ext cx="274" cy="229"/>
              </a:xfrm>
              <a:prstGeom prst="rect">
                <a:avLst/>
              </a:prstGeom>
              <a:noFill/>
              <a:ln w="12700">
                <a:noFill/>
                <a:miter lim="800000"/>
                <a:headEnd/>
                <a:tailEnd/>
              </a:ln>
              <a:effectLst/>
            </p:spPr>
            <p:txBody>
              <a:bodyPr wrap="none" lIns="90488" tIns="44450" rIns="90488" bIns="44450">
                <a:spAutoFit/>
              </a:bodyPr>
              <a:lstStyle/>
              <a:p>
                <a:r>
                  <a:rPr lang="en-US" sz="1800" b="1"/>
                  <a:t>10</a:t>
                </a:r>
              </a:p>
            </p:txBody>
          </p:sp>
          <p:sp>
            <p:nvSpPr>
              <p:cNvPr id="167947" name="Rectangle 11"/>
              <p:cNvSpPr>
                <a:spLocks noChangeArrowheads="1"/>
              </p:cNvSpPr>
              <p:nvPr/>
            </p:nvSpPr>
            <p:spPr bwMode="auto">
              <a:xfrm>
                <a:off x="1964" y="3741"/>
                <a:ext cx="274" cy="229"/>
              </a:xfrm>
              <a:prstGeom prst="rect">
                <a:avLst/>
              </a:prstGeom>
              <a:noFill/>
              <a:ln w="12700">
                <a:noFill/>
                <a:miter lim="800000"/>
                <a:headEnd/>
                <a:tailEnd/>
              </a:ln>
              <a:effectLst/>
            </p:spPr>
            <p:txBody>
              <a:bodyPr wrap="none" lIns="90488" tIns="44450" rIns="90488" bIns="44450">
                <a:spAutoFit/>
              </a:bodyPr>
              <a:lstStyle/>
              <a:p>
                <a:r>
                  <a:rPr lang="en-US" sz="1800" b="1"/>
                  <a:t>10</a:t>
                </a:r>
              </a:p>
            </p:txBody>
          </p:sp>
          <p:sp>
            <p:nvSpPr>
              <p:cNvPr id="167948" name="Rectangle 12"/>
              <p:cNvSpPr>
                <a:spLocks noChangeArrowheads="1"/>
              </p:cNvSpPr>
              <p:nvPr/>
            </p:nvSpPr>
            <p:spPr bwMode="auto">
              <a:xfrm>
                <a:off x="2420" y="3741"/>
                <a:ext cx="314" cy="229"/>
              </a:xfrm>
              <a:prstGeom prst="rect">
                <a:avLst/>
              </a:prstGeom>
              <a:noFill/>
              <a:ln w="12700">
                <a:noFill/>
                <a:miter lim="800000"/>
                <a:headEnd/>
                <a:tailEnd/>
              </a:ln>
              <a:effectLst/>
            </p:spPr>
            <p:txBody>
              <a:bodyPr wrap="none" lIns="90488" tIns="44450" rIns="90488" bIns="44450">
                <a:spAutoFit/>
              </a:bodyPr>
              <a:lstStyle/>
              <a:p>
                <a:r>
                  <a:rPr lang="en-US" sz="1800" b="1"/>
                  <a:t> 15</a:t>
                </a:r>
              </a:p>
            </p:txBody>
          </p:sp>
          <p:sp>
            <p:nvSpPr>
              <p:cNvPr id="167949" name="Rectangle 13"/>
              <p:cNvSpPr>
                <a:spLocks noChangeArrowheads="1"/>
              </p:cNvSpPr>
              <p:nvPr/>
            </p:nvSpPr>
            <p:spPr bwMode="auto">
              <a:xfrm>
                <a:off x="2876" y="3741"/>
                <a:ext cx="274" cy="229"/>
              </a:xfrm>
              <a:prstGeom prst="rect">
                <a:avLst/>
              </a:prstGeom>
              <a:noFill/>
              <a:ln w="12700">
                <a:noFill/>
                <a:miter lim="800000"/>
                <a:headEnd/>
                <a:tailEnd/>
              </a:ln>
              <a:effectLst/>
            </p:spPr>
            <p:txBody>
              <a:bodyPr wrap="none" lIns="90488" tIns="44450" rIns="90488" bIns="44450">
                <a:spAutoFit/>
              </a:bodyPr>
              <a:lstStyle/>
              <a:p>
                <a:r>
                  <a:rPr lang="en-US" sz="1800" b="1"/>
                  <a:t>20</a:t>
                </a:r>
              </a:p>
            </p:txBody>
          </p:sp>
          <p:sp>
            <p:nvSpPr>
              <p:cNvPr id="167950" name="Rectangle 14"/>
              <p:cNvSpPr>
                <a:spLocks noChangeArrowheads="1"/>
              </p:cNvSpPr>
              <p:nvPr/>
            </p:nvSpPr>
            <p:spPr bwMode="auto">
              <a:xfrm>
                <a:off x="1160" y="1940"/>
                <a:ext cx="394" cy="229"/>
              </a:xfrm>
              <a:prstGeom prst="rect">
                <a:avLst/>
              </a:prstGeom>
              <a:noFill/>
              <a:ln w="12700">
                <a:noFill/>
                <a:miter lim="800000"/>
                <a:headEnd/>
                <a:tailEnd/>
              </a:ln>
              <a:effectLst/>
            </p:spPr>
            <p:txBody>
              <a:bodyPr wrap="none" lIns="90488" tIns="44450" rIns="90488" bIns="44450">
                <a:spAutoFit/>
              </a:bodyPr>
              <a:lstStyle/>
              <a:p>
                <a:r>
                  <a:rPr lang="en-US" sz="1800" b="1"/>
                  <a:t>13,5</a:t>
                </a:r>
              </a:p>
            </p:txBody>
          </p:sp>
          <p:sp>
            <p:nvSpPr>
              <p:cNvPr id="167951" name="Rectangle 15"/>
              <p:cNvSpPr>
                <a:spLocks noChangeArrowheads="1"/>
              </p:cNvSpPr>
              <p:nvPr/>
            </p:nvSpPr>
            <p:spPr bwMode="auto">
              <a:xfrm>
                <a:off x="1160" y="1763"/>
                <a:ext cx="274" cy="229"/>
              </a:xfrm>
              <a:prstGeom prst="rect">
                <a:avLst/>
              </a:prstGeom>
              <a:noFill/>
              <a:ln w="12700">
                <a:noFill/>
                <a:miter lim="800000"/>
                <a:headEnd/>
                <a:tailEnd/>
              </a:ln>
              <a:effectLst/>
            </p:spPr>
            <p:txBody>
              <a:bodyPr wrap="none" lIns="90488" tIns="44450" rIns="90488" bIns="44450">
                <a:spAutoFit/>
              </a:bodyPr>
              <a:lstStyle/>
              <a:p>
                <a:r>
                  <a:rPr lang="en-US" sz="1800" b="1"/>
                  <a:t>14</a:t>
                </a:r>
              </a:p>
            </p:txBody>
          </p:sp>
          <p:sp>
            <p:nvSpPr>
              <p:cNvPr id="167953" name="Rectangle 17"/>
              <p:cNvSpPr>
                <a:spLocks noChangeArrowheads="1"/>
              </p:cNvSpPr>
              <p:nvPr/>
            </p:nvSpPr>
            <p:spPr bwMode="auto">
              <a:xfrm>
                <a:off x="1160" y="1520"/>
                <a:ext cx="274" cy="229"/>
              </a:xfrm>
              <a:prstGeom prst="rect">
                <a:avLst/>
              </a:prstGeom>
              <a:noFill/>
              <a:ln w="12700">
                <a:noFill/>
                <a:miter lim="800000"/>
                <a:headEnd/>
                <a:tailEnd/>
              </a:ln>
              <a:effectLst/>
            </p:spPr>
            <p:txBody>
              <a:bodyPr wrap="none" lIns="90488" tIns="44450" rIns="90488" bIns="44450">
                <a:spAutoFit/>
              </a:bodyPr>
              <a:lstStyle/>
              <a:p>
                <a:r>
                  <a:rPr lang="en-US" sz="1800" b="1"/>
                  <a:t>16</a:t>
                </a:r>
              </a:p>
            </p:txBody>
          </p:sp>
          <p:sp>
            <p:nvSpPr>
              <p:cNvPr id="167954" name="Rectangle 18"/>
              <p:cNvSpPr>
                <a:spLocks noChangeArrowheads="1"/>
              </p:cNvSpPr>
              <p:nvPr/>
            </p:nvSpPr>
            <p:spPr bwMode="auto">
              <a:xfrm>
                <a:off x="1160" y="1220"/>
                <a:ext cx="274" cy="229"/>
              </a:xfrm>
              <a:prstGeom prst="rect">
                <a:avLst/>
              </a:prstGeom>
              <a:noFill/>
              <a:ln w="12700">
                <a:noFill/>
                <a:miter lim="800000"/>
                <a:headEnd/>
                <a:tailEnd/>
              </a:ln>
              <a:effectLst/>
            </p:spPr>
            <p:txBody>
              <a:bodyPr wrap="none" lIns="90488" tIns="44450" rIns="90488" bIns="44450">
                <a:spAutoFit/>
              </a:bodyPr>
              <a:lstStyle/>
              <a:p>
                <a:r>
                  <a:rPr lang="en-US" sz="1800" b="1"/>
                  <a:t>18</a:t>
                </a:r>
              </a:p>
            </p:txBody>
          </p:sp>
          <p:sp>
            <p:nvSpPr>
              <p:cNvPr id="167955" name="Rectangle 19"/>
              <p:cNvSpPr>
                <a:spLocks noChangeArrowheads="1"/>
              </p:cNvSpPr>
              <p:nvPr/>
            </p:nvSpPr>
            <p:spPr bwMode="auto">
              <a:xfrm>
                <a:off x="1244" y="3704"/>
                <a:ext cx="194" cy="229"/>
              </a:xfrm>
              <a:prstGeom prst="rect">
                <a:avLst/>
              </a:prstGeom>
              <a:noFill/>
              <a:ln w="12700">
                <a:noFill/>
                <a:miter lim="800000"/>
                <a:headEnd/>
                <a:tailEnd/>
              </a:ln>
              <a:effectLst/>
            </p:spPr>
            <p:txBody>
              <a:bodyPr wrap="none" lIns="90488" tIns="44450" rIns="90488" bIns="44450">
                <a:spAutoFit/>
              </a:bodyPr>
              <a:lstStyle/>
              <a:p>
                <a:r>
                  <a:rPr lang="en-US" sz="1800" b="1"/>
                  <a:t>0</a:t>
                </a:r>
              </a:p>
            </p:txBody>
          </p:sp>
          <p:sp>
            <p:nvSpPr>
              <p:cNvPr id="167956" name="Rectangle 20"/>
              <p:cNvSpPr>
                <a:spLocks noChangeArrowheads="1"/>
              </p:cNvSpPr>
              <p:nvPr/>
            </p:nvSpPr>
            <p:spPr bwMode="auto">
              <a:xfrm>
                <a:off x="2588" y="3741"/>
                <a:ext cx="354" cy="229"/>
              </a:xfrm>
              <a:prstGeom prst="rect">
                <a:avLst/>
              </a:prstGeom>
              <a:noFill/>
              <a:ln w="12700">
                <a:noFill/>
                <a:miter lim="800000"/>
                <a:headEnd/>
                <a:tailEnd/>
              </a:ln>
              <a:effectLst/>
            </p:spPr>
            <p:txBody>
              <a:bodyPr wrap="none" lIns="90488" tIns="44450" rIns="90488" bIns="44450">
                <a:spAutoFit/>
              </a:bodyPr>
              <a:lstStyle/>
              <a:p>
                <a:r>
                  <a:rPr lang="en-US" sz="1800" b="1"/>
                  <a:t>  16</a:t>
                </a:r>
              </a:p>
            </p:txBody>
          </p:sp>
          <p:sp>
            <p:nvSpPr>
              <p:cNvPr id="167957" name="Rectangle 21"/>
              <p:cNvSpPr>
                <a:spLocks noChangeArrowheads="1"/>
              </p:cNvSpPr>
              <p:nvPr/>
            </p:nvSpPr>
            <p:spPr bwMode="auto">
              <a:xfrm>
                <a:off x="3788" y="3741"/>
                <a:ext cx="274" cy="229"/>
              </a:xfrm>
              <a:prstGeom prst="rect">
                <a:avLst/>
              </a:prstGeom>
              <a:noFill/>
              <a:ln w="12700">
                <a:noFill/>
                <a:miter lim="800000"/>
                <a:headEnd/>
                <a:tailEnd/>
              </a:ln>
              <a:effectLst/>
            </p:spPr>
            <p:txBody>
              <a:bodyPr wrap="none" lIns="90488" tIns="44450" rIns="90488" bIns="44450">
                <a:spAutoFit/>
              </a:bodyPr>
              <a:lstStyle/>
              <a:p>
                <a:r>
                  <a:rPr lang="en-US" sz="1800" b="1"/>
                  <a:t>30</a:t>
                </a:r>
              </a:p>
            </p:txBody>
          </p:sp>
          <p:sp>
            <p:nvSpPr>
              <p:cNvPr id="167958" name="Oval 22"/>
              <p:cNvSpPr>
                <a:spLocks noChangeArrowheads="1"/>
              </p:cNvSpPr>
              <p:nvPr/>
            </p:nvSpPr>
            <p:spPr bwMode="auto">
              <a:xfrm>
                <a:off x="2124" y="2568"/>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67959" name="Oval 23"/>
              <p:cNvSpPr>
                <a:spLocks noChangeArrowheads="1"/>
              </p:cNvSpPr>
              <p:nvPr/>
            </p:nvSpPr>
            <p:spPr bwMode="auto">
              <a:xfrm>
                <a:off x="2604" y="199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67960" name="Oval 24"/>
              <p:cNvSpPr>
                <a:spLocks noChangeArrowheads="1"/>
              </p:cNvSpPr>
              <p:nvPr/>
            </p:nvSpPr>
            <p:spPr bwMode="auto">
              <a:xfrm>
                <a:off x="2748" y="1848"/>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67961" name="Oval 25"/>
              <p:cNvSpPr>
                <a:spLocks noChangeArrowheads="1"/>
              </p:cNvSpPr>
              <p:nvPr/>
            </p:nvSpPr>
            <p:spPr bwMode="auto">
              <a:xfrm>
                <a:off x="2988" y="1656"/>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67962" name="Oval 26"/>
              <p:cNvSpPr>
                <a:spLocks noChangeArrowheads="1"/>
              </p:cNvSpPr>
              <p:nvPr/>
            </p:nvSpPr>
            <p:spPr bwMode="auto">
              <a:xfrm>
                <a:off x="3900" y="1320"/>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67963" name="Rectangle 27"/>
              <p:cNvSpPr>
                <a:spLocks noChangeArrowheads="1"/>
              </p:cNvSpPr>
              <p:nvPr/>
            </p:nvSpPr>
            <p:spPr bwMode="auto">
              <a:xfrm>
                <a:off x="2073" y="2325"/>
                <a:ext cx="218" cy="229"/>
              </a:xfrm>
              <a:prstGeom prst="rect">
                <a:avLst/>
              </a:prstGeom>
              <a:noFill/>
              <a:ln w="12700">
                <a:noFill/>
                <a:miter lim="800000"/>
                <a:headEnd/>
                <a:tailEnd/>
              </a:ln>
              <a:effectLst/>
            </p:spPr>
            <p:txBody>
              <a:bodyPr wrap="none" lIns="90488" tIns="44450" rIns="90488" bIns="44450">
                <a:spAutoFit/>
              </a:bodyPr>
              <a:lstStyle/>
              <a:p>
                <a:r>
                  <a:rPr lang="en-US" sz="1800" b="1" i="1"/>
                  <a:t>A</a:t>
                </a:r>
              </a:p>
            </p:txBody>
          </p:sp>
          <p:sp>
            <p:nvSpPr>
              <p:cNvPr id="167964" name="Rectangle 28"/>
              <p:cNvSpPr>
                <a:spLocks noChangeArrowheads="1"/>
              </p:cNvSpPr>
              <p:nvPr/>
            </p:nvSpPr>
            <p:spPr bwMode="auto">
              <a:xfrm>
                <a:off x="2469" y="2140"/>
                <a:ext cx="218" cy="229"/>
              </a:xfrm>
              <a:prstGeom prst="rect">
                <a:avLst/>
              </a:prstGeom>
              <a:noFill/>
              <a:ln w="12700">
                <a:noFill/>
                <a:miter lim="800000"/>
                <a:headEnd/>
                <a:tailEnd/>
              </a:ln>
              <a:effectLst/>
            </p:spPr>
            <p:txBody>
              <a:bodyPr wrap="none" lIns="90488" tIns="44450" rIns="90488" bIns="44450">
                <a:spAutoFit/>
              </a:bodyPr>
              <a:lstStyle/>
              <a:p>
                <a:r>
                  <a:rPr lang="en-US" sz="1800" b="1" i="1"/>
                  <a:t>B</a:t>
                </a:r>
              </a:p>
            </p:txBody>
          </p:sp>
          <p:sp>
            <p:nvSpPr>
              <p:cNvPr id="167965" name="Rectangle 29"/>
              <p:cNvSpPr>
                <a:spLocks noChangeArrowheads="1"/>
              </p:cNvSpPr>
              <p:nvPr/>
            </p:nvSpPr>
            <p:spPr bwMode="auto">
              <a:xfrm>
                <a:off x="2601" y="1653"/>
                <a:ext cx="218" cy="229"/>
              </a:xfrm>
              <a:prstGeom prst="rect">
                <a:avLst/>
              </a:prstGeom>
              <a:noFill/>
              <a:ln w="12700">
                <a:noFill/>
                <a:miter lim="800000"/>
                <a:headEnd/>
                <a:tailEnd/>
              </a:ln>
              <a:effectLst/>
            </p:spPr>
            <p:txBody>
              <a:bodyPr wrap="none" lIns="90488" tIns="44450" rIns="90488" bIns="44450">
                <a:spAutoFit/>
              </a:bodyPr>
              <a:lstStyle/>
              <a:p>
                <a:r>
                  <a:rPr lang="en-US" sz="1800" b="1" i="1"/>
                  <a:t>C</a:t>
                </a:r>
              </a:p>
            </p:txBody>
          </p:sp>
          <p:sp>
            <p:nvSpPr>
              <p:cNvPr id="167966" name="Rectangle 30"/>
              <p:cNvSpPr>
                <a:spLocks noChangeArrowheads="1"/>
              </p:cNvSpPr>
              <p:nvPr/>
            </p:nvSpPr>
            <p:spPr bwMode="auto">
              <a:xfrm>
                <a:off x="2937" y="1413"/>
                <a:ext cx="218" cy="229"/>
              </a:xfrm>
              <a:prstGeom prst="rect">
                <a:avLst/>
              </a:prstGeom>
              <a:noFill/>
              <a:ln w="12700">
                <a:noFill/>
                <a:miter lim="800000"/>
                <a:headEnd/>
                <a:tailEnd/>
              </a:ln>
              <a:effectLst/>
            </p:spPr>
            <p:txBody>
              <a:bodyPr wrap="none" lIns="90488" tIns="44450" rIns="90488" bIns="44450">
                <a:spAutoFit/>
              </a:bodyPr>
              <a:lstStyle/>
              <a:p>
                <a:r>
                  <a:rPr lang="en-US" sz="1800" b="1" i="1"/>
                  <a:t>D</a:t>
                </a:r>
              </a:p>
            </p:txBody>
          </p:sp>
          <p:sp>
            <p:nvSpPr>
              <p:cNvPr id="167969" name="Line 33"/>
              <p:cNvSpPr>
                <a:spLocks noChangeShapeType="1"/>
              </p:cNvSpPr>
              <p:nvPr/>
            </p:nvSpPr>
            <p:spPr bwMode="auto">
              <a:xfrm>
                <a:off x="1524" y="1368"/>
                <a:ext cx="2312" cy="0"/>
              </a:xfrm>
              <a:prstGeom prst="line">
                <a:avLst/>
              </a:prstGeom>
              <a:noFill/>
              <a:ln w="25400">
                <a:solidFill>
                  <a:schemeClr val="tx1"/>
                </a:solidFill>
                <a:prstDash val="dash"/>
                <a:round/>
                <a:headEnd/>
                <a:tailEnd/>
              </a:ln>
              <a:effectLst/>
            </p:spPr>
            <p:txBody>
              <a:bodyPr wrap="none" anchor="ctr"/>
              <a:lstStyle/>
              <a:p>
                <a:endParaRPr lang="pt-BR"/>
              </a:p>
            </p:txBody>
          </p:sp>
          <p:sp>
            <p:nvSpPr>
              <p:cNvPr id="167970" name="Line 34"/>
              <p:cNvSpPr>
                <a:spLocks noChangeShapeType="1"/>
              </p:cNvSpPr>
              <p:nvPr/>
            </p:nvSpPr>
            <p:spPr bwMode="auto">
              <a:xfrm>
                <a:off x="1524" y="1704"/>
                <a:ext cx="1448" cy="0"/>
              </a:xfrm>
              <a:prstGeom prst="line">
                <a:avLst/>
              </a:prstGeom>
              <a:noFill/>
              <a:ln w="25400">
                <a:solidFill>
                  <a:schemeClr val="tx1"/>
                </a:solidFill>
                <a:prstDash val="dash"/>
                <a:round/>
                <a:headEnd/>
                <a:tailEnd/>
              </a:ln>
              <a:effectLst/>
            </p:spPr>
            <p:txBody>
              <a:bodyPr wrap="none" anchor="ctr"/>
              <a:lstStyle/>
              <a:p>
                <a:endParaRPr lang="pt-BR"/>
              </a:p>
            </p:txBody>
          </p:sp>
          <p:sp>
            <p:nvSpPr>
              <p:cNvPr id="167971" name="Line 35"/>
              <p:cNvSpPr>
                <a:spLocks noChangeShapeType="1"/>
              </p:cNvSpPr>
              <p:nvPr/>
            </p:nvSpPr>
            <p:spPr bwMode="auto">
              <a:xfrm>
                <a:off x="1524" y="1896"/>
                <a:ext cx="1208" cy="0"/>
              </a:xfrm>
              <a:prstGeom prst="line">
                <a:avLst/>
              </a:prstGeom>
              <a:noFill/>
              <a:ln w="25400">
                <a:solidFill>
                  <a:schemeClr val="tx1"/>
                </a:solidFill>
                <a:prstDash val="dash"/>
                <a:round/>
                <a:headEnd/>
                <a:tailEnd/>
              </a:ln>
              <a:effectLst/>
            </p:spPr>
            <p:txBody>
              <a:bodyPr wrap="none" anchor="ctr"/>
              <a:lstStyle/>
              <a:p>
                <a:endParaRPr lang="pt-BR"/>
              </a:p>
            </p:txBody>
          </p:sp>
          <p:sp>
            <p:nvSpPr>
              <p:cNvPr id="167972" name="Line 36"/>
              <p:cNvSpPr>
                <a:spLocks noChangeShapeType="1"/>
              </p:cNvSpPr>
              <p:nvPr/>
            </p:nvSpPr>
            <p:spPr bwMode="auto">
              <a:xfrm>
                <a:off x="1524" y="2040"/>
                <a:ext cx="1112" cy="0"/>
              </a:xfrm>
              <a:prstGeom prst="line">
                <a:avLst/>
              </a:prstGeom>
              <a:noFill/>
              <a:ln w="25400">
                <a:solidFill>
                  <a:schemeClr val="tx1"/>
                </a:solidFill>
                <a:prstDash val="dash"/>
                <a:round/>
                <a:headEnd/>
                <a:tailEnd/>
              </a:ln>
              <a:effectLst/>
            </p:spPr>
            <p:txBody>
              <a:bodyPr wrap="none" anchor="ctr"/>
              <a:lstStyle/>
              <a:p>
                <a:endParaRPr lang="pt-BR"/>
              </a:p>
            </p:txBody>
          </p:sp>
          <p:sp>
            <p:nvSpPr>
              <p:cNvPr id="167973" name="Line 37"/>
              <p:cNvSpPr>
                <a:spLocks noChangeShapeType="1"/>
              </p:cNvSpPr>
              <p:nvPr/>
            </p:nvSpPr>
            <p:spPr bwMode="auto">
              <a:xfrm>
                <a:off x="1524" y="2616"/>
                <a:ext cx="584" cy="0"/>
              </a:xfrm>
              <a:prstGeom prst="line">
                <a:avLst/>
              </a:prstGeom>
              <a:noFill/>
              <a:ln w="25400">
                <a:solidFill>
                  <a:schemeClr val="tx1"/>
                </a:solidFill>
                <a:prstDash val="dash"/>
                <a:round/>
                <a:headEnd/>
                <a:tailEnd/>
              </a:ln>
              <a:effectLst/>
            </p:spPr>
            <p:txBody>
              <a:bodyPr wrap="none" anchor="ctr"/>
              <a:lstStyle/>
              <a:p>
                <a:endParaRPr lang="pt-BR"/>
              </a:p>
            </p:txBody>
          </p:sp>
          <p:sp>
            <p:nvSpPr>
              <p:cNvPr id="167974" name="Line 38"/>
              <p:cNvSpPr>
                <a:spLocks noChangeShapeType="1"/>
              </p:cNvSpPr>
              <p:nvPr/>
            </p:nvSpPr>
            <p:spPr bwMode="auto">
              <a:xfrm>
                <a:off x="2172" y="2656"/>
                <a:ext cx="0" cy="1032"/>
              </a:xfrm>
              <a:prstGeom prst="line">
                <a:avLst/>
              </a:prstGeom>
              <a:noFill/>
              <a:ln w="12700">
                <a:solidFill>
                  <a:schemeClr val="tx1"/>
                </a:solidFill>
                <a:prstDash val="dash"/>
                <a:round/>
                <a:headEnd/>
                <a:tailEnd/>
              </a:ln>
              <a:effectLst/>
            </p:spPr>
            <p:txBody>
              <a:bodyPr wrap="none" anchor="ctr"/>
              <a:lstStyle/>
              <a:p>
                <a:endParaRPr lang="pt-BR"/>
              </a:p>
            </p:txBody>
          </p:sp>
          <p:sp>
            <p:nvSpPr>
              <p:cNvPr id="167975" name="Line 39"/>
              <p:cNvSpPr>
                <a:spLocks noChangeShapeType="1"/>
              </p:cNvSpPr>
              <p:nvPr/>
            </p:nvSpPr>
            <p:spPr bwMode="auto">
              <a:xfrm>
                <a:off x="2652" y="2128"/>
                <a:ext cx="0" cy="1560"/>
              </a:xfrm>
              <a:prstGeom prst="line">
                <a:avLst/>
              </a:prstGeom>
              <a:noFill/>
              <a:ln w="12700">
                <a:solidFill>
                  <a:schemeClr val="tx1"/>
                </a:solidFill>
                <a:prstDash val="dash"/>
                <a:round/>
                <a:headEnd/>
                <a:tailEnd/>
              </a:ln>
              <a:effectLst/>
            </p:spPr>
            <p:txBody>
              <a:bodyPr wrap="none" anchor="ctr"/>
              <a:lstStyle/>
              <a:p>
                <a:endParaRPr lang="pt-BR"/>
              </a:p>
            </p:txBody>
          </p:sp>
          <p:sp>
            <p:nvSpPr>
              <p:cNvPr id="167976" name="Line 40"/>
              <p:cNvSpPr>
                <a:spLocks noChangeShapeType="1"/>
              </p:cNvSpPr>
              <p:nvPr/>
            </p:nvSpPr>
            <p:spPr bwMode="auto">
              <a:xfrm>
                <a:off x="2796" y="1936"/>
                <a:ext cx="0" cy="1752"/>
              </a:xfrm>
              <a:prstGeom prst="line">
                <a:avLst/>
              </a:prstGeom>
              <a:noFill/>
              <a:ln w="12700">
                <a:solidFill>
                  <a:schemeClr val="tx1"/>
                </a:solidFill>
                <a:prstDash val="dash"/>
                <a:round/>
                <a:headEnd/>
                <a:tailEnd/>
              </a:ln>
              <a:effectLst/>
            </p:spPr>
            <p:txBody>
              <a:bodyPr wrap="none" anchor="ctr"/>
              <a:lstStyle/>
              <a:p>
                <a:endParaRPr lang="pt-BR"/>
              </a:p>
            </p:txBody>
          </p:sp>
          <p:sp>
            <p:nvSpPr>
              <p:cNvPr id="167977" name="Line 41"/>
              <p:cNvSpPr>
                <a:spLocks noChangeShapeType="1"/>
              </p:cNvSpPr>
              <p:nvPr/>
            </p:nvSpPr>
            <p:spPr bwMode="auto">
              <a:xfrm>
                <a:off x="3036" y="1744"/>
                <a:ext cx="0" cy="1944"/>
              </a:xfrm>
              <a:prstGeom prst="line">
                <a:avLst/>
              </a:prstGeom>
              <a:noFill/>
              <a:ln w="12700">
                <a:solidFill>
                  <a:schemeClr val="tx1"/>
                </a:solidFill>
                <a:prstDash val="dash"/>
                <a:round/>
                <a:headEnd/>
                <a:tailEnd/>
              </a:ln>
              <a:effectLst/>
            </p:spPr>
            <p:txBody>
              <a:bodyPr wrap="none" anchor="ctr"/>
              <a:lstStyle/>
              <a:p>
                <a:endParaRPr lang="pt-BR"/>
              </a:p>
            </p:txBody>
          </p:sp>
          <p:sp>
            <p:nvSpPr>
              <p:cNvPr id="167978" name="Line 42"/>
              <p:cNvSpPr>
                <a:spLocks noChangeShapeType="1"/>
              </p:cNvSpPr>
              <p:nvPr/>
            </p:nvSpPr>
            <p:spPr bwMode="auto">
              <a:xfrm>
                <a:off x="3948" y="1456"/>
                <a:ext cx="0" cy="2232"/>
              </a:xfrm>
              <a:prstGeom prst="line">
                <a:avLst/>
              </a:prstGeom>
              <a:noFill/>
              <a:ln w="12700">
                <a:solidFill>
                  <a:schemeClr val="tx1"/>
                </a:solidFill>
                <a:prstDash val="dash"/>
                <a:round/>
                <a:headEnd/>
                <a:tailEnd/>
              </a:ln>
              <a:effectLst/>
            </p:spPr>
            <p:txBody>
              <a:bodyPr wrap="none" anchor="ctr"/>
              <a:lstStyle/>
              <a:p>
                <a:endParaRPr lang="pt-BR"/>
              </a:p>
            </p:txBody>
          </p:sp>
        </p:grpSp>
      </p:grpSp>
      <p:sp>
        <p:nvSpPr>
          <p:cNvPr id="167985" name="Text Box 49"/>
          <p:cNvSpPr txBox="1">
            <a:spLocks noChangeArrowheads="1"/>
          </p:cNvSpPr>
          <p:nvPr/>
        </p:nvSpPr>
        <p:spPr bwMode="auto">
          <a:xfrm>
            <a:off x="2433638" y="1274763"/>
            <a:ext cx="304800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Aversão a riscos</a:t>
            </a:r>
          </a:p>
        </p:txBody>
      </p:sp>
      <p:sp>
        <p:nvSpPr>
          <p:cNvPr id="167986" name="Rectangle 50"/>
          <p:cNvSpPr>
            <a:spLocks noGrp="1" noChangeArrowheads="1"/>
          </p:cNvSpPr>
          <p:nvPr>
            <p:ph type="title"/>
          </p:nvPr>
        </p:nvSpPr>
        <p:spPr>
          <a:xfrm>
            <a:off x="119063" y="190500"/>
            <a:ext cx="8961437" cy="781050"/>
          </a:xfrm>
          <a:noFill/>
          <a:ln/>
        </p:spPr>
        <p:txBody>
          <a:bodyPr/>
          <a:lstStyle/>
          <a:p>
            <a:r>
              <a:rPr lang="pt-BR"/>
              <a:t>Preferências em relação ao risco</a:t>
            </a: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7987"/>
                                        </p:tgtEl>
                                        <p:attrNameLst>
                                          <p:attrName>style.visibility</p:attrName>
                                        </p:attrNameLst>
                                      </p:cBhvr>
                                      <p:to>
                                        <p:strVal val="visible"/>
                                      </p:to>
                                    </p:set>
                                    <p:animEffect transition="in" filter="wipe(left)">
                                      <p:cBhvr>
                                        <p:cTn id="7" dur="500"/>
                                        <p:tgtEl>
                                          <p:spTgt spid="167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FB3451C0-290B-4C52-AC25-986B848F8A07}" type="slidenum">
              <a:rPr lang="en-US"/>
              <a:pPr/>
              <a:t>51</a:t>
            </a:fld>
            <a:endParaRPr lang="en-US" b="0">
              <a:latin typeface="Times New Roman" pitchFamily="18" charset="0"/>
            </a:endParaRPr>
          </a:p>
        </p:txBody>
      </p:sp>
      <p:sp>
        <p:nvSpPr>
          <p:cNvPr id="16998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6998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69988" name="Rectangle 4"/>
          <p:cNvSpPr>
            <a:spLocks noGrp="1" noChangeArrowheads="1"/>
          </p:cNvSpPr>
          <p:nvPr>
            <p:ph type="title"/>
          </p:nvPr>
        </p:nvSpPr>
        <p:spPr>
          <a:xfrm>
            <a:off x="114300" y="190500"/>
            <a:ext cx="9144000" cy="781050"/>
          </a:xfrm>
          <a:noFill/>
          <a:ln/>
        </p:spPr>
        <p:txBody>
          <a:bodyPr/>
          <a:lstStyle/>
          <a:p>
            <a:r>
              <a:rPr lang="pt-BR"/>
              <a:t>Preferências em relação ao risco</a:t>
            </a:r>
          </a:p>
        </p:txBody>
      </p:sp>
      <p:sp>
        <p:nvSpPr>
          <p:cNvPr id="169989" name="Rectangle 5"/>
          <p:cNvSpPr>
            <a:spLocks noGrp="1" noChangeArrowheads="1"/>
          </p:cNvSpPr>
          <p:nvPr>
            <p:ph type="body" idx="1"/>
          </p:nvPr>
        </p:nvSpPr>
        <p:spPr>
          <a:xfrm>
            <a:off x="1143000" y="2212975"/>
            <a:ext cx="7772400" cy="3730625"/>
          </a:xfrm>
          <a:noFill/>
          <a:ln/>
        </p:spPr>
        <p:txBody>
          <a:bodyPr/>
          <a:lstStyle/>
          <a:p>
            <a:pPr>
              <a:spcBef>
                <a:spcPct val="70000"/>
              </a:spcBef>
            </a:pPr>
            <a:r>
              <a:rPr lang="pt-BR"/>
              <a:t>Uma pessoa é dita </a:t>
            </a:r>
            <a:r>
              <a:rPr lang="pt-BR">
                <a:solidFill>
                  <a:srgbClr val="FF3300"/>
                </a:solidFill>
              </a:rPr>
              <a:t>neutra diante de riscos</a:t>
            </a:r>
            <a:r>
              <a:rPr lang="pt-BR"/>
              <a:t> se ela não tem preferência entre uma renda garantida e uma incerta com o mesmo valor esperado.</a:t>
            </a:r>
          </a:p>
        </p:txBody>
      </p:sp>
      <p:sp>
        <p:nvSpPr>
          <p:cNvPr id="169990" name="Text Box 6"/>
          <p:cNvSpPr txBox="1">
            <a:spLocks noChangeArrowheads="1"/>
          </p:cNvSpPr>
          <p:nvPr/>
        </p:nvSpPr>
        <p:spPr bwMode="auto">
          <a:xfrm>
            <a:off x="354013" y="1389063"/>
            <a:ext cx="516413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Neutralidade diante de riscos</a:t>
            </a:r>
            <a:endParaRPr lang="en-US" sz="3200" b="1"/>
          </a:p>
        </p:txBody>
      </p:sp>
    </p:spTree>
  </p:cSld>
  <p:clrMapOvr>
    <a:masterClrMapping/>
  </p:clrMapOvr>
  <p:transition spd="med">
    <p:zoom dir="in"/>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Espaço Reservado para Rodapé 2"/>
          <p:cNvSpPr>
            <a:spLocks noGrp="1"/>
          </p:cNvSpPr>
          <p:nvPr>
            <p:ph type="ftr" sz="quarter" idx="10"/>
          </p:nvPr>
        </p:nvSpPr>
        <p:spPr/>
        <p:txBody>
          <a:bodyPr/>
          <a:lstStyle/>
          <a:p>
            <a:r>
              <a:rPr lang="en-US"/>
              <a:t>Capítulo 5 	</a:t>
            </a:r>
            <a:r>
              <a:rPr lang="en-US" sz="1400"/>
              <a:t>©2006 by Pearson Education do Brasil</a:t>
            </a:r>
            <a:endParaRPr lang="en-US"/>
          </a:p>
        </p:txBody>
      </p:sp>
      <p:sp>
        <p:nvSpPr>
          <p:cNvPr id="35" name="Espaço Reservado para Número de Slide 3"/>
          <p:cNvSpPr>
            <a:spLocks noGrp="1"/>
          </p:cNvSpPr>
          <p:nvPr>
            <p:ph type="sldNum" sz="quarter" idx="11"/>
          </p:nvPr>
        </p:nvSpPr>
        <p:spPr/>
        <p:txBody>
          <a:bodyPr/>
          <a:lstStyle/>
          <a:p>
            <a:r>
              <a:rPr lang="en-US"/>
              <a:t>Slide </a:t>
            </a:r>
            <a:fld id="{375018CE-F9F5-4F84-8AB4-2F425524B5D9}" type="slidenum">
              <a:rPr lang="en-US"/>
              <a:pPr/>
              <a:t>52</a:t>
            </a:fld>
            <a:endParaRPr lang="en-US" b="0">
              <a:latin typeface="Times New Roman" pitchFamily="18" charset="0"/>
            </a:endParaRPr>
          </a:p>
        </p:txBody>
      </p:sp>
      <p:sp>
        <p:nvSpPr>
          <p:cNvPr id="17408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7408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74086" name="Line 6"/>
          <p:cNvSpPr>
            <a:spLocks noChangeShapeType="1"/>
          </p:cNvSpPr>
          <p:nvPr/>
        </p:nvSpPr>
        <p:spPr bwMode="auto">
          <a:xfrm>
            <a:off x="2343150" y="1930400"/>
            <a:ext cx="0" cy="4076700"/>
          </a:xfrm>
          <a:prstGeom prst="line">
            <a:avLst/>
          </a:prstGeom>
          <a:noFill/>
          <a:ln w="25400">
            <a:solidFill>
              <a:schemeClr val="tx1"/>
            </a:solidFill>
            <a:round/>
            <a:headEnd/>
            <a:tailEnd/>
          </a:ln>
          <a:effectLst/>
        </p:spPr>
        <p:txBody>
          <a:bodyPr wrap="none" anchor="ctr"/>
          <a:lstStyle/>
          <a:p>
            <a:endParaRPr lang="pt-BR"/>
          </a:p>
        </p:txBody>
      </p:sp>
      <p:sp>
        <p:nvSpPr>
          <p:cNvPr id="174087" name="Rectangle 7"/>
          <p:cNvSpPr>
            <a:spLocks noChangeArrowheads="1"/>
          </p:cNvSpPr>
          <p:nvPr/>
        </p:nvSpPr>
        <p:spPr bwMode="auto">
          <a:xfrm>
            <a:off x="6527800" y="5786438"/>
            <a:ext cx="1800225" cy="393700"/>
          </a:xfrm>
          <a:prstGeom prst="rect">
            <a:avLst/>
          </a:prstGeom>
          <a:noFill/>
          <a:ln w="12700">
            <a:noFill/>
            <a:miter lim="800000"/>
            <a:headEnd/>
            <a:tailEnd/>
          </a:ln>
          <a:effectLst/>
        </p:spPr>
        <p:txBody>
          <a:bodyPr wrap="none" lIns="90488" tIns="44450" rIns="90488" bIns="44450">
            <a:spAutoFit/>
          </a:bodyPr>
          <a:lstStyle/>
          <a:p>
            <a:r>
              <a:rPr lang="en-US" sz="1800" b="1"/>
              <a:t>Renda</a:t>
            </a:r>
            <a:r>
              <a:rPr lang="en-US" sz="2000" b="1"/>
              <a:t> </a:t>
            </a:r>
            <a:r>
              <a:rPr lang="en-US" sz="1800" b="1"/>
              <a:t>($1.000)</a:t>
            </a:r>
          </a:p>
        </p:txBody>
      </p:sp>
      <p:sp>
        <p:nvSpPr>
          <p:cNvPr id="174089" name="Rectangle 9"/>
          <p:cNvSpPr>
            <a:spLocks noChangeArrowheads="1"/>
          </p:cNvSpPr>
          <p:nvPr/>
        </p:nvSpPr>
        <p:spPr bwMode="auto">
          <a:xfrm>
            <a:off x="3124200" y="6235700"/>
            <a:ext cx="2895600" cy="457200"/>
          </a:xfrm>
          <a:prstGeom prst="rect">
            <a:avLst/>
          </a:prstGeom>
          <a:noFill/>
          <a:ln w="12700">
            <a:noFill/>
            <a:miter lim="800000"/>
            <a:headEnd/>
            <a:tailEnd/>
          </a:ln>
          <a:effectLst/>
        </p:spPr>
        <p:txBody>
          <a:bodyPr wrap="none" anchor="ctr"/>
          <a:lstStyle/>
          <a:p>
            <a:endParaRPr lang="pt-BR"/>
          </a:p>
        </p:txBody>
      </p:sp>
      <p:sp>
        <p:nvSpPr>
          <p:cNvPr id="174090" name="Line 10"/>
          <p:cNvSpPr>
            <a:spLocks noChangeShapeType="1"/>
          </p:cNvSpPr>
          <p:nvPr/>
        </p:nvSpPr>
        <p:spPr bwMode="auto">
          <a:xfrm>
            <a:off x="2324100" y="6007100"/>
            <a:ext cx="4102100" cy="0"/>
          </a:xfrm>
          <a:prstGeom prst="line">
            <a:avLst/>
          </a:prstGeom>
          <a:noFill/>
          <a:ln w="25400">
            <a:solidFill>
              <a:schemeClr val="tx1"/>
            </a:solidFill>
            <a:round/>
            <a:headEnd/>
            <a:tailEnd/>
          </a:ln>
          <a:effectLst/>
        </p:spPr>
        <p:txBody>
          <a:bodyPr wrap="none" anchor="ctr"/>
          <a:lstStyle/>
          <a:p>
            <a:endParaRPr lang="pt-BR"/>
          </a:p>
        </p:txBody>
      </p:sp>
      <p:sp>
        <p:nvSpPr>
          <p:cNvPr id="174091" name="Rectangle 11"/>
          <p:cNvSpPr>
            <a:spLocks noChangeArrowheads="1"/>
          </p:cNvSpPr>
          <p:nvPr/>
        </p:nvSpPr>
        <p:spPr bwMode="auto">
          <a:xfrm>
            <a:off x="3117850" y="5957888"/>
            <a:ext cx="434975" cy="363537"/>
          </a:xfrm>
          <a:prstGeom prst="rect">
            <a:avLst/>
          </a:prstGeom>
          <a:noFill/>
          <a:ln w="12700">
            <a:noFill/>
            <a:miter lim="800000"/>
            <a:headEnd/>
            <a:tailEnd/>
          </a:ln>
          <a:effectLst/>
        </p:spPr>
        <p:txBody>
          <a:bodyPr wrap="none" lIns="90488" tIns="44450" rIns="90488" bIns="44450">
            <a:spAutoFit/>
          </a:bodyPr>
          <a:lstStyle/>
          <a:p>
            <a:r>
              <a:rPr lang="en-US" sz="1800" b="1"/>
              <a:t>10</a:t>
            </a:r>
          </a:p>
        </p:txBody>
      </p:sp>
      <p:sp>
        <p:nvSpPr>
          <p:cNvPr id="174092" name="Rectangle 12"/>
          <p:cNvSpPr>
            <a:spLocks noChangeArrowheads="1"/>
          </p:cNvSpPr>
          <p:nvPr/>
        </p:nvSpPr>
        <p:spPr bwMode="auto">
          <a:xfrm>
            <a:off x="4565650" y="5957888"/>
            <a:ext cx="434975" cy="363537"/>
          </a:xfrm>
          <a:prstGeom prst="rect">
            <a:avLst/>
          </a:prstGeom>
          <a:noFill/>
          <a:ln w="12700">
            <a:noFill/>
            <a:miter lim="800000"/>
            <a:headEnd/>
            <a:tailEnd/>
          </a:ln>
          <a:effectLst/>
        </p:spPr>
        <p:txBody>
          <a:bodyPr wrap="none" lIns="90488" tIns="44450" rIns="90488" bIns="44450">
            <a:spAutoFit/>
          </a:bodyPr>
          <a:lstStyle/>
          <a:p>
            <a:r>
              <a:rPr lang="en-US" sz="1800" b="1"/>
              <a:t>20</a:t>
            </a:r>
          </a:p>
        </p:txBody>
      </p:sp>
      <p:sp>
        <p:nvSpPr>
          <p:cNvPr id="174093" name="Rectangle 13"/>
          <p:cNvSpPr>
            <a:spLocks noChangeArrowheads="1"/>
          </p:cNvSpPr>
          <p:nvPr/>
        </p:nvSpPr>
        <p:spPr bwMode="auto">
          <a:xfrm>
            <a:off x="798513" y="1824038"/>
            <a:ext cx="1146175" cy="363537"/>
          </a:xfrm>
          <a:prstGeom prst="rect">
            <a:avLst/>
          </a:prstGeom>
          <a:noFill/>
          <a:ln w="12700">
            <a:noFill/>
            <a:miter lim="800000"/>
            <a:headEnd/>
            <a:tailEnd/>
          </a:ln>
          <a:effectLst/>
        </p:spPr>
        <p:txBody>
          <a:bodyPr wrap="none" lIns="90488" tIns="44450" rIns="90488" bIns="44450">
            <a:spAutoFit/>
          </a:bodyPr>
          <a:lstStyle/>
          <a:p>
            <a:r>
              <a:rPr lang="en-US" sz="1800" b="1"/>
              <a:t>Utilidade</a:t>
            </a:r>
            <a:endParaRPr lang="en-US" sz="1600" b="1"/>
          </a:p>
        </p:txBody>
      </p:sp>
      <p:sp>
        <p:nvSpPr>
          <p:cNvPr id="174094" name="Rectangle 14"/>
          <p:cNvSpPr>
            <a:spLocks noChangeArrowheads="1"/>
          </p:cNvSpPr>
          <p:nvPr/>
        </p:nvSpPr>
        <p:spPr bwMode="auto">
          <a:xfrm>
            <a:off x="2012950" y="5937250"/>
            <a:ext cx="307975" cy="363538"/>
          </a:xfrm>
          <a:prstGeom prst="rect">
            <a:avLst/>
          </a:prstGeom>
          <a:noFill/>
          <a:ln w="12700">
            <a:noFill/>
            <a:miter lim="800000"/>
            <a:headEnd/>
            <a:tailEnd/>
          </a:ln>
          <a:effectLst/>
        </p:spPr>
        <p:txBody>
          <a:bodyPr wrap="none" lIns="90488" tIns="44450" rIns="90488" bIns="44450">
            <a:spAutoFit/>
          </a:bodyPr>
          <a:lstStyle/>
          <a:p>
            <a:r>
              <a:rPr lang="en-US" sz="1800" b="1"/>
              <a:t>0</a:t>
            </a:r>
          </a:p>
        </p:txBody>
      </p:sp>
      <p:sp>
        <p:nvSpPr>
          <p:cNvPr id="174095" name="Rectangle 15"/>
          <p:cNvSpPr>
            <a:spLocks noChangeArrowheads="1"/>
          </p:cNvSpPr>
          <p:nvPr/>
        </p:nvSpPr>
        <p:spPr bwMode="auto">
          <a:xfrm>
            <a:off x="6013450" y="5957888"/>
            <a:ext cx="434975" cy="363537"/>
          </a:xfrm>
          <a:prstGeom prst="rect">
            <a:avLst/>
          </a:prstGeom>
          <a:noFill/>
          <a:ln w="12700">
            <a:noFill/>
            <a:miter lim="800000"/>
            <a:headEnd/>
            <a:tailEnd/>
          </a:ln>
          <a:effectLst/>
        </p:spPr>
        <p:txBody>
          <a:bodyPr wrap="none" lIns="90488" tIns="44450" rIns="90488" bIns="44450">
            <a:spAutoFit/>
          </a:bodyPr>
          <a:lstStyle/>
          <a:p>
            <a:r>
              <a:rPr lang="en-US" sz="1800" b="1"/>
              <a:t>30</a:t>
            </a:r>
          </a:p>
        </p:txBody>
      </p:sp>
      <p:grpSp>
        <p:nvGrpSpPr>
          <p:cNvPr id="174115" name="Group 35"/>
          <p:cNvGrpSpPr>
            <a:grpSpLocks/>
          </p:cNvGrpSpPr>
          <p:nvPr/>
        </p:nvGrpSpPr>
        <p:grpSpPr bwMode="auto">
          <a:xfrm>
            <a:off x="1860550" y="1595438"/>
            <a:ext cx="7108825" cy="4411662"/>
            <a:chOff x="1172" y="1005"/>
            <a:chExt cx="4478" cy="2779"/>
          </a:xfrm>
        </p:grpSpPr>
        <p:sp>
          <p:nvSpPr>
            <p:cNvPr id="174084" name="Line 4"/>
            <p:cNvSpPr>
              <a:spLocks noChangeShapeType="1"/>
            </p:cNvSpPr>
            <p:nvPr/>
          </p:nvSpPr>
          <p:spPr bwMode="auto">
            <a:xfrm flipV="1">
              <a:off x="1488" y="1184"/>
              <a:ext cx="2496" cy="2600"/>
            </a:xfrm>
            <a:prstGeom prst="line">
              <a:avLst/>
            </a:prstGeom>
            <a:noFill/>
            <a:ln w="50800">
              <a:solidFill>
                <a:srgbClr val="993300"/>
              </a:solidFill>
              <a:round/>
              <a:headEnd/>
              <a:tailEnd/>
            </a:ln>
            <a:effectLst/>
          </p:spPr>
          <p:txBody>
            <a:bodyPr wrap="none" anchor="ctr"/>
            <a:lstStyle/>
            <a:p>
              <a:endParaRPr lang="pt-BR"/>
            </a:p>
          </p:txBody>
        </p:sp>
        <p:grpSp>
          <p:nvGrpSpPr>
            <p:cNvPr id="174111" name="Group 31"/>
            <p:cNvGrpSpPr>
              <a:grpSpLocks/>
            </p:cNvGrpSpPr>
            <p:nvPr/>
          </p:nvGrpSpPr>
          <p:grpSpPr bwMode="auto">
            <a:xfrm>
              <a:off x="1172" y="1005"/>
              <a:ext cx="4478" cy="2723"/>
              <a:chOff x="1172" y="1005"/>
              <a:chExt cx="4478" cy="2723"/>
            </a:xfrm>
          </p:grpSpPr>
          <p:sp>
            <p:nvSpPr>
              <p:cNvPr id="174088" name="Rectangle 8"/>
              <p:cNvSpPr>
                <a:spLocks noChangeArrowheads="1"/>
              </p:cNvSpPr>
              <p:nvPr/>
            </p:nvSpPr>
            <p:spPr bwMode="auto">
              <a:xfrm>
                <a:off x="1268" y="2988"/>
                <a:ext cx="194" cy="229"/>
              </a:xfrm>
              <a:prstGeom prst="rect">
                <a:avLst/>
              </a:prstGeom>
              <a:noFill/>
              <a:ln w="12700">
                <a:noFill/>
                <a:miter lim="800000"/>
                <a:headEnd/>
                <a:tailEnd/>
              </a:ln>
              <a:effectLst/>
            </p:spPr>
            <p:txBody>
              <a:bodyPr wrap="none" lIns="90488" tIns="44450" rIns="90488" bIns="44450">
                <a:spAutoFit/>
              </a:bodyPr>
              <a:lstStyle/>
              <a:p>
                <a:r>
                  <a:rPr lang="en-US" sz="1800" b="1"/>
                  <a:t>6</a:t>
                </a:r>
              </a:p>
            </p:txBody>
          </p:sp>
          <p:sp>
            <p:nvSpPr>
              <p:cNvPr id="174096" name="Oval 16"/>
              <p:cNvSpPr>
                <a:spLocks noChangeArrowheads="1"/>
              </p:cNvSpPr>
              <p:nvPr/>
            </p:nvSpPr>
            <p:spPr bwMode="auto">
              <a:xfrm>
                <a:off x="2064" y="307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74097" name="Oval 17"/>
              <p:cNvSpPr>
                <a:spLocks noChangeArrowheads="1"/>
              </p:cNvSpPr>
              <p:nvPr/>
            </p:nvSpPr>
            <p:spPr bwMode="auto">
              <a:xfrm>
                <a:off x="2928" y="2160"/>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74098" name="Oval 18"/>
              <p:cNvSpPr>
                <a:spLocks noChangeArrowheads="1"/>
              </p:cNvSpPr>
              <p:nvPr/>
            </p:nvSpPr>
            <p:spPr bwMode="auto">
              <a:xfrm>
                <a:off x="3840" y="1248"/>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74099" name="Rectangle 19"/>
              <p:cNvSpPr>
                <a:spLocks noChangeArrowheads="1"/>
              </p:cNvSpPr>
              <p:nvPr/>
            </p:nvSpPr>
            <p:spPr bwMode="auto">
              <a:xfrm>
                <a:off x="2013" y="2829"/>
                <a:ext cx="206" cy="210"/>
              </a:xfrm>
              <a:prstGeom prst="rect">
                <a:avLst/>
              </a:prstGeom>
              <a:noFill/>
              <a:ln w="12700">
                <a:noFill/>
                <a:miter lim="800000"/>
                <a:headEnd/>
                <a:tailEnd/>
              </a:ln>
              <a:effectLst/>
            </p:spPr>
            <p:txBody>
              <a:bodyPr wrap="none" lIns="90488" tIns="44450" rIns="90488" bIns="44450">
                <a:spAutoFit/>
              </a:bodyPr>
              <a:lstStyle/>
              <a:p>
                <a:r>
                  <a:rPr lang="en-US" sz="1600" b="1" i="1"/>
                  <a:t>A</a:t>
                </a:r>
              </a:p>
            </p:txBody>
          </p:sp>
          <p:sp>
            <p:nvSpPr>
              <p:cNvPr id="174100" name="Rectangle 20"/>
              <p:cNvSpPr>
                <a:spLocks noChangeArrowheads="1"/>
              </p:cNvSpPr>
              <p:nvPr/>
            </p:nvSpPr>
            <p:spPr bwMode="auto">
              <a:xfrm>
                <a:off x="3741" y="1005"/>
                <a:ext cx="199" cy="210"/>
              </a:xfrm>
              <a:prstGeom prst="rect">
                <a:avLst/>
              </a:prstGeom>
              <a:noFill/>
              <a:ln w="12700">
                <a:noFill/>
                <a:miter lim="800000"/>
                <a:headEnd/>
                <a:tailEnd/>
              </a:ln>
              <a:effectLst/>
            </p:spPr>
            <p:txBody>
              <a:bodyPr wrap="none" lIns="90488" tIns="44450" rIns="90488" bIns="44450">
                <a:spAutoFit/>
              </a:bodyPr>
              <a:lstStyle/>
              <a:p>
                <a:r>
                  <a:rPr lang="en-US" sz="1600" b="1" i="1"/>
                  <a:t>E</a:t>
                </a:r>
              </a:p>
            </p:txBody>
          </p:sp>
          <p:sp>
            <p:nvSpPr>
              <p:cNvPr id="174101" name="Rectangle 21"/>
              <p:cNvSpPr>
                <a:spLocks noChangeArrowheads="1"/>
              </p:cNvSpPr>
              <p:nvPr/>
            </p:nvSpPr>
            <p:spPr bwMode="auto">
              <a:xfrm>
                <a:off x="2829" y="1917"/>
                <a:ext cx="206" cy="210"/>
              </a:xfrm>
              <a:prstGeom prst="rect">
                <a:avLst/>
              </a:prstGeom>
              <a:noFill/>
              <a:ln w="12700">
                <a:noFill/>
                <a:miter lim="800000"/>
                <a:headEnd/>
                <a:tailEnd/>
              </a:ln>
              <a:effectLst/>
            </p:spPr>
            <p:txBody>
              <a:bodyPr wrap="none" lIns="90488" tIns="44450" rIns="90488" bIns="44450">
                <a:spAutoFit/>
              </a:bodyPr>
              <a:lstStyle/>
              <a:p>
                <a:r>
                  <a:rPr lang="en-US" sz="1600" b="1" i="1"/>
                  <a:t>C</a:t>
                </a:r>
              </a:p>
            </p:txBody>
          </p:sp>
          <p:sp>
            <p:nvSpPr>
              <p:cNvPr id="174102" name="Rectangle 22"/>
              <p:cNvSpPr>
                <a:spLocks noChangeArrowheads="1"/>
              </p:cNvSpPr>
              <p:nvPr/>
            </p:nvSpPr>
            <p:spPr bwMode="auto">
              <a:xfrm>
                <a:off x="1220" y="2092"/>
                <a:ext cx="274" cy="229"/>
              </a:xfrm>
              <a:prstGeom prst="rect">
                <a:avLst/>
              </a:prstGeom>
              <a:noFill/>
              <a:ln w="12700">
                <a:noFill/>
                <a:miter lim="800000"/>
                <a:headEnd/>
                <a:tailEnd/>
              </a:ln>
              <a:effectLst/>
            </p:spPr>
            <p:txBody>
              <a:bodyPr wrap="none" lIns="90488" tIns="44450" rIns="90488" bIns="44450">
                <a:spAutoFit/>
              </a:bodyPr>
              <a:lstStyle/>
              <a:p>
                <a:r>
                  <a:rPr lang="en-US" sz="1800" b="1"/>
                  <a:t>12</a:t>
                </a:r>
              </a:p>
            </p:txBody>
          </p:sp>
          <p:sp>
            <p:nvSpPr>
              <p:cNvPr id="174103" name="Rectangle 23"/>
              <p:cNvSpPr>
                <a:spLocks noChangeArrowheads="1"/>
              </p:cNvSpPr>
              <p:nvPr/>
            </p:nvSpPr>
            <p:spPr bwMode="auto">
              <a:xfrm>
                <a:off x="1172" y="1148"/>
                <a:ext cx="274" cy="229"/>
              </a:xfrm>
              <a:prstGeom prst="rect">
                <a:avLst/>
              </a:prstGeom>
              <a:noFill/>
              <a:ln w="12700">
                <a:noFill/>
                <a:miter lim="800000"/>
                <a:headEnd/>
                <a:tailEnd/>
              </a:ln>
              <a:effectLst/>
            </p:spPr>
            <p:txBody>
              <a:bodyPr wrap="none" lIns="90488" tIns="44450" rIns="90488" bIns="44450">
                <a:spAutoFit/>
              </a:bodyPr>
              <a:lstStyle/>
              <a:p>
                <a:r>
                  <a:rPr lang="en-US" sz="1800" b="1"/>
                  <a:t>18</a:t>
                </a:r>
              </a:p>
            </p:txBody>
          </p:sp>
          <p:sp>
            <p:nvSpPr>
              <p:cNvPr id="174104" name="Line 24"/>
              <p:cNvSpPr>
                <a:spLocks noChangeShapeType="1"/>
              </p:cNvSpPr>
              <p:nvPr/>
            </p:nvSpPr>
            <p:spPr bwMode="auto">
              <a:xfrm>
                <a:off x="1464" y="3120"/>
                <a:ext cx="584" cy="0"/>
              </a:xfrm>
              <a:prstGeom prst="line">
                <a:avLst/>
              </a:prstGeom>
              <a:noFill/>
              <a:ln w="25400">
                <a:solidFill>
                  <a:schemeClr val="tx1"/>
                </a:solidFill>
                <a:prstDash val="dash"/>
                <a:round/>
                <a:headEnd/>
                <a:tailEnd/>
              </a:ln>
              <a:effectLst/>
            </p:spPr>
            <p:txBody>
              <a:bodyPr wrap="none" anchor="ctr"/>
              <a:lstStyle/>
              <a:p>
                <a:endParaRPr lang="pt-BR"/>
              </a:p>
            </p:txBody>
          </p:sp>
          <p:sp>
            <p:nvSpPr>
              <p:cNvPr id="174105" name="Line 25"/>
              <p:cNvSpPr>
                <a:spLocks noChangeShapeType="1"/>
              </p:cNvSpPr>
              <p:nvPr/>
            </p:nvSpPr>
            <p:spPr bwMode="auto">
              <a:xfrm>
                <a:off x="1464" y="2208"/>
                <a:ext cx="1400" cy="0"/>
              </a:xfrm>
              <a:prstGeom prst="line">
                <a:avLst/>
              </a:prstGeom>
              <a:noFill/>
              <a:ln w="25400">
                <a:solidFill>
                  <a:schemeClr val="tx1"/>
                </a:solidFill>
                <a:prstDash val="dash"/>
                <a:round/>
                <a:headEnd/>
                <a:tailEnd/>
              </a:ln>
              <a:effectLst/>
            </p:spPr>
            <p:txBody>
              <a:bodyPr wrap="none" anchor="ctr"/>
              <a:lstStyle/>
              <a:p>
                <a:endParaRPr lang="pt-BR"/>
              </a:p>
            </p:txBody>
          </p:sp>
          <p:sp>
            <p:nvSpPr>
              <p:cNvPr id="174106" name="Line 26"/>
              <p:cNvSpPr>
                <a:spLocks noChangeShapeType="1"/>
              </p:cNvSpPr>
              <p:nvPr/>
            </p:nvSpPr>
            <p:spPr bwMode="auto">
              <a:xfrm>
                <a:off x="1464" y="1296"/>
                <a:ext cx="2312" cy="0"/>
              </a:xfrm>
              <a:prstGeom prst="line">
                <a:avLst/>
              </a:prstGeom>
              <a:noFill/>
              <a:ln w="25400">
                <a:solidFill>
                  <a:schemeClr val="tx1"/>
                </a:solidFill>
                <a:prstDash val="dash"/>
                <a:round/>
                <a:headEnd/>
                <a:tailEnd/>
              </a:ln>
              <a:effectLst/>
            </p:spPr>
            <p:txBody>
              <a:bodyPr wrap="none" anchor="ctr"/>
              <a:lstStyle/>
              <a:p>
                <a:endParaRPr lang="pt-BR"/>
              </a:p>
            </p:txBody>
          </p:sp>
          <p:sp>
            <p:nvSpPr>
              <p:cNvPr id="174107" name="Line 27"/>
              <p:cNvSpPr>
                <a:spLocks noChangeShapeType="1"/>
              </p:cNvSpPr>
              <p:nvPr/>
            </p:nvSpPr>
            <p:spPr bwMode="auto">
              <a:xfrm>
                <a:off x="2112" y="3240"/>
                <a:ext cx="0" cy="488"/>
              </a:xfrm>
              <a:prstGeom prst="line">
                <a:avLst/>
              </a:prstGeom>
              <a:noFill/>
              <a:ln w="25400">
                <a:solidFill>
                  <a:schemeClr val="tx1"/>
                </a:solidFill>
                <a:prstDash val="dash"/>
                <a:round/>
                <a:headEnd/>
                <a:tailEnd/>
              </a:ln>
              <a:effectLst/>
            </p:spPr>
            <p:txBody>
              <a:bodyPr wrap="none" anchor="ctr"/>
              <a:lstStyle/>
              <a:p>
                <a:endParaRPr lang="pt-BR"/>
              </a:p>
            </p:txBody>
          </p:sp>
          <p:sp>
            <p:nvSpPr>
              <p:cNvPr id="174108" name="Line 28"/>
              <p:cNvSpPr>
                <a:spLocks noChangeShapeType="1"/>
              </p:cNvSpPr>
              <p:nvPr/>
            </p:nvSpPr>
            <p:spPr bwMode="auto">
              <a:xfrm>
                <a:off x="2976" y="2328"/>
                <a:ext cx="0" cy="1400"/>
              </a:xfrm>
              <a:prstGeom prst="line">
                <a:avLst/>
              </a:prstGeom>
              <a:noFill/>
              <a:ln w="25400">
                <a:solidFill>
                  <a:schemeClr val="tx1"/>
                </a:solidFill>
                <a:prstDash val="dash"/>
                <a:round/>
                <a:headEnd/>
                <a:tailEnd/>
              </a:ln>
              <a:effectLst/>
            </p:spPr>
            <p:txBody>
              <a:bodyPr wrap="none" anchor="ctr"/>
              <a:lstStyle/>
              <a:p>
                <a:endParaRPr lang="pt-BR"/>
              </a:p>
            </p:txBody>
          </p:sp>
          <p:sp>
            <p:nvSpPr>
              <p:cNvPr id="174109" name="Line 29"/>
              <p:cNvSpPr>
                <a:spLocks noChangeShapeType="1"/>
              </p:cNvSpPr>
              <p:nvPr/>
            </p:nvSpPr>
            <p:spPr bwMode="auto">
              <a:xfrm>
                <a:off x="3888" y="1368"/>
                <a:ext cx="0" cy="2360"/>
              </a:xfrm>
              <a:prstGeom prst="line">
                <a:avLst/>
              </a:prstGeom>
              <a:noFill/>
              <a:ln w="25400">
                <a:solidFill>
                  <a:schemeClr val="tx1"/>
                </a:solidFill>
                <a:prstDash val="dash"/>
                <a:round/>
                <a:headEnd/>
                <a:tailEnd/>
              </a:ln>
              <a:effectLst/>
            </p:spPr>
            <p:txBody>
              <a:bodyPr wrap="none" anchor="ctr"/>
              <a:lstStyle/>
              <a:p>
                <a:endParaRPr lang="pt-BR"/>
              </a:p>
            </p:txBody>
          </p:sp>
          <p:sp>
            <p:nvSpPr>
              <p:cNvPr id="174110" name="Rectangle 30"/>
              <p:cNvSpPr>
                <a:spLocks noChangeArrowheads="1"/>
              </p:cNvSpPr>
              <p:nvPr/>
            </p:nvSpPr>
            <p:spPr bwMode="auto">
              <a:xfrm>
                <a:off x="4062" y="1681"/>
                <a:ext cx="1588" cy="988"/>
              </a:xfrm>
              <a:prstGeom prst="rect">
                <a:avLst/>
              </a:prstGeom>
              <a:solidFill>
                <a:schemeClr val="hlink"/>
              </a:solidFill>
              <a:ln w="12700">
                <a:solidFill>
                  <a:schemeClr val="tx1"/>
                </a:solidFill>
                <a:miter lim="800000"/>
                <a:headEnd/>
                <a:tailEnd/>
              </a:ln>
              <a:effectLst/>
            </p:spPr>
            <p:txBody>
              <a:bodyPr wrap="none" lIns="90488" tIns="44450" rIns="90488" bIns="44450">
                <a:spAutoFit/>
              </a:bodyPr>
              <a:lstStyle/>
              <a:p>
                <a:pPr algn="ctr"/>
                <a:r>
                  <a:rPr lang="en-US" sz="1600" b="1"/>
                  <a:t>O consumidor é neutro </a:t>
                </a:r>
              </a:p>
              <a:p>
                <a:pPr algn="ctr"/>
                <a:r>
                  <a:rPr lang="en-US" sz="1600" b="1"/>
                  <a:t>diante de riscos e é </a:t>
                </a:r>
              </a:p>
              <a:p>
                <a:pPr algn="ctr"/>
                <a:r>
                  <a:rPr lang="en-US" sz="1600" b="1"/>
                  <a:t>indiferente entre </a:t>
                </a:r>
              </a:p>
              <a:p>
                <a:pPr algn="ctr"/>
                <a:r>
                  <a:rPr lang="en-US" sz="1600" b="1"/>
                  <a:t>eventos certos e </a:t>
                </a:r>
              </a:p>
              <a:p>
                <a:pPr algn="ctr"/>
                <a:r>
                  <a:rPr lang="en-US" sz="1600" b="1"/>
                  <a:t>eventos incertos com o </a:t>
                </a:r>
              </a:p>
              <a:p>
                <a:pPr algn="ctr"/>
                <a:r>
                  <a:rPr lang="en-US" sz="1600" b="1"/>
                  <a:t>mesmo valor esperado.</a:t>
                </a:r>
              </a:p>
            </p:txBody>
          </p:sp>
        </p:grpSp>
      </p:grpSp>
      <p:sp>
        <p:nvSpPr>
          <p:cNvPr id="174113" name="Rectangle 33"/>
          <p:cNvSpPr>
            <a:spLocks noGrp="1" noChangeArrowheads="1"/>
          </p:cNvSpPr>
          <p:nvPr>
            <p:ph type="title"/>
          </p:nvPr>
        </p:nvSpPr>
        <p:spPr>
          <a:xfrm>
            <a:off x="152400" y="190500"/>
            <a:ext cx="9144000" cy="781050"/>
          </a:xfrm>
          <a:noFill/>
          <a:ln/>
        </p:spPr>
        <p:txBody>
          <a:bodyPr/>
          <a:lstStyle/>
          <a:p>
            <a:r>
              <a:rPr lang="pt-BR"/>
              <a:t>Preferências em relação ao risco</a:t>
            </a:r>
          </a:p>
        </p:txBody>
      </p:sp>
      <p:sp>
        <p:nvSpPr>
          <p:cNvPr id="174114" name="Text Box 34"/>
          <p:cNvSpPr txBox="1">
            <a:spLocks noChangeArrowheads="1"/>
          </p:cNvSpPr>
          <p:nvPr/>
        </p:nvSpPr>
        <p:spPr bwMode="auto">
          <a:xfrm>
            <a:off x="277813" y="1230313"/>
            <a:ext cx="516413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Neutralidade diante de riscos</a:t>
            </a: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74115"/>
                                        </p:tgtEl>
                                        <p:attrNameLst>
                                          <p:attrName>style.visibility</p:attrName>
                                        </p:attrNameLst>
                                      </p:cBhvr>
                                      <p:to>
                                        <p:strVal val="visible"/>
                                      </p:to>
                                    </p:set>
                                    <p:animEffect transition="in" filter="wipe(left)">
                                      <p:cBhvr>
                                        <p:cTn id="7" dur="500"/>
                                        <p:tgtEl>
                                          <p:spTgt spid="174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A3B08BCA-B41A-4F2E-A5E3-C1234090C6E6}" type="slidenum">
              <a:rPr lang="en-US"/>
              <a:pPr/>
              <a:t>53</a:t>
            </a:fld>
            <a:endParaRPr lang="en-US" b="0">
              <a:latin typeface="Times New Roman" pitchFamily="18" charset="0"/>
            </a:endParaRPr>
          </a:p>
        </p:txBody>
      </p:sp>
      <p:sp>
        <p:nvSpPr>
          <p:cNvPr id="17613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7613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76132" name="Rectangle 4"/>
          <p:cNvSpPr>
            <a:spLocks noGrp="1" noChangeArrowheads="1"/>
          </p:cNvSpPr>
          <p:nvPr>
            <p:ph type="title"/>
          </p:nvPr>
        </p:nvSpPr>
        <p:spPr>
          <a:xfrm>
            <a:off x="182563" y="190500"/>
            <a:ext cx="8961437" cy="781050"/>
          </a:xfrm>
          <a:noFill/>
          <a:ln/>
        </p:spPr>
        <p:txBody>
          <a:bodyPr/>
          <a:lstStyle/>
          <a:p>
            <a:r>
              <a:rPr lang="pt-BR"/>
              <a:t>Preferências em relação ao risco</a:t>
            </a:r>
          </a:p>
        </p:txBody>
      </p:sp>
      <p:sp>
        <p:nvSpPr>
          <p:cNvPr id="176133" name="Rectangle 5"/>
          <p:cNvSpPr>
            <a:spLocks noGrp="1" noChangeArrowheads="1"/>
          </p:cNvSpPr>
          <p:nvPr>
            <p:ph type="body" idx="1"/>
          </p:nvPr>
        </p:nvSpPr>
        <p:spPr>
          <a:xfrm>
            <a:off x="1143000" y="2289175"/>
            <a:ext cx="7772400" cy="3654425"/>
          </a:xfrm>
          <a:noFill/>
          <a:ln/>
        </p:spPr>
        <p:txBody>
          <a:bodyPr/>
          <a:lstStyle/>
          <a:p>
            <a:pPr>
              <a:spcBef>
                <a:spcPct val="70000"/>
              </a:spcBef>
            </a:pPr>
            <a:r>
              <a:rPr lang="pt-BR"/>
              <a:t>Uma pessoa é chamada de </a:t>
            </a:r>
            <a:r>
              <a:rPr lang="pt-BR">
                <a:solidFill>
                  <a:srgbClr val="FF3300"/>
                </a:solidFill>
              </a:rPr>
              <a:t>amante do risco</a:t>
            </a:r>
            <a:r>
              <a:rPr lang="pt-BR"/>
              <a:t> se ela prefere uma renda incerta a uma renda garantida com o mesmo valor esperado.</a:t>
            </a:r>
          </a:p>
          <a:p>
            <a:pPr lvl="1">
              <a:spcBef>
                <a:spcPct val="35000"/>
              </a:spcBef>
              <a:buSzPct val="75000"/>
            </a:pPr>
            <a:r>
              <a:rPr lang="pt-BR"/>
              <a:t>Exemplos: jogos de azar, algumas atividades criminosas</a:t>
            </a:r>
          </a:p>
        </p:txBody>
      </p:sp>
      <p:sp>
        <p:nvSpPr>
          <p:cNvPr id="176134" name="Text Box 6"/>
          <p:cNvSpPr txBox="1">
            <a:spLocks noChangeArrowheads="1"/>
          </p:cNvSpPr>
          <p:nvPr/>
        </p:nvSpPr>
        <p:spPr bwMode="auto">
          <a:xfrm>
            <a:off x="327025" y="1427163"/>
            <a:ext cx="29051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Amor pelo risco</a:t>
            </a:r>
            <a:endParaRPr lang="en-US" sz="3200" b="1"/>
          </a:p>
        </p:txBody>
      </p:sp>
    </p:spTree>
  </p:cSld>
  <p:clrMapOvr>
    <a:masterClrMapping/>
  </p:clrMapOvr>
  <p:transition spd="med">
    <p:zoom dir="in"/>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Espaço Reservado para Rodapé 2"/>
          <p:cNvSpPr>
            <a:spLocks noGrp="1"/>
          </p:cNvSpPr>
          <p:nvPr>
            <p:ph type="ftr" sz="quarter" idx="10"/>
          </p:nvPr>
        </p:nvSpPr>
        <p:spPr/>
        <p:txBody>
          <a:bodyPr/>
          <a:lstStyle/>
          <a:p>
            <a:r>
              <a:rPr lang="en-US"/>
              <a:t>Capítulo 5 	</a:t>
            </a:r>
            <a:r>
              <a:rPr lang="en-US" sz="1400"/>
              <a:t>©2006 by Pearson Education do Brasil</a:t>
            </a:r>
            <a:endParaRPr lang="en-US"/>
          </a:p>
        </p:txBody>
      </p:sp>
      <p:sp>
        <p:nvSpPr>
          <p:cNvPr id="35" name="Espaço Reservado para Número de Slide 3"/>
          <p:cNvSpPr>
            <a:spLocks noGrp="1"/>
          </p:cNvSpPr>
          <p:nvPr>
            <p:ph type="sldNum" sz="quarter" idx="11"/>
          </p:nvPr>
        </p:nvSpPr>
        <p:spPr/>
        <p:txBody>
          <a:bodyPr/>
          <a:lstStyle/>
          <a:p>
            <a:r>
              <a:rPr lang="en-US"/>
              <a:t>Slide </a:t>
            </a:r>
            <a:fld id="{77C7D0F6-DF93-4B83-BD79-AD994C12564D}" type="slidenum">
              <a:rPr lang="en-US"/>
              <a:pPr/>
              <a:t>54</a:t>
            </a:fld>
            <a:endParaRPr lang="en-US" b="0">
              <a:latin typeface="Times New Roman" pitchFamily="18" charset="0"/>
            </a:endParaRPr>
          </a:p>
        </p:txBody>
      </p:sp>
      <p:sp>
        <p:nvSpPr>
          <p:cNvPr id="18022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8022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80230" name="Line 6"/>
          <p:cNvSpPr>
            <a:spLocks noChangeShapeType="1"/>
          </p:cNvSpPr>
          <p:nvPr/>
        </p:nvSpPr>
        <p:spPr bwMode="auto">
          <a:xfrm>
            <a:off x="2209800" y="1816100"/>
            <a:ext cx="0" cy="4076700"/>
          </a:xfrm>
          <a:prstGeom prst="line">
            <a:avLst/>
          </a:prstGeom>
          <a:noFill/>
          <a:ln w="25400">
            <a:solidFill>
              <a:schemeClr val="tx1"/>
            </a:solidFill>
            <a:round/>
            <a:headEnd/>
            <a:tailEnd/>
          </a:ln>
          <a:effectLst/>
        </p:spPr>
        <p:txBody>
          <a:bodyPr wrap="none" anchor="ctr"/>
          <a:lstStyle/>
          <a:p>
            <a:endParaRPr lang="pt-BR"/>
          </a:p>
        </p:txBody>
      </p:sp>
      <p:sp>
        <p:nvSpPr>
          <p:cNvPr id="180231" name="Rectangle 7"/>
          <p:cNvSpPr>
            <a:spLocks noChangeArrowheads="1"/>
          </p:cNvSpPr>
          <p:nvPr/>
        </p:nvSpPr>
        <p:spPr bwMode="auto">
          <a:xfrm>
            <a:off x="6375400" y="5672138"/>
            <a:ext cx="1987550" cy="454025"/>
          </a:xfrm>
          <a:prstGeom prst="rect">
            <a:avLst/>
          </a:prstGeom>
          <a:noFill/>
          <a:ln w="12700">
            <a:noFill/>
            <a:miter lim="800000"/>
            <a:headEnd/>
            <a:tailEnd/>
          </a:ln>
          <a:effectLst/>
        </p:spPr>
        <p:txBody>
          <a:bodyPr wrap="none" lIns="90488" tIns="44450" rIns="90488" bIns="44450">
            <a:spAutoFit/>
          </a:bodyPr>
          <a:lstStyle/>
          <a:p>
            <a:r>
              <a:rPr lang="en-US" sz="2000" b="1"/>
              <a:t>Renda</a:t>
            </a:r>
            <a:r>
              <a:rPr lang="en-US" b="1"/>
              <a:t> </a:t>
            </a:r>
            <a:r>
              <a:rPr lang="en-US" sz="2000" b="1"/>
              <a:t>($1.000)</a:t>
            </a:r>
          </a:p>
        </p:txBody>
      </p:sp>
      <p:sp>
        <p:nvSpPr>
          <p:cNvPr id="180233" name="Rectangle 9"/>
          <p:cNvSpPr>
            <a:spLocks noChangeArrowheads="1"/>
          </p:cNvSpPr>
          <p:nvPr/>
        </p:nvSpPr>
        <p:spPr bwMode="auto">
          <a:xfrm>
            <a:off x="3124200" y="6235700"/>
            <a:ext cx="2895600" cy="457200"/>
          </a:xfrm>
          <a:prstGeom prst="rect">
            <a:avLst/>
          </a:prstGeom>
          <a:noFill/>
          <a:ln w="12700">
            <a:noFill/>
            <a:miter lim="800000"/>
            <a:headEnd/>
            <a:tailEnd/>
          </a:ln>
          <a:effectLst/>
        </p:spPr>
        <p:txBody>
          <a:bodyPr wrap="none" anchor="ctr"/>
          <a:lstStyle/>
          <a:p>
            <a:endParaRPr lang="pt-BR"/>
          </a:p>
        </p:txBody>
      </p:sp>
      <p:sp>
        <p:nvSpPr>
          <p:cNvPr id="180234" name="Line 10"/>
          <p:cNvSpPr>
            <a:spLocks noChangeShapeType="1"/>
          </p:cNvSpPr>
          <p:nvPr/>
        </p:nvSpPr>
        <p:spPr bwMode="auto">
          <a:xfrm>
            <a:off x="2209800" y="5949950"/>
            <a:ext cx="4102100" cy="0"/>
          </a:xfrm>
          <a:prstGeom prst="line">
            <a:avLst/>
          </a:prstGeom>
          <a:noFill/>
          <a:ln w="25400">
            <a:solidFill>
              <a:schemeClr val="tx1"/>
            </a:solidFill>
            <a:round/>
            <a:headEnd/>
            <a:tailEnd/>
          </a:ln>
          <a:effectLst/>
        </p:spPr>
        <p:txBody>
          <a:bodyPr wrap="none" anchor="ctr"/>
          <a:lstStyle/>
          <a:p>
            <a:endParaRPr lang="pt-BR"/>
          </a:p>
        </p:txBody>
      </p:sp>
      <p:sp>
        <p:nvSpPr>
          <p:cNvPr id="180237" name="Rectangle 13"/>
          <p:cNvSpPr>
            <a:spLocks noChangeArrowheads="1"/>
          </p:cNvSpPr>
          <p:nvPr/>
        </p:nvSpPr>
        <p:spPr bwMode="auto">
          <a:xfrm>
            <a:off x="871538" y="1747838"/>
            <a:ext cx="1252537" cy="393700"/>
          </a:xfrm>
          <a:prstGeom prst="rect">
            <a:avLst/>
          </a:prstGeom>
          <a:noFill/>
          <a:ln w="12700">
            <a:noFill/>
            <a:miter lim="800000"/>
            <a:headEnd/>
            <a:tailEnd/>
          </a:ln>
          <a:effectLst/>
        </p:spPr>
        <p:txBody>
          <a:bodyPr wrap="none" lIns="90488" tIns="44450" rIns="90488" bIns="44450">
            <a:spAutoFit/>
          </a:bodyPr>
          <a:lstStyle/>
          <a:p>
            <a:r>
              <a:rPr lang="en-US" sz="2000" b="1"/>
              <a:t>Utilidade</a:t>
            </a:r>
          </a:p>
        </p:txBody>
      </p:sp>
      <p:sp>
        <p:nvSpPr>
          <p:cNvPr id="180238" name="Rectangle 14"/>
          <p:cNvSpPr>
            <a:spLocks noChangeArrowheads="1"/>
          </p:cNvSpPr>
          <p:nvPr/>
        </p:nvSpPr>
        <p:spPr bwMode="auto">
          <a:xfrm>
            <a:off x="1898650" y="5937250"/>
            <a:ext cx="322263" cy="393700"/>
          </a:xfrm>
          <a:prstGeom prst="rect">
            <a:avLst/>
          </a:prstGeom>
          <a:noFill/>
          <a:ln w="12700">
            <a:noFill/>
            <a:miter lim="800000"/>
            <a:headEnd/>
            <a:tailEnd/>
          </a:ln>
          <a:effectLst/>
        </p:spPr>
        <p:txBody>
          <a:bodyPr wrap="none" lIns="90488" tIns="44450" rIns="90488" bIns="44450">
            <a:spAutoFit/>
          </a:bodyPr>
          <a:lstStyle/>
          <a:p>
            <a:r>
              <a:rPr lang="en-US" sz="2000" b="1"/>
              <a:t>0</a:t>
            </a:r>
          </a:p>
        </p:txBody>
      </p:sp>
      <p:grpSp>
        <p:nvGrpSpPr>
          <p:cNvPr id="180259" name="Group 35"/>
          <p:cNvGrpSpPr>
            <a:grpSpLocks/>
          </p:cNvGrpSpPr>
          <p:nvPr/>
        </p:nvGrpSpPr>
        <p:grpSpPr bwMode="auto">
          <a:xfrm>
            <a:off x="1746250" y="2128838"/>
            <a:ext cx="7210425" cy="4184650"/>
            <a:chOff x="1100" y="1341"/>
            <a:chExt cx="4542" cy="2636"/>
          </a:xfrm>
        </p:grpSpPr>
        <p:sp>
          <p:nvSpPr>
            <p:cNvPr id="180228" name="Freeform 4"/>
            <p:cNvSpPr>
              <a:spLocks/>
            </p:cNvSpPr>
            <p:nvPr/>
          </p:nvSpPr>
          <p:spPr bwMode="auto">
            <a:xfrm>
              <a:off x="1394" y="1573"/>
              <a:ext cx="2496" cy="2161"/>
            </a:xfrm>
            <a:custGeom>
              <a:avLst/>
              <a:gdLst/>
              <a:ahLst/>
              <a:cxnLst>
                <a:cxn ang="0">
                  <a:pos x="0" y="2160"/>
                </a:cxn>
                <a:cxn ang="0">
                  <a:pos x="56" y="2130"/>
                </a:cxn>
                <a:cxn ang="0">
                  <a:pos x="124" y="2087"/>
                </a:cxn>
                <a:cxn ang="0">
                  <a:pos x="205" y="2039"/>
                </a:cxn>
                <a:cxn ang="0">
                  <a:pos x="305" y="1990"/>
                </a:cxn>
                <a:cxn ang="0">
                  <a:pos x="404" y="1929"/>
                </a:cxn>
                <a:cxn ang="0">
                  <a:pos x="510" y="1869"/>
                </a:cxn>
                <a:cxn ang="0">
                  <a:pos x="715" y="1741"/>
                </a:cxn>
                <a:cxn ang="0">
                  <a:pos x="821" y="1674"/>
                </a:cxn>
                <a:cxn ang="0">
                  <a:pos x="927" y="1602"/>
                </a:cxn>
                <a:cxn ang="0">
                  <a:pos x="1157" y="1456"/>
                </a:cxn>
                <a:cxn ang="0">
                  <a:pos x="1275" y="1377"/>
                </a:cxn>
                <a:cxn ang="0">
                  <a:pos x="1387" y="1298"/>
                </a:cxn>
                <a:cxn ang="0">
                  <a:pos x="1487" y="1225"/>
                </a:cxn>
                <a:cxn ang="0">
                  <a:pos x="1580" y="1153"/>
                </a:cxn>
                <a:cxn ang="0">
                  <a:pos x="1661" y="1086"/>
                </a:cxn>
                <a:cxn ang="0">
                  <a:pos x="1736" y="1013"/>
                </a:cxn>
                <a:cxn ang="0">
                  <a:pos x="1804" y="946"/>
                </a:cxn>
                <a:cxn ang="0">
                  <a:pos x="1867" y="879"/>
                </a:cxn>
                <a:cxn ang="0">
                  <a:pos x="1979" y="746"/>
                </a:cxn>
                <a:cxn ang="0">
                  <a:pos x="2091" y="606"/>
                </a:cxn>
                <a:cxn ang="0">
                  <a:pos x="2147" y="527"/>
                </a:cxn>
                <a:cxn ang="0">
                  <a:pos x="2209" y="449"/>
                </a:cxn>
                <a:cxn ang="0">
                  <a:pos x="2321" y="279"/>
                </a:cxn>
                <a:cxn ang="0">
                  <a:pos x="2371" y="194"/>
                </a:cxn>
                <a:cxn ang="0">
                  <a:pos x="2420" y="121"/>
                </a:cxn>
                <a:cxn ang="0">
                  <a:pos x="2464" y="54"/>
                </a:cxn>
                <a:cxn ang="0">
                  <a:pos x="2495" y="0"/>
                </a:cxn>
              </a:cxnLst>
              <a:rect l="0" t="0" r="r" b="b"/>
              <a:pathLst>
                <a:path w="2496" h="2161">
                  <a:moveTo>
                    <a:pt x="0" y="2160"/>
                  </a:moveTo>
                  <a:lnTo>
                    <a:pt x="56" y="2130"/>
                  </a:lnTo>
                  <a:lnTo>
                    <a:pt x="124" y="2087"/>
                  </a:lnTo>
                  <a:lnTo>
                    <a:pt x="205" y="2039"/>
                  </a:lnTo>
                  <a:lnTo>
                    <a:pt x="305" y="1990"/>
                  </a:lnTo>
                  <a:lnTo>
                    <a:pt x="404" y="1929"/>
                  </a:lnTo>
                  <a:lnTo>
                    <a:pt x="510" y="1869"/>
                  </a:lnTo>
                  <a:lnTo>
                    <a:pt x="715" y="1741"/>
                  </a:lnTo>
                  <a:lnTo>
                    <a:pt x="821" y="1674"/>
                  </a:lnTo>
                  <a:lnTo>
                    <a:pt x="927" y="1602"/>
                  </a:lnTo>
                  <a:lnTo>
                    <a:pt x="1157" y="1456"/>
                  </a:lnTo>
                  <a:lnTo>
                    <a:pt x="1275" y="1377"/>
                  </a:lnTo>
                  <a:lnTo>
                    <a:pt x="1387" y="1298"/>
                  </a:lnTo>
                  <a:lnTo>
                    <a:pt x="1487" y="1225"/>
                  </a:lnTo>
                  <a:lnTo>
                    <a:pt x="1580" y="1153"/>
                  </a:lnTo>
                  <a:lnTo>
                    <a:pt x="1661" y="1086"/>
                  </a:lnTo>
                  <a:lnTo>
                    <a:pt x="1736" y="1013"/>
                  </a:lnTo>
                  <a:lnTo>
                    <a:pt x="1804" y="946"/>
                  </a:lnTo>
                  <a:lnTo>
                    <a:pt x="1867" y="879"/>
                  </a:lnTo>
                  <a:lnTo>
                    <a:pt x="1979" y="746"/>
                  </a:lnTo>
                  <a:lnTo>
                    <a:pt x="2091" y="606"/>
                  </a:lnTo>
                  <a:lnTo>
                    <a:pt x="2147" y="527"/>
                  </a:lnTo>
                  <a:lnTo>
                    <a:pt x="2209" y="449"/>
                  </a:lnTo>
                  <a:lnTo>
                    <a:pt x="2321" y="279"/>
                  </a:lnTo>
                  <a:lnTo>
                    <a:pt x="2371" y="194"/>
                  </a:lnTo>
                  <a:lnTo>
                    <a:pt x="2420" y="121"/>
                  </a:lnTo>
                  <a:lnTo>
                    <a:pt x="2464" y="54"/>
                  </a:lnTo>
                  <a:lnTo>
                    <a:pt x="2495" y="0"/>
                  </a:lnTo>
                </a:path>
              </a:pathLst>
            </a:custGeom>
            <a:noFill/>
            <a:ln w="50800" cap="rnd" cmpd="sng">
              <a:solidFill>
                <a:srgbClr val="993300"/>
              </a:solidFill>
              <a:prstDash val="solid"/>
              <a:round/>
              <a:headEnd type="none" w="med" len="med"/>
              <a:tailEnd type="none" w="med" len="med"/>
            </a:ln>
            <a:effectLst/>
          </p:spPr>
          <p:txBody>
            <a:bodyPr/>
            <a:lstStyle/>
            <a:p>
              <a:endParaRPr lang="pt-BR"/>
            </a:p>
          </p:txBody>
        </p:sp>
        <p:grpSp>
          <p:nvGrpSpPr>
            <p:cNvPr id="180255" name="Group 31"/>
            <p:cNvGrpSpPr>
              <a:grpSpLocks/>
            </p:cNvGrpSpPr>
            <p:nvPr/>
          </p:nvGrpSpPr>
          <p:grpSpPr bwMode="auto">
            <a:xfrm>
              <a:off x="1100" y="1341"/>
              <a:ext cx="4542" cy="2636"/>
              <a:chOff x="1100" y="1341"/>
              <a:chExt cx="4542" cy="2636"/>
            </a:xfrm>
          </p:grpSpPr>
          <p:sp>
            <p:nvSpPr>
              <p:cNvPr id="180232" name="Rectangle 8"/>
              <p:cNvSpPr>
                <a:spLocks noChangeArrowheads="1"/>
              </p:cNvSpPr>
              <p:nvPr/>
            </p:nvSpPr>
            <p:spPr bwMode="auto">
              <a:xfrm>
                <a:off x="1196" y="3212"/>
                <a:ext cx="203" cy="248"/>
              </a:xfrm>
              <a:prstGeom prst="rect">
                <a:avLst/>
              </a:prstGeom>
              <a:noFill/>
              <a:ln w="12700">
                <a:noFill/>
                <a:miter lim="800000"/>
                <a:headEnd/>
                <a:tailEnd/>
              </a:ln>
              <a:effectLst/>
            </p:spPr>
            <p:txBody>
              <a:bodyPr wrap="none" lIns="90488" tIns="44450" rIns="90488" bIns="44450">
                <a:spAutoFit/>
              </a:bodyPr>
              <a:lstStyle/>
              <a:p>
                <a:r>
                  <a:rPr lang="en-US" sz="2000" b="1"/>
                  <a:t>3</a:t>
                </a:r>
              </a:p>
            </p:txBody>
          </p:sp>
          <p:sp>
            <p:nvSpPr>
              <p:cNvPr id="180235" name="Rectangle 11"/>
              <p:cNvSpPr>
                <a:spLocks noChangeArrowheads="1"/>
              </p:cNvSpPr>
              <p:nvPr/>
            </p:nvSpPr>
            <p:spPr bwMode="auto">
              <a:xfrm>
                <a:off x="1964" y="3729"/>
                <a:ext cx="292" cy="248"/>
              </a:xfrm>
              <a:prstGeom prst="rect">
                <a:avLst/>
              </a:prstGeom>
              <a:noFill/>
              <a:ln w="12700">
                <a:noFill/>
                <a:miter lim="800000"/>
                <a:headEnd/>
                <a:tailEnd/>
              </a:ln>
              <a:effectLst/>
            </p:spPr>
            <p:txBody>
              <a:bodyPr wrap="none" lIns="90488" tIns="44450" rIns="90488" bIns="44450">
                <a:spAutoFit/>
              </a:bodyPr>
              <a:lstStyle/>
              <a:p>
                <a:r>
                  <a:rPr lang="en-US" sz="2000" b="1"/>
                  <a:t>10</a:t>
                </a:r>
              </a:p>
            </p:txBody>
          </p:sp>
          <p:sp>
            <p:nvSpPr>
              <p:cNvPr id="180236" name="Rectangle 12"/>
              <p:cNvSpPr>
                <a:spLocks noChangeArrowheads="1"/>
              </p:cNvSpPr>
              <p:nvPr/>
            </p:nvSpPr>
            <p:spPr bwMode="auto">
              <a:xfrm>
                <a:off x="2876" y="3729"/>
                <a:ext cx="292" cy="248"/>
              </a:xfrm>
              <a:prstGeom prst="rect">
                <a:avLst/>
              </a:prstGeom>
              <a:noFill/>
              <a:ln w="12700">
                <a:noFill/>
                <a:miter lim="800000"/>
                <a:headEnd/>
                <a:tailEnd/>
              </a:ln>
              <a:effectLst/>
            </p:spPr>
            <p:txBody>
              <a:bodyPr wrap="none" lIns="90488" tIns="44450" rIns="90488" bIns="44450">
                <a:spAutoFit/>
              </a:bodyPr>
              <a:lstStyle/>
              <a:p>
                <a:r>
                  <a:rPr lang="en-US" sz="2000" b="1"/>
                  <a:t>20</a:t>
                </a:r>
              </a:p>
            </p:txBody>
          </p:sp>
          <p:sp>
            <p:nvSpPr>
              <p:cNvPr id="180239" name="Rectangle 15"/>
              <p:cNvSpPr>
                <a:spLocks noChangeArrowheads="1"/>
              </p:cNvSpPr>
              <p:nvPr/>
            </p:nvSpPr>
            <p:spPr bwMode="auto">
              <a:xfrm>
                <a:off x="3764" y="3729"/>
                <a:ext cx="292" cy="248"/>
              </a:xfrm>
              <a:prstGeom prst="rect">
                <a:avLst/>
              </a:prstGeom>
              <a:noFill/>
              <a:ln w="12700">
                <a:noFill/>
                <a:miter lim="800000"/>
                <a:headEnd/>
                <a:tailEnd/>
              </a:ln>
              <a:effectLst/>
            </p:spPr>
            <p:txBody>
              <a:bodyPr wrap="none" lIns="90488" tIns="44450" rIns="90488" bIns="44450">
                <a:spAutoFit/>
              </a:bodyPr>
              <a:lstStyle/>
              <a:p>
                <a:r>
                  <a:rPr lang="en-US" sz="2000" b="1"/>
                  <a:t>30</a:t>
                </a:r>
              </a:p>
            </p:txBody>
          </p:sp>
          <p:sp>
            <p:nvSpPr>
              <p:cNvPr id="180240" name="Oval 16"/>
              <p:cNvSpPr>
                <a:spLocks noChangeArrowheads="1"/>
              </p:cNvSpPr>
              <p:nvPr/>
            </p:nvSpPr>
            <p:spPr bwMode="auto">
              <a:xfrm>
                <a:off x="2064" y="3276"/>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80241" name="Oval 17"/>
              <p:cNvSpPr>
                <a:spLocks noChangeArrowheads="1"/>
              </p:cNvSpPr>
              <p:nvPr/>
            </p:nvSpPr>
            <p:spPr bwMode="auto">
              <a:xfrm>
                <a:off x="2928" y="2688"/>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80242" name="Oval 18"/>
              <p:cNvSpPr>
                <a:spLocks noChangeArrowheads="1"/>
              </p:cNvSpPr>
              <p:nvPr/>
            </p:nvSpPr>
            <p:spPr bwMode="auto">
              <a:xfrm>
                <a:off x="3816" y="157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80243" name="Rectangle 19"/>
              <p:cNvSpPr>
                <a:spLocks noChangeArrowheads="1"/>
              </p:cNvSpPr>
              <p:nvPr/>
            </p:nvSpPr>
            <p:spPr bwMode="auto">
              <a:xfrm>
                <a:off x="2013" y="3021"/>
                <a:ext cx="230" cy="248"/>
              </a:xfrm>
              <a:prstGeom prst="rect">
                <a:avLst/>
              </a:prstGeom>
              <a:noFill/>
              <a:ln w="12700">
                <a:noFill/>
                <a:miter lim="800000"/>
                <a:headEnd/>
                <a:tailEnd/>
              </a:ln>
              <a:effectLst/>
            </p:spPr>
            <p:txBody>
              <a:bodyPr wrap="none" lIns="90488" tIns="44450" rIns="90488" bIns="44450">
                <a:spAutoFit/>
              </a:bodyPr>
              <a:lstStyle/>
              <a:p>
                <a:r>
                  <a:rPr lang="en-US" sz="2000" b="1" i="1"/>
                  <a:t>A</a:t>
                </a:r>
              </a:p>
            </p:txBody>
          </p:sp>
          <p:sp>
            <p:nvSpPr>
              <p:cNvPr id="180244" name="Rectangle 20"/>
              <p:cNvSpPr>
                <a:spLocks noChangeArrowheads="1"/>
              </p:cNvSpPr>
              <p:nvPr/>
            </p:nvSpPr>
            <p:spPr bwMode="auto">
              <a:xfrm>
                <a:off x="3837" y="1341"/>
                <a:ext cx="221" cy="248"/>
              </a:xfrm>
              <a:prstGeom prst="rect">
                <a:avLst/>
              </a:prstGeom>
              <a:noFill/>
              <a:ln w="12700">
                <a:noFill/>
                <a:miter lim="800000"/>
                <a:headEnd/>
                <a:tailEnd/>
              </a:ln>
              <a:effectLst/>
            </p:spPr>
            <p:txBody>
              <a:bodyPr wrap="none" lIns="90488" tIns="44450" rIns="90488" bIns="44450">
                <a:spAutoFit/>
              </a:bodyPr>
              <a:lstStyle/>
              <a:p>
                <a:r>
                  <a:rPr lang="en-US" sz="2000" b="1" i="1"/>
                  <a:t>E</a:t>
                </a:r>
              </a:p>
            </p:txBody>
          </p:sp>
          <p:sp>
            <p:nvSpPr>
              <p:cNvPr id="180245" name="Rectangle 21"/>
              <p:cNvSpPr>
                <a:spLocks noChangeArrowheads="1"/>
              </p:cNvSpPr>
              <p:nvPr/>
            </p:nvSpPr>
            <p:spPr bwMode="auto">
              <a:xfrm>
                <a:off x="2829" y="2493"/>
                <a:ext cx="230" cy="248"/>
              </a:xfrm>
              <a:prstGeom prst="rect">
                <a:avLst/>
              </a:prstGeom>
              <a:noFill/>
              <a:ln w="12700">
                <a:noFill/>
                <a:miter lim="800000"/>
                <a:headEnd/>
                <a:tailEnd/>
              </a:ln>
              <a:effectLst/>
            </p:spPr>
            <p:txBody>
              <a:bodyPr wrap="none" lIns="90488" tIns="44450" rIns="90488" bIns="44450">
                <a:spAutoFit/>
              </a:bodyPr>
              <a:lstStyle/>
              <a:p>
                <a:r>
                  <a:rPr lang="en-US" sz="2000" b="1" i="1"/>
                  <a:t>C</a:t>
                </a:r>
              </a:p>
            </p:txBody>
          </p:sp>
          <p:sp>
            <p:nvSpPr>
              <p:cNvPr id="180246" name="Rectangle 22"/>
              <p:cNvSpPr>
                <a:spLocks noChangeArrowheads="1"/>
              </p:cNvSpPr>
              <p:nvPr/>
            </p:nvSpPr>
            <p:spPr bwMode="auto">
              <a:xfrm>
                <a:off x="1196" y="2636"/>
                <a:ext cx="203" cy="248"/>
              </a:xfrm>
              <a:prstGeom prst="rect">
                <a:avLst/>
              </a:prstGeom>
              <a:noFill/>
              <a:ln w="12700">
                <a:noFill/>
                <a:miter lim="800000"/>
                <a:headEnd/>
                <a:tailEnd/>
              </a:ln>
              <a:effectLst/>
            </p:spPr>
            <p:txBody>
              <a:bodyPr wrap="none" lIns="90488" tIns="44450" rIns="90488" bIns="44450">
                <a:spAutoFit/>
              </a:bodyPr>
              <a:lstStyle/>
              <a:p>
                <a:r>
                  <a:rPr lang="en-US" sz="2000" b="1"/>
                  <a:t>8</a:t>
                </a:r>
              </a:p>
            </p:txBody>
          </p:sp>
          <p:sp>
            <p:nvSpPr>
              <p:cNvPr id="180247" name="Rectangle 23"/>
              <p:cNvSpPr>
                <a:spLocks noChangeArrowheads="1"/>
              </p:cNvSpPr>
              <p:nvPr/>
            </p:nvSpPr>
            <p:spPr bwMode="auto">
              <a:xfrm>
                <a:off x="1100" y="1484"/>
                <a:ext cx="292" cy="248"/>
              </a:xfrm>
              <a:prstGeom prst="rect">
                <a:avLst/>
              </a:prstGeom>
              <a:noFill/>
              <a:ln w="12700">
                <a:noFill/>
                <a:miter lim="800000"/>
                <a:headEnd/>
                <a:tailEnd/>
              </a:ln>
              <a:effectLst/>
            </p:spPr>
            <p:txBody>
              <a:bodyPr wrap="none" lIns="90488" tIns="44450" rIns="90488" bIns="44450">
                <a:spAutoFit/>
              </a:bodyPr>
              <a:lstStyle/>
              <a:p>
                <a:r>
                  <a:rPr lang="en-US" sz="2000" b="1"/>
                  <a:t>18</a:t>
                </a:r>
              </a:p>
            </p:txBody>
          </p:sp>
          <p:sp>
            <p:nvSpPr>
              <p:cNvPr id="180248" name="Rectangle 24"/>
              <p:cNvSpPr>
                <a:spLocks noChangeArrowheads="1"/>
              </p:cNvSpPr>
              <p:nvPr/>
            </p:nvSpPr>
            <p:spPr bwMode="auto">
              <a:xfrm>
                <a:off x="4061" y="1681"/>
                <a:ext cx="1581" cy="680"/>
              </a:xfrm>
              <a:prstGeom prst="rect">
                <a:avLst/>
              </a:prstGeom>
              <a:solidFill>
                <a:schemeClr val="hlink"/>
              </a:solidFill>
              <a:ln w="12700">
                <a:solidFill>
                  <a:schemeClr val="tx1"/>
                </a:solidFill>
                <a:miter lim="800000"/>
                <a:headEnd/>
                <a:tailEnd/>
              </a:ln>
              <a:effectLst/>
            </p:spPr>
            <p:txBody>
              <a:bodyPr wrap="none" lIns="90488" tIns="44450" rIns="90488" bIns="44450">
                <a:spAutoFit/>
              </a:bodyPr>
              <a:lstStyle/>
              <a:p>
                <a:pPr algn="ctr"/>
                <a:r>
                  <a:rPr lang="en-US" sz="1600" b="1"/>
                  <a:t>O consumidor é amante</a:t>
                </a:r>
              </a:p>
              <a:p>
                <a:pPr algn="ctr"/>
                <a:r>
                  <a:rPr lang="en-US" sz="1600" b="1"/>
                  <a:t>do risco porque ele</a:t>
                </a:r>
              </a:p>
              <a:p>
                <a:pPr algn="ctr"/>
                <a:r>
                  <a:rPr lang="en-US" sz="1600" b="1"/>
                  <a:t>prefere a aposta à </a:t>
                </a:r>
              </a:p>
              <a:p>
                <a:pPr algn="ctr"/>
                <a:r>
                  <a:rPr lang="en-US" sz="1600" b="1"/>
                  <a:t>renda garantida.</a:t>
                </a:r>
              </a:p>
            </p:txBody>
          </p:sp>
          <p:sp>
            <p:nvSpPr>
              <p:cNvPr id="180249" name="Line 25"/>
              <p:cNvSpPr>
                <a:spLocks noChangeShapeType="1"/>
              </p:cNvSpPr>
              <p:nvPr/>
            </p:nvSpPr>
            <p:spPr bwMode="auto">
              <a:xfrm>
                <a:off x="1464" y="3336"/>
                <a:ext cx="584" cy="0"/>
              </a:xfrm>
              <a:prstGeom prst="line">
                <a:avLst/>
              </a:prstGeom>
              <a:noFill/>
              <a:ln w="25400">
                <a:solidFill>
                  <a:schemeClr val="tx1"/>
                </a:solidFill>
                <a:prstDash val="dash"/>
                <a:round/>
                <a:headEnd/>
                <a:tailEnd/>
              </a:ln>
              <a:effectLst/>
            </p:spPr>
            <p:txBody>
              <a:bodyPr wrap="none" anchor="ctr"/>
              <a:lstStyle/>
              <a:p>
                <a:endParaRPr lang="pt-BR"/>
              </a:p>
            </p:txBody>
          </p:sp>
          <p:sp>
            <p:nvSpPr>
              <p:cNvPr id="180250" name="Line 26"/>
              <p:cNvSpPr>
                <a:spLocks noChangeShapeType="1"/>
              </p:cNvSpPr>
              <p:nvPr/>
            </p:nvSpPr>
            <p:spPr bwMode="auto">
              <a:xfrm>
                <a:off x="1464" y="2724"/>
                <a:ext cx="1448" cy="0"/>
              </a:xfrm>
              <a:prstGeom prst="line">
                <a:avLst/>
              </a:prstGeom>
              <a:noFill/>
              <a:ln w="25400">
                <a:solidFill>
                  <a:schemeClr val="tx1"/>
                </a:solidFill>
                <a:prstDash val="dash"/>
                <a:round/>
                <a:headEnd/>
                <a:tailEnd/>
              </a:ln>
              <a:effectLst/>
            </p:spPr>
            <p:txBody>
              <a:bodyPr wrap="none" anchor="ctr"/>
              <a:lstStyle/>
              <a:p>
                <a:endParaRPr lang="pt-BR"/>
              </a:p>
            </p:txBody>
          </p:sp>
          <p:sp>
            <p:nvSpPr>
              <p:cNvPr id="180251" name="Line 27"/>
              <p:cNvSpPr>
                <a:spLocks noChangeShapeType="1"/>
              </p:cNvSpPr>
              <p:nvPr/>
            </p:nvSpPr>
            <p:spPr bwMode="auto">
              <a:xfrm>
                <a:off x="1464" y="1620"/>
                <a:ext cx="2312" cy="0"/>
              </a:xfrm>
              <a:prstGeom prst="line">
                <a:avLst/>
              </a:prstGeom>
              <a:noFill/>
              <a:ln w="25400">
                <a:solidFill>
                  <a:schemeClr val="tx1"/>
                </a:solidFill>
                <a:prstDash val="dash"/>
                <a:round/>
                <a:headEnd/>
                <a:tailEnd/>
              </a:ln>
              <a:effectLst/>
            </p:spPr>
            <p:txBody>
              <a:bodyPr wrap="none" anchor="ctr"/>
              <a:lstStyle/>
              <a:p>
                <a:endParaRPr lang="pt-BR"/>
              </a:p>
            </p:txBody>
          </p:sp>
          <p:sp>
            <p:nvSpPr>
              <p:cNvPr id="180252" name="Line 28"/>
              <p:cNvSpPr>
                <a:spLocks noChangeShapeType="1"/>
              </p:cNvSpPr>
              <p:nvPr/>
            </p:nvSpPr>
            <p:spPr bwMode="auto">
              <a:xfrm>
                <a:off x="2112" y="3384"/>
                <a:ext cx="0" cy="344"/>
              </a:xfrm>
              <a:prstGeom prst="line">
                <a:avLst/>
              </a:prstGeom>
              <a:noFill/>
              <a:ln w="25400">
                <a:solidFill>
                  <a:schemeClr val="tx1"/>
                </a:solidFill>
                <a:prstDash val="dash"/>
                <a:round/>
                <a:headEnd/>
                <a:tailEnd/>
              </a:ln>
              <a:effectLst/>
            </p:spPr>
            <p:txBody>
              <a:bodyPr wrap="none" anchor="ctr"/>
              <a:lstStyle/>
              <a:p>
                <a:endParaRPr lang="pt-BR"/>
              </a:p>
            </p:txBody>
          </p:sp>
          <p:sp>
            <p:nvSpPr>
              <p:cNvPr id="180253" name="Line 29"/>
              <p:cNvSpPr>
                <a:spLocks noChangeShapeType="1"/>
              </p:cNvSpPr>
              <p:nvPr/>
            </p:nvSpPr>
            <p:spPr bwMode="auto">
              <a:xfrm>
                <a:off x="2976" y="2856"/>
                <a:ext cx="0" cy="872"/>
              </a:xfrm>
              <a:prstGeom prst="line">
                <a:avLst/>
              </a:prstGeom>
              <a:noFill/>
              <a:ln w="25400">
                <a:solidFill>
                  <a:schemeClr val="tx1"/>
                </a:solidFill>
                <a:prstDash val="dash"/>
                <a:round/>
                <a:headEnd/>
                <a:tailEnd/>
              </a:ln>
              <a:effectLst/>
            </p:spPr>
            <p:txBody>
              <a:bodyPr wrap="none" anchor="ctr"/>
              <a:lstStyle/>
              <a:p>
                <a:endParaRPr lang="pt-BR"/>
              </a:p>
            </p:txBody>
          </p:sp>
          <p:sp>
            <p:nvSpPr>
              <p:cNvPr id="180254" name="Line 30"/>
              <p:cNvSpPr>
                <a:spLocks noChangeShapeType="1"/>
              </p:cNvSpPr>
              <p:nvPr/>
            </p:nvSpPr>
            <p:spPr bwMode="auto">
              <a:xfrm>
                <a:off x="3864" y="1692"/>
                <a:ext cx="0" cy="2024"/>
              </a:xfrm>
              <a:prstGeom prst="line">
                <a:avLst/>
              </a:prstGeom>
              <a:noFill/>
              <a:ln w="25400">
                <a:solidFill>
                  <a:schemeClr val="tx1"/>
                </a:solidFill>
                <a:prstDash val="dash"/>
                <a:round/>
                <a:headEnd/>
                <a:tailEnd/>
              </a:ln>
              <a:effectLst/>
            </p:spPr>
            <p:txBody>
              <a:bodyPr wrap="none" anchor="ctr"/>
              <a:lstStyle/>
              <a:p>
                <a:endParaRPr lang="pt-BR"/>
              </a:p>
            </p:txBody>
          </p:sp>
        </p:grpSp>
      </p:grpSp>
      <p:sp>
        <p:nvSpPr>
          <p:cNvPr id="180257" name="Rectangle 33"/>
          <p:cNvSpPr>
            <a:spLocks noGrp="1" noChangeArrowheads="1"/>
          </p:cNvSpPr>
          <p:nvPr>
            <p:ph type="title"/>
          </p:nvPr>
        </p:nvSpPr>
        <p:spPr>
          <a:xfrm>
            <a:off x="114300" y="190500"/>
            <a:ext cx="9144000" cy="781050"/>
          </a:xfrm>
          <a:noFill/>
          <a:ln/>
        </p:spPr>
        <p:txBody>
          <a:bodyPr/>
          <a:lstStyle/>
          <a:p>
            <a:r>
              <a:rPr lang="pt-BR"/>
              <a:t>Preferências em relação ao risco</a:t>
            </a:r>
          </a:p>
        </p:txBody>
      </p:sp>
      <p:sp>
        <p:nvSpPr>
          <p:cNvPr id="180258" name="Text Box 34"/>
          <p:cNvSpPr txBox="1">
            <a:spLocks noChangeArrowheads="1"/>
          </p:cNvSpPr>
          <p:nvPr/>
        </p:nvSpPr>
        <p:spPr bwMode="auto">
          <a:xfrm>
            <a:off x="2436813" y="1389063"/>
            <a:ext cx="29051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Amor pelo risco</a:t>
            </a: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0259"/>
                                        </p:tgtEl>
                                        <p:attrNameLst>
                                          <p:attrName>style.visibility</p:attrName>
                                        </p:attrNameLst>
                                      </p:cBhvr>
                                      <p:to>
                                        <p:strVal val="visible"/>
                                      </p:to>
                                    </p:set>
                                    <p:animEffect transition="in" filter="wipe(left)">
                                      <p:cBhvr>
                                        <p:cTn id="7" dur="500"/>
                                        <p:tgtEl>
                                          <p:spTgt spid="180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311B1292-8C26-4766-98EA-E2F348A1AED0}" type="slidenum">
              <a:rPr lang="en-US"/>
              <a:pPr/>
              <a:t>55</a:t>
            </a:fld>
            <a:endParaRPr lang="en-US" b="0">
              <a:latin typeface="Times New Roman" pitchFamily="18" charset="0"/>
            </a:endParaRPr>
          </a:p>
        </p:txBody>
      </p:sp>
      <p:sp>
        <p:nvSpPr>
          <p:cNvPr id="18227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8227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82276" name="Rectangle 4"/>
          <p:cNvSpPr>
            <a:spLocks noGrp="1" noChangeArrowheads="1"/>
          </p:cNvSpPr>
          <p:nvPr>
            <p:ph type="title"/>
          </p:nvPr>
        </p:nvSpPr>
        <p:spPr>
          <a:xfrm>
            <a:off x="157163" y="190500"/>
            <a:ext cx="8986837" cy="781050"/>
          </a:xfrm>
          <a:noFill/>
          <a:ln/>
        </p:spPr>
        <p:txBody>
          <a:bodyPr/>
          <a:lstStyle/>
          <a:p>
            <a:r>
              <a:rPr lang="pt-BR"/>
              <a:t>Preferências em relação ao risco</a:t>
            </a:r>
          </a:p>
        </p:txBody>
      </p:sp>
      <p:sp>
        <p:nvSpPr>
          <p:cNvPr id="182277" name="Rectangle 5"/>
          <p:cNvSpPr>
            <a:spLocks noGrp="1" noChangeArrowheads="1"/>
          </p:cNvSpPr>
          <p:nvPr>
            <p:ph type="body" idx="1"/>
          </p:nvPr>
        </p:nvSpPr>
        <p:spPr>
          <a:xfrm>
            <a:off x="1143000" y="2232025"/>
            <a:ext cx="7772400" cy="3711575"/>
          </a:xfrm>
          <a:noFill/>
          <a:ln/>
        </p:spPr>
        <p:txBody>
          <a:bodyPr/>
          <a:lstStyle/>
          <a:p>
            <a:pPr>
              <a:spcBef>
                <a:spcPct val="70000"/>
              </a:spcBef>
            </a:pPr>
            <a:r>
              <a:rPr lang="pt-BR"/>
              <a:t>O </a:t>
            </a:r>
            <a:r>
              <a:rPr lang="pt-BR">
                <a:solidFill>
                  <a:srgbClr val="FF3300"/>
                </a:solidFill>
              </a:rPr>
              <a:t>prêmio do risco </a:t>
            </a:r>
            <a:r>
              <a:rPr lang="pt-BR"/>
              <a:t>é a soma em dinheiro que uma pessoa avessa a riscos pagaria para evitar assumir determinado risco.</a:t>
            </a:r>
          </a:p>
        </p:txBody>
      </p:sp>
      <p:sp>
        <p:nvSpPr>
          <p:cNvPr id="182278" name="Text Box 6"/>
          <p:cNvSpPr txBox="1">
            <a:spLocks noChangeArrowheads="1"/>
          </p:cNvSpPr>
          <p:nvPr/>
        </p:nvSpPr>
        <p:spPr bwMode="auto">
          <a:xfrm>
            <a:off x="333375" y="1427163"/>
            <a:ext cx="288448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Prêmio do risco</a:t>
            </a:r>
            <a:endParaRPr lang="en-US" sz="3200" b="1"/>
          </a:p>
        </p:txBody>
      </p:sp>
    </p:spTree>
  </p:cSld>
  <p:clrMapOvr>
    <a:masterClrMapping/>
  </p:clrMapOvr>
  <p:transition spd="med">
    <p:zoom dir="in"/>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05CB2241-75E0-46F4-B577-765AC718786B}" type="slidenum">
              <a:rPr lang="en-US"/>
              <a:pPr/>
              <a:t>56</a:t>
            </a:fld>
            <a:endParaRPr lang="en-US" b="0">
              <a:latin typeface="Times New Roman" pitchFamily="18" charset="0"/>
            </a:endParaRPr>
          </a:p>
        </p:txBody>
      </p:sp>
      <p:sp>
        <p:nvSpPr>
          <p:cNvPr id="18432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8432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84324" name="Rectangle 4"/>
          <p:cNvSpPr>
            <a:spLocks noGrp="1" noChangeArrowheads="1"/>
          </p:cNvSpPr>
          <p:nvPr>
            <p:ph type="title"/>
          </p:nvPr>
        </p:nvSpPr>
        <p:spPr>
          <a:xfrm>
            <a:off x="119063" y="190500"/>
            <a:ext cx="8948737" cy="781050"/>
          </a:xfrm>
          <a:noFill/>
          <a:ln/>
        </p:spPr>
        <p:txBody>
          <a:bodyPr/>
          <a:lstStyle/>
          <a:p>
            <a:r>
              <a:rPr lang="pt-BR"/>
              <a:t>Preferências em relação ao risco</a:t>
            </a:r>
          </a:p>
        </p:txBody>
      </p:sp>
      <p:sp>
        <p:nvSpPr>
          <p:cNvPr id="184325" name="Rectangle 5"/>
          <p:cNvSpPr>
            <a:spLocks noGrp="1" noChangeArrowheads="1"/>
          </p:cNvSpPr>
          <p:nvPr>
            <p:ph type="body" idx="1"/>
          </p:nvPr>
        </p:nvSpPr>
        <p:spPr>
          <a:xfrm>
            <a:off x="1143000" y="2212975"/>
            <a:ext cx="7772400" cy="3730625"/>
          </a:xfrm>
          <a:noFill/>
          <a:ln/>
        </p:spPr>
        <p:txBody>
          <a:bodyPr/>
          <a:lstStyle/>
          <a:p>
            <a:pPr>
              <a:lnSpc>
                <a:spcPct val="90000"/>
              </a:lnSpc>
              <a:spcBef>
                <a:spcPct val="70000"/>
              </a:spcBef>
            </a:pPr>
            <a:r>
              <a:rPr lang="pt-BR"/>
              <a:t>Situação</a:t>
            </a:r>
          </a:p>
          <a:p>
            <a:pPr lvl="1">
              <a:lnSpc>
                <a:spcPct val="90000"/>
              </a:lnSpc>
              <a:buSzPct val="75000"/>
            </a:pPr>
            <a:r>
              <a:rPr lang="pt-BR"/>
              <a:t>A pessoa tem probabilidade 0,5 de ganhar  $30.000 e 0,5 de ganhar $10.000 (Renda esperada = $20.000).</a:t>
            </a:r>
          </a:p>
          <a:p>
            <a:pPr lvl="1">
              <a:lnSpc>
                <a:spcPct val="90000"/>
              </a:lnSpc>
              <a:buSzPct val="75000"/>
            </a:pPr>
            <a:r>
              <a:rPr lang="pt-BR"/>
              <a:t>A utilidade esperada desses dois resultados  pode ser calculada:</a:t>
            </a:r>
          </a:p>
          <a:p>
            <a:pPr lvl="2">
              <a:lnSpc>
                <a:spcPct val="90000"/>
              </a:lnSpc>
              <a:spcBef>
                <a:spcPct val="35000"/>
              </a:spcBef>
              <a:buSzPct val="75000"/>
            </a:pPr>
            <a:r>
              <a:rPr lang="pt-BR"/>
              <a:t> E(</a:t>
            </a:r>
            <a:r>
              <a:rPr lang="pt-BR" i="1"/>
              <a:t>u</a:t>
            </a:r>
            <a:r>
              <a:rPr lang="pt-BR"/>
              <a:t>) = 0,5(18) + 0,5(10) = 14</a:t>
            </a:r>
          </a:p>
        </p:txBody>
      </p:sp>
      <p:sp>
        <p:nvSpPr>
          <p:cNvPr id="184326" name="Text Box 6"/>
          <p:cNvSpPr txBox="1">
            <a:spLocks noChangeArrowheads="1"/>
          </p:cNvSpPr>
          <p:nvPr/>
        </p:nvSpPr>
        <p:spPr bwMode="auto">
          <a:xfrm>
            <a:off x="333375" y="1427163"/>
            <a:ext cx="288448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Prêmio do risco</a:t>
            </a:r>
            <a:endParaRPr lang="en-US" sz="3200" b="1"/>
          </a:p>
        </p:txBody>
      </p:sp>
    </p:spTree>
  </p:cSld>
  <p:clrMapOvr>
    <a:masterClrMapping/>
  </p:clrMapOvr>
  <p:transition spd="med">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1181E4A7-452D-4EB5-8F24-5568F03D3FDC}" type="slidenum">
              <a:rPr lang="en-US"/>
              <a:pPr/>
              <a:t>57</a:t>
            </a:fld>
            <a:endParaRPr lang="en-US" b="0">
              <a:latin typeface="Times New Roman" pitchFamily="18" charset="0"/>
            </a:endParaRPr>
          </a:p>
        </p:txBody>
      </p:sp>
      <p:sp>
        <p:nvSpPr>
          <p:cNvPr id="35635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5635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56356" name="Rectangle 4"/>
          <p:cNvSpPr>
            <a:spLocks noGrp="1" noChangeArrowheads="1"/>
          </p:cNvSpPr>
          <p:nvPr>
            <p:ph type="title"/>
          </p:nvPr>
        </p:nvSpPr>
        <p:spPr>
          <a:xfrm>
            <a:off x="76200" y="190500"/>
            <a:ext cx="9144000" cy="781050"/>
          </a:xfrm>
          <a:noFill/>
          <a:ln/>
        </p:spPr>
        <p:txBody>
          <a:bodyPr/>
          <a:lstStyle/>
          <a:p>
            <a:r>
              <a:rPr lang="pt-BR"/>
              <a:t>Preferências em relação ao risco</a:t>
            </a:r>
          </a:p>
        </p:txBody>
      </p:sp>
      <p:sp>
        <p:nvSpPr>
          <p:cNvPr id="356357" name="Rectangle 5"/>
          <p:cNvSpPr>
            <a:spLocks noGrp="1" noChangeArrowheads="1"/>
          </p:cNvSpPr>
          <p:nvPr>
            <p:ph type="body" idx="1"/>
          </p:nvPr>
        </p:nvSpPr>
        <p:spPr>
          <a:xfrm>
            <a:off x="1143000" y="2289175"/>
            <a:ext cx="7772400" cy="3654425"/>
          </a:xfrm>
          <a:noFill/>
          <a:ln/>
        </p:spPr>
        <p:txBody>
          <a:bodyPr/>
          <a:lstStyle/>
          <a:p>
            <a:pPr>
              <a:lnSpc>
                <a:spcPct val="90000"/>
              </a:lnSpc>
              <a:spcBef>
                <a:spcPct val="70000"/>
              </a:spcBef>
            </a:pPr>
            <a:r>
              <a:rPr lang="pt-BR">
                <a:solidFill>
                  <a:srgbClr val="FF3300"/>
                </a:solidFill>
              </a:rPr>
              <a:t>Pergunta</a:t>
            </a:r>
            <a:endParaRPr lang="pt-BR"/>
          </a:p>
          <a:p>
            <a:pPr lvl="1">
              <a:lnSpc>
                <a:spcPct val="90000"/>
              </a:lnSpc>
              <a:spcBef>
                <a:spcPct val="70000"/>
              </a:spcBef>
            </a:pPr>
            <a:r>
              <a:rPr lang="pt-BR"/>
              <a:t>Quanto a pessoa pagaria para evitar ter de assumir um risco?</a:t>
            </a:r>
          </a:p>
        </p:txBody>
      </p:sp>
      <p:sp>
        <p:nvSpPr>
          <p:cNvPr id="356358" name="Text Box 6"/>
          <p:cNvSpPr txBox="1">
            <a:spLocks noChangeArrowheads="1"/>
          </p:cNvSpPr>
          <p:nvPr/>
        </p:nvSpPr>
        <p:spPr bwMode="auto">
          <a:xfrm>
            <a:off x="333375" y="1427163"/>
            <a:ext cx="288448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Prêmio do risco</a:t>
            </a:r>
            <a:endParaRPr lang="en-US" sz="3200" b="1"/>
          </a:p>
        </p:txBody>
      </p:sp>
    </p:spTree>
  </p:cSld>
  <p:clrMapOvr>
    <a:masterClrMapping/>
  </p:clrMapOvr>
  <p:transition spd="med">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Espaço Reservado para Rodapé 2"/>
          <p:cNvSpPr>
            <a:spLocks noGrp="1"/>
          </p:cNvSpPr>
          <p:nvPr>
            <p:ph type="ftr" sz="quarter" idx="10"/>
          </p:nvPr>
        </p:nvSpPr>
        <p:spPr/>
        <p:txBody>
          <a:bodyPr/>
          <a:lstStyle/>
          <a:p>
            <a:r>
              <a:rPr lang="en-US"/>
              <a:t>Capítulo 5 	</a:t>
            </a:r>
            <a:r>
              <a:rPr lang="en-US" sz="1400"/>
              <a:t>©2006 by Pearson Education do Brasil</a:t>
            </a:r>
            <a:endParaRPr lang="en-US"/>
          </a:p>
        </p:txBody>
      </p:sp>
      <p:sp>
        <p:nvSpPr>
          <p:cNvPr id="52" name="Espaço Reservado para Número de Slide 3"/>
          <p:cNvSpPr>
            <a:spLocks noGrp="1"/>
          </p:cNvSpPr>
          <p:nvPr>
            <p:ph type="sldNum" sz="quarter" idx="11"/>
          </p:nvPr>
        </p:nvSpPr>
        <p:spPr/>
        <p:txBody>
          <a:bodyPr/>
          <a:lstStyle/>
          <a:p>
            <a:r>
              <a:rPr lang="en-US"/>
              <a:t>Slide </a:t>
            </a:r>
            <a:fld id="{43EF9E59-158D-400D-A3AF-9962D34D98D4}" type="slidenum">
              <a:rPr lang="en-US"/>
              <a:pPr/>
              <a:t>58</a:t>
            </a:fld>
            <a:endParaRPr lang="en-US" b="0">
              <a:latin typeface="Times New Roman" pitchFamily="18" charset="0"/>
            </a:endParaRPr>
          </a:p>
        </p:txBody>
      </p:sp>
      <p:sp>
        <p:nvSpPr>
          <p:cNvPr id="190466" name="Rectangle 2"/>
          <p:cNvSpPr>
            <a:spLocks noChangeArrowheads="1"/>
          </p:cNvSpPr>
          <p:nvPr/>
        </p:nvSpPr>
        <p:spPr bwMode="auto">
          <a:xfrm>
            <a:off x="457200" y="6248400"/>
            <a:ext cx="1905000" cy="457200"/>
          </a:xfrm>
          <a:prstGeom prst="rect">
            <a:avLst/>
          </a:prstGeom>
          <a:noFill/>
          <a:ln w="12700">
            <a:noFill/>
            <a:miter lim="800000"/>
            <a:headEnd/>
            <a:tailEnd/>
          </a:ln>
          <a:effectLst/>
        </p:spPr>
        <p:txBody>
          <a:bodyPr wrap="none" anchor="ctr"/>
          <a:lstStyle/>
          <a:p>
            <a:endParaRPr lang="pt-BR"/>
          </a:p>
        </p:txBody>
      </p:sp>
      <p:sp>
        <p:nvSpPr>
          <p:cNvPr id="190467" name="Rectangle 3"/>
          <p:cNvSpPr>
            <a:spLocks noChangeArrowheads="1"/>
          </p:cNvSpPr>
          <p:nvPr/>
        </p:nvSpPr>
        <p:spPr bwMode="auto">
          <a:xfrm>
            <a:off x="2971800" y="6248400"/>
            <a:ext cx="2895600" cy="457200"/>
          </a:xfrm>
          <a:prstGeom prst="rect">
            <a:avLst/>
          </a:prstGeom>
          <a:noFill/>
          <a:ln w="12700">
            <a:noFill/>
            <a:miter lim="800000"/>
            <a:headEnd/>
            <a:tailEnd/>
          </a:ln>
          <a:effectLst/>
        </p:spPr>
        <p:txBody>
          <a:bodyPr wrap="none" anchor="ctr"/>
          <a:lstStyle/>
          <a:p>
            <a:endParaRPr lang="pt-BR"/>
          </a:p>
        </p:txBody>
      </p:sp>
      <p:sp>
        <p:nvSpPr>
          <p:cNvPr id="190473" name="Line 9"/>
          <p:cNvSpPr>
            <a:spLocks noChangeShapeType="1"/>
          </p:cNvSpPr>
          <p:nvPr/>
        </p:nvSpPr>
        <p:spPr bwMode="auto">
          <a:xfrm>
            <a:off x="2019300" y="1854200"/>
            <a:ext cx="0" cy="4076700"/>
          </a:xfrm>
          <a:prstGeom prst="line">
            <a:avLst/>
          </a:prstGeom>
          <a:noFill/>
          <a:ln w="25400">
            <a:solidFill>
              <a:schemeClr val="tx1"/>
            </a:solidFill>
            <a:round/>
            <a:headEnd/>
            <a:tailEnd/>
          </a:ln>
          <a:effectLst/>
        </p:spPr>
        <p:txBody>
          <a:bodyPr wrap="none" anchor="ctr"/>
          <a:lstStyle/>
          <a:p>
            <a:endParaRPr lang="pt-BR"/>
          </a:p>
        </p:txBody>
      </p:sp>
      <p:sp>
        <p:nvSpPr>
          <p:cNvPr id="190474" name="Rectangle 10"/>
          <p:cNvSpPr>
            <a:spLocks noChangeArrowheads="1"/>
          </p:cNvSpPr>
          <p:nvPr/>
        </p:nvSpPr>
        <p:spPr bwMode="auto">
          <a:xfrm>
            <a:off x="6699250" y="5691188"/>
            <a:ext cx="1800225" cy="393700"/>
          </a:xfrm>
          <a:prstGeom prst="rect">
            <a:avLst/>
          </a:prstGeom>
          <a:noFill/>
          <a:ln w="12700">
            <a:noFill/>
            <a:miter lim="800000"/>
            <a:headEnd/>
            <a:tailEnd/>
          </a:ln>
          <a:effectLst/>
        </p:spPr>
        <p:txBody>
          <a:bodyPr wrap="none" lIns="90488" tIns="44450" rIns="90488" bIns="44450">
            <a:spAutoFit/>
          </a:bodyPr>
          <a:lstStyle/>
          <a:p>
            <a:r>
              <a:rPr lang="en-US" sz="1800" b="1"/>
              <a:t>Renda</a:t>
            </a:r>
            <a:r>
              <a:rPr lang="en-US" sz="2000" b="1"/>
              <a:t> </a:t>
            </a:r>
            <a:r>
              <a:rPr lang="en-US" sz="1800" b="1"/>
              <a:t>($1.000)</a:t>
            </a:r>
          </a:p>
        </p:txBody>
      </p:sp>
      <p:sp>
        <p:nvSpPr>
          <p:cNvPr id="190476" name="Rectangle 12"/>
          <p:cNvSpPr>
            <a:spLocks noChangeArrowheads="1"/>
          </p:cNvSpPr>
          <p:nvPr/>
        </p:nvSpPr>
        <p:spPr bwMode="auto">
          <a:xfrm>
            <a:off x="2819400" y="6235700"/>
            <a:ext cx="2895600" cy="457200"/>
          </a:xfrm>
          <a:prstGeom prst="rect">
            <a:avLst/>
          </a:prstGeom>
          <a:noFill/>
          <a:ln w="12700">
            <a:noFill/>
            <a:miter lim="800000"/>
            <a:headEnd/>
            <a:tailEnd/>
          </a:ln>
          <a:effectLst/>
        </p:spPr>
        <p:txBody>
          <a:bodyPr wrap="none" anchor="ctr"/>
          <a:lstStyle/>
          <a:p>
            <a:endParaRPr lang="pt-BR"/>
          </a:p>
        </p:txBody>
      </p:sp>
      <p:sp>
        <p:nvSpPr>
          <p:cNvPr id="190477" name="Line 13"/>
          <p:cNvSpPr>
            <a:spLocks noChangeShapeType="1"/>
          </p:cNvSpPr>
          <p:nvPr/>
        </p:nvSpPr>
        <p:spPr bwMode="auto">
          <a:xfrm>
            <a:off x="2019300" y="5930900"/>
            <a:ext cx="4616450" cy="0"/>
          </a:xfrm>
          <a:prstGeom prst="line">
            <a:avLst/>
          </a:prstGeom>
          <a:noFill/>
          <a:ln w="25400">
            <a:solidFill>
              <a:schemeClr val="tx1"/>
            </a:solidFill>
            <a:round/>
            <a:headEnd/>
            <a:tailEnd/>
          </a:ln>
          <a:effectLst/>
        </p:spPr>
        <p:txBody>
          <a:bodyPr wrap="none" anchor="ctr"/>
          <a:lstStyle/>
          <a:p>
            <a:endParaRPr lang="pt-BR"/>
          </a:p>
        </p:txBody>
      </p:sp>
      <p:sp>
        <p:nvSpPr>
          <p:cNvPr id="190481" name="Rectangle 17"/>
          <p:cNvSpPr>
            <a:spLocks noChangeArrowheads="1"/>
          </p:cNvSpPr>
          <p:nvPr/>
        </p:nvSpPr>
        <p:spPr bwMode="auto">
          <a:xfrm>
            <a:off x="681038" y="2066925"/>
            <a:ext cx="1252537" cy="393700"/>
          </a:xfrm>
          <a:prstGeom prst="rect">
            <a:avLst/>
          </a:prstGeom>
          <a:noFill/>
          <a:ln w="12700">
            <a:noFill/>
            <a:miter lim="800000"/>
            <a:headEnd/>
            <a:tailEnd/>
          </a:ln>
          <a:effectLst/>
        </p:spPr>
        <p:txBody>
          <a:bodyPr wrap="none" lIns="90488" tIns="44450" rIns="90488" bIns="44450">
            <a:spAutoFit/>
          </a:bodyPr>
          <a:lstStyle/>
          <a:p>
            <a:r>
              <a:rPr lang="en-US" sz="2000" b="1"/>
              <a:t>Utilidade</a:t>
            </a:r>
          </a:p>
        </p:txBody>
      </p:sp>
      <p:sp>
        <p:nvSpPr>
          <p:cNvPr id="190483" name="Rectangle 19"/>
          <p:cNvSpPr>
            <a:spLocks noChangeArrowheads="1"/>
          </p:cNvSpPr>
          <p:nvPr/>
        </p:nvSpPr>
        <p:spPr bwMode="auto">
          <a:xfrm>
            <a:off x="1612900" y="5899150"/>
            <a:ext cx="307975" cy="363538"/>
          </a:xfrm>
          <a:prstGeom prst="rect">
            <a:avLst/>
          </a:prstGeom>
          <a:noFill/>
          <a:ln w="12700">
            <a:noFill/>
            <a:miter lim="800000"/>
            <a:headEnd/>
            <a:tailEnd/>
          </a:ln>
          <a:effectLst/>
        </p:spPr>
        <p:txBody>
          <a:bodyPr wrap="none" lIns="90488" tIns="44450" rIns="90488" bIns="44450">
            <a:spAutoFit/>
          </a:bodyPr>
          <a:lstStyle/>
          <a:p>
            <a:r>
              <a:rPr lang="en-US" sz="1800" b="1"/>
              <a:t>0</a:t>
            </a:r>
          </a:p>
        </p:txBody>
      </p:sp>
      <p:grpSp>
        <p:nvGrpSpPr>
          <p:cNvPr id="190523" name="Group 59"/>
          <p:cNvGrpSpPr>
            <a:grpSpLocks/>
          </p:cNvGrpSpPr>
          <p:nvPr/>
        </p:nvGrpSpPr>
        <p:grpSpPr bwMode="auto">
          <a:xfrm>
            <a:off x="1560513" y="1487488"/>
            <a:ext cx="7612062" cy="4776787"/>
            <a:chOff x="983" y="937"/>
            <a:chExt cx="4795" cy="3009"/>
          </a:xfrm>
        </p:grpSpPr>
        <p:grpSp>
          <p:nvGrpSpPr>
            <p:cNvPr id="190522" name="Group 58"/>
            <p:cNvGrpSpPr>
              <a:grpSpLocks/>
            </p:cNvGrpSpPr>
            <p:nvPr/>
          </p:nvGrpSpPr>
          <p:grpSpPr bwMode="auto">
            <a:xfrm>
              <a:off x="983" y="937"/>
              <a:ext cx="4795" cy="3009"/>
              <a:chOff x="944" y="937"/>
              <a:chExt cx="4795" cy="3009"/>
            </a:xfrm>
          </p:grpSpPr>
          <p:sp>
            <p:nvSpPr>
              <p:cNvPr id="190508" name="Freeform 44"/>
              <p:cNvSpPr>
                <a:spLocks/>
              </p:cNvSpPr>
              <p:nvPr/>
            </p:nvSpPr>
            <p:spPr bwMode="auto">
              <a:xfrm>
                <a:off x="1272" y="1932"/>
                <a:ext cx="2880" cy="1800"/>
              </a:xfrm>
              <a:custGeom>
                <a:avLst/>
                <a:gdLst/>
                <a:ahLst/>
                <a:cxnLst>
                  <a:cxn ang="0">
                    <a:pos x="0" y="1800"/>
                  </a:cxn>
                  <a:cxn ang="0">
                    <a:pos x="660" y="888"/>
                  </a:cxn>
                  <a:cxn ang="0">
                    <a:pos x="1092" y="528"/>
                  </a:cxn>
                  <a:cxn ang="0">
                    <a:pos x="2136" y="168"/>
                  </a:cxn>
                  <a:cxn ang="0">
                    <a:pos x="2880" y="0"/>
                  </a:cxn>
                </a:cxnLst>
                <a:rect l="0" t="0" r="r" b="b"/>
                <a:pathLst>
                  <a:path w="2880" h="1800">
                    <a:moveTo>
                      <a:pt x="0" y="1800"/>
                    </a:moveTo>
                    <a:cubicBezTo>
                      <a:pt x="239" y="1450"/>
                      <a:pt x="478" y="1100"/>
                      <a:pt x="660" y="888"/>
                    </a:cubicBezTo>
                    <a:cubicBezTo>
                      <a:pt x="842" y="676"/>
                      <a:pt x="846" y="648"/>
                      <a:pt x="1092" y="528"/>
                    </a:cubicBezTo>
                    <a:cubicBezTo>
                      <a:pt x="1338" y="408"/>
                      <a:pt x="1838" y="256"/>
                      <a:pt x="2136" y="168"/>
                    </a:cubicBezTo>
                    <a:cubicBezTo>
                      <a:pt x="2434" y="80"/>
                      <a:pt x="2657" y="40"/>
                      <a:pt x="2880" y="0"/>
                    </a:cubicBezTo>
                  </a:path>
                </a:pathLst>
              </a:custGeom>
              <a:noFill/>
              <a:ln w="57150" cap="flat" cmpd="sng">
                <a:solidFill>
                  <a:srgbClr val="996600"/>
                </a:solidFill>
                <a:prstDash val="solid"/>
                <a:round/>
                <a:headEnd type="none" w="med" len="med"/>
                <a:tailEnd type="none" w="med" len="med"/>
              </a:ln>
              <a:effectLst/>
            </p:spPr>
            <p:txBody>
              <a:bodyPr wrap="none" anchor="ctr">
                <a:spAutoFit/>
              </a:bodyPr>
              <a:lstStyle/>
              <a:p>
                <a:endParaRPr lang="pt-BR"/>
              </a:p>
            </p:txBody>
          </p:sp>
          <p:sp>
            <p:nvSpPr>
              <p:cNvPr id="190478" name="Rectangle 14"/>
              <p:cNvSpPr>
                <a:spLocks noChangeArrowheads="1"/>
              </p:cNvSpPr>
              <p:nvPr/>
            </p:nvSpPr>
            <p:spPr bwMode="auto">
              <a:xfrm>
                <a:off x="1796" y="3717"/>
                <a:ext cx="274" cy="229"/>
              </a:xfrm>
              <a:prstGeom prst="rect">
                <a:avLst/>
              </a:prstGeom>
              <a:noFill/>
              <a:ln w="12700">
                <a:noFill/>
                <a:miter lim="800000"/>
                <a:headEnd/>
                <a:tailEnd/>
              </a:ln>
              <a:effectLst/>
            </p:spPr>
            <p:txBody>
              <a:bodyPr wrap="none" lIns="90488" tIns="44450" rIns="90488" bIns="44450">
                <a:spAutoFit/>
              </a:bodyPr>
              <a:lstStyle/>
              <a:p>
                <a:r>
                  <a:rPr lang="en-US" sz="1800" b="1"/>
                  <a:t>10</a:t>
                </a:r>
              </a:p>
            </p:txBody>
          </p:sp>
          <p:sp>
            <p:nvSpPr>
              <p:cNvPr id="190484" name="Rectangle 20"/>
              <p:cNvSpPr>
                <a:spLocks noChangeArrowheads="1"/>
              </p:cNvSpPr>
              <p:nvPr/>
            </p:nvSpPr>
            <p:spPr bwMode="auto">
              <a:xfrm>
                <a:off x="2204" y="3717"/>
                <a:ext cx="274" cy="229"/>
              </a:xfrm>
              <a:prstGeom prst="rect">
                <a:avLst/>
              </a:prstGeom>
              <a:noFill/>
              <a:ln w="12700">
                <a:noFill/>
                <a:miter lim="800000"/>
                <a:headEnd/>
                <a:tailEnd/>
              </a:ln>
              <a:effectLst/>
            </p:spPr>
            <p:txBody>
              <a:bodyPr wrap="none" lIns="90488" tIns="44450" rIns="90488" bIns="44450">
                <a:spAutoFit/>
              </a:bodyPr>
              <a:lstStyle/>
              <a:p>
                <a:r>
                  <a:rPr lang="en-US" sz="1800" b="1"/>
                  <a:t>16</a:t>
                </a:r>
              </a:p>
            </p:txBody>
          </p:sp>
          <p:sp>
            <p:nvSpPr>
              <p:cNvPr id="190497" name="Rectangle 33"/>
              <p:cNvSpPr>
                <a:spLocks noChangeArrowheads="1"/>
              </p:cNvSpPr>
              <p:nvPr/>
            </p:nvSpPr>
            <p:spPr bwMode="auto">
              <a:xfrm>
                <a:off x="4185" y="937"/>
                <a:ext cx="1554" cy="1136"/>
              </a:xfrm>
              <a:prstGeom prst="rect">
                <a:avLst/>
              </a:prstGeom>
              <a:solidFill>
                <a:schemeClr val="hlink"/>
              </a:solidFill>
              <a:ln w="12700">
                <a:solidFill>
                  <a:schemeClr val="tx1"/>
                </a:solidFill>
                <a:miter lim="800000"/>
                <a:headEnd/>
                <a:tailEnd/>
              </a:ln>
              <a:effectLst/>
            </p:spPr>
            <p:txBody>
              <a:bodyPr wrap="none" lIns="90488" tIns="44450" rIns="90488" bIns="44450">
                <a:spAutoFit/>
              </a:bodyPr>
              <a:lstStyle/>
              <a:p>
                <a:pPr algn="ctr"/>
                <a:r>
                  <a:rPr lang="en-US" sz="1400" b="1"/>
                  <a:t>Aqui , o prêmio de risco</a:t>
                </a:r>
              </a:p>
              <a:p>
                <a:pPr algn="ctr"/>
                <a:r>
                  <a:rPr lang="en-US" sz="1400" b="1"/>
                  <a:t>é $4.000 porque uma </a:t>
                </a:r>
              </a:p>
              <a:p>
                <a:pPr algn="ctr"/>
                <a:r>
                  <a:rPr lang="en-US" sz="1400" b="1"/>
                  <a:t>renda garantida de $16.000</a:t>
                </a:r>
              </a:p>
              <a:p>
                <a:pPr algn="ctr"/>
                <a:r>
                  <a:rPr lang="en-US" sz="1400" b="1"/>
                  <a:t>proporciona à pessoa a</a:t>
                </a:r>
              </a:p>
              <a:p>
                <a:pPr algn="ctr"/>
                <a:r>
                  <a:rPr lang="en-US" sz="1400" b="1"/>
                  <a:t>mesma utilidade esperada </a:t>
                </a:r>
              </a:p>
              <a:p>
                <a:pPr algn="ctr"/>
                <a:r>
                  <a:rPr lang="en-US" sz="1400" b="1"/>
                  <a:t>que a renda incerta, </a:t>
                </a:r>
              </a:p>
              <a:p>
                <a:pPr algn="ctr"/>
                <a:r>
                  <a:rPr lang="en-US" sz="1400" b="1"/>
                  <a:t>que  tem um valor </a:t>
                </a:r>
              </a:p>
              <a:p>
                <a:pPr algn="ctr"/>
                <a:r>
                  <a:rPr lang="en-US" sz="1400" b="1"/>
                  <a:t>esperado de $20.000.</a:t>
                </a:r>
              </a:p>
            </p:txBody>
          </p:sp>
          <p:grpSp>
            <p:nvGrpSpPr>
              <p:cNvPr id="190519" name="Group 55"/>
              <p:cNvGrpSpPr>
                <a:grpSpLocks/>
              </p:cNvGrpSpPr>
              <p:nvPr/>
            </p:nvGrpSpPr>
            <p:grpSpPr bwMode="auto">
              <a:xfrm>
                <a:off x="944" y="1653"/>
                <a:ext cx="3310" cy="2293"/>
                <a:chOff x="944" y="1653"/>
                <a:chExt cx="3310" cy="2293"/>
              </a:xfrm>
            </p:grpSpPr>
            <p:sp>
              <p:nvSpPr>
                <p:cNvPr id="190475" name="Rectangle 11"/>
                <p:cNvSpPr>
                  <a:spLocks noChangeArrowheads="1"/>
                </p:cNvSpPr>
                <p:nvPr/>
              </p:nvSpPr>
              <p:spPr bwMode="auto">
                <a:xfrm>
                  <a:off x="944" y="2720"/>
                  <a:ext cx="274" cy="229"/>
                </a:xfrm>
                <a:prstGeom prst="rect">
                  <a:avLst/>
                </a:prstGeom>
                <a:noFill/>
                <a:ln w="12700">
                  <a:noFill/>
                  <a:miter lim="800000"/>
                  <a:headEnd/>
                  <a:tailEnd/>
                </a:ln>
                <a:effectLst/>
              </p:spPr>
              <p:txBody>
                <a:bodyPr wrap="none" lIns="90488" tIns="44450" rIns="90488" bIns="44450">
                  <a:spAutoFit/>
                </a:bodyPr>
                <a:lstStyle/>
                <a:p>
                  <a:r>
                    <a:rPr lang="en-US" sz="1800" b="1"/>
                    <a:t>10</a:t>
                  </a:r>
                </a:p>
              </p:txBody>
            </p:sp>
            <p:sp>
              <p:nvSpPr>
                <p:cNvPr id="190482" name="Rectangle 18"/>
                <p:cNvSpPr>
                  <a:spLocks noChangeArrowheads="1"/>
                </p:cNvSpPr>
                <p:nvPr/>
              </p:nvSpPr>
              <p:spPr bwMode="auto">
                <a:xfrm>
                  <a:off x="944" y="2012"/>
                  <a:ext cx="274" cy="229"/>
                </a:xfrm>
                <a:prstGeom prst="rect">
                  <a:avLst/>
                </a:prstGeom>
                <a:noFill/>
                <a:ln w="12700">
                  <a:noFill/>
                  <a:miter lim="800000"/>
                  <a:headEnd/>
                  <a:tailEnd/>
                </a:ln>
                <a:effectLst/>
              </p:spPr>
              <p:txBody>
                <a:bodyPr wrap="none" lIns="90488" tIns="44450" rIns="90488" bIns="44450">
                  <a:spAutoFit/>
                </a:bodyPr>
                <a:lstStyle/>
                <a:p>
                  <a:r>
                    <a:rPr lang="en-US" sz="1800" b="1"/>
                    <a:t>18</a:t>
                  </a:r>
                </a:p>
              </p:txBody>
            </p:sp>
            <p:sp>
              <p:nvSpPr>
                <p:cNvPr id="190485" name="Rectangle 21"/>
                <p:cNvSpPr>
                  <a:spLocks noChangeArrowheads="1"/>
                </p:cNvSpPr>
                <p:nvPr/>
              </p:nvSpPr>
              <p:spPr bwMode="auto">
                <a:xfrm>
                  <a:off x="3252" y="3717"/>
                  <a:ext cx="274" cy="229"/>
                </a:xfrm>
                <a:prstGeom prst="rect">
                  <a:avLst/>
                </a:prstGeom>
                <a:noFill/>
                <a:ln w="12700">
                  <a:noFill/>
                  <a:miter lim="800000"/>
                  <a:headEnd/>
                  <a:tailEnd/>
                </a:ln>
                <a:effectLst/>
              </p:spPr>
              <p:txBody>
                <a:bodyPr wrap="none" lIns="90488" tIns="44450" rIns="90488" bIns="44450">
                  <a:spAutoFit/>
                </a:bodyPr>
                <a:lstStyle/>
                <a:p>
                  <a:r>
                    <a:rPr lang="en-US" sz="1800" b="1"/>
                    <a:t>30</a:t>
                  </a:r>
                </a:p>
              </p:txBody>
            </p:sp>
            <p:sp>
              <p:nvSpPr>
                <p:cNvPr id="190492" name="Line 28"/>
                <p:cNvSpPr>
                  <a:spLocks noChangeShapeType="1"/>
                </p:cNvSpPr>
                <p:nvPr/>
              </p:nvSpPr>
              <p:spPr bwMode="auto">
                <a:xfrm>
                  <a:off x="1272" y="2112"/>
                  <a:ext cx="2096" cy="0"/>
                </a:xfrm>
                <a:prstGeom prst="line">
                  <a:avLst/>
                </a:prstGeom>
                <a:noFill/>
                <a:ln w="25400">
                  <a:solidFill>
                    <a:schemeClr val="tx1"/>
                  </a:solidFill>
                  <a:prstDash val="dash"/>
                  <a:round/>
                  <a:headEnd/>
                  <a:tailEnd/>
                </a:ln>
                <a:effectLst/>
              </p:spPr>
              <p:txBody>
                <a:bodyPr wrap="none" anchor="ctr"/>
                <a:lstStyle/>
                <a:p>
                  <a:endParaRPr lang="pt-BR"/>
                </a:p>
              </p:txBody>
            </p:sp>
            <p:sp>
              <p:nvSpPr>
                <p:cNvPr id="190493" name="Line 29"/>
                <p:cNvSpPr>
                  <a:spLocks noChangeShapeType="1"/>
                </p:cNvSpPr>
                <p:nvPr/>
              </p:nvSpPr>
              <p:spPr bwMode="auto">
                <a:xfrm>
                  <a:off x="1272" y="2460"/>
                  <a:ext cx="1028" cy="0"/>
                </a:xfrm>
                <a:prstGeom prst="line">
                  <a:avLst/>
                </a:prstGeom>
                <a:noFill/>
                <a:ln w="25400">
                  <a:solidFill>
                    <a:schemeClr val="tx1"/>
                  </a:solidFill>
                  <a:prstDash val="dash"/>
                  <a:round/>
                  <a:headEnd/>
                  <a:tailEnd/>
                </a:ln>
                <a:effectLst/>
              </p:spPr>
              <p:txBody>
                <a:bodyPr wrap="none" anchor="ctr"/>
                <a:lstStyle/>
                <a:p>
                  <a:endParaRPr lang="pt-BR"/>
                </a:p>
              </p:txBody>
            </p:sp>
            <p:sp>
              <p:nvSpPr>
                <p:cNvPr id="190494" name="Line 30"/>
                <p:cNvSpPr>
                  <a:spLocks noChangeShapeType="1"/>
                </p:cNvSpPr>
                <p:nvPr/>
              </p:nvSpPr>
              <p:spPr bwMode="auto">
                <a:xfrm>
                  <a:off x="1272" y="2832"/>
                  <a:ext cx="632" cy="0"/>
                </a:xfrm>
                <a:prstGeom prst="line">
                  <a:avLst/>
                </a:prstGeom>
                <a:noFill/>
                <a:ln w="25400">
                  <a:solidFill>
                    <a:schemeClr val="tx1"/>
                  </a:solidFill>
                  <a:prstDash val="dash"/>
                  <a:round/>
                  <a:headEnd/>
                  <a:tailEnd/>
                </a:ln>
                <a:effectLst/>
              </p:spPr>
              <p:txBody>
                <a:bodyPr wrap="none" anchor="ctr"/>
                <a:lstStyle/>
                <a:p>
                  <a:endParaRPr lang="pt-BR"/>
                </a:p>
              </p:txBody>
            </p:sp>
            <p:sp>
              <p:nvSpPr>
                <p:cNvPr id="190495" name="Line 31"/>
                <p:cNvSpPr>
                  <a:spLocks noChangeShapeType="1"/>
                </p:cNvSpPr>
                <p:nvPr/>
              </p:nvSpPr>
              <p:spPr bwMode="auto">
                <a:xfrm>
                  <a:off x="1920" y="2844"/>
                  <a:ext cx="0" cy="884"/>
                </a:xfrm>
                <a:prstGeom prst="line">
                  <a:avLst/>
                </a:prstGeom>
                <a:noFill/>
                <a:ln w="25400">
                  <a:solidFill>
                    <a:schemeClr val="tx1"/>
                  </a:solidFill>
                  <a:prstDash val="dash"/>
                  <a:round/>
                  <a:headEnd/>
                  <a:tailEnd/>
                </a:ln>
                <a:effectLst/>
              </p:spPr>
              <p:txBody>
                <a:bodyPr wrap="none" anchor="ctr"/>
                <a:lstStyle/>
                <a:p>
                  <a:endParaRPr lang="pt-BR"/>
                </a:p>
              </p:txBody>
            </p:sp>
            <p:sp>
              <p:nvSpPr>
                <p:cNvPr id="190496" name="Line 32"/>
                <p:cNvSpPr>
                  <a:spLocks noChangeShapeType="1"/>
                </p:cNvSpPr>
                <p:nvPr/>
              </p:nvSpPr>
              <p:spPr bwMode="auto">
                <a:xfrm>
                  <a:off x="4104" y="1944"/>
                  <a:ext cx="0" cy="1784"/>
                </a:xfrm>
                <a:prstGeom prst="line">
                  <a:avLst/>
                </a:prstGeom>
                <a:noFill/>
                <a:ln w="25400">
                  <a:solidFill>
                    <a:schemeClr val="tx1"/>
                  </a:solidFill>
                  <a:prstDash val="dash"/>
                  <a:round/>
                  <a:headEnd/>
                  <a:tailEnd/>
                </a:ln>
                <a:effectLst/>
              </p:spPr>
              <p:txBody>
                <a:bodyPr wrap="none" anchor="ctr"/>
                <a:lstStyle/>
                <a:p>
                  <a:endParaRPr lang="pt-BR"/>
                </a:p>
              </p:txBody>
            </p:sp>
            <p:sp>
              <p:nvSpPr>
                <p:cNvPr id="190498" name="Line 34"/>
                <p:cNvSpPr>
                  <a:spLocks noChangeShapeType="1"/>
                </p:cNvSpPr>
                <p:nvPr/>
              </p:nvSpPr>
              <p:spPr bwMode="auto">
                <a:xfrm>
                  <a:off x="3384" y="2100"/>
                  <a:ext cx="0" cy="1628"/>
                </a:xfrm>
                <a:prstGeom prst="line">
                  <a:avLst/>
                </a:prstGeom>
                <a:noFill/>
                <a:ln w="25400">
                  <a:solidFill>
                    <a:schemeClr val="tx1"/>
                  </a:solidFill>
                  <a:prstDash val="dash"/>
                  <a:round/>
                  <a:headEnd/>
                  <a:tailEnd/>
                </a:ln>
                <a:effectLst/>
              </p:spPr>
              <p:txBody>
                <a:bodyPr wrap="none" anchor="ctr"/>
                <a:lstStyle/>
                <a:p>
                  <a:endParaRPr lang="pt-BR"/>
                </a:p>
              </p:txBody>
            </p:sp>
            <p:sp>
              <p:nvSpPr>
                <p:cNvPr id="190503" name="Rectangle 39"/>
                <p:cNvSpPr>
                  <a:spLocks noChangeArrowheads="1"/>
                </p:cNvSpPr>
                <p:nvPr/>
              </p:nvSpPr>
              <p:spPr bwMode="auto">
                <a:xfrm>
                  <a:off x="3980" y="3717"/>
                  <a:ext cx="274" cy="229"/>
                </a:xfrm>
                <a:prstGeom prst="rect">
                  <a:avLst/>
                </a:prstGeom>
                <a:noFill/>
                <a:ln w="12700">
                  <a:noFill/>
                  <a:miter lim="800000"/>
                  <a:headEnd/>
                  <a:tailEnd/>
                </a:ln>
                <a:effectLst/>
              </p:spPr>
              <p:txBody>
                <a:bodyPr wrap="none" lIns="90488" tIns="44450" rIns="90488" bIns="44450">
                  <a:spAutoFit/>
                </a:bodyPr>
                <a:lstStyle/>
                <a:p>
                  <a:r>
                    <a:rPr lang="en-US" sz="1800" b="1"/>
                    <a:t>40</a:t>
                  </a:r>
                </a:p>
              </p:txBody>
            </p:sp>
            <p:sp>
              <p:nvSpPr>
                <p:cNvPr id="190504" name="Rectangle 40"/>
                <p:cNvSpPr>
                  <a:spLocks noChangeArrowheads="1"/>
                </p:cNvSpPr>
                <p:nvPr/>
              </p:nvSpPr>
              <p:spPr bwMode="auto">
                <a:xfrm>
                  <a:off x="944" y="1832"/>
                  <a:ext cx="274" cy="229"/>
                </a:xfrm>
                <a:prstGeom prst="rect">
                  <a:avLst/>
                </a:prstGeom>
                <a:noFill/>
                <a:ln w="12700">
                  <a:noFill/>
                  <a:miter lim="800000"/>
                  <a:headEnd/>
                  <a:tailEnd/>
                </a:ln>
                <a:effectLst/>
              </p:spPr>
              <p:txBody>
                <a:bodyPr wrap="none" lIns="90488" tIns="44450" rIns="90488" bIns="44450">
                  <a:spAutoFit/>
                </a:bodyPr>
                <a:lstStyle/>
                <a:p>
                  <a:r>
                    <a:rPr lang="en-US" sz="1800" b="1"/>
                    <a:t>20</a:t>
                  </a:r>
                </a:p>
              </p:txBody>
            </p:sp>
            <p:sp>
              <p:nvSpPr>
                <p:cNvPr id="190506" name="Line 42"/>
                <p:cNvSpPr>
                  <a:spLocks noChangeShapeType="1"/>
                </p:cNvSpPr>
                <p:nvPr/>
              </p:nvSpPr>
              <p:spPr bwMode="auto">
                <a:xfrm>
                  <a:off x="1272" y="1944"/>
                  <a:ext cx="2804" cy="0"/>
                </a:xfrm>
                <a:prstGeom prst="line">
                  <a:avLst/>
                </a:prstGeom>
                <a:noFill/>
                <a:ln w="25400">
                  <a:solidFill>
                    <a:schemeClr val="tx1"/>
                  </a:solidFill>
                  <a:prstDash val="dash"/>
                  <a:round/>
                  <a:headEnd/>
                  <a:tailEnd/>
                </a:ln>
                <a:effectLst/>
              </p:spPr>
              <p:txBody>
                <a:bodyPr wrap="none" anchor="ctr"/>
                <a:lstStyle/>
                <a:p>
                  <a:endParaRPr lang="pt-BR"/>
                </a:p>
              </p:txBody>
            </p:sp>
            <p:sp>
              <p:nvSpPr>
                <p:cNvPr id="190469" name="Line 5"/>
                <p:cNvSpPr>
                  <a:spLocks noChangeShapeType="1"/>
                </p:cNvSpPr>
                <p:nvPr/>
              </p:nvSpPr>
              <p:spPr bwMode="auto">
                <a:xfrm>
                  <a:off x="2364" y="2460"/>
                  <a:ext cx="0" cy="1268"/>
                </a:xfrm>
                <a:prstGeom prst="line">
                  <a:avLst/>
                </a:prstGeom>
                <a:noFill/>
                <a:ln w="25400">
                  <a:solidFill>
                    <a:schemeClr val="tx1"/>
                  </a:solidFill>
                  <a:prstDash val="dash"/>
                  <a:round/>
                  <a:headEnd/>
                  <a:tailEnd/>
                </a:ln>
                <a:effectLst/>
              </p:spPr>
              <p:txBody>
                <a:bodyPr wrap="none" anchor="ctr"/>
                <a:lstStyle/>
                <a:p>
                  <a:endParaRPr lang="pt-BR"/>
                </a:p>
              </p:txBody>
            </p:sp>
            <p:sp>
              <p:nvSpPr>
                <p:cNvPr id="190480" name="Rectangle 16"/>
                <p:cNvSpPr>
                  <a:spLocks noChangeArrowheads="1"/>
                </p:cNvSpPr>
                <p:nvPr/>
              </p:nvSpPr>
              <p:spPr bwMode="auto">
                <a:xfrm>
                  <a:off x="944" y="2363"/>
                  <a:ext cx="274" cy="229"/>
                </a:xfrm>
                <a:prstGeom prst="rect">
                  <a:avLst/>
                </a:prstGeom>
                <a:noFill/>
                <a:ln w="12700">
                  <a:noFill/>
                  <a:miter lim="800000"/>
                  <a:headEnd/>
                  <a:tailEnd/>
                </a:ln>
                <a:effectLst/>
              </p:spPr>
              <p:txBody>
                <a:bodyPr wrap="none" lIns="90488" tIns="44450" rIns="90488" bIns="44450">
                  <a:spAutoFit/>
                </a:bodyPr>
                <a:lstStyle/>
                <a:p>
                  <a:r>
                    <a:rPr lang="en-US" sz="1800" b="1"/>
                    <a:t>14</a:t>
                  </a:r>
                </a:p>
              </p:txBody>
            </p:sp>
            <p:sp>
              <p:nvSpPr>
                <p:cNvPr id="190486" name="Oval 22"/>
                <p:cNvSpPr>
                  <a:spLocks noChangeArrowheads="1"/>
                </p:cNvSpPr>
                <p:nvPr/>
              </p:nvSpPr>
              <p:spPr bwMode="auto">
                <a:xfrm>
                  <a:off x="1884" y="277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90487" name="Oval 23"/>
                <p:cNvSpPr>
                  <a:spLocks noChangeArrowheads="1"/>
                </p:cNvSpPr>
                <p:nvPr/>
              </p:nvSpPr>
              <p:spPr bwMode="auto">
                <a:xfrm>
                  <a:off x="2316" y="241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90489" name="Rectangle 25"/>
                <p:cNvSpPr>
                  <a:spLocks noChangeArrowheads="1"/>
                </p:cNvSpPr>
                <p:nvPr/>
              </p:nvSpPr>
              <p:spPr bwMode="auto">
                <a:xfrm>
                  <a:off x="1665" y="2553"/>
                  <a:ext cx="230" cy="248"/>
                </a:xfrm>
                <a:prstGeom prst="rect">
                  <a:avLst/>
                </a:prstGeom>
                <a:noFill/>
                <a:ln w="12700">
                  <a:noFill/>
                  <a:miter lim="800000"/>
                  <a:headEnd/>
                  <a:tailEnd/>
                </a:ln>
                <a:effectLst/>
              </p:spPr>
              <p:txBody>
                <a:bodyPr wrap="none" lIns="90488" tIns="44450" rIns="90488" bIns="44450">
                  <a:spAutoFit/>
                </a:bodyPr>
                <a:lstStyle/>
                <a:p>
                  <a:r>
                    <a:rPr lang="en-US" sz="2000" b="1" i="1"/>
                    <a:t>A</a:t>
                  </a:r>
                </a:p>
              </p:txBody>
            </p:sp>
            <p:sp>
              <p:nvSpPr>
                <p:cNvPr id="190490" name="Rectangle 26"/>
                <p:cNvSpPr>
                  <a:spLocks noChangeArrowheads="1"/>
                </p:cNvSpPr>
                <p:nvPr/>
              </p:nvSpPr>
              <p:spPr bwMode="auto">
                <a:xfrm>
                  <a:off x="2121" y="2229"/>
                  <a:ext cx="230" cy="248"/>
                </a:xfrm>
                <a:prstGeom prst="rect">
                  <a:avLst/>
                </a:prstGeom>
                <a:noFill/>
                <a:ln w="12700">
                  <a:noFill/>
                  <a:miter lim="800000"/>
                  <a:headEnd/>
                  <a:tailEnd/>
                </a:ln>
                <a:effectLst/>
              </p:spPr>
              <p:txBody>
                <a:bodyPr wrap="none" lIns="90488" tIns="44450" rIns="90488" bIns="44450">
                  <a:spAutoFit/>
                </a:bodyPr>
                <a:lstStyle/>
                <a:p>
                  <a:r>
                    <a:rPr lang="en-US" sz="2000" b="1" i="1"/>
                    <a:t>C</a:t>
                  </a:r>
                </a:p>
              </p:txBody>
            </p:sp>
            <p:sp>
              <p:nvSpPr>
                <p:cNvPr id="190491" name="Rectangle 27"/>
                <p:cNvSpPr>
                  <a:spLocks noChangeArrowheads="1"/>
                </p:cNvSpPr>
                <p:nvPr/>
              </p:nvSpPr>
              <p:spPr bwMode="auto">
                <a:xfrm>
                  <a:off x="3381" y="2061"/>
                  <a:ext cx="221" cy="248"/>
                </a:xfrm>
                <a:prstGeom prst="rect">
                  <a:avLst/>
                </a:prstGeom>
                <a:noFill/>
                <a:ln w="12700">
                  <a:noFill/>
                  <a:miter lim="800000"/>
                  <a:headEnd/>
                  <a:tailEnd/>
                </a:ln>
                <a:effectLst/>
              </p:spPr>
              <p:txBody>
                <a:bodyPr wrap="none" lIns="90488" tIns="44450" rIns="90488" bIns="44450">
                  <a:spAutoFit/>
                </a:bodyPr>
                <a:lstStyle/>
                <a:p>
                  <a:r>
                    <a:rPr lang="en-US" sz="2000" b="1" i="1"/>
                    <a:t>E</a:t>
                  </a:r>
                </a:p>
              </p:txBody>
            </p:sp>
            <p:sp>
              <p:nvSpPr>
                <p:cNvPr id="190505" name="Oval 41"/>
                <p:cNvSpPr>
                  <a:spLocks noChangeArrowheads="1"/>
                </p:cNvSpPr>
                <p:nvPr/>
              </p:nvSpPr>
              <p:spPr bwMode="auto">
                <a:xfrm>
                  <a:off x="3348" y="205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90507" name="Oval 43"/>
                <p:cNvSpPr>
                  <a:spLocks noChangeArrowheads="1"/>
                </p:cNvSpPr>
                <p:nvPr/>
              </p:nvSpPr>
              <p:spPr bwMode="auto">
                <a:xfrm>
                  <a:off x="4080" y="1896"/>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90512" name="Rectangle 48"/>
                <p:cNvSpPr>
                  <a:spLocks noChangeArrowheads="1"/>
                </p:cNvSpPr>
                <p:nvPr/>
              </p:nvSpPr>
              <p:spPr bwMode="auto">
                <a:xfrm>
                  <a:off x="3909" y="1653"/>
                  <a:ext cx="238" cy="248"/>
                </a:xfrm>
                <a:prstGeom prst="rect">
                  <a:avLst/>
                </a:prstGeom>
                <a:noFill/>
                <a:ln w="12700">
                  <a:noFill/>
                  <a:miter lim="800000"/>
                  <a:headEnd/>
                  <a:tailEnd/>
                </a:ln>
                <a:effectLst/>
              </p:spPr>
              <p:txBody>
                <a:bodyPr wrap="none" lIns="90488" tIns="44450" rIns="90488" bIns="44450">
                  <a:spAutoFit/>
                </a:bodyPr>
                <a:lstStyle/>
                <a:p>
                  <a:r>
                    <a:rPr lang="en-US" sz="2000" b="1" i="1"/>
                    <a:t>G</a:t>
                  </a:r>
                </a:p>
              </p:txBody>
            </p:sp>
          </p:grpSp>
        </p:grpSp>
        <p:grpSp>
          <p:nvGrpSpPr>
            <p:cNvPr id="190521" name="Group 57"/>
            <p:cNvGrpSpPr>
              <a:grpSpLocks/>
            </p:cNvGrpSpPr>
            <p:nvPr/>
          </p:nvGrpSpPr>
          <p:grpSpPr bwMode="auto">
            <a:xfrm>
              <a:off x="1995" y="1014"/>
              <a:ext cx="1945" cy="2932"/>
              <a:chOff x="1956" y="1014"/>
              <a:chExt cx="1945" cy="2932"/>
            </a:xfrm>
          </p:grpSpPr>
          <p:sp>
            <p:nvSpPr>
              <p:cNvPr id="190479" name="Rectangle 15"/>
              <p:cNvSpPr>
                <a:spLocks noChangeArrowheads="1"/>
              </p:cNvSpPr>
              <p:nvPr/>
            </p:nvSpPr>
            <p:spPr bwMode="auto">
              <a:xfrm>
                <a:off x="2524" y="3717"/>
                <a:ext cx="274" cy="229"/>
              </a:xfrm>
              <a:prstGeom prst="rect">
                <a:avLst/>
              </a:prstGeom>
              <a:noFill/>
              <a:ln w="12700">
                <a:noFill/>
                <a:miter lim="800000"/>
                <a:headEnd/>
                <a:tailEnd/>
              </a:ln>
              <a:effectLst/>
            </p:spPr>
            <p:txBody>
              <a:bodyPr wrap="none" lIns="90488" tIns="44450" rIns="90488" bIns="44450">
                <a:spAutoFit/>
              </a:bodyPr>
              <a:lstStyle/>
              <a:p>
                <a:r>
                  <a:rPr lang="en-US" sz="1800" b="1"/>
                  <a:t>20</a:t>
                </a:r>
              </a:p>
            </p:txBody>
          </p:sp>
          <p:sp>
            <p:nvSpPr>
              <p:cNvPr id="190509" name="Line 45"/>
              <p:cNvSpPr>
                <a:spLocks noChangeShapeType="1"/>
              </p:cNvSpPr>
              <p:nvPr/>
            </p:nvSpPr>
            <p:spPr bwMode="auto">
              <a:xfrm>
                <a:off x="2652" y="2460"/>
                <a:ext cx="0" cy="1268"/>
              </a:xfrm>
              <a:prstGeom prst="line">
                <a:avLst/>
              </a:prstGeom>
              <a:noFill/>
              <a:ln w="25400">
                <a:solidFill>
                  <a:schemeClr val="tx1"/>
                </a:solidFill>
                <a:prstDash val="dash"/>
                <a:round/>
                <a:headEnd/>
                <a:tailEnd/>
              </a:ln>
              <a:effectLst/>
            </p:spPr>
            <p:txBody>
              <a:bodyPr wrap="none" anchor="ctr"/>
              <a:lstStyle/>
              <a:p>
                <a:endParaRPr lang="pt-BR"/>
              </a:p>
            </p:txBody>
          </p:sp>
          <p:grpSp>
            <p:nvGrpSpPr>
              <p:cNvPr id="190520" name="Group 56"/>
              <p:cNvGrpSpPr>
                <a:grpSpLocks/>
              </p:cNvGrpSpPr>
              <p:nvPr/>
            </p:nvGrpSpPr>
            <p:grpSpPr bwMode="auto">
              <a:xfrm>
                <a:off x="1956" y="1014"/>
                <a:ext cx="1945" cy="1806"/>
                <a:chOff x="1956" y="1014"/>
                <a:chExt cx="1945" cy="1806"/>
              </a:xfrm>
            </p:grpSpPr>
            <p:sp>
              <p:nvSpPr>
                <p:cNvPr id="190511" name="Freeform 47"/>
                <p:cNvSpPr>
                  <a:spLocks/>
                </p:cNvSpPr>
                <p:nvPr/>
              </p:nvSpPr>
              <p:spPr bwMode="auto">
                <a:xfrm>
                  <a:off x="1956" y="2100"/>
                  <a:ext cx="1440" cy="720"/>
                </a:xfrm>
                <a:custGeom>
                  <a:avLst/>
                  <a:gdLst/>
                  <a:ahLst/>
                  <a:cxnLst>
                    <a:cxn ang="0">
                      <a:pos x="0" y="720"/>
                    </a:cxn>
                    <a:cxn ang="0">
                      <a:pos x="684" y="360"/>
                    </a:cxn>
                    <a:cxn ang="0">
                      <a:pos x="1440" y="0"/>
                    </a:cxn>
                  </a:cxnLst>
                  <a:rect l="0" t="0" r="r" b="b"/>
                  <a:pathLst>
                    <a:path w="1440" h="720">
                      <a:moveTo>
                        <a:pt x="0" y="720"/>
                      </a:moveTo>
                      <a:lnTo>
                        <a:pt x="684" y="360"/>
                      </a:lnTo>
                      <a:lnTo>
                        <a:pt x="1440" y="0"/>
                      </a:lnTo>
                    </a:path>
                  </a:pathLst>
                </a:custGeom>
                <a:noFill/>
                <a:ln w="38100" cap="flat" cmpd="sng">
                  <a:solidFill>
                    <a:schemeClr val="tx1"/>
                  </a:solidFill>
                  <a:prstDash val="solid"/>
                  <a:round/>
                  <a:headEnd type="none" w="med" len="med"/>
                  <a:tailEnd type="none" w="med" len="med"/>
                </a:ln>
                <a:effectLst/>
              </p:spPr>
              <p:txBody>
                <a:bodyPr wrap="none" anchor="ctr">
                  <a:spAutoFit/>
                </a:bodyPr>
                <a:lstStyle/>
                <a:p>
                  <a:endParaRPr lang="pt-BR"/>
                </a:p>
              </p:txBody>
            </p:sp>
            <p:sp>
              <p:nvSpPr>
                <p:cNvPr id="190468" name="Line 4"/>
                <p:cNvSpPr>
                  <a:spLocks noChangeShapeType="1"/>
                </p:cNvSpPr>
                <p:nvPr/>
              </p:nvSpPr>
              <p:spPr bwMode="auto">
                <a:xfrm>
                  <a:off x="2392" y="2460"/>
                  <a:ext cx="276" cy="0"/>
                </a:xfrm>
                <a:prstGeom prst="line">
                  <a:avLst/>
                </a:prstGeom>
                <a:noFill/>
                <a:ln w="50800">
                  <a:solidFill>
                    <a:srgbClr val="0033CC"/>
                  </a:solidFill>
                  <a:round/>
                  <a:headEnd/>
                  <a:tailEnd/>
                </a:ln>
                <a:effectLst/>
              </p:spPr>
              <p:txBody>
                <a:bodyPr wrap="none" anchor="ctr"/>
                <a:lstStyle/>
                <a:p>
                  <a:endParaRPr lang="pt-BR"/>
                </a:p>
              </p:txBody>
            </p:sp>
            <p:sp>
              <p:nvSpPr>
                <p:cNvPr id="190500" name="Rectangle 36"/>
                <p:cNvSpPr>
                  <a:spLocks noChangeArrowheads="1"/>
                </p:cNvSpPr>
                <p:nvPr/>
              </p:nvSpPr>
              <p:spPr bwMode="auto">
                <a:xfrm>
                  <a:off x="2697" y="2433"/>
                  <a:ext cx="212" cy="248"/>
                </a:xfrm>
                <a:prstGeom prst="rect">
                  <a:avLst/>
                </a:prstGeom>
                <a:noFill/>
                <a:ln w="12700">
                  <a:noFill/>
                  <a:miter lim="800000"/>
                  <a:headEnd/>
                  <a:tailEnd/>
                </a:ln>
                <a:effectLst/>
              </p:spPr>
              <p:txBody>
                <a:bodyPr wrap="none" lIns="90488" tIns="44450" rIns="90488" bIns="44450">
                  <a:spAutoFit/>
                </a:bodyPr>
                <a:lstStyle/>
                <a:p>
                  <a:r>
                    <a:rPr lang="en-US" sz="2000" b="1" i="1"/>
                    <a:t>F</a:t>
                  </a:r>
                </a:p>
              </p:txBody>
            </p:sp>
            <p:sp>
              <p:nvSpPr>
                <p:cNvPr id="190501" name="Rectangle 37"/>
                <p:cNvSpPr>
                  <a:spLocks noChangeArrowheads="1"/>
                </p:cNvSpPr>
                <p:nvPr/>
              </p:nvSpPr>
              <p:spPr bwMode="auto">
                <a:xfrm>
                  <a:off x="2579" y="1014"/>
                  <a:ext cx="1322" cy="248"/>
                </a:xfrm>
                <a:prstGeom prst="rect">
                  <a:avLst/>
                </a:prstGeom>
                <a:noFill/>
                <a:ln w="12700">
                  <a:noFill/>
                  <a:miter lim="800000"/>
                  <a:headEnd/>
                  <a:tailEnd/>
                </a:ln>
                <a:effectLst/>
              </p:spPr>
              <p:txBody>
                <a:bodyPr wrap="none" lIns="90488" tIns="44450" rIns="90488" bIns="44450">
                  <a:spAutoFit/>
                </a:bodyPr>
                <a:lstStyle/>
                <a:p>
                  <a:r>
                    <a:rPr lang="en-US" sz="2000" b="1"/>
                    <a:t>Prêmio do risco</a:t>
                  </a:r>
                </a:p>
              </p:txBody>
            </p:sp>
            <p:sp>
              <p:nvSpPr>
                <p:cNvPr id="190502" name="Line 38"/>
                <p:cNvSpPr>
                  <a:spLocks noChangeShapeType="1"/>
                </p:cNvSpPr>
                <p:nvPr/>
              </p:nvSpPr>
              <p:spPr bwMode="auto">
                <a:xfrm flipH="1">
                  <a:off x="2560" y="1284"/>
                  <a:ext cx="348" cy="1124"/>
                </a:xfrm>
                <a:prstGeom prst="line">
                  <a:avLst/>
                </a:prstGeom>
                <a:noFill/>
                <a:ln w="25400">
                  <a:solidFill>
                    <a:schemeClr val="tx1"/>
                  </a:solidFill>
                  <a:round/>
                  <a:headEnd/>
                  <a:tailEnd type="triangle" w="med" len="med"/>
                </a:ln>
                <a:effectLst/>
              </p:spPr>
              <p:txBody>
                <a:bodyPr wrap="none" anchor="ctr"/>
                <a:lstStyle/>
                <a:p>
                  <a:endParaRPr lang="pt-BR"/>
                </a:p>
              </p:txBody>
            </p:sp>
            <p:sp>
              <p:nvSpPr>
                <p:cNvPr id="190510" name="Oval 46"/>
                <p:cNvSpPr>
                  <a:spLocks noChangeArrowheads="1"/>
                </p:cNvSpPr>
                <p:nvPr/>
              </p:nvSpPr>
              <p:spPr bwMode="auto">
                <a:xfrm>
                  <a:off x="2592" y="241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grpSp>
        </p:grpSp>
      </p:grpSp>
      <p:sp>
        <p:nvSpPr>
          <p:cNvPr id="190517" name="Rectangle 53"/>
          <p:cNvSpPr>
            <a:spLocks noGrp="1" noChangeArrowheads="1"/>
          </p:cNvSpPr>
          <p:nvPr>
            <p:ph type="title"/>
          </p:nvPr>
        </p:nvSpPr>
        <p:spPr>
          <a:xfrm>
            <a:off x="131763" y="190500"/>
            <a:ext cx="8923337" cy="781050"/>
          </a:xfrm>
          <a:noFill/>
          <a:ln/>
        </p:spPr>
        <p:txBody>
          <a:bodyPr/>
          <a:lstStyle/>
          <a:p>
            <a:r>
              <a:rPr lang="pt-BR"/>
              <a:t>Preferências em relação ao risco</a:t>
            </a:r>
          </a:p>
        </p:txBody>
      </p:sp>
      <p:sp>
        <p:nvSpPr>
          <p:cNvPr id="190518" name="Text Box 54"/>
          <p:cNvSpPr txBox="1">
            <a:spLocks noChangeArrowheads="1"/>
          </p:cNvSpPr>
          <p:nvPr/>
        </p:nvSpPr>
        <p:spPr bwMode="auto">
          <a:xfrm>
            <a:off x="987425" y="1204913"/>
            <a:ext cx="288448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Prêmio do risco</a:t>
            </a:r>
            <a:endParaRPr lang="en-US" sz="3200" b="1"/>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0523"/>
                                        </p:tgtEl>
                                        <p:attrNameLst>
                                          <p:attrName>style.visibility</p:attrName>
                                        </p:attrNameLst>
                                      </p:cBhvr>
                                      <p:to>
                                        <p:strVal val="visible"/>
                                      </p:to>
                                    </p:set>
                                    <p:animEffect transition="in" filter="wipe(left)">
                                      <p:cBhvr>
                                        <p:cTn id="7" dur="500"/>
                                        <p:tgtEl>
                                          <p:spTgt spid="190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F5C337ED-2511-43C4-BC59-3E2533A19F8D}" type="slidenum">
              <a:rPr lang="en-US"/>
              <a:pPr/>
              <a:t>59</a:t>
            </a:fld>
            <a:endParaRPr lang="en-US" b="0">
              <a:latin typeface="Times New Roman" pitchFamily="18" charset="0"/>
            </a:endParaRPr>
          </a:p>
        </p:txBody>
      </p:sp>
      <p:sp>
        <p:nvSpPr>
          <p:cNvPr id="19251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9251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92516" name="Rectangle 4"/>
          <p:cNvSpPr>
            <a:spLocks noGrp="1" noChangeArrowheads="1"/>
          </p:cNvSpPr>
          <p:nvPr>
            <p:ph type="title"/>
          </p:nvPr>
        </p:nvSpPr>
        <p:spPr>
          <a:xfrm>
            <a:off x="131763" y="190500"/>
            <a:ext cx="8948737" cy="781050"/>
          </a:xfrm>
          <a:noFill/>
          <a:ln/>
        </p:spPr>
        <p:txBody>
          <a:bodyPr/>
          <a:lstStyle/>
          <a:p>
            <a:r>
              <a:rPr lang="pt-BR"/>
              <a:t>Preferências em relação ao risco</a:t>
            </a:r>
          </a:p>
        </p:txBody>
      </p:sp>
      <p:sp>
        <p:nvSpPr>
          <p:cNvPr id="192517" name="Rectangle 5"/>
          <p:cNvSpPr>
            <a:spLocks noGrp="1" noChangeArrowheads="1"/>
          </p:cNvSpPr>
          <p:nvPr>
            <p:ph type="body" idx="1"/>
          </p:nvPr>
        </p:nvSpPr>
        <p:spPr>
          <a:xfrm>
            <a:off x="1143000" y="2212975"/>
            <a:ext cx="7772400" cy="3730625"/>
          </a:xfrm>
          <a:noFill/>
          <a:ln/>
        </p:spPr>
        <p:txBody>
          <a:bodyPr/>
          <a:lstStyle/>
          <a:p>
            <a:pPr>
              <a:spcBef>
                <a:spcPct val="70000"/>
              </a:spcBef>
            </a:pPr>
            <a:r>
              <a:rPr lang="pt-BR"/>
              <a:t>A variabilidade de payoffs potenciais aumenta o prêmio de risco.</a:t>
            </a:r>
          </a:p>
          <a:p>
            <a:pPr>
              <a:spcBef>
                <a:spcPct val="70000"/>
              </a:spcBef>
            </a:pPr>
            <a:r>
              <a:rPr lang="pt-BR"/>
              <a:t>Exemplo:</a:t>
            </a:r>
          </a:p>
          <a:p>
            <a:pPr lvl="1">
              <a:buSzPct val="75000"/>
            </a:pPr>
            <a:r>
              <a:rPr lang="pt-BR"/>
              <a:t>Um emprego tem 0,5 de probabilidade de pagar $40.000 (utilidade 20) e 0,5 de chance de pagar 0 (utilidade 0).</a:t>
            </a:r>
          </a:p>
        </p:txBody>
      </p:sp>
      <p:sp>
        <p:nvSpPr>
          <p:cNvPr id="192518" name="Text Box 6"/>
          <p:cNvSpPr txBox="1">
            <a:spLocks noChangeArrowheads="1"/>
          </p:cNvSpPr>
          <p:nvPr/>
        </p:nvSpPr>
        <p:spPr bwMode="auto">
          <a:xfrm>
            <a:off x="531813" y="1427163"/>
            <a:ext cx="44926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Renda e aversão ao risco</a:t>
            </a:r>
            <a:endParaRPr lang="en-US" sz="3200" b="1"/>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517">
                                            <p:txEl>
                                              <p:pRg st="0" end="0"/>
                                            </p:txEl>
                                          </p:spTgt>
                                        </p:tgtEl>
                                        <p:attrNameLst>
                                          <p:attrName>style.visibility</p:attrName>
                                        </p:attrNameLst>
                                      </p:cBhvr>
                                      <p:to>
                                        <p:strVal val="visible"/>
                                      </p:to>
                                    </p:set>
                                    <p:animEffect transition="in" filter="wipe(left)">
                                      <p:cBhvr>
                                        <p:cTn id="7" dur="500"/>
                                        <p:tgtEl>
                                          <p:spTgt spid="1925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517">
                                            <p:txEl>
                                              <p:pRg st="1" end="1"/>
                                            </p:txEl>
                                          </p:spTgt>
                                        </p:tgtEl>
                                        <p:attrNameLst>
                                          <p:attrName>style.visibility</p:attrName>
                                        </p:attrNameLst>
                                      </p:cBhvr>
                                      <p:to>
                                        <p:strVal val="visible"/>
                                      </p:to>
                                    </p:set>
                                    <p:animEffect transition="in" filter="wipe(left)">
                                      <p:cBhvr>
                                        <p:cTn id="12" dur="500"/>
                                        <p:tgtEl>
                                          <p:spTgt spid="192517">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92517">
                                            <p:txEl>
                                              <p:pRg st="2" end="2"/>
                                            </p:txEl>
                                          </p:spTgt>
                                        </p:tgtEl>
                                        <p:attrNameLst>
                                          <p:attrName>style.visibility</p:attrName>
                                        </p:attrNameLst>
                                      </p:cBhvr>
                                      <p:to>
                                        <p:strVal val="visible"/>
                                      </p:to>
                                    </p:set>
                                    <p:animEffect transition="in" filter="wipe(left)">
                                      <p:cBhvr>
                                        <p:cTn id="15" dur="500"/>
                                        <p:tgtEl>
                                          <p:spTgt spid="1925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718015E9-8FF8-429C-8DDE-48C2F8FFB21A}" type="slidenum">
              <a:rPr lang="en-US"/>
              <a:pPr/>
              <a:t>6</a:t>
            </a:fld>
            <a:endParaRPr lang="en-US" b="0">
              <a:latin typeface="Times New Roman" pitchFamily="18" charset="0"/>
            </a:endParaRPr>
          </a:p>
        </p:txBody>
      </p:sp>
      <p:sp>
        <p:nvSpPr>
          <p:cNvPr id="8601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8601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86020" name="Rectangle 4"/>
          <p:cNvSpPr>
            <a:spLocks noGrp="1" noChangeArrowheads="1"/>
          </p:cNvSpPr>
          <p:nvPr>
            <p:ph type="title"/>
          </p:nvPr>
        </p:nvSpPr>
        <p:spPr>
          <a:noFill/>
          <a:ln/>
        </p:spPr>
        <p:txBody>
          <a:bodyPr/>
          <a:lstStyle/>
          <a:p>
            <a:r>
              <a:rPr lang="pt-BR"/>
              <a:t>Descrição do risco</a:t>
            </a:r>
          </a:p>
        </p:txBody>
      </p:sp>
      <p:sp>
        <p:nvSpPr>
          <p:cNvPr id="86021" name="Rectangle 5"/>
          <p:cNvSpPr>
            <a:spLocks noGrp="1" noChangeArrowheads="1"/>
          </p:cNvSpPr>
          <p:nvPr>
            <p:ph type="body" idx="1"/>
          </p:nvPr>
        </p:nvSpPr>
        <p:spPr>
          <a:xfrm>
            <a:off x="673100" y="2124075"/>
            <a:ext cx="8242300" cy="3819525"/>
          </a:xfrm>
          <a:noFill/>
          <a:ln/>
        </p:spPr>
        <p:txBody>
          <a:bodyPr/>
          <a:lstStyle/>
          <a:p>
            <a:pPr>
              <a:lnSpc>
                <a:spcPct val="90000"/>
              </a:lnSpc>
              <a:spcBef>
                <a:spcPct val="70000"/>
              </a:spcBef>
            </a:pPr>
            <a:r>
              <a:rPr lang="pt-BR"/>
              <a:t>Interpretação </a:t>
            </a:r>
            <a:r>
              <a:rPr lang="pt-BR" i="1"/>
              <a:t>subjetiva</a:t>
            </a:r>
          </a:p>
          <a:p>
            <a:pPr lvl="1">
              <a:lnSpc>
                <a:spcPct val="90000"/>
              </a:lnSpc>
              <a:buSzPct val="75000"/>
            </a:pPr>
            <a:r>
              <a:rPr lang="pt-BR"/>
              <a:t>Baseada na percepção ou na experiência de uma pessoa, e não necessariamente na freqüência observada de eventos passados.</a:t>
            </a:r>
          </a:p>
          <a:p>
            <a:pPr lvl="2">
              <a:lnSpc>
                <a:spcPct val="90000"/>
              </a:lnSpc>
              <a:buSzPct val="75000"/>
            </a:pPr>
            <a:r>
              <a:rPr lang="pt-BR"/>
              <a:t> Informações diferentes ou capacidades distintas de processamento da mesma informação podem influenciar a probabilidade subjetiva</a:t>
            </a:r>
          </a:p>
        </p:txBody>
      </p:sp>
      <p:sp>
        <p:nvSpPr>
          <p:cNvPr id="86022" name="Text Box 6"/>
          <p:cNvSpPr txBox="1">
            <a:spLocks noChangeArrowheads="1"/>
          </p:cNvSpPr>
          <p:nvPr/>
        </p:nvSpPr>
        <p:spPr bwMode="auto">
          <a:xfrm>
            <a:off x="565150" y="1370013"/>
            <a:ext cx="54006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Interpretação da probabilidade</a:t>
            </a:r>
          </a:p>
        </p:txBody>
      </p:sp>
    </p:spTree>
  </p:cSld>
  <p:clrMapOvr>
    <a:masterClrMapping/>
  </p:clrMapOvr>
  <p:transition spd="med">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786B498C-0D26-4DE6-A6F3-205811A73DD4}" type="slidenum">
              <a:rPr lang="en-US"/>
              <a:pPr/>
              <a:t>60</a:t>
            </a:fld>
            <a:endParaRPr lang="en-US" b="0">
              <a:latin typeface="Times New Roman" pitchFamily="18" charset="0"/>
            </a:endParaRPr>
          </a:p>
        </p:txBody>
      </p:sp>
      <p:sp>
        <p:nvSpPr>
          <p:cNvPr id="35840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5840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58404" name="Rectangle 4"/>
          <p:cNvSpPr>
            <a:spLocks noGrp="1" noChangeArrowheads="1"/>
          </p:cNvSpPr>
          <p:nvPr>
            <p:ph type="title"/>
          </p:nvPr>
        </p:nvSpPr>
        <p:spPr>
          <a:xfrm>
            <a:off x="93663" y="203200"/>
            <a:ext cx="9113837" cy="781050"/>
          </a:xfrm>
          <a:noFill/>
          <a:ln/>
        </p:spPr>
        <p:txBody>
          <a:bodyPr/>
          <a:lstStyle/>
          <a:p>
            <a:r>
              <a:rPr lang="pt-BR"/>
              <a:t>Preferências em relação ao risco</a:t>
            </a:r>
          </a:p>
        </p:txBody>
      </p:sp>
      <p:sp>
        <p:nvSpPr>
          <p:cNvPr id="358405" name="Rectangle 5"/>
          <p:cNvSpPr>
            <a:spLocks noGrp="1" noChangeArrowheads="1"/>
          </p:cNvSpPr>
          <p:nvPr>
            <p:ph type="body" idx="1"/>
          </p:nvPr>
        </p:nvSpPr>
        <p:spPr>
          <a:xfrm>
            <a:off x="1143000" y="2212975"/>
            <a:ext cx="7772400" cy="3730625"/>
          </a:xfrm>
          <a:noFill/>
          <a:ln/>
        </p:spPr>
        <p:txBody>
          <a:bodyPr/>
          <a:lstStyle/>
          <a:p>
            <a:pPr>
              <a:spcBef>
                <a:spcPct val="70000"/>
              </a:spcBef>
            </a:pPr>
            <a:r>
              <a:rPr lang="pt-BR"/>
              <a:t>Exemplo:</a:t>
            </a:r>
          </a:p>
          <a:p>
            <a:pPr lvl="1">
              <a:buSzPct val="75000"/>
            </a:pPr>
            <a:r>
              <a:rPr lang="pt-BR"/>
              <a:t>A renda esperada ainda é $20.000, mas a utilidade esperada cai para 10.</a:t>
            </a:r>
          </a:p>
          <a:p>
            <a:pPr lvl="1">
              <a:buSzPct val="75000"/>
            </a:pPr>
            <a:r>
              <a:rPr lang="pt-BR"/>
              <a:t>Utilidade esperada = 0,5</a:t>
            </a:r>
            <a:r>
              <a:rPr lang="pt-BR" i="1"/>
              <a:t>u</a:t>
            </a:r>
            <a:r>
              <a:rPr lang="pt-BR"/>
              <a:t>($) + 0,5</a:t>
            </a:r>
            <a:r>
              <a:rPr lang="pt-BR" i="1"/>
              <a:t>u</a:t>
            </a:r>
            <a:r>
              <a:rPr lang="pt-BR"/>
              <a:t>($40.000) = 0 + 0,5(20) = 10</a:t>
            </a:r>
          </a:p>
        </p:txBody>
      </p:sp>
      <p:sp>
        <p:nvSpPr>
          <p:cNvPr id="358406" name="Text Box 6"/>
          <p:cNvSpPr txBox="1">
            <a:spLocks noChangeArrowheads="1"/>
          </p:cNvSpPr>
          <p:nvPr/>
        </p:nvSpPr>
        <p:spPr bwMode="auto">
          <a:xfrm>
            <a:off x="517525" y="1427163"/>
            <a:ext cx="44926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Renda e aversão ao risco</a:t>
            </a:r>
            <a:endParaRPr lang="en-US" sz="3200" b="1"/>
          </a:p>
        </p:txBody>
      </p:sp>
    </p:spTree>
  </p:cSld>
  <p:clrMapOvr>
    <a:masterClrMapping/>
  </p:clrMapOvr>
  <p:transition spd="med">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C96D2D9C-1074-4A78-A1FE-822CA5E5257A}" type="slidenum">
              <a:rPr lang="en-US"/>
              <a:pPr/>
              <a:t>61</a:t>
            </a:fld>
            <a:endParaRPr lang="en-US" b="0">
              <a:latin typeface="Times New Roman" pitchFamily="18" charset="0"/>
            </a:endParaRPr>
          </a:p>
        </p:txBody>
      </p:sp>
      <p:sp>
        <p:nvSpPr>
          <p:cNvPr id="19456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9456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94564" name="Rectangle 4"/>
          <p:cNvSpPr>
            <a:spLocks noGrp="1" noChangeArrowheads="1"/>
          </p:cNvSpPr>
          <p:nvPr>
            <p:ph type="title"/>
          </p:nvPr>
        </p:nvSpPr>
        <p:spPr>
          <a:xfrm>
            <a:off x="80963" y="190500"/>
            <a:ext cx="8986837" cy="781050"/>
          </a:xfrm>
          <a:noFill/>
          <a:ln/>
        </p:spPr>
        <p:txBody>
          <a:bodyPr/>
          <a:lstStyle/>
          <a:p>
            <a:r>
              <a:rPr lang="pt-BR"/>
              <a:t>Preferências em relação ao risco</a:t>
            </a:r>
          </a:p>
        </p:txBody>
      </p:sp>
      <p:sp>
        <p:nvSpPr>
          <p:cNvPr id="194565" name="Rectangle 5"/>
          <p:cNvSpPr>
            <a:spLocks noGrp="1" noChangeArrowheads="1"/>
          </p:cNvSpPr>
          <p:nvPr>
            <p:ph type="body" idx="1"/>
          </p:nvPr>
        </p:nvSpPr>
        <p:spPr>
          <a:xfrm>
            <a:off x="1143000" y="2251075"/>
            <a:ext cx="7772400" cy="3692525"/>
          </a:xfrm>
          <a:noFill/>
          <a:ln/>
        </p:spPr>
        <p:txBody>
          <a:bodyPr/>
          <a:lstStyle/>
          <a:p>
            <a:pPr>
              <a:spcBef>
                <a:spcPct val="70000"/>
              </a:spcBef>
            </a:pPr>
            <a:r>
              <a:rPr lang="pt-BR"/>
              <a:t>Exemplo:</a:t>
            </a:r>
          </a:p>
          <a:p>
            <a:pPr lvl="1">
              <a:buSzPct val="75000"/>
            </a:pPr>
            <a:r>
              <a:rPr lang="pt-BR"/>
              <a:t>A renda garantida de $20.000 tem uma utilidade de 16.</a:t>
            </a:r>
          </a:p>
          <a:p>
            <a:pPr lvl="1">
              <a:buSzPct val="75000"/>
            </a:pPr>
            <a:r>
              <a:rPr lang="pt-BR"/>
              <a:t>Se a pessoa tivesse que assumir o novo emprego, sua utilidade cairia 6 unidades.</a:t>
            </a:r>
          </a:p>
        </p:txBody>
      </p:sp>
      <p:sp>
        <p:nvSpPr>
          <p:cNvPr id="194566" name="Text Box 6"/>
          <p:cNvSpPr txBox="1">
            <a:spLocks noChangeArrowheads="1"/>
          </p:cNvSpPr>
          <p:nvPr/>
        </p:nvSpPr>
        <p:spPr bwMode="auto">
          <a:xfrm>
            <a:off x="517525" y="1427163"/>
            <a:ext cx="44926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Renda e aversão ao risco</a:t>
            </a:r>
            <a:endParaRPr lang="en-US" sz="3200" b="1"/>
          </a:p>
        </p:txBody>
      </p:sp>
    </p:spTree>
  </p:cSld>
  <p:clrMapOvr>
    <a:masterClrMapping/>
  </p:clrMapOvr>
  <p:transition spd="med">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45569355-386E-4C1B-B202-88F9A6308CF5}" type="slidenum">
              <a:rPr lang="en-US"/>
              <a:pPr/>
              <a:t>62</a:t>
            </a:fld>
            <a:endParaRPr lang="en-US" b="0">
              <a:latin typeface="Times New Roman" pitchFamily="18" charset="0"/>
            </a:endParaRPr>
          </a:p>
        </p:txBody>
      </p:sp>
      <p:sp>
        <p:nvSpPr>
          <p:cNvPr id="36045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6045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60452" name="Rectangle 4"/>
          <p:cNvSpPr>
            <a:spLocks noGrp="1" noChangeArrowheads="1"/>
          </p:cNvSpPr>
          <p:nvPr>
            <p:ph type="title"/>
          </p:nvPr>
        </p:nvSpPr>
        <p:spPr>
          <a:xfrm>
            <a:off x="114300" y="190500"/>
            <a:ext cx="9144000" cy="781050"/>
          </a:xfrm>
          <a:noFill/>
          <a:ln/>
        </p:spPr>
        <p:txBody>
          <a:bodyPr/>
          <a:lstStyle/>
          <a:p>
            <a:r>
              <a:rPr lang="pt-BR"/>
              <a:t>Preferências em relação ao risco</a:t>
            </a:r>
          </a:p>
        </p:txBody>
      </p:sp>
      <p:sp>
        <p:nvSpPr>
          <p:cNvPr id="360453" name="Rectangle 5"/>
          <p:cNvSpPr>
            <a:spLocks noGrp="1" noChangeArrowheads="1"/>
          </p:cNvSpPr>
          <p:nvPr>
            <p:ph type="body" idx="1"/>
          </p:nvPr>
        </p:nvSpPr>
        <p:spPr>
          <a:xfrm>
            <a:off x="1143000" y="2251075"/>
            <a:ext cx="7772400" cy="3692525"/>
          </a:xfrm>
          <a:noFill/>
          <a:ln/>
        </p:spPr>
        <p:txBody>
          <a:bodyPr/>
          <a:lstStyle/>
          <a:p>
            <a:pPr>
              <a:spcBef>
                <a:spcPct val="70000"/>
              </a:spcBef>
            </a:pPr>
            <a:r>
              <a:rPr lang="pt-BR"/>
              <a:t>Exemplo:</a:t>
            </a:r>
          </a:p>
          <a:p>
            <a:pPr lvl="1">
              <a:buSzPct val="75000"/>
            </a:pPr>
            <a:r>
              <a:rPr lang="pt-BR"/>
              <a:t>O prêmio de risco é de $10.000 (ou seja, ela aceitaria abrir mão de $10.000 dos $20.000 e ter a mesma E(</a:t>
            </a:r>
            <a:r>
              <a:rPr lang="pt-BR" i="1"/>
              <a:t>u</a:t>
            </a:r>
            <a:r>
              <a:rPr lang="pt-BR"/>
              <a:t>) do emprego de risco.</a:t>
            </a:r>
          </a:p>
        </p:txBody>
      </p:sp>
      <p:sp>
        <p:nvSpPr>
          <p:cNvPr id="360454" name="Text Box 6"/>
          <p:cNvSpPr txBox="1">
            <a:spLocks noChangeArrowheads="1"/>
          </p:cNvSpPr>
          <p:nvPr/>
        </p:nvSpPr>
        <p:spPr bwMode="auto">
          <a:xfrm>
            <a:off x="514350" y="1427163"/>
            <a:ext cx="44926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Renda e aversão ao risco</a:t>
            </a:r>
            <a:endParaRPr lang="en-US" sz="3200" b="1"/>
          </a:p>
        </p:txBody>
      </p:sp>
    </p:spTree>
  </p:cSld>
  <p:clrMapOvr>
    <a:masterClrMapping/>
  </p:clrMapOvr>
  <p:transition spd="med">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82E5C28A-90D0-49D3-977A-49BD8310BB84}" type="slidenum">
              <a:rPr lang="en-US"/>
              <a:pPr/>
              <a:t>63</a:t>
            </a:fld>
            <a:endParaRPr lang="en-US" b="0">
              <a:latin typeface="Times New Roman" pitchFamily="18" charset="0"/>
            </a:endParaRPr>
          </a:p>
        </p:txBody>
      </p:sp>
      <p:sp>
        <p:nvSpPr>
          <p:cNvPr id="19661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9661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96612" name="Rectangle 4"/>
          <p:cNvSpPr>
            <a:spLocks noGrp="1" noChangeArrowheads="1"/>
          </p:cNvSpPr>
          <p:nvPr>
            <p:ph type="title"/>
          </p:nvPr>
        </p:nvSpPr>
        <p:spPr>
          <a:xfrm>
            <a:off x="101600" y="190500"/>
            <a:ext cx="9613900" cy="781050"/>
          </a:xfrm>
          <a:noFill/>
          <a:ln/>
        </p:spPr>
        <p:txBody>
          <a:bodyPr/>
          <a:lstStyle/>
          <a:p>
            <a:r>
              <a:rPr lang="pt-BR"/>
              <a:t>Preferências em relação ao risco</a:t>
            </a:r>
          </a:p>
        </p:txBody>
      </p:sp>
      <p:sp>
        <p:nvSpPr>
          <p:cNvPr id="196613" name="Rectangle 5"/>
          <p:cNvSpPr>
            <a:spLocks noGrp="1" noChangeArrowheads="1"/>
          </p:cNvSpPr>
          <p:nvPr>
            <p:ph type="body" idx="1"/>
          </p:nvPr>
        </p:nvSpPr>
        <p:spPr>
          <a:xfrm>
            <a:off x="1143000" y="2232025"/>
            <a:ext cx="7772400" cy="3711575"/>
          </a:xfrm>
          <a:noFill/>
          <a:ln/>
        </p:spPr>
        <p:txBody>
          <a:bodyPr/>
          <a:lstStyle/>
          <a:p>
            <a:pPr>
              <a:spcBef>
                <a:spcPct val="70000"/>
              </a:spcBef>
            </a:pPr>
            <a:r>
              <a:rPr lang="pt-BR"/>
              <a:t>Portanto, pode-se dizer que </a:t>
            </a:r>
            <a:r>
              <a:rPr lang="pt-BR" i="1"/>
              <a:t>quanto maior for a variabilidade, maior será o prêmio de risco.</a:t>
            </a:r>
          </a:p>
        </p:txBody>
      </p:sp>
      <p:sp>
        <p:nvSpPr>
          <p:cNvPr id="196614" name="Text Box 6"/>
          <p:cNvSpPr txBox="1">
            <a:spLocks noChangeArrowheads="1"/>
          </p:cNvSpPr>
          <p:nvPr/>
        </p:nvSpPr>
        <p:spPr bwMode="auto">
          <a:xfrm>
            <a:off x="514350" y="1427163"/>
            <a:ext cx="44926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Renda e aversão ao risco</a:t>
            </a:r>
            <a:endParaRPr lang="en-US" sz="3200" b="1"/>
          </a:p>
        </p:txBody>
      </p:sp>
    </p:spTree>
  </p:cSld>
  <p:clrMapOvr>
    <a:masterClrMapping/>
  </p:clrMapOvr>
  <p:transition spd="med">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26D9EF88-8463-4F78-9241-FE83F8807E88}" type="slidenum">
              <a:rPr lang="en-US"/>
              <a:pPr/>
              <a:t>64</a:t>
            </a:fld>
            <a:endParaRPr lang="en-US" b="0">
              <a:latin typeface="Times New Roman" pitchFamily="18" charset="0"/>
            </a:endParaRPr>
          </a:p>
        </p:txBody>
      </p:sp>
      <p:sp>
        <p:nvSpPr>
          <p:cNvPr id="36249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6249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62500" name="Rectangle 4"/>
          <p:cNvSpPr>
            <a:spLocks noGrp="1" noChangeArrowheads="1"/>
          </p:cNvSpPr>
          <p:nvPr>
            <p:ph type="title"/>
          </p:nvPr>
        </p:nvSpPr>
        <p:spPr>
          <a:xfrm>
            <a:off x="55563" y="190500"/>
            <a:ext cx="9621837" cy="781050"/>
          </a:xfrm>
          <a:noFill/>
          <a:ln/>
        </p:spPr>
        <p:txBody>
          <a:bodyPr/>
          <a:lstStyle/>
          <a:p>
            <a:r>
              <a:rPr lang="pt-BR"/>
              <a:t>Preferências em relação ao risco</a:t>
            </a:r>
          </a:p>
        </p:txBody>
      </p:sp>
      <p:sp>
        <p:nvSpPr>
          <p:cNvPr id="362501" name="Rectangle 5"/>
          <p:cNvSpPr>
            <a:spLocks noGrp="1" noChangeArrowheads="1"/>
          </p:cNvSpPr>
          <p:nvPr>
            <p:ph type="body" idx="1"/>
          </p:nvPr>
        </p:nvSpPr>
        <p:spPr>
          <a:xfrm>
            <a:off x="1143000" y="2232025"/>
            <a:ext cx="7772400" cy="3711575"/>
          </a:xfrm>
          <a:noFill/>
          <a:ln/>
        </p:spPr>
        <p:txBody>
          <a:bodyPr/>
          <a:lstStyle/>
          <a:p>
            <a:pPr>
              <a:spcBef>
                <a:spcPct val="70000"/>
              </a:spcBef>
            </a:pPr>
            <a:r>
              <a:rPr lang="pt-BR"/>
              <a:t>Combinações de renda esperada e desvio padrão da renda que proporcionam a mesma utilidade.</a:t>
            </a:r>
            <a:endParaRPr lang="pt-BR" i="1"/>
          </a:p>
        </p:txBody>
      </p:sp>
      <p:sp>
        <p:nvSpPr>
          <p:cNvPr id="362502" name="Text Box 6"/>
          <p:cNvSpPr txBox="1">
            <a:spLocks noChangeArrowheads="1"/>
          </p:cNvSpPr>
          <p:nvPr/>
        </p:nvSpPr>
        <p:spPr bwMode="auto">
          <a:xfrm>
            <a:off x="398463" y="1427163"/>
            <a:ext cx="712470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Aversão ao risco e curvas de indiferença</a:t>
            </a:r>
            <a:endParaRPr lang="en-US" sz="3200" b="1"/>
          </a:p>
        </p:txBody>
      </p:sp>
    </p:spTree>
  </p:cSld>
  <p:clrMapOvr>
    <a:masterClrMapping/>
  </p:clrMapOvr>
  <p:transition spd="med">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Espaço Reservado para Rodapé 2"/>
          <p:cNvSpPr>
            <a:spLocks noGrp="1"/>
          </p:cNvSpPr>
          <p:nvPr>
            <p:ph type="ftr" sz="quarter" idx="10"/>
          </p:nvPr>
        </p:nvSpPr>
        <p:spPr/>
        <p:txBody>
          <a:bodyPr/>
          <a:lstStyle/>
          <a:p>
            <a:r>
              <a:rPr lang="en-US"/>
              <a:t>Capítulo 5 	</a:t>
            </a:r>
            <a:r>
              <a:rPr lang="en-US" sz="1400"/>
              <a:t>©2006 by Pearson Education do Brasil</a:t>
            </a:r>
            <a:endParaRPr lang="en-US"/>
          </a:p>
        </p:txBody>
      </p:sp>
      <p:sp>
        <p:nvSpPr>
          <p:cNvPr id="17" name="Espaço Reservado para Número de Slide 3"/>
          <p:cNvSpPr>
            <a:spLocks noGrp="1"/>
          </p:cNvSpPr>
          <p:nvPr>
            <p:ph type="sldNum" sz="quarter" idx="11"/>
          </p:nvPr>
        </p:nvSpPr>
        <p:spPr/>
        <p:txBody>
          <a:bodyPr/>
          <a:lstStyle/>
          <a:p>
            <a:r>
              <a:rPr lang="en-US"/>
              <a:t>Slide </a:t>
            </a:r>
            <a:fld id="{03D58D0A-FC7B-49DB-8B35-509B44B6E59B}" type="slidenum">
              <a:rPr lang="en-US"/>
              <a:pPr/>
              <a:t>65</a:t>
            </a:fld>
            <a:endParaRPr lang="en-US" b="0">
              <a:latin typeface="Times New Roman" pitchFamily="18" charset="0"/>
            </a:endParaRPr>
          </a:p>
        </p:txBody>
      </p:sp>
      <p:sp>
        <p:nvSpPr>
          <p:cNvPr id="364546" name="Rectangle 1026"/>
          <p:cNvSpPr>
            <a:spLocks noGrp="1" noChangeArrowheads="1"/>
          </p:cNvSpPr>
          <p:nvPr>
            <p:ph type="title"/>
          </p:nvPr>
        </p:nvSpPr>
        <p:spPr>
          <a:xfrm>
            <a:off x="0" y="266700"/>
            <a:ext cx="9144000" cy="781050"/>
          </a:xfrm>
        </p:spPr>
        <p:txBody>
          <a:bodyPr/>
          <a:lstStyle/>
          <a:p>
            <a:r>
              <a:rPr lang="pt-BR"/>
              <a:t>Preferências em relação ao risco</a:t>
            </a:r>
          </a:p>
        </p:txBody>
      </p:sp>
      <p:sp>
        <p:nvSpPr>
          <p:cNvPr id="364548" name="Line 1028"/>
          <p:cNvSpPr>
            <a:spLocks noChangeShapeType="1"/>
          </p:cNvSpPr>
          <p:nvPr/>
        </p:nvSpPr>
        <p:spPr bwMode="auto">
          <a:xfrm>
            <a:off x="2209800" y="1744663"/>
            <a:ext cx="0" cy="4211637"/>
          </a:xfrm>
          <a:prstGeom prst="line">
            <a:avLst/>
          </a:prstGeom>
          <a:noFill/>
          <a:ln w="25400">
            <a:solidFill>
              <a:schemeClr val="tx1"/>
            </a:solidFill>
            <a:round/>
            <a:headEnd/>
            <a:tailEnd/>
          </a:ln>
          <a:effectLst/>
        </p:spPr>
        <p:txBody>
          <a:bodyPr wrap="none" anchor="ctr"/>
          <a:lstStyle/>
          <a:p>
            <a:endParaRPr lang="pt-BR"/>
          </a:p>
        </p:txBody>
      </p:sp>
      <p:sp>
        <p:nvSpPr>
          <p:cNvPr id="364549" name="Line 1029"/>
          <p:cNvSpPr>
            <a:spLocks noChangeShapeType="1"/>
          </p:cNvSpPr>
          <p:nvPr/>
        </p:nvSpPr>
        <p:spPr bwMode="auto">
          <a:xfrm>
            <a:off x="2214563" y="5954713"/>
            <a:ext cx="4222750" cy="0"/>
          </a:xfrm>
          <a:prstGeom prst="line">
            <a:avLst/>
          </a:prstGeom>
          <a:noFill/>
          <a:ln w="25400">
            <a:solidFill>
              <a:schemeClr val="tx1"/>
            </a:solidFill>
            <a:round/>
            <a:headEnd/>
            <a:tailEnd/>
          </a:ln>
          <a:effectLst/>
        </p:spPr>
        <p:txBody>
          <a:bodyPr wrap="none" anchor="ctr"/>
          <a:lstStyle/>
          <a:p>
            <a:endParaRPr lang="pt-BR"/>
          </a:p>
        </p:txBody>
      </p:sp>
      <p:sp>
        <p:nvSpPr>
          <p:cNvPr id="364550" name="Rectangle 1030"/>
          <p:cNvSpPr>
            <a:spLocks noChangeArrowheads="1"/>
          </p:cNvSpPr>
          <p:nvPr/>
        </p:nvSpPr>
        <p:spPr bwMode="auto">
          <a:xfrm>
            <a:off x="2919413" y="5849938"/>
            <a:ext cx="2855912" cy="454025"/>
          </a:xfrm>
          <a:prstGeom prst="rect">
            <a:avLst/>
          </a:prstGeom>
          <a:noFill/>
          <a:ln w="12700">
            <a:noFill/>
            <a:miter lim="800000"/>
            <a:headEnd/>
            <a:tailEnd/>
          </a:ln>
          <a:effectLst/>
        </p:spPr>
        <p:txBody>
          <a:bodyPr wrap="none" lIns="90488" tIns="44450" rIns="90488" bIns="44450">
            <a:spAutoFit/>
          </a:bodyPr>
          <a:lstStyle/>
          <a:p>
            <a:r>
              <a:rPr lang="en-US" sz="1800" b="1"/>
              <a:t>Desvio padrão da renda</a:t>
            </a:r>
            <a:r>
              <a:rPr lang="en-US" b="1"/>
              <a:t> </a:t>
            </a:r>
          </a:p>
        </p:txBody>
      </p:sp>
      <p:sp>
        <p:nvSpPr>
          <p:cNvPr id="364551" name="Rectangle 1031"/>
          <p:cNvSpPr>
            <a:spLocks noChangeArrowheads="1"/>
          </p:cNvSpPr>
          <p:nvPr/>
        </p:nvSpPr>
        <p:spPr bwMode="auto">
          <a:xfrm>
            <a:off x="989013" y="1663700"/>
            <a:ext cx="1184275" cy="638175"/>
          </a:xfrm>
          <a:prstGeom prst="rect">
            <a:avLst/>
          </a:prstGeom>
          <a:noFill/>
          <a:ln w="12700">
            <a:noFill/>
            <a:miter lim="800000"/>
            <a:headEnd/>
            <a:tailEnd/>
          </a:ln>
          <a:effectLst/>
        </p:spPr>
        <p:txBody>
          <a:bodyPr wrap="none" lIns="90488" tIns="44450" rIns="90488" bIns="44450">
            <a:spAutoFit/>
          </a:bodyPr>
          <a:lstStyle/>
          <a:p>
            <a:pPr algn="r"/>
            <a:r>
              <a:rPr lang="en-US" sz="1800" b="1"/>
              <a:t>Renda </a:t>
            </a:r>
          </a:p>
          <a:p>
            <a:pPr algn="r"/>
            <a:r>
              <a:rPr lang="en-US" sz="1800" b="1"/>
              <a:t>esperada</a:t>
            </a:r>
            <a:endParaRPr lang="en-US">
              <a:latin typeface="Times New Roman" pitchFamily="18" charset="0"/>
            </a:endParaRPr>
          </a:p>
        </p:txBody>
      </p:sp>
      <p:grpSp>
        <p:nvGrpSpPr>
          <p:cNvPr id="364559" name="Group 1039"/>
          <p:cNvGrpSpPr>
            <a:grpSpLocks/>
          </p:cNvGrpSpPr>
          <p:nvPr/>
        </p:nvGrpSpPr>
        <p:grpSpPr bwMode="auto">
          <a:xfrm>
            <a:off x="2190750" y="1268413"/>
            <a:ext cx="6600825" cy="4560887"/>
            <a:chOff x="1380" y="799"/>
            <a:chExt cx="4158" cy="2873"/>
          </a:xfrm>
        </p:grpSpPr>
        <p:sp>
          <p:nvSpPr>
            <p:cNvPr id="364552" name="Text Box 1032"/>
            <p:cNvSpPr txBox="1">
              <a:spLocks noChangeArrowheads="1"/>
            </p:cNvSpPr>
            <p:nvPr/>
          </p:nvSpPr>
          <p:spPr bwMode="auto">
            <a:xfrm>
              <a:off x="3686" y="923"/>
              <a:ext cx="1852" cy="1450"/>
            </a:xfrm>
            <a:prstGeom prst="rect">
              <a:avLst/>
            </a:prstGeom>
            <a:solidFill>
              <a:schemeClr val="hlink"/>
            </a:solidFill>
            <a:ln w="12700">
              <a:solidFill>
                <a:schemeClr val="tx1"/>
              </a:solidFill>
              <a:miter lim="800000"/>
              <a:headEnd/>
              <a:tailEnd/>
            </a:ln>
            <a:effectLst/>
          </p:spPr>
          <p:txBody>
            <a:bodyPr wrap="none">
              <a:spAutoFit/>
            </a:bodyPr>
            <a:lstStyle/>
            <a:p>
              <a:r>
                <a:rPr lang="en-US" sz="1800" b="1"/>
                <a:t>Alta aversão a riscos:</a:t>
              </a:r>
            </a:p>
            <a:p>
              <a:r>
                <a:rPr lang="en-US" sz="1800" b="1"/>
                <a:t>um aumento no </a:t>
              </a:r>
            </a:p>
            <a:p>
              <a:r>
                <a:rPr lang="en-US" sz="1800" b="1"/>
                <a:t>desvio padrão</a:t>
              </a:r>
            </a:p>
            <a:p>
              <a:r>
                <a:rPr lang="en-US" sz="1800" b="1"/>
                <a:t>faz com que seja</a:t>
              </a:r>
            </a:p>
            <a:p>
              <a:r>
                <a:rPr lang="en-US" sz="1800" b="1"/>
                <a:t>necessário um grande</a:t>
              </a:r>
            </a:p>
            <a:p>
              <a:r>
                <a:rPr lang="en-US" sz="1800" b="1"/>
                <a:t>aumento da renda </a:t>
              </a:r>
            </a:p>
            <a:p>
              <a:r>
                <a:rPr lang="en-US" sz="1800" b="1"/>
                <a:t>para manter a satisfação </a:t>
              </a:r>
            </a:p>
            <a:p>
              <a:r>
                <a:rPr lang="en-US" sz="1800" b="1"/>
                <a:t>constante.</a:t>
              </a:r>
            </a:p>
          </p:txBody>
        </p:sp>
        <p:sp>
          <p:nvSpPr>
            <p:cNvPr id="364553" name="Freeform 1033"/>
            <p:cNvSpPr>
              <a:spLocks/>
            </p:cNvSpPr>
            <p:nvPr/>
          </p:nvSpPr>
          <p:spPr bwMode="auto">
            <a:xfrm>
              <a:off x="1380" y="1740"/>
              <a:ext cx="1812" cy="1932"/>
            </a:xfrm>
            <a:custGeom>
              <a:avLst/>
              <a:gdLst/>
              <a:ahLst/>
              <a:cxnLst>
                <a:cxn ang="0">
                  <a:pos x="0" y="1932"/>
                </a:cxn>
                <a:cxn ang="0">
                  <a:pos x="1260" y="1164"/>
                </a:cxn>
                <a:cxn ang="0">
                  <a:pos x="1812" y="0"/>
                </a:cxn>
              </a:cxnLst>
              <a:rect l="0" t="0" r="r" b="b"/>
              <a:pathLst>
                <a:path w="1812" h="1932">
                  <a:moveTo>
                    <a:pt x="0" y="1932"/>
                  </a:moveTo>
                  <a:cubicBezTo>
                    <a:pt x="479" y="1709"/>
                    <a:pt x="958" y="1486"/>
                    <a:pt x="1260" y="1164"/>
                  </a:cubicBezTo>
                  <a:cubicBezTo>
                    <a:pt x="1562" y="842"/>
                    <a:pt x="1687" y="421"/>
                    <a:pt x="1812" y="0"/>
                  </a:cubicBezTo>
                </a:path>
              </a:pathLst>
            </a:custGeom>
            <a:noFill/>
            <a:ln w="57150" cap="flat" cmpd="sng">
              <a:solidFill>
                <a:srgbClr val="0033CC"/>
              </a:solidFill>
              <a:prstDash val="solid"/>
              <a:round/>
              <a:headEnd type="none" w="med" len="med"/>
              <a:tailEnd type="none" w="med" len="med"/>
            </a:ln>
            <a:effectLst/>
          </p:spPr>
          <p:txBody>
            <a:bodyPr wrap="none" anchor="ctr">
              <a:spAutoFit/>
            </a:bodyPr>
            <a:lstStyle/>
            <a:p>
              <a:endParaRPr lang="pt-BR"/>
            </a:p>
          </p:txBody>
        </p:sp>
        <p:sp>
          <p:nvSpPr>
            <p:cNvPr id="364554" name="Freeform 1034"/>
            <p:cNvSpPr>
              <a:spLocks/>
            </p:cNvSpPr>
            <p:nvPr/>
          </p:nvSpPr>
          <p:spPr bwMode="auto">
            <a:xfrm>
              <a:off x="1380" y="1416"/>
              <a:ext cx="1596" cy="1908"/>
            </a:xfrm>
            <a:custGeom>
              <a:avLst/>
              <a:gdLst/>
              <a:ahLst/>
              <a:cxnLst>
                <a:cxn ang="0">
                  <a:pos x="0" y="1932"/>
                </a:cxn>
                <a:cxn ang="0">
                  <a:pos x="1260" y="1164"/>
                </a:cxn>
                <a:cxn ang="0">
                  <a:pos x="1812" y="0"/>
                </a:cxn>
              </a:cxnLst>
              <a:rect l="0" t="0" r="r" b="b"/>
              <a:pathLst>
                <a:path w="1812" h="1932">
                  <a:moveTo>
                    <a:pt x="0" y="1932"/>
                  </a:moveTo>
                  <a:cubicBezTo>
                    <a:pt x="479" y="1709"/>
                    <a:pt x="958" y="1486"/>
                    <a:pt x="1260" y="1164"/>
                  </a:cubicBezTo>
                  <a:cubicBezTo>
                    <a:pt x="1562" y="842"/>
                    <a:pt x="1687" y="421"/>
                    <a:pt x="1812" y="0"/>
                  </a:cubicBezTo>
                </a:path>
              </a:pathLst>
            </a:custGeom>
            <a:noFill/>
            <a:ln w="57150" cap="flat" cmpd="sng">
              <a:solidFill>
                <a:srgbClr val="3366FF"/>
              </a:solidFill>
              <a:prstDash val="solid"/>
              <a:round/>
              <a:headEnd type="none" w="med" len="med"/>
              <a:tailEnd type="none" w="med" len="med"/>
            </a:ln>
            <a:effectLst/>
          </p:spPr>
          <p:txBody>
            <a:bodyPr anchor="ctr">
              <a:spAutoFit/>
            </a:bodyPr>
            <a:lstStyle/>
            <a:p>
              <a:endParaRPr lang="pt-BR"/>
            </a:p>
          </p:txBody>
        </p:sp>
        <p:sp>
          <p:nvSpPr>
            <p:cNvPr id="364555" name="Freeform 1035"/>
            <p:cNvSpPr>
              <a:spLocks/>
            </p:cNvSpPr>
            <p:nvPr/>
          </p:nvSpPr>
          <p:spPr bwMode="auto">
            <a:xfrm>
              <a:off x="1380" y="1068"/>
              <a:ext cx="1404" cy="1812"/>
            </a:xfrm>
            <a:custGeom>
              <a:avLst/>
              <a:gdLst/>
              <a:ahLst/>
              <a:cxnLst>
                <a:cxn ang="0">
                  <a:pos x="0" y="1932"/>
                </a:cxn>
                <a:cxn ang="0">
                  <a:pos x="1260" y="1164"/>
                </a:cxn>
                <a:cxn ang="0">
                  <a:pos x="1812" y="0"/>
                </a:cxn>
              </a:cxnLst>
              <a:rect l="0" t="0" r="r" b="b"/>
              <a:pathLst>
                <a:path w="1812" h="1932">
                  <a:moveTo>
                    <a:pt x="0" y="1932"/>
                  </a:moveTo>
                  <a:cubicBezTo>
                    <a:pt x="479" y="1709"/>
                    <a:pt x="958" y="1486"/>
                    <a:pt x="1260" y="1164"/>
                  </a:cubicBezTo>
                  <a:cubicBezTo>
                    <a:pt x="1562" y="842"/>
                    <a:pt x="1687" y="421"/>
                    <a:pt x="1812" y="0"/>
                  </a:cubicBezTo>
                </a:path>
              </a:pathLst>
            </a:custGeom>
            <a:noFill/>
            <a:ln w="57150" cap="flat" cmpd="sng">
              <a:solidFill>
                <a:srgbClr val="99CCFF"/>
              </a:solidFill>
              <a:prstDash val="solid"/>
              <a:round/>
              <a:headEnd type="none" w="med" len="med"/>
              <a:tailEnd type="none" w="med" len="med"/>
            </a:ln>
            <a:effectLst/>
          </p:spPr>
          <p:txBody>
            <a:bodyPr anchor="ctr">
              <a:spAutoFit/>
            </a:bodyPr>
            <a:lstStyle/>
            <a:p>
              <a:endParaRPr lang="pt-BR"/>
            </a:p>
          </p:txBody>
        </p:sp>
        <p:sp>
          <p:nvSpPr>
            <p:cNvPr id="364556" name="Text Box 1036"/>
            <p:cNvSpPr txBox="1">
              <a:spLocks noChangeArrowheads="1"/>
            </p:cNvSpPr>
            <p:nvPr/>
          </p:nvSpPr>
          <p:spPr bwMode="auto">
            <a:xfrm>
              <a:off x="3194" y="1555"/>
              <a:ext cx="290" cy="250"/>
            </a:xfrm>
            <a:prstGeom prst="rect">
              <a:avLst/>
            </a:prstGeom>
            <a:noFill/>
            <a:ln w="12700">
              <a:noFill/>
              <a:miter lim="800000"/>
              <a:headEnd/>
              <a:tailEnd/>
            </a:ln>
            <a:effectLst/>
          </p:spPr>
          <p:txBody>
            <a:bodyPr wrap="none">
              <a:spAutoFit/>
            </a:bodyPr>
            <a:lstStyle/>
            <a:p>
              <a:r>
                <a:rPr lang="en-US" sz="2000" b="1" i="1"/>
                <a:t>U</a:t>
              </a:r>
              <a:r>
                <a:rPr lang="en-US" sz="2000" b="1" i="1" baseline="-25000"/>
                <a:t>1</a:t>
              </a:r>
              <a:endParaRPr lang="en-US" sz="2000" i="1"/>
            </a:p>
          </p:txBody>
        </p:sp>
        <p:sp>
          <p:nvSpPr>
            <p:cNvPr id="364557" name="Text Box 1037"/>
            <p:cNvSpPr txBox="1">
              <a:spLocks noChangeArrowheads="1"/>
            </p:cNvSpPr>
            <p:nvPr/>
          </p:nvSpPr>
          <p:spPr bwMode="auto">
            <a:xfrm>
              <a:off x="2942" y="1171"/>
              <a:ext cx="290" cy="250"/>
            </a:xfrm>
            <a:prstGeom prst="rect">
              <a:avLst/>
            </a:prstGeom>
            <a:noFill/>
            <a:ln w="12700">
              <a:noFill/>
              <a:miter lim="800000"/>
              <a:headEnd/>
              <a:tailEnd/>
            </a:ln>
            <a:effectLst/>
          </p:spPr>
          <p:txBody>
            <a:bodyPr wrap="none">
              <a:spAutoFit/>
            </a:bodyPr>
            <a:lstStyle/>
            <a:p>
              <a:r>
                <a:rPr lang="en-US" sz="2000" b="1" i="1"/>
                <a:t>U</a:t>
              </a:r>
              <a:r>
                <a:rPr lang="en-US" sz="2000" b="1" i="1" baseline="-25000"/>
                <a:t>2</a:t>
              </a:r>
              <a:endParaRPr lang="en-US" sz="2000" i="1"/>
            </a:p>
          </p:txBody>
        </p:sp>
        <p:sp>
          <p:nvSpPr>
            <p:cNvPr id="364558" name="Text Box 1038"/>
            <p:cNvSpPr txBox="1">
              <a:spLocks noChangeArrowheads="1"/>
            </p:cNvSpPr>
            <p:nvPr/>
          </p:nvSpPr>
          <p:spPr bwMode="auto">
            <a:xfrm>
              <a:off x="2702" y="799"/>
              <a:ext cx="290" cy="250"/>
            </a:xfrm>
            <a:prstGeom prst="rect">
              <a:avLst/>
            </a:prstGeom>
            <a:noFill/>
            <a:ln w="12700">
              <a:noFill/>
              <a:miter lim="800000"/>
              <a:headEnd/>
              <a:tailEnd/>
            </a:ln>
            <a:effectLst/>
          </p:spPr>
          <p:txBody>
            <a:bodyPr wrap="none">
              <a:spAutoFit/>
            </a:bodyPr>
            <a:lstStyle/>
            <a:p>
              <a:r>
                <a:rPr lang="en-US" sz="2000" b="1" i="1"/>
                <a:t>U</a:t>
              </a:r>
              <a:r>
                <a:rPr lang="en-US" sz="2000" b="1" i="1" baseline="-25000"/>
                <a:t>3</a:t>
              </a:r>
              <a:endParaRPr lang="en-US" sz="2000" i="1"/>
            </a:p>
          </p:txBody>
        </p:sp>
      </p:grpSp>
      <p:sp>
        <p:nvSpPr>
          <p:cNvPr id="364560" name="Text Box 1040"/>
          <p:cNvSpPr txBox="1">
            <a:spLocks noChangeArrowheads="1"/>
          </p:cNvSpPr>
          <p:nvPr/>
        </p:nvSpPr>
        <p:spPr bwMode="auto">
          <a:xfrm>
            <a:off x="4887913" y="4576763"/>
            <a:ext cx="3859212" cy="958850"/>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Aversão ao risco e </a:t>
            </a:r>
          </a:p>
          <a:p>
            <a:pPr algn="ctr"/>
            <a:r>
              <a:rPr lang="en-US" sz="2800" b="1"/>
              <a:t>curvas de indiferença</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64559"/>
                                        </p:tgtEl>
                                        <p:attrNameLst>
                                          <p:attrName>style.visibility</p:attrName>
                                        </p:attrNameLst>
                                      </p:cBhvr>
                                      <p:to>
                                        <p:strVal val="visible"/>
                                      </p:to>
                                    </p:set>
                                    <p:animEffect transition="in" filter="wipe(left)">
                                      <p:cBhvr>
                                        <p:cTn id="7" dur="500"/>
                                        <p:tgtEl>
                                          <p:spTgt spid="364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Espaço Reservado para Rodapé 2"/>
          <p:cNvSpPr>
            <a:spLocks noGrp="1"/>
          </p:cNvSpPr>
          <p:nvPr>
            <p:ph type="ftr" sz="quarter" idx="10"/>
          </p:nvPr>
        </p:nvSpPr>
        <p:spPr/>
        <p:txBody>
          <a:bodyPr/>
          <a:lstStyle/>
          <a:p>
            <a:r>
              <a:rPr lang="en-US"/>
              <a:t>Capítulo 5 	</a:t>
            </a:r>
            <a:r>
              <a:rPr lang="en-US" sz="1400"/>
              <a:t>©2006 by Pearson Education do Brasil</a:t>
            </a:r>
            <a:endParaRPr lang="en-US"/>
          </a:p>
        </p:txBody>
      </p:sp>
      <p:sp>
        <p:nvSpPr>
          <p:cNvPr id="17" name="Espaço Reservado para Número de Slide 3"/>
          <p:cNvSpPr>
            <a:spLocks noGrp="1"/>
          </p:cNvSpPr>
          <p:nvPr>
            <p:ph type="sldNum" sz="quarter" idx="11"/>
          </p:nvPr>
        </p:nvSpPr>
        <p:spPr/>
        <p:txBody>
          <a:bodyPr/>
          <a:lstStyle/>
          <a:p>
            <a:r>
              <a:rPr lang="en-US"/>
              <a:t>Slide </a:t>
            </a:r>
            <a:fld id="{32ADC439-67E7-440C-A2AA-3D8EBFA2C7E0}" type="slidenum">
              <a:rPr lang="en-US"/>
              <a:pPr/>
              <a:t>66</a:t>
            </a:fld>
            <a:endParaRPr lang="en-US" b="0">
              <a:latin typeface="Times New Roman" pitchFamily="18" charset="0"/>
            </a:endParaRPr>
          </a:p>
        </p:txBody>
      </p:sp>
      <p:sp>
        <p:nvSpPr>
          <p:cNvPr id="365570" name="Rectangle 2"/>
          <p:cNvSpPr>
            <a:spLocks noGrp="1" noChangeArrowheads="1"/>
          </p:cNvSpPr>
          <p:nvPr>
            <p:ph type="title"/>
          </p:nvPr>
        </p:nvSpPr>
        <p:spPr>
          <a:xfrm>
            <a:off x="127000" y="114300"/>
            <a:ext cx="9456738" cy="781050"/>
          </a:xfrm>
        </p:spPr>
        <p:txBody>
          <a:bodyPr/>
          <a:lstStyle/>
          <a:p>
            <a:r>
              <a:rPr lang="pt-BR"/>
              <a:t>Preferências em relação ao risco</a:t>
            </a:r>
          </a:p>
        </p:txBody>
      </p:sp>
      <p:sp>
        <p:nvSpPr>
          <p:cNvPr id="365571" name="Line 3"/>
          <p:cNvSpPr>
            <a:spLocks noChangeShapeType="1"/>
          </p:cNvSpPr>
          <p:nvPr/>
        </p:nvSpPr>
        <p:spPr bwMode="auto">
          <a:xfrm>
            <a:off x="2209800" y="1744663"/>
            <a:ext cx="0" cy="4211637"/>
          </a:xfrm>
          <a:prstGeom prst="line">
            <a:avLst/>
          </a:prstGeom>
          <a:noFill/>
          <a:ln w="25400">
            <a:solidFill>
              <a:schemeClr val="tx1"/>
            </a:solidFill>
            <a:round/>
            <a:headEnd/>
            <a:tailEnd/>
          </a:ln>
          <a:effectLst/>
        </p:spPr>
        <p:txBody>
          <a:bodyPr wrap="none" anchor="ctr"/>
          <a:lstStyle/>
          <a:p>
            <a:endParaRPr lang="pt-BR"/>
          </a:p>
        </p:txBody>
      </p:sp>
      <p:sp>
        <p:nvSpPr>
          <p:cNvPr id="365572" name="Line 4"/>
          <p:cNvSpPr>
            <a:spLocks noChangeShapeType="1"/>
          </p:cNvSpPr>
          <p:nvPr/>
        </p:nvSpPr>
        <p:spPr bwMode="auto">
          <a:xfrm>
            <a:off x="2214563" y="5954713"/>
            <a:ext cx="4222750" cy="0"/>
          </a:xfrm>
          <a:prstGeom prst="line">
            <a:avLst/>
          </a:prstGeom>
          <a:noFill/>
          <a:ln w="25400">
            <a:solidFill>
              <a:schemeClr val="tx1"/>
            </a:solidFill>
            <a:round/>
            <a:headEnd/>
            <a:tailEnd/>
          </a:ln>
          <a:effectLst/>
        </p:spPr>
        <p:txBody>
          <a:bodyPr wrap="none" anchor="ctr"/>
          <a:lstStyle/>
          <a:p>
            <a:endParaRPr lang="pt-BR"/>
          </a:p>
        </p:txBody>
      </p:sp>
      <p:sp>
        <p:nvSpPr>
          <p:cNvPr id="365573" name="Rectangle 5"/>
          <p:cNvSpPr>
            <a:spLocks noChangeArrowheads="1"/>
          </p:cNvSpPr>
          <p:nvPr/>
        </p:nvSpPr>
        <p:spPr bwMode="auto">
          <a:xfrm>
            <a:off x="2868613" y="5926138"/>
            <a:ext cx="2771775" cy="363537"/>
          </a:xfrm>
          <a:prstGeom prst="rect">
            <a:avLst/>
          </a:prstGeom>
          <a:noFill/>
          <a:ln w="12700">
            <a:noFill/>
            <a:miter lim="800000"/>
            <a:headEnd/>
            <a:tailEnd/>
          </a:ln>
          <a:effectLst/>
        </p:spPr>
        <p:txBody>
          <a:bodyPr wrap="none" lIns="90488" tIns="44450" rIns="90488" bIns="44450">
            <a:spAutoFit/>
          </a:bodyPr>
          <a:lstStyle/>
          <a:p>
            <a:r>
              <a:rPr lang="en-US" sz="1800" b="1"/>
              <a:t>Desvio padrão da renda</a:t>
            </a:r>
          </a:p>
        </p:txBody>
      </p:sp>
      <p:sp>
        <p:nvSpPr>
          <p:cNvPr id="365574" name="Rectangle 6"/>
          <p:cNvSpPr>
            <a:spLocks noChangeArrowheads="1"/>
          </p:cNvSpPr>
          <p:nvPr/>
        </p:nvSpPr>
        <p:spPr bwMode="auto">
          <a:xfrm>
            <a:off x="989013" y="1663700"/>
            <a:ext cx="1184275" cy="638175"/>
          </a:xfrm>
          <a:prstGeom prst="rect">
            <a:avLst/>
          </a:prstGeom>
          <a:noFill/>
          <a:ln w="12700">
            <a:noFill/>
            <a:miter lim="800000"/>
            <a:headEnd/>
            <a:tailEnd/>
          </a:ln>
          <a:effectLst/>
        </p:spPr>
        <p:txBody>
          <a:bodyPr wrap="none" lIns="90488" tIns="44450" rIns="90488" bIns="44450">
            <a:spAutoFit/>
          </a:bodyPr>
          <a:lstStyle/>
          <a:p>
            <a:pPr algn="r"/>
            <a:r>
              <a:rPr lang="en-US" sz="1800" b="1"/>
              <a:t>Renda</a:t>
            </a:r>
          </a:p>
          <a:p>
            <a:pPr algn="r"/>
            <a:r>
              <a:rPr lang="en-US" sz="1800" b="1"/>
              <a:t>esperada</a:t>
            </a:r>
            <a:endParaRPr lang="en-US">
              <a:latin typeface="Times New Roman" pitchFamily="18" charset="0"/>
            </a:endParaRPr>
          </a:p>
        </p:txBody>
      </p:sp>
      <p:grpSp>
        <p:nvGrpSpPr>
          <p:cNvPr id="365585" name="Group 17"/>
          <p:cNvGrpSpPr>
            <a:grpSpLocks/>
          </p:cNvGrpSpPr>
          <p:nvPr/>
        </p:nvGrpSpPr>
        <p:grpSpPr bwMode="auto">
          <a:xfrm>
            <a:off x="2190750" y="1674813"/>
            <a:ext cx="4803775" cy="3963987"/>
            <a:chOff x="1380" y="1055"/>
            <a:chExt cx="3026" cy="2497"/>
          </a:xfrm>
        </p:grpSpPr>
        <p:sp>
          <p:nvSpPr>
            <p:cNvPr id="365576" name="Text Box 8"/>
            <p:cNvSpPr txBox="1">
              <a:spLocks noChangeArrowheads="1"/>
            </p:cNvSpPr>
            <p:nvPr/>
          </p:nvSpPr>
          <p:spPr bwMode="auto">
            <a:xfrm>
              <a:off x="1610" y="1055"/>
              <a:ext cx="2796" cy="931"/>
            </a:xfrm>
            <a:prstGeom prst="rect">
              <a:avLst/>
            </a:prstGeom>
            <a:solidFill>
              <a:schemeClr val="hlink"/>
            </a:solidFill>
            <a:ln w="12700">
              <a:solidFill>
                <a:schemeClr val="tx1"/>
              </a:solidFill>
              <a:miter lim="800000"/>
              <a:headEnd/>
              <a:tailEnd/>
            </a:ln>
            <a:effectLst/>
          </p:spPr>
          <p:txBody>
            <a:bodyPr wrap="none">
              <a:spAutoFit/>
            </a:bodyPr>
            <a:lstStyle/>
            <a:p>
              <a:r>
                <a:rPr lang="en-US" sz="1800" b="1"/>
                <a:t>Moderada aversão a riscos:</a:t>
              </a:r>
            </a:p>
            <a:p>
              <a:r>
                <a:rPr lang="en-US" sz="1800" b="1"/>
                <a:t>um grande aumento no desvio padrão </a:t>
              </a:r>
            </a:p>
            <a:p>
              <a:r>
                <a:rPr lang="en-US" sz="1800" b="1"/>
                <a:t>faz com que seja necessário</a:t>
              </a:r>
            </a:p>
            <a:p>
              <a:r>
                <a:rPr lang="en-US" sz="1800" b="1"/>
                <a:t>apenas um pequeno aumento da renda</a:t>
              </a:r>
            </a:p>
            <a:p>
              <a:r>
                <a:rPr lang="en-US" sz="1800" b="1"/>
                <a:t>para manter a satisfação constante.</a:t>
              </a:r>
            </a:p>
          </p:txBody>
        </p:sp>
        <p:sp>
          <p:nvSpPr>
            <p:cNvPr id="365577" name="Freeform 9"/>
            <p:cNvSpPr>
              <a:spLocks/>
            </p:cNvSpPr>
            <p:nvPr/>
          </p:nvSpPr>
          <p:spPr bwMode="auto">
            <a:xfrm>
              <a:off x="1380" y="3000"/>
              <a:ext cx="2640" cy="552"/>
            </a:xfrm>
            <a:custGeom>
              <a:avLst/>
              <a:gdLst/>
              <a:ahLst/>
              <a:cxnLst>
                <a:cxn ang="0">
                  <a:pos x="0" y="552"/>
                </a:cxn>
                <a:cxn ang="0">
                  <a:pos x="1536" y="312"/>
                </a:cxn>
                <a:cxn ang="0">
                  <a:pos x="2640" y="0"/>
                </a:cxn>
              </a:cxnLst>
              <a:rect l="0" t="0" r="r" b="b"/>
              <a:pathLst>
                <a:path w="2640" h="552">
                  <a:moveTo>
                    <a:pt x="0" y="552"/>
                  </a:moveTo>
                  <a:cubicBezTo>
                    <a:pt x="256" y="512"/>
                    <a:pt x="1096" y="404"/>
                    <a:pt x="1536" y="312"/>
                  </a:cubicBezTo>
                  <a:cubicBezTo>
                    <a:pt x="1976" y="220"/>
                    <a:pt x="2410" y="65"/>
                    <a:pt x="2640" y="0"/>
                  </a:cubicBezTo>
                </a:path>
              </a:pathLst>
            </a:custGeom>
            <a:noFill/>
            <a:ln w="57150" cap="flat" cmpd="sng">
              <a:solidFill>
                <a:srgbClr val="0033CC"/>
              </a:solidFill>
              <a:prstDash val="solid"/>
              <a:round/>
              <a:headEnd type="none" w="med" len="med"/>
              <a:tailEnd type="none" w="med" len="med"/>
            </a:ln>
            <a:effectLst/>
          </p:spPr>
          <p:txBody>
            <a:bodyPr anchor="ctr">
              <a:spAutoFit/>
            </a:bodyPr>
            <a:lstStyle/>
            <a:p>
              <a:endParaRPr lang="pt-BR"/>
            </a:p>
          </p:txBody>
        </p:sp>
        <p:sp>
          <p:nvSpPr>
            <p:cNvPr id="365580" name="Text Box 12"/>
            <p:cNvSpPr txBox="1">
              <a:spLocks noChangeArrowheads="1"/>
            </p:cNvSpPr>
            <p:nvPr/>
          </p:nvSpPr>
          <p:spPr bwMode="auto">
            <a:xfrm>
              <a:off x="4070" y="2827"/>
              <a:ext cx="290" cy="250"/>
            </a:xfrm>
            <a:prstGeom prst="rect">
              <a:avLst/>
            </a:prstGeom>
            <a:noFill/>
            <a:ln w="12700">
              <a:noFill/>
              <a:miter lim="800000"/>
              <a:headEnd/>
              <a:tailEnd/>
            </a:ln>
            <a:effectLst/>
          </p:spPr>
          <p:txBody>
            <a:bodyPr wrap="none">
              <a:spAutoFit/>
            </a:bodyPr>
            <a:lstStyle/>
            <a:p>
              <a:r>
                <a:rPr lang="en-US" sz="2000" b="1" i="1"/>
                <a:t>U</a:t>
              </a:r>
              <a:r>
                <a:rPr lang="en-US" sz="2000" b="1" i="1" baseline="-25000"/>
                <a:t>1</a:t>
              </a:r>
              <a:endParaRPr lang="en-US" sz="2000" i="1"/>
            </a:p>
          </p:txBody>
        </p:sp>
        <p:sp>
          <p:nvSpPr>
            <p:cNvPr id="365581" name="Text Box 13"/>
            <p:cNvSpPr txBox="1">
              <a:spLocks noChangeArrowheads="1"/>
            </p:cNvSpPr>
            <p:nvPr/>
          </p:nvSpPr>
          <p:spPr bwMode="auto">
            <a:xfrm>
              <a:off x="4070" y="2479"/>
              <a:ext cx="290" cy="250"/>
            </a:xfrm>
            <a:prstGeom prst="rect">
              <a:avLst/>
            </a:prstGeom>
            <a:noFill/>
            <a:ln w="12700">
              <a:noFill/>
              <a:miter lim="800000"/>
              <a:headEnd/>
              <a:tailEnd/>
            </a:ln>
            <a:effectLst/>
          </p:spPr>
          <p:txBody>
            <a:bodyPr wrap="none">
              <a:spAutoFit/>
            </a:bodyPr>
            <a:lstStyle/>
            <a:p>
              <a:r>
                <a:rPr lang="en-US" sz="2000" b="1" i="1"/>
                <a:t>U</a:t>
              </a:r>
              <a:r>
                <a:rPr lang="en-US" sz="2000" b="1" i="1" baseline="-25000"/>
                <a:t>2</a:t>
              </a:r>
              <a:endParaRPr lang="en-US" sz="2000" i="1"/>
            </a:p>
          </p:txBody>
        </p:sp>
        <p:sp>
          <p:nvSpPr>
            <p:cNvPr id="365582" name="Text Box 14"/>
            <p:cNvSpPr txBox="1">
              <a:spLocks noChangeArrowheads="1"/>
            </p:cNvSpPr>
            <p:nvPr/>
          </p:nvSpPr>
          <p:spPr bwMode="auto">
            <a:xfrm>
              <a:off x="4070" y="2155"/>
              <a:ext cx="290" cy="250"/>
            </a:xfrm>
            <a:prstGeom prst="rect">
              <a:avLst/>
            </a:prstGeom>
            <a:noFill/>
            <a:ln w="12700">
              <a:noFill/>
              <a:miter lim="800000"/>
              <a:headEnd/>
              <a:tailEnd/>
            </a:ln>
            <a:effectLst/>
          </p:spPr>
          <p:txBody>
            <a:bodyPr wrap="none">
              <a:spAutoFit/>
            </a:bodyPr>
            <a:lstStyle/>
            <a:p>
              <a:r>
                <a:rPr lang="en-US" sz="2000" b="1" i="1"/>
                <a:t>U</a:t>
              </a:r>
              <a:r>
                <a:rPr lang="en-US" sz="2000" b="1" i="1" baseline="-25000"/>
                <a:t>3</a:t>
              </a:r>
              <a:endParaRPr lang="en-US" sz="2000" i="1"/>
            </a:p>
          </p:txBody>
        </p:sp>
        <p:sp>
          <p:nvSpPr>
            <p:cNvPr id="365583" name="Freeform 15"/>
            <p:cNvSpPr>
              <a:spLocks/>
            </p:cNvSpPr>
            <p:nvPr/>
          </p:nvSpPr>
          <p:spPr bwMode="auto">
            <a:xfrm>
              <a:off x="1380" y="2664"/>
              <a:ext cx="2640" cy="552"/>
            </a:xfrm>
            <a:custGeom>
              <a:avLst/>
              <a:gdLst/>
              <a:ahLst/>
              <a:cxnLst>
                <a:cxn ang="0">
                  <a:pos x="0" y="552"/>
                </a:cxn>
                <a:cxn ang="0">
                  <a:pos x="1536" y="312"/>
                </a:cxn>
                <a:cxn ang="0">
                  <a:pos x="2640" y="0"/>
                </a:cxn>
              </a:cxnLst>
              <a:rect l="0" t="0" r="r" b="b"/>
              <a:pathLst>
                <a:path w="2640" h="552">
                  <a:moveTo>
                    <a:pt x="0" y="552"/>
                  </a:moveTo>
                  <a:cubicBezTo>
                    <a:pt x="256" y="512"/>
                    <a:pt x="1096" y="404"/>
                    <a:pt x="1536" y="312"/>
                  </a:cubicBezTo>
                  <a:cubicBezTo>
                    <a:pt x="1976" y="220"/>
                    <a:pt x="2410" y="65"/>
                    <a:pt x="2640" y="0"/>
                  </a:cubicBezTo>
                </a:path>
              </a:pathLst>
            </a:custGeom>
            <a:noFill/>
            <a:ln w="57150" cap="flat" cmpd="sng">
              <a:solidFill>
                <a:srgbClr val="0033CC"/>
              </a:solidFill>
              <a:prstDash val="solid"/>
              <a:round/>
              <a:headEnd type="none" w="med" len="med"/>
              <a:tailEnd type="none" w="med" len="med"/>
            </a:ln>
            <a:effectLst/>
          </p:spPr>
          <p:txBody>
            <a:bodyPr anchor="ctr">
              <a:spAutoFit/>
            </a:bodyPr>
            <a:lstStyle/>
            <a:p>
              <a:endParaRPr lang="pt-BR"/>
            </a:p>
          </p:txBody>
        </p:sp>
        <p:sp>
          <p:nvSpPr>
            <p:cNvPr id="365584" name="Freeform 16"/>
            <p:cNvSpPr>
              <a:spLocks/>
            </p:cNvSpPr>
            <p:nvPr/>
          </p:nvSpPr>
          <p:spPr bwMode="auto">
            <a:xfrm>
              <a:off x="1380" y="2364"/>
              <a:ext cx="2640" cy="552"/>
            </a:xfrm>
            <a:custGeom>
              <a:avLst/>
              <a:gdLst/>
              <a:ahLst/>
              <a:cxnLst>
                <a:cxn ang="0">
                  <a:pos x="0" y="552"/>
                </a:cxn>
                <a:cxn ang="0">
                  <a:pos x="1536" y="312"/>
                </a:cxn>
                <a:cxn ang="0">
                  <a:pos x="2640" y="0"/>
                </a:cxn>
              </a:cxnLst>
              <a:rect l="0" t="0" r="r" b="b"/>
              <a:pathLst>
                <a:path w="2640" h="552">
                  <a:moveTo>
                    <a:pt x="0" y="552"/>
                  </a:moveTo>
                  <a:cubicBezTo>
                    <a:pt x="256" y="512"/>
                    <a:pt x="1096" y="404"/>
                    <a:pt x="1536" y="312"/>
                  </a:cubicBezTo>
                  <a:cubicBezTo>
                    <a:pt x="1976" y="220"/>
                    <a:pt x="2410" y="65"/>
                    <a:pt x="2640" y="0"/>
                  </a:cubicBezTo>
                </a:path>
              </a:pathLst>
            </a:custGeom>
            <a:noFill/>
            <a:ln w="57150" cap="flat" cmpd="sng">
              <a:solidFill>
                <a:srgbClr val="0033CC"/>
              </a:solidFill>
              <a:prstDash val="solid"/>
              <a:round/>
              <a:headEnd type="none" w="med" len="med"/>
              <a:tailEnd type="none" w="med" len="med"/>
            </a:ln>
            <a:effectLst/>
          </p:spPr>
          <p:txBody>
            <a:bodyPr anchor="ctr">
              <a:spAutoFit/>
            </a:bodyPr>
            <a:lstStyle/>
            <a:p>
              <a:endParaRPr lang="pt-BR"/>
            </a:p>
          </p:txBody>
        </p:sp>
      </p:grpSp>
      <p:sp>
        <p:nvSpPr>
          <p:cNvPr id="365587" name="Text Box 19"/>
          <p:cNvSpPr txBox="1">
            <a:spLocks noChangeArrowheads="1"/>
          </p:cNvSpPr>
          <p:nvPr/>
        </p:nvSpPr>
        <p:spPr bwMode="auto">
          <a:xfrm>
            <a:off x="974725" y="982663"/>
            <a:ext cx="73564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a:spAutoFit/>
          </a:bodyPr>
          <a:lstStyle/>
          <a:p>
            <a:pPr algn="ctr"/>
            <a:r>
              <a:rPr lang="en-US" sz="2800" b="1"/>
              <a:t>Aversão ao risco e curvas de indiferença</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65585"/>
                                        </p:tgtEl>
                                        <p:attrNameLst>
                                          <p:attrName>style.visibility</p:attrName>
                                        </p:attrNameLst>
                                      </p:cBhvr>
                                      <p:to>
                                        <p:strVal val="visible"/>
                                      </p:to>
                                    </p:set>
                                    <p:animEffect transition="in" filter="wipe(left)">
                                      <p:cBhvr>
                                        <p:cTn id="7" dur="500"/>
                                        <p:tgtEl>
                                          <p:spTgt spid="3655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A8439C3E-28F0-41C2-B3D9-0DFB42AD180F}" type="slidenum">
              <a:rPr lang="en-US"/>
              <a:pPr/>
              <a:t>67</a:t>
            </a:fld>
            <a:endParaRPr lang="en-US" b="0">
              <a:latin typeface="Times New Roman" pitchFamily="18" charset="0"/>
            </a:endParaRPr>
          </a:p>
        </p:txBody>
      </p:sp>
      <p:sp>
        <p:nvSpPr>
          <p:cNvPr id="19865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9865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98660" name="Rectangle 4"/>
          <p:cNvSpPr>
            <a:spLocks noGrp="1" noChangeArrowheads="1"/>
          </p:cNvSpPr>
          <p:nvPr>
            <p:ph type="title"/>
          </p:nvPr>
        </p:nvSpPr>
        <p:spPr>
          <a:xfrm>
            <a:off x="182563" y="190500"/>
            <a:ext cx="10040937" cy="781050"/>
          </a:xfrm>
          <a:noFill/>
          <a:ln/>
        </p:spPr>
        <p:txBody>
          <a:bodyPr/>
          <a:lstStyle/>
          <a:p>
            <a:r>
              <a:rPr lang="pt-BR"/>
              <a:t>Preferências em relação ao risco</a:t>
            </a:r>
          </a:p>
        </p:txBody>
      </p:sp>
      <p:sp>
        <p:nvSpPr>
          <p:cNvPr id="198661" name="Rectangle 5"/>
          <p:cNvSpPr>
            <a:spLocks noGrp="1" noChangeArrowheads="1"/>
          </p:cNvSpPr>
          <p:nvPr>
            <p:ph type="body" idx="1"/>
          </p:nvPr>
        </p:nvSpPr>
        <p:spPr>
          <a:xfrm>
            <a:off x="1143000" y="2212975"/>
            <a:ext cx="7772400" cy="3730625"/>
          </a:xfrm>
          <a:noFill/>
          <a:ln/>
        </p:spPr>
        <p:txBody>
          <a:bodyPr/>
          <a:lstStyle/>
          <a:p>
            <a:pPr>
              <a:spcBef>
                <a:spcPct val="70000"/>
              </a:spcBef>
            </a:pPr>
            <a:r>
              <a:rPr lang="pt-BR"/>
              <a:t>Um estudo com 464 executivos descobriu que:</a:t>
            </a:r>
          </a:p>
          <a:p>
            <a:pPr lvl="1">
              <a:buSzPct val="75000"/>
            </a:pPr>
            <a:r>
              <a:rPr lang="pt-BR"/>
              <a:t>20% eram neutros a riscos</a:t>
            </a:r>
          </a:p>
          <a:p>
            <a:pPr lvl="1">
              <a:buSzPct val="75000"/>
            </a:pPr>
            <a:r>
              <a:rPr lang="pt-BR"/>
              <a:t>40% eram amantes do risco </a:t>
            </a:r>
          </a:p>
          <a:p>
            <a:pPr lvl="1">
              <a:buSzPct val="75000"/>
            </a:pPr>
            <a:r>
              <a:rPr lang="pt-BR"/>
              <a:t>20% eram avessos a riscos</a:t>
            </a:r>
          </a:p>
          <a:p>
            <a:pPr lvl="1">
              <a:buSzPct val="75000"/>
            </a:pPr>
            <a:r>
              <a:rPr lang="pt-BR"/>
              <a:t>20% não responderam</a:t>
            </a:r>
          </a:p>
        </p:txBody>
      </p:sp>
      <p:sp>
        <p:nvSpPr>
          <p:cNvPr id="198662" name="Text Box 6"/>
          <p:cNvSpPr txBox="1">
            <a:spLocks noChangeArrowheads="1"/>
          </p:cNvSpPr>
          <p:nvPr/>
        </p:nvSpPr>
        <p:spPr bwMode="auto">
          <a:xfrm>
            <a:off x="300038" y="1477963"/>
            <a:ext cx="7815262"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Exemplo: Os executivos e a escolha do risco</a:t>
            </a:r>
            <a:endParaRPr lang="en-US" sz="3200" b="1"/>
          </a:p>
        </p:txBody>
      </p:sp>
    </p:spTree>
  </p:cSld>
  <p:clrMapOvr>
    <a:masterClrMapping/>
  </p:clrMapOvr>
  <p:transition spd="med">
    <p:zoom dir="in"/>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77FFAC10-4104-4BA2-AE65-A684672011FC}" type="slidenum">
              <a:rPr lang="en-US"/>
              <a:pPr/>
              <a:t>68</a:t>
            </a:fld>
            <a:endParaRPr lang="en-US" b="0">
              <a:latin typeface="Times New Roman" pitchFamily="18" charset="0"/>
            </a:endParaRPr>
          </a:p>
        </p:txBody>
      </p:sp>
      <p:sp>
        <p:nvSpPr>
          <p:cNvPr id="20070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0070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00709" name="Rectangle 5"/>
          <p:cNvSpPr>
            <a:spLocks noGrp="1" noChangeArrowheads="1"/>
          </p:cNvSpPr>
          <p:nvPr>
            <p:ph type="body" idx="1"/>
          </p:nvPr>
        </p:nvSpPr>
        <p:spPr>
          <a:xfrm>
            <a:off x="1143000" y="2232025"/>
            <a:ext cx="7772400" cy="3711575"/>
          </a:xfrm>
          <a:noFill/>
          <a:ln/>
        </p:spPr>
        <p:txBody>
          <a:bodyPr/>
          <a:lstStyle/>
          <a:p>
            <a:pPr>
              <a:spcBef>
                <a:spcPct val="70000"/>
              </a:spcBef>
            </a:pPr>
            <a:r>
              <a:rPr lang="pt-BR"/>
              <a:t>Em geral, aqueles que preferiram assumir riscos, o fizeram em situações envolvendo prejuízos.</a:t>
            </a:r>
          </a:p>
          <a:p>
            <a:pPr>
              <a:spcBef>
                <a:spcPct val="70000"/>
              </a:spcBef>
            </a:pPr>
            <a:r>
              <a:rPr lang="pt-BR"/>
              <a:t>Quando os riscos envolviam ganhos, os executivos optavam pelas situações menos arriscadas.</a:t>
            </a:r>
          </a:p>
        </p:txBody>
      </p:sp>
      <p:sp>
        <p:nvSpPr>
          <p:cNvPr id="200710" name="Text Box 6"/>
          <p:cNvSpPr txBox="1">
            <a:spLocks noChangeArrowheads="1"/>
          </p:cNvSpPr>
          <p:nvPr/>
        </p:nvSpPr>
        <p:spPr bwMode="auto">
          <a:xfrm>
            <a:off x="387350" y="1427163"/>
            <a:ext cx="61150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Os executivos e a escolha do risco</a:t>
            </a:r>
            <a:endParaRPr lang="en-US" sz="3200" b="1"/>
          </a:p>
        </p:txBody>
      </p:sp>
      <p:sp>
        <p:nvSpPr>
          <p:cNvPr id="200712" name="Rectangle 8"/>
          <p:cNvSpPr>
            <a:spLocks noGrp="1" noChangeArrowheads="1"/>
          </p:cNvSpPr>
          <p:nvPr>
            <p:ph type="title"/>
          </p:nvPr>
        </p:nvSpPr>
        <p:spPr>
          <a:xfrm>
            <a:off x="220663" y="190500"/>
            <a:ext cx="9367837" cy="781050"/>
          </a:xfrm>
          <a:noFill/>
          <a:ln/>
        </p:spPr>
        <p:txBody>
          <a:bodyPr/>
          <a:lstStyle/>
          <a:p>
            <a:r>
              <a:rPr lang="pt-BR"/>
              <a:t>Preferências em relação ao risco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0709">
                                            <p:txEl>
                                              <p:pRg st="0" end="0"/>
                                            </p:txEl>
                                          </p:spTgt>
                                        </p:tgtEl>
                                        <p:attrNameLst>
                                          <p:attrName>style.visibility</p:attrName>
                                        </p:attrNameLst>
                                      </p:cBhvr>
                                      <p:to>
                                        <p:strVal val="visible"/>
                                      </p:to>
                                    </p:set>
                                    <p:animEffect transition="in" filter="wipe(left)">
                                      <p:cBhvr>
                                        <p:cTn id="7" dur="500"/>
                                        <p:tgtEl>
                                          <p:spTgt spid="2007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0709">
                                            <p:txEl>
                                              <p:pRg st="1" end="1"/>
                                            </p:txEl>
                                          </p:spTgt>
                                        </p:tgtEl>
                                        <p:attrNameLst>
                                          <p:attrName>style.visibility</p:attrName>
                                        </p:attrNameLst>
                                      </p:cBhvr>
                                      <p:to>
                                        <p:strVal val="visible"/>
                                      </p:to>
                                    </p:set>
                                    <p:animEffect transition="in" filter="wipe(left)">
                                      <p:cBhvr>
                                        <p:cTn id="12" dur="500"/>
                                        <p:tgtEl>
                                          <p:spTgt spid="20070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9"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7BFB98DA-A868-4509-AE0C-3357B333A7D8}" type="slidenum">
              <a:rPr lang="en-US"/>
              <a:pPr/>
              <a:t>69</a:t>
            </a:fld>
            <a:endParaRPr lang="en-US" b="0">
              <a:latin typeface="Times New Roman" pitchFamily="18" charset="0"/>
            </a:endParaRPr>
          </a:p>
        </p:txBody>
      </p:sp>
      <p:sp>
        <p:nvSpPr>
          <p:cNvPr id="36659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6659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66596" name="Rectangle 4"/>
          <p:cNvSpPr>
            <a:spLocks noGrp="1" noChangeArrowheads="1"/>
          </p:cNvSpPr>
          <p:nvPr>
            <p:ph type="body" idx="1"/>
          </p:nvPr>
        </p:nvSpPr>
        <p:spPr>
          <a:xfrm>
            <a:off x="1143000" y="2232025"/>
            <a:ext cx="7772400" cy="3711575"/>
          </a:xfrm>
          <a:noFill/>
          <a:ln/>
        </p:spPr>
        <p:txBody>
          <a:bodyPr/>
          <a:lstStyle/>
          <a:p>
            <a:pPr>
              <a:spcBef>
                <a:spcPct val="70000"/>
              </a:spcBef>
            </a:pPr>
            <a:r>
              <a:rPr lang="pt-BR"/>
              <a:t>Os executivos fizeram um esforço grande para reduzir ou eliminar os riscos, postergando suas decisões e coletando informações adicionais.</a:t>
            </a:r>
          </a:p>
        </p:txBody>
      </p:sp>
      <p:sp>
        <p:nvSpPr>
          <p:cNvPr id="366597" name="Text Box 5"/>
          <p:cNvSpPr txBox="1">
            <a:spLocks noChangeArrowheads="1"/>
          </p:cNvSpPr>
          <p:nvPr/>
        </p:nvSpPr>
        <p:spPr bwMode="auto">
          <a:xfrm>
            <a:off x="374650" y="1427163"/>
            <a:ext cx="61150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Os executivos e a escolha do risco</a:t>
            </a:r>
            <a:endParaRPr lang="en-US" sz="3200" b="1"/>
          </a:p>
        </p:txBody>
      </p:sp>
      <p:sp>
        <p:nvSpPr>
          <p:cNvPr id="366598" name="Rectangle 6"/>
          <p:cNvSpPr>
            <a:spLocks noGrp="1" noChangeArrowheads="1"/>
          </p:cNvSpPr>
          <p:nvPr>
            <p:ph type="title"/>
          </p:nvPr>
        </p:nvSpPr>
        <p:spPr>
          <a:xfrm>
            <a:off x="106363" y="215900"/>
            <a:ext cx="9825037" cy="781050"/>
          </a:xfrm>
          <a:noFill/>
          <a:ln/>
        </p:spPr>
        <p:txBody>
          <a:bodyPr/>
          <a:lstStyle/>
          <a:p>
            <a:r>
              <a:rPr lang="pt-BR"/>
              <a:t>Preferências em relação ao risco</a:t>
            </a:r>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7" name="Espaço Reservado para Número de Slide 4"/>
          <p:cNvSpPr>
            <a:spLocks noGrp="1"/>
          </p:cNvSpPr>
          <p:nvPr>
            <p:ph type="sldNum" sz="quarter" idx="11"/>
          </p:nvPr>
        </p:nvSpPr>
        <p:spPr/>
        <p:txBody>
          <a:bodyPr/>
          <a:lstStyle/>
          <a:p>
            <a:r>
              <a:rPr lang="en-US"/>
              <a:t>Slide </a:t>
            </a:r>
            <a:fld id="{35BBCD4C-2178-4EB4-AD93-357DA85311C7}" type="slidenum">
              <a:rPr lang="en-US"/>
              <a:pPr/>
              <a:t>7</a:t>
            </a:fld>
            <a:endParaRPr lang="en-US" b="0">
              <a:latin typeface="Times New Roman" pitchFamily="18" charset="0"/>
            </a:endParaRPr>
          </a:p>
        </p:txBody>
      </p:sp>
      <p:sp>
        <p:nvSpPr>
          <p:cNvPr id="8806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8806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88068" name="Rectangle 4"/>
          <p:cNvSpPr>
            <a:spLocks noGrp="1" noChangeArrowheads="1"/>
          </p:cNvSpPr>
          <p:nvPr>
            <p:ph type="title"/>
          </p:nvPr>
        </p:nvSpPr>
        <p:spPr>
          <a:noFill/>
          <a:ln/>
        </p:spPr>
        <p:txBody>
          <a:bodyPr/>
          <a:lstStyle/>
          <a:p>
            <a:r>
              <a:rPr lang="pt-BR"/>
              <a:t>Descrição do risco</a:t>
            </a:r>
          </a:p>
        </p:txBody>
      </p:sp>
      <p:sp>
        <p:nvSpPr>
          <p:cNvPr id="88069" name="Rectangle 5"/>
          <p:cNvSpPr>
            <a:spLocks noGrp="1" noChangeArrowheads="1"/>
          </p:cNvSpPr>
          <p:nvPr>
            <p:ph type="body" idx="1"/>
          </p:nvPr>
        </p:nvSpPr>
        <p:spPr>
          <a:xfrm>
            <a:off x="889000" y="1743075"/>
            <a:ext cx="7772400" cy="4225925"/>
          </a:xfrm>
          <a:noFill/>
          <a:ln/>
        </p:spPr>
        <p:txBody>
          <a:bodyPr/>
          <a:lstStyle/>
          <a:p>
            <a:pPr>
              <a:lnSpc>
                <a:spcPct val="90000"/>
              </a:lnSpc>
              <a:spcBef>
                <a:spcPct val="70000"/>
              </a:spcBef>
            </a:pPr>
            <a:r>
              <a:rPr lang="pt-BR">
                <a:solidFill>
                  <a:srgbClr val="FF3300"/>
                </a:solidFill>
              </a:rPr>
              <a:t>Valor esperado</a:t>
            </a:r>
            <a:endParaRPr lang="pt-BR"/>
          </a:p>
          <a:p>
            <a:pPr lvl="1">
              <a:lnSpc>
                <a:spcPct val="90000"/>
              </a:lnSpc>
              <a:buSzPct val="75000"/>
            </a:pPr>
            <a:r>
              <a:rPr lang="pt-BR"/>
              <a:t>A média ponderada dos payoffs ou valores de todos os resultados possíveis.</a:t>
            </a:r>
          </a:p>
          <a:p>
            <a:pPr lvl="2">
              <a:lnSpc>
                <a:spcPct val="90000"/>
              </a:lnSpc>
            </a:pPr>
            <a:r>
              <a:rPr lang="pt-BR"/>
              <a:t>As probabilidades de cada resultado são utilizadas como seus respectivos pesos.</a:t>
            </a:r>
          </a:p>
          <a:p>
            <a:pPr lvl="2">
              <a:lnSpc>
                <a:spcPct val="90000"/>
              </a:lnSpc>
            </a:pPr>
            <a:r>
              <a:rPr lang="pt-BR"/>
              <a:t>O valor esperado mede a tendência ao ponto central; o payoff ou valor que, na média, deveríamos esperar que viesse a ocorrer.</a:t>
            </a:r>
          </a:p>
        </p:txBody>
      </p:sp>
    </p:spTree>
  </p:cSld>
  <p:clrMapOvr>
    <a:masterClrMapping/>
  </p:clrMapOvr>
  <p:transition spd="med">
    <p:wipe dir="r"/>
  </p:transition>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7" name="Espaço Reservado para Número de Slide 4"/>
          <p:cNvSpPr>
            <a:spLocks noGrp="1"/>
          </p:cNvSpPr>
          <p:nvPr>
            <p:ph type="sldNum" sz="quarter" idx="11"/>
          </p:nvPr>
        </p:nvSpPr>
        <p:spPr/>
        <p:txBody>
          <a:bodyPr/>
          <a:lstStyle/>
          <a:p>
            <a:r>
              <a:rPr lang="en-US"/>
              <a:t>Slide </a:t>
            </a:r>
            <a:fld id="{E2B0E1E5-21EC-4347-91D7-E338C1BEE0EE}" type="slidenum">
              <a:rPr lang="en-US"/>
              <a:pPr/>
              <a:t>70</a:t>
            </a:fld>
            <a:endParaRPr lang="en-US" b="0">
              <a:latin typeface="Times New Roman" pitchFamily="18" charset="0"/>
            </a:endParaRPr>
          </a:p>
        </p:txBody>
      </p:sp>
      <p:sp>
        <p:nvSpPr>
          <p:cNvPr id="21094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1094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10948" name="Rectangle 4"/>
          <p:cNvSpPr>
            <a:spLocks noGrp="1" noChangeArrowheads="1"/>
          </p:cNvSpPr>
          <p:nvPr>
            <p:ph type="title"/>
          </p:nvPr>
        </p:nvSpPr>
        <p:spPr>
          <a:noFill/>
          <a:ln/>
        </p:spPr>
        <p:txBody>
          <a:bodyPr/>
          <a:lstStyle/>
          <a:p>
            <a:r>
              <a:rPr lang="pt-BR"/>
              <a:t>Redução do risco</a:t>
            </a:r>
          </a:p>
        </p:txBody>
      </p:sp>
      <p:sp>
        <p:nvSpPr>
          <p:cNvPr id="210949" name="Rectangle 5"/>
          <p:cNvSpPr>
            <a:spLocks noGrp="1" noChangeArrowheads="1"/>
          </p:cNvSpPr>
          <p:nvPr>
            <p:ph type="body" idx="1"/>
          </p:nvPr>
        </p:nvSpPr>
        <p:spPr>
          <a:noFill/>
          <a:ln/>
        </p:spPr>
        <p:txBody>
          <a:bodyPr/>
          <a:lstStyle/>
          <a:p>
            <a:pPr>
              <a:spcBef>
                <a:spcPct val="70000"/>
              </a:spcBef>
            </a:pPr>
            <a:r>
              <a:rPr lang="pt-BR"/>
              <a:t>As três maneiras pelas quais os consumidores normalmente reduzem seus riscos são:</a:t>
            </a:r>
          </a:p>
          <a:p>
            <a:pPr>
              <a:spcBef>
                <a:spcPct val="70000"/>
              </a:spcBef>
              <a:buFont typeface="Wingdings" pitchFamily="2" charset="2"/>
              <a:buNone/>
            </a:pPr>
            <a:r>
              <a:rPr lang="pt-BR"/>
              <a:t>	1. Diversificação</a:t>
            </a:r>
          </a:p>
          <a:p>
            <a:pPr>
              <a:spcBef>
                <a:spcPct val="70000"/>
              </a:spcBef>
              <a:buFont typeface="Wingdings" pitchFamily="2" charset="2"/>
              <a:buNone/>
            </a:pPr>
            <a:r>
              <a:rPr lang="pt-BR"/>
              <a:t>	2. Seguro</a:t>
            </a:r>
          </a:p>
          <a:p>
            <a:pPr>
              <a:spcBef>
                <a:spcPct val="70000"/>
              </a:spcBef>
              <a:buFont typeface="Wingdings" pitchFamily="2" charset="2"/>
              <a:buNone/>
            </a:pPr>
            <a:r>
              <a:rPr lang="pt-BR"/>
              <a:t>	3. Obtenção de informações adicionais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0949">
                                            <p:txEl>
                                              <p:pRg st="0" end="0"/>
                                            </p:txEl>
                                          </p:spTgt>
                                        </p:tgtEl>
                                        <p:attrNameLst>
                                          <p:attrName>style.visibility</p:attrName>
                                        </p:attrNameLst>
                                      </p:cBhvr>
                                      <p:to>
                                        <p:strVal val="visible"/>
                                      </p:to>
                                    </p:set>
                                    <p:animEffect transition="in" filter="wipe(left)">
                                      <p:cBhvr>
                                        <p:cTn id="7" dur="500"/>
                                        <p:tgtEl>
                                          <p:spTgt spid="2109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0949">
                                            <p:txEl>
                                              <p:pRg st="1" end="1"/>
                                            </p:txEl>
                                          </p:spTgt>
                                        </p:tgtEl>
                                        <p:attrNameLst>
                                          <p:attrName>style.visibility</p:attrName>
                                        </p:attrNameLst>
                                      </p:cBhvr>
                                      <p:to>
                                        <p:strVal val="visible"/>
                                      </p:to>
                                    </p:set>
                                    <p:animEffect transition="in" filter="wipe(left)">
                                      <p:cBhvr>
                                        <p:cTn id="12" dur="500"/>
                                        <p:tgtEl>
                                          <p:spTgt spid="2109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0949">
                                            <p:txEl>
                                              <p:pRg st="2" end="2"/>
                                            </p:txEl>
                                          </p:spTgt>
                                        </p:tgtEl>
                                        <p:attrNameLst>
                                          <p:attrName>style.visibility</p:attrName>
                                        </p:attrNameLst>
                                      </p:cBhvr>
                                      <p:to>
                                        <p:strVal val="visible"/>
                                      </p:to>
                                    </p:set>
                                    <p:animEffect transition="in" filter="wipe(left)">
                                      <p:cBhvr>
                                        <p:cTn id="17" dur="500"/>
                                        <p:tgtEl>
                                          <p:spTgt spid="21094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0949">
                                            <p:txEl>
                                              <p:pRg st="3" end="3"/>
                                            </p:txEl>
                                          </p:spTgt>
                                        </p:tgtEl>
                                        <p:attrNameLst>
                                          <p:attrName>style.visibility</p:attrName>
                                        </p:attrNameLst>
                                      </p:cBhvr>
                                      <p:to>
                                        <p:strVal val="visible"/>
                                      </p:to>
                                    </p:set>
                                    <p:animEffect transition="in" filter="wipe(left)">
                                      <p:cBhvr>
                                        <p:cTn id="22" dur="500"/>
                                        <p:tgtEl>
                                          <p:spTgt spid="21094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9"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7" name="Espaço Reservado para Número de Slide 4"/>
          <p:cNvSpPr>
            <a:spLocks noGrp="1"/>
          </p:cNvSpPr>
          <p:nvPr>
            <p:ph type="sldNum" sz="quarter" idx="11"/>
          </p:nvPr>
        </p:nvSpPr>
        <p:spPr/>
        <p:txBody>
          <a:bodyPr/>
          <a:lstStyle/>
          <a:p>
            <a:r>
              <a:rPr lang="en-US"/>
              <a:t>Slide </a:t>
            </a:r>
            <a:fld id="{F06BABD1-4677-4C82-8D8D-493EF1B949A3}" type="slidenum">
              <a:rPr lang="en-US"/>
              <a:pPr/>
              <a:t>71</a:t>
            </a:fld>
            <a:endParaRPr lang="en-US" b="0">
              <a:latin typeface="Times New Roman" pitchFamily="18" charset="0"/>
            </a:endParaRPr>
          </a:p>
        </p:txBody>
      </p:sp>
      <p:sp>
        <p:nvSpPr>
          <p:cNvPr id="21299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1299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12996" name="Rectangle 4"/>
          <p:cNvSpPr>
            <a:spLocks noGrp="1" noChangeArrowheads="1"/>
          </p:cNvSpPr>
          <p:nvPr>
            <p:ph type="title"/>
          </p:nvPr>
        </p:nvSpPr>
        <p:spPr>
          <a:noFill/>
          <a:ln/>
        </p:spPr>
        <p:txBody>
          <a:bodyPr/>
          <a:lstStyle/>
          <a:p>
            <a:r>
              <a:rPr lang="pt-BR"/>
              <a:t>Redução do risco</a:t>
            </a:r>
          </a:p>
        </p:txBody>
      </p:sp>
      <p:sp>
        <p:nvSpPr>
          <p:cNvPr id="212997" name="Rectangle 5"/>
          <p:cNvSpPr>
            <a:spLocks noGrp="1" noChangeArrowheads="1"/>
          </p:cNvSpPr>
          <p:nvPr>
            <p:ph type="body" idx="1"/>
          </p:nvPr>
        </p:nvSpPr>
        <p:spPr>
          <a:xfrm>
            <a:off x="838200" y="1717675"/>
            <a:ext cx="8077200" cy="4225925"/>
          </a:xfrm>
          <a:noFill/>
          <a:ln/>
        </p:spPr>
        <p:txBody>
          <a:bodyPr/>
          <a:lstStyle/>
          <a:p>
            <a:pPr>
              <a:spcBef>
                <a:spcPct val="70000"/>
              </a:spcBef>
            </a:pPr>
            <a:r>
              <a:rPr lang="pt-BR">
                <a:solidFill>
                  <a:srgbClr val="FF3300"/>
                </a:solidFill>
              </a:rPr>
              <a:t>Diversificação </a:t>
            </a:r>
          </a:p>
          <a:p>
            <a:pPr lvl="1">
              <a:buSzPct val="75000"/>
            </a:pPr>
            <a:r>
              <a:rPr lang="pt-BR"/>
              <a:t>Suponha que uma empresa tenha a opção de vender condicionadores de ar, aquecedores ou ambos.</a:t>
            </a:r>
          </a:p>
          <a:p>
            <a:pPr lvl="1">
              <a:buSzPct val="75000"/>
            </a:pPr>
            <a:r>
              <a:rPr lang="pt-BR"/>
              <a:t>A probabilidade de fazer calor ou frio é 0,5.</a:t>
            </a:r>
          </a:p>
          <a:p>
            <a:pPr lvl="1">
              <a:buSzPct val="75000"/>
            </a:pPr>
            <a:r>
              <a:rPr lang="pt-BR"/>
              <a:t>O melhor para a empresa seria a diversificação.</a:t>
            </a:r>
          </a:p>
        </p:txBody>
      </p:sp>
    </p:spTree>
  </p:cSld>
  <p:clrMapOvr>
    <a:masterClrMapping/>
  </p:clrMapOvr>
  <p:transition spd="med">
    <p:wipe dir="r"/>
  </p:transition>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10" name="Espaço Reservado para Número de Slide 4"/>
          <p:cNvSpPr>
            <a:spLocks noGrp="1"/>
          </p:cNvSpPr>
          <p:nvPr>
            <p:ph type="sldNum" sz="quarter" idx="11"/>
          </p:nvPr>
        </p:nvSpPr>
        <p:spPr/>
        <p:txBody>
          <a:bodyPr/>
          <a:lstStyle/>
          <a:p>
            <a:r>
              <a:rPr lang="en-US"/>
              <a:t>Slide </a:t>
            </a:r>
            <a:fld id="{B8B1ACC9-63A9-4363-8D52-6B9486643113}" type="slidenum">
              <a:rPr lang="en-US"/>
              <a:pPr/>
              <a:t>72</a:t>
            </a:fld>
            <a:endParaRPr lang="en-US" b="0">
              <a:latin typeface="Times New Roman" pitchFamily="18" charset="0"/>
            </a:endParaRPr>
          </a:p>
        </p:txBody>
      </p:sp>
      <p:sp>
        <p:nvSpPr>
          <p:cNvPr id="21504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1504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15044" name="Rectangle 4"/>
          <p:cNvSpPr>
            <a:spLocks noGrp="1" noChangeArrowheads="1"/>
          </p:cNvSpPr>
          <p:nvPr>
            <p:ph type="title"/>
          </p:nvPr>
        </p:nvSpPr>
        <p:spPr>
          <a:noFill/>
          <a:ln/>
        </p:spPr>
        <p:txBody>
          <a:bodyPr/>
          <a:lstStyle/>
          <a:p>
            <a:r>
              <a:rPr lang="pt-BR"/>
              <a:t>Redução do risco</a:t>
            </a:r>
          </a:p>
        </p:txBody>
      </p:sp>
      <p:sp>
        <p:nvSpPr>
          <p:cNvPr id="215045" name="Rectangle 5"/>
          <p:cNvSpPr>
            <a:spLocks noGrp="1" noChangeArrowheads="1"/>
          </p:cNvSpPr>
          <p:nvPr>
            <p:ph type="body" idx="1"/>
          </p:nvPr>
        </p:nvSpPr>
        <p:spPr>
          <a:xfrm>
            <a:off x="381000" y="3236913"/>
            <a:ext cx="8305800" cy="2105025"/>
          </a:xfrm>
          <a:noFill/>
          <a:ln/>
        </p:spPr>
        <p:txBody>
          <a:bodyPr/>
          <a:lstStyle/>
          <a:p>
            <a:pPr marL="0" indent="0">
              <a:lnSpc>
                <a:spcPct val="90000"/>
              </a:lnSpc>
              <a:spcBef>
                <a:spcPct val="70000"/>
              </a:spcBef>
              <a:buFont typeface="Wingdings" pitchFamily="2" charset="2"/>
              <a:buNone/>
              <a:tabLst>
                <a:tab pos="5314950" algn="r"/>
                <a:tab pos="7429500" algn="r"/>
              </a:tabLst>
            </a:pPr>
            <a:r>
              <a:rPr lang="pt-BR" sz="2000" b="1"/>
              <a:t>Vendas de condicionadores de ar</a:t>
            </a:r>
            <a:r>
              <a:rPr lang="pt-BR" sz="2800" b="1"/>
              <a:t>	 </a:t>
            </a:r>
            <a:r>
              <a:rPr lang="pt-BR" sz="2000" b="1"/>
              <a:t>30.000	12.000</a:t>
            </a:r>
          </a:p>
          <a:p>
            <a:pPr marL="0" indent="0">
              <a:lnSpc>
                <a:spcPct val="90000"/>
              </a:lnSpc>
              <a:spcBef>
                <a:spcPct val="70000"/>
              </a:spcBef>
              <a:buFont typeface="Wingdings" pitchFamily="2" charset="2"/>
              <a:buNone/>
              <a:tabLst>
                <a:tab pos="5314950" algn="r"/>
                <a:tab pos="7429500" algn="r"/>
              </a:tabLst>
            </a:pPr>
            <a:r>
              <a:rPr lang="pt-BR" sz="2000" b="1"/>
              <a:t>Vendas de aquecedores	12.000	30.000</a:t>
            </a:r>
          </a:p>
          <a:p>
            <a:pPr marL="0" indent="0">
              <a:lnSpc>
                <a:spcPct val="90000"/>
              </a:lnSpc>
              <a:spcBef>
                <a:spcPct val="70000"/>
              </a:spcBef>
              <a:buFont typeface="Wingdings" pitchFamily="2" charset="2"/>
              <a:buNone/>
              <a:tabLst>
                <a:tab pos="5314950" algn="r"/>
                <a:tab pos="7429500" algn="r"/>
              </a:tabLst>
            </a:pPr>
            <a:r>
              <a:rPr lang="pt-BR" sz="2800" b="1"/>
              <a:t>             * </a:t>
            </a:r>
            <a:r>
              <a:rPr lang="pt-BR" sz="2400" b="1"/>
              <a:t>0,5 de probabilidade de fazer calor ou frio</a:t>
            </a:r>
            <a:r>
              <a:rPr lang="pt-BR" sz="2800" b="1"/>
              <a:t>	</a:t>
            </a:r>
          </a:p>
        </p:txBody>
      </p:sp>
      <p:sp>
        <p:nvSpPr>
          <p:cNvPr id="215046" name="Line 6"/>
          <p:cNvSpPr>
            <a:spLocks noChangeShapeType="1"/>
          </p:cNvSpPr>
          <p:nvPr/>
        </p:nvSpPr>
        <p:spPr bwMode="auto">
          <a:xfrm>
            <a:off x="279400" y="2970213"/>
            <a:ext cx="8197850" cy="3175"/>
          </a:xfrm>
          <a:prstGeom prst="line">
            <a:avLst/>
          </a:prstGeom>
          <a:noFill/>
          <a:ln w="57150" cmpd="thinThick">
            <a:solidFill>
              <a:schemeClr val="tx1"/>
            </a:solidFill>
            <a:round/>
            <a:headEnd/>
            <a:tailEnd/>
          </a:ln>
          <a:effectLst/>
        </p:spPr>
        <p:txBody>
          <a:bodyPr wrap="none" anchor="ctr"/>
          <a:lstStyle/>
          <a:p>
            <a:endParaRPr lang="pt-BR"/>
          </a:p>
        </p:txBody>
      </p:sp>
      <p:sp>
        <p:nvSpPr>
          <p:cNvPr id="215047" name="Rectangle 7"/>
          <p:cNvSpPr>
            <a:spLocks noChangeArrowheads="1"/>
          </p:cNvSpPr>
          <p:nvPr/>
        </p:nvSpPr>
        <p:spPr bwMode="auto">
          <a:xfrm>
            <a:off x="1077913" y="2444750"/>
            <a:ext cx="7977187" cy="515938"/>
          </a:xfrm>
          <a:prstGeom prst="rect">
            <a:avLst/>
          </a:prstGeom>
          <a:noFill/>
          <a:ln w="12700">
            <a:noFill/>
            <a:miter lim="800000"/>
            <a:headEnd/>
            <a:tailEnd/>
          </a:ln>
          <a:effectLst/>
        </p:spPr>
        <p:txBody>
          <a:bodyPr lIns="90488" tIns="44450" rIns="90488" bIns="44450">
            <a:spAutoFit/>
          </a:bodyPr>
          <a:lstStyle/>
          <a:p>
            <a:pPr>
              <a:tabLst>
                <a:tab pos="3886200" algn="ctr"/>
                <a:tab pos="6286500" algn="ctr"/>
              </a:tabLst>
            </a:pPr>
            <a:r>
              <a:rPr lang="en-US" sz="2800" b="1"/>
              <a:t>	</a:t>
            </a:r>
            <a:r>
              <a:rPr lang="en-US" b="1" i="1"/>
              <a:t>Clima quente 	Clima frio</a:t>
            </a:r>
          </a:p>
        </p:txBody>
      </p:sp>
      <p:sp>
        <p:nvSpPr>
          <p:cNvPr id="215048" name="Text Box 8"/>
          <p:cNvSpPr txBox="1">
            <a:spLocks noChangeArrowheads="1"/>
          </p:cNvSpPr>
          <p:nvPr/>
        </p:nvSpPr>
        <p:spPr bwMode="auto">
          <a:xfrm>
            <a:off x="369888" y="1350963"/>
            <a:ext cx="6705600" cy="958850"/>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Rendimentos obtidos com a venda de </a:t>
            </a:r>
          </a:p>
          <a:p>
            <a:pPr algn="ctr"/>
            <a:r>
              <a:rPr lang="en-US" sz="2800" b="1"/>
              <a:t>equipamentos elétricos ($)</a:t>
            </a:r>
            <a:endParaRPr lang="en-US" sz="3200" b="1"/>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45">
                                            <p:txEl>
                                              <p:pRg st="0" end="0"/>
                                            </p:txEl>
                                          </p:spTgt>
                                        </p:tgtEl>
                                        <p:attrNameLst>
                                          <p:attrName>style.visibility</p:attrName>
                                        </p:attrNameLst>
                                      </p:cBhvr>
                                      <p:to>
                                        <p:strVal val="visible"/>
                                      </p:to>
                                    </p:set>
                                    <p:animEffect transition="in" filter="wipe(left)">
                                      <p:cBhvr>
                                        <p:cTn id="7" dur="500"/>
                                        <p:tgtEl>
                                          <p:spTgt spid="2150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45">
                                            <p:txEl>
                                              <p:pRg st="1" end="1"/>
                                            </p:txEl>
                                          </p:spTgt>
                                        </p:tgtEl>
                                        <p:attrNameLst>
                                          <p:attrName>style.visibility</p:attrName>
                                        </p:attrNameLst>
                                      </p:cBhvr>
                                      <p:to>
                                        <p:strVal val="visible"/>
                                      </p:to>
                                    </p:set>
                                    <p:animEffect transition="in" filter="wipe(left)">
                                      <p:cBhvr>
                                        <p:cTn id="12" dur="500"/>
                                        <p:tgtEl>
                                          <p:spTgt spid="2150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45">
                                            <p:txEl>
                                              <p:pRg st="2" end="2"/>
                                            </p:txEl>
                                          </p:spTgt>
                                        </p:tgtEl>
                                        <p:attrNameLst>
                                          <p:attrName>style.visibility</p:attrName>
                                        </p:attrNameLst>
                                      </p:cBhvr>
                                      <p:to>
                                        <p:strVal val="visible"/>
                                      </p:to>
                                    </p:set>
                                    <p:animEffect transition="in" filter="wipe(left)">
                                      <p:cBhvr>
                                        <p:cTn id="17" dur="500"/>
                                        <p:tgtEl>
                                          <p:spTgt spid="2150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5" grpId="0" build="p"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FE4242EE-907F-49B0-94D1-9B13DAD404D4}" type="slidenum">
              <a:rPr lang="en-US"/>
              <a:pPr/>
              <a:t>73</a:t>
            </a:fld>
            <a:endParaRPr lang="en-US" b="0">
              <a:latin typeface="Times New Roman" pitchFamily="18" charset="0"/>
            </a:endParaRPr>
          </a:p>
        </p:txBody>
      </p:sp>
      <p:sp>
        <p:nvSpPr>
          <p:cNvPr id="21709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1709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17092" name="Rectangle 4"/>
          <p:cNvSpPr>
            <a:spLocks noGrp="1" noChangeArrowheads="1"/>
          </p:cNvSpPr>
          <p:nvPr>
            <p:ph type="title"/>
          </p:nvPr>
        </p:nvSpPr>
        <p:spPr>
          <a:noFill/>
          <a:ln/>
        </p:spPr>
        <p:txBody>
          <a:bodyPr/>
          <a:lstStyle/>
          <a:p>
            <a:r>
              <a:rPr lang="pt-BR"/>
              <a:t>Redução do risco</a:t>
            </a:r>
          </a:p>
        </p:txBody>
      </p:sp>
      <p:sp>
        <p:nvSpPr>
          <p:cNvPr id="217093" name="Rectangle 5"/>
          <p:cNvSpPr>
            <a:spLocks noGrp="1" noChangeArrowheads="1"/>
          </p:cNvSpPr>
          <p:nvPr>
            <p:ph type="body" idx="1"/>
          </p:nvPr>
        </p:nvSpPr>
        <p:spPr>
          <a:xfrm>
            <a:off x="1143000" y="2232025"/>
            <a:ext cx="7772400" cy="3711575"/>
          </a:xfrm>
          <a:noFill/>
          <a:ln/>
        </p:spPr>
        <p:txBody>
          <a:bodyPr/>
          <a:lstStyle/>
          <a:p>
            <a:pPr>
              <a:spcBef>
                <a:spcPct val="70000"/>
              </a:spcBef>
            </a:pPr>
            <a:r>
              <a:rPr lang="pt-BR"/>
              <a:t>Se a empresa vender apenas aquecedores ou condicionadores de ar sua renda será $12.000 ou $30.000.</a:t>
            </a:r>
          </a:p>
          <a:p>
            <a:pPr>
              <a:spcBef>
                <a:spcPct val="70000"/>
              </a:spcBef>
            </a:pPr>
            <a:r>
              <a:rPr lang="pt-BR"/>
              <a:t>Sua renda esperada seria de:</a:t>
            </a:r>
          </a:p>
          <a:p>
            <a:pPr lvl="1">
              <a:buSzPct val="75000"/>
            </a:pPr>
            <a:r>
              <a:rPr lang="pt-BR"/>
              <a:t>1/2($12.000) + 1/2($30.000) = $21.000</a:t>
            </a:r>
          </a:p>
        </p:txBody>
      </p:sp>
      <p:sp>
        <p:nvSpPr>
          <p:cNvPr id="217094" name="Text Box 6"/>
          <p:cNvSpPr txBox="1">
            <a:spLocks noChangeArrowheads="1"/>
          </p:cNvSpPr>
          <p:nvPr/>
        </p:nvSpPr>
        <p:spPr bwMode="auto">
          <a:xfrm>
            <a:off x="382588" y="1427163"/>
            <a:ext cx="26130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Diversificação</a:t>
            </a:r>
            <a:endParaRPr lang="en-US" sz="3200" b="1"/>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7093">
                                            <p:txEl>
                                              <p:pRg st="0" end="0"/>
                                            </p:txEl>
                                          </p:spTgt>
                                        </p:tgtEl>
                                        <p:attrNameLst>
                                          <p:attrName>style.visibility</p:attrName>
                                        </p:attrNameLst>
                                      </p:cBhvr>
                                      <p:to>
                                        <p:strVal val="visible"/>
                                      </p:to>
                                    </p:set>
                                    <p:animEffect transition="in" filter="wipe(left)">
                                      <p:cBhvr>
                                        <p:cTn id="7" dur="500"/>
                                        <p:tgtEl>
                                          <p:spTgt spid="2170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7093">
                                            <p:txEl>
                                              <p:pRg st="1" end="1"/>
                                            </p:txEl>
                                          </p:spTgt>
                                        </p:tgtEl>
                                        <p:attrNameLst>
                                          <p:attrName>style.visibility</p:attrName>
                                        </p:attrNameLst>
                                      </p:cBhvr>
                                      <p:to>
                                        <p:strVal val="visible"/>
                                      </p:to>
                                    </p:set>
                                    <p:animEffect transition="in" filter="wipe(left)">
                                      <p:cBhvr>
                                        <p:cTn id="12" dur="500"/>
                                        <p:tgtEl>
                                          <p:spTgt spid="21709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17093">
                                            <p:txEl>
                                              <p:pRg st="2" end="2"/>
                                            </p:txEl>
                                          </p:spTgt>
                                        </p:tgtEl>
                                        <p:attrNameLst>
                                          <p:attrName>style.visibility</p:attrName>
                                        </p:attrNameLst>
                                      </p:cBhvr>
                                      <p:to>
                                        <p:strVal val="visible"/>
                                      </p:to>
                                    </p:set>
                                    <p:animEffect transition="in" filter="wipe(left)">
                                      <p:cBhvr>
                                        <p:cTn id="15" dur="500"/>
                                        <p:tgtEl>
                                          <p:spTgt spid="2170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3" grpId="0" build="p"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F2295D19-8F95-48E2-888B-CBBD46C3DB8F}" type="slidenum">
              <a:rPr lang="en-US"/>
              <a:pPr/>
              <a:t>74</a:t>
            </a:fld>
            <a:endParaRPr lang="en-US" b="0">
              <a:latin typeface="Times New Roman" pitchFamily="18" charset="0"/>
            </a:endParaRPr>
          </a:p>
        </p:txBody>
      </p:sp>
      <p:sp>
        <p:nvSpPr>
          <p:cNvPr id="21913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1913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19140" name="Rectangle 4"/>
          <p:cNvSpPr>
            <a:spLocks noGrp="1" noChangeArrowheads="1"/>
          </p:cNvSpPr>
          <p:nvPr>
            <p:ph type="title"/>
          </p:nvPr>
        </p:nvSpPr>
        <p:spPr>
          <a:noFill/>
          <a:ln/>
        </p:spPr>
        <p:txBody>
          <a:bodyPr/>
          <a:lstStyle/>
          <a:p>
            <a:r>
              <a:rPr lang="pt-BR"/>
              <a:t>Redução do risco</a:t>
            </a:r>
          </a:p>
        </p:txBody>
      </p:sp>
      <p:sp>
        <p:nvSpPr>
          <p:cNvPr id="219141" name="Rectangle 5"/>
          <p:cNvSpPr>
            <a:spLocks noGrp="1" noChangeArrowheads="1"/>
          </p:cNvSpPr>
          <p:nvPr>
            <p:ph type="body" idx="1"/>
          </p:nvPr>
        </p:nvSpPr>
        <p:spPr>
          <a:xfrm>
            <a:off x="1143000" y="2251075"/>
            <a:ext cx="7772400" cy="3692525"/>
          </a:xfrm>
          <a:noFill/>
          <a:ln/>
        </p:spPr>
        <p:txBody>
          <a:bodyPr/>
          <a:lstStyle/>
          <a:p>
            <a:pPr>
              <a:spcBef>
                <a:spcPct val="70000"/>
              </a:spcBef>
            </a:pPr>
            <a:r>
              <a:rPr lang="pt-BR"/>
              <a:t>Se a empresa dividisse igualmente o seu tempo entre os dois aparelhos, suas vendas de condicionadores de ar e aquecedores seriam metade de seus valores originais.</a:t>
            </a:r>
          </a:p>
        </p:txBody>
      </p:sp>
      <p:sp>
        <p:nvSpPr>
          <p:cNvPr id="219142" name="Text Box 6"/>
          <p:cNvSpPr txBox="1">
            <a:spLocks noChangeArrowheads="1"/>
          </p:cNvSpPr>
          <p:nvPr/>
        </p:nvSpPr>
        <p:spPr bwMode="auto">
          <a:xfrm>
            <a:off x="381000" y="1427163"/>
            <a:ext cx="26130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Diversificação</a:t>
            </a:r>
          </a:p>
        </p:txBody>
      </p:sp>
    </p:spTree>
  </p:cSld>
  <p:clrMapOvr>
    <a:masterClrMapping/>
  </p:clrMapOvr>
  <p:transition spd="med">
    <p:wipe dir="r"/>
  </p:transition>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7765C6FF-F75A-49A7-B66F-CEAADDAC23F1}" type="slidenum">
              <a:rPr lang="en-US"/>
              <a:pPr/>
              <a:t>75</a:t>
            </a:fld>
            <a:endParaRPr lang="en-US" b="0">
              <a:latin typeface="Times New Roman" pitchFamily="18" charset="0"/>
            </a:endParaRPr>
          </a:p>
        </p:txBody>
      </p:sp>
      <p:sp>
        <p:nvSpPr>
          <p:cNvPr id="22118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2118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21188" name="Rectangle 4"/>
          <p:cNvSpPr>
            <a:spLocks noGrp="1" noChangeArrowheads="1"/>
          </p:cNvSpPr>
          <p:nvPr>
            <p:ph type="title"/>
          </p:nvPr>
        </p:nvSpPr>
        <p:spPr>
          <a:noFill/>
          <a:ln/>
        </p:spPr>
        <p:txBody>
          <a:bodyPr/>
          <a:lstStyle/>
          <a:p>
            <a:r>
              <a:rPr lang="pt-BR"/>
              <a:t>Redução do risco</a:t>
            </a:r>
          </a:p>
        </p:txBody>
      </p:sp>
      <p:sp>
        <p:nvSpPr>
          <p:cNvPr id="221189" name="Rectangle 5"/>
          <p:cNvSpPr>
            <a:spLocks noGrp="1" noChangeArrowheads="1"/>
          </p:cNvSpPr>
          <p:nvPr>
            <p:ph type="body" idx="1"/>
          </p:nvPr>
        </p:nvSpPr>
        <p:spPr>
          <a:xfrm>
            <a:off x="1143000" y="2193925"/>
            <a:ext cx="7772400" cy="4067175"/>
          </a:xfrm>
          <a:noFill/>
          <a:ln/>
        </p:spPr>
        <p:txBody>
          <a:bodyPr/>
          <a:lstStyle/>
          <a:p>
            <a:pPr>
              <a:lnSpc>
                <a:spcPct val="90000"/>
              </a:lnSpc>
              <a:spcBef>
                <a:spcPct val="70000"/>
              </a:spcBef>
            </a:pPr>
            <a:r>
              <a:rPr lang="pt-BR"/>
              <a:t>Se fizesse calor, sua renda esperada seria de $15.000 de condicionadores de ar e $6.000 de aquecedores, ou seja, de $21.000.</a:t>
            </a:r>
          </a:p>
          <a:p>
            <a:pPr>
              <a:lnSpc>
                <a:spcPct val="90000"/>
              </a:lnSpc>
              <a:spcBef>
                <a:spcPct val="70000"/>
              </a:spcBef>
            </a:pPr>
            <a:r>
              <a:rPr lang="pt-BR"/>
              <a:t>Se fizesse frio, sua renda esperada seria de $6.000 de condicionadores de ar e $15.000 de aquecedores, ou seja, de $21.000. </a:t>
            </a:r>
          </a:p>
        </p:txBody>
      </p:sp>
      <p:sp>
        <p:nvSpPr>
          <p:cNvPr id="221190" name="Text Box 6"/>
          <p:cNvSpPr txBox="1">
            <a:spLocks noChangeArrowheads="1"/>
          </p:cNvSpPr>
          <p:nvPr/>
        </p:nvSpPr>
        <p:spPr bwMode="auto">
          <a:xfrm>
            <a:off x="381000" y="1427163"/>
            <a:ext cx="26130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Diversificação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1189">
                                            <p:txEl>
                                              <p:pRg st="0" end="0"/>
                                            </p:txEl>
                                          </p:spTgt>
                                        </p:tgtEl>
                                        <p:attrNameLst>
                                          <p:attrName>style.visibility</p:attrName>
                                        </p:attrNameLst>
                                      </p:cBhvr>
                                      <p:to>
                                        <p:strVal val="visible"/>
                                      </p:to>
                                    </p:set>
                                    <p:animEffect transition="in" filter="wipe(left)">
                                      <p:cBhvr>
                                        <p:cTn id="7" dur="500"/>
                                        <p:tgtEl>
                                          <p:spTgt spid="2211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1189">
                                            <p:txEl>
                                              <p:pRg st="1" end="1"/>
                                            </p:txEl>
                                          </p:spTgt>
                                        </p:tgtEl>
                                        <p:attrNameLst>
                                          <p:attrName>style.visibility</p:attrName>
                                        </p:attrNameLst>
                                      </p:cBhvr>
                                      <p:to>
                                        <p:strVal val="visible"/>
                                      </p:to>
                                    </p:set>
                                    <p:animEffect transition="in" filter="wipe(left)">
                                      <p:cBhvr>
                                        <p:cTn id="12" dur="500"/>
                                        <p:tgtEl>
                                          <p:spTgt spid="22118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9" grpId="0" build="p"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3E6EC7B0-B445-4762-BFDF-5627F682B0CE}" type="slidenum">
              <a:rPr lang="en-US"/>
              <a:pPr/>
              <a:t>76</a:t>
            </a:fld>
            <a:endParaRPr lang="en-US" b="0">
              <a:latin typeface="Times New Roman" pitchFamily="18" charset="0"/>
            </a:endParaRPr>
          </a:p>
        </p:txBody>
      </p:sp>
      <p:sp>
        <p:nvSpPr>
          <p:cNvPr id="36864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6864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68644" name="Rectangle 4"/>
          <p:cNvSpPr>
            <a:spLocks noGrp="1" noChangeArrowheads="1"/>
          </p:cNvSpPr>
          <p:nvPr>
            <p:ph type="title"/>
          </p:nvPr>
        </p:nvSpPr>
        <p:spPr>
          <a:noFill/>
          <a:ln/>
        </p:spPr>
        <p:txBody>
          <a:bodyPr/>
          <a:lstStyle/>
          <a:p>
            <a:r>
              <a:rPr lang="pt-BR"/>
              <a:t>Redução do risco</a:t>
            </a:r>
          </a:p>
        </p:txBody>
      </p:sp>
      <p:sp>
        <p:nvSpPr>
          <p:cNvPr id="368645" name="Rectangle 5"/>
          <p:cNvSpPr>
            <a:spLocks noGrp="1" noChangeArrowheads="1"/>
          </p:cNvSpPr>
          <p:nvPr>
            <p:ph type="body" idx="1"/>
          </p:nvPr>
        </p:nvSpPr>
        <p:spPr>
          <a:xfrm>
            <a:off x="1143000" y="2193925"/>
            <a:ext cx="7772400" cy="3749675"/>
          </a:xfrm>
          <a:noFill/>
          <a:ln/>
        </p:spPr>
        <p:txBody>
          <a:bodyPr/>
          <a:lstStyle/>
          <a:p>
            <a:pPr>
              <a:spcBef>
                <a:spcPct val="70000"/>
              </a:spcBef>
            </a:pPr>
            <a:r>
              <a:rPr lang="pt-BR"/>
              <a:t>Com a diversificação, a renda esperada seria de $21.000 sem nenhum risco. </a:t>
            </a:r>
          </a:p>
        </p:txBody>
      </p:sp>
      <p:sp>
        <p:nvSpPr>
          <p:cNvPr id="368646" name="Text Box 6"/>
          <p:cNvSpPr txBox="1">
            <a:spLocks noChangeArrowheads="1"/>
          </p:cNvSpPr>
          <p:nvPr/>
        </p:nvSpPr>
        <p:spPr bwMode="auto">
          <a:xfrm>
            <a:off x="381000" y="1427163"/>
            <a:ext cx="26130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Diversificação</a:t>
            </a:r>
          </a:p>
        </p:txBody>
      </p:sp>
    </p:spTree>
  </p:cSld>
  <p:clrMapOvr>
    <a:masterClrMapping/>
  </p:clrMapOvr>
  <p:transition spd="med">
    <p:wipe dir="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163020E7-B84A-40DF-A3BB-44583E4A33A3}" type="slidenum">
              <a:rPr lang="en-US"/>
              <a:pPr/>
              <a:t>77</a:t>
            </a:fld>
            <a:endParaRPr lang="en-US" b="0">
              <a:latin typeface="Times New Roman" pitchFamily="18" charset="0"/>
            </a:endParaRPr>
          </a:p>
        </p:txBody>
      </p:sp>
      <p:sp>
        <p:nvSpPr>
          <p:cNvPr id="22323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2323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23236" name="Rectangle 4"/>
          <p:cNvSpPr>
            <a:spLocks noGrp="1" noChangeArrowheads="1"/>
          </p:cNvSpPr>
          <p:nvPr>
            <p:ph type="title"/>
          </p:nvPr>
        </p:nvSpPr>
        <p:spPr>
          <a:noFill/>
          <a:ln/>
        </p:spPr>
        <p:txBody>
          <a:bodyPr/>
          <a:lstStyle/>
          <a:p>
            <a:r>
              <a:rPr lang="pt-BR"/>
              <a:t>Redução do risco</a:t>
            </a:r>
          </a:p>
        </p:txBody>
      </p:sp>
      <p:sp>
        <p:nvSpPr>
          <p:cNvPr id="223237" name="Rectangle 5"/>
          <p:cNvSpPr>
            <a:spLocks noGrp="1" noChangeArrowheads="1"/>
          </p:cNvSpPr>
          <p:nvPr>
            <p:ph type="body" idx="1"/>
          </p:nvPr>
        </p:nvSpPr>
        <p:spPr>
          <a:xfrm>
            <a:off x="1143000" y="2289175"/>
            <a:ext cx="7772400" cy="3654425"/>
          </a:xfrm>
          <a:noFill/>
          <a:ln/>
        </p:spPr>
        <p:txBody>
          <a:bodyPr/>
          <a:lstStyle/>
          <a:p>
            <a:pPr>
              <a:spcBef>
                <a:spcPct val="70000"/>
              </a:spcBef>
            </a:pPr>
            <a:r>
              <a:rPr lang="pt-BR"/>
              <a:t>As empresas podem reduzir seu risco diversificando entre atividades cujos resultados não sejam fortemente correlacionados.</a:t>
            </a:r>
          </a:p>
        </p:txBody>
      </p:sp>
      <p:sp>
        <p:nvSpPr>
          <p:cNvPr id="223238" name="Text Box 6"/>
          <p:cNvSpPr txBox="1">
            <a:spLocks noChangeArrowheads="1"/>
          </p:cNvSpPr>
          <p:nvPr/>
        </p:nvSpPr>
        <p:spPr bwMode="auto">
          <a:xfrm>
            <a:off x="381000" y="1427163"/>
            <a:ext cx="26130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Diversificação</a:t>
            </a:r>
          </a:p>
        </p:txBody>
      </p:sp>
    </p:spTree>
  </p:cSld>
  <p:clrMapOvr>
    <a:masterClrMapping/>
  </p:clrMapOvr>
  <p:transition spd="med">
    <p:wipe dir="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539A17A8-761F-4E67-96AE-B4076BF1BFFF}" type="slidenum">
              <a:rPr lang="en-US"/>
              <a:pPr/>
              <a:t>78</a:t>
            </a:fld>
            <a:endParaRPr lang="en-US" b="0">
              <a:latin typeface="Times New Roman" pitchFamily="18" charset="0"/>
            </a:endParaRPr>
          </a:p>
        </p:txBody>
      </p:sp>
      <p:sp>
        <p:nvSpPr>
          <p:cNvPr id="37069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7069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70692" name="Rectangle 4"/>
          <p:cNvSpPr>
            <a:spLocks noGrp="1" noChangeArrowheads="1"/>
          </p:cNvSpPr>
          <p:nvPr>
            <p:ph type="title"/>
          </p:nvPr>
        </p:nvSpPr>
        <p:spPr>
          <a:noFill/>
          <a:ln/>
        </p:spPr>
        <p:txBody>
          <a:bodyPr/>
          <a:lstStyle/>
          <a:p>
            <a:r>
              <a:rPr lang="pt-BR"/>
              <a:t>Redução do risco</a:t>
            </a:r>
          </a:p>
        </p:txBody>
      </p:sp>
      <p:sp>
        <p:nvSpPr>
          <p:cNvPr id="370693" name="Rectangle 5"/>
          <p:cNvSpPr>
            <a:spLocks noGrp="1" noChangeArrowheads="1"/>
          </p:cNvSpPr>
          <p:nvPr>
            <p:ph type="body" idx="1"/>
          </p:nvPr>
        </p:nvSpPr>
        <p:spPr>
          <a:xfrm>
            <a:off x="1143000" y="2289175"/>
            <a:ext cx="7772400" cy="3654425"/>
          </a:xfrm>
          <a:noFill/>
          <a:ln/>
        </p:spPr>
        <p:txBody>
          <a:bodyPr/>
          <a:lstStyle/>
          <a:p>
            <a:pPr>
              <a:spcBef>
                <a:spcPct val="70000"/>
              </a:spcBef>
            </a:pPr>
            <a:r>
              <a:rPr lang="pt-BR">
                <a:solidFill>
                  <a:srgbClr val="FF3300"/>
                </a:solidFill>
              </a:rPr>
              <a:t>Questões para discussão</a:t>
            </a:r>
          </a:p>
          <a:p>
            <a:pPr lvl="1">
              <a:spcBef>
                <a:spcPct val="70000"/>
              </a:spcBef>
            </a:pPr>
            <a:r>
              <a:rPr lang="pt-BR"/>
              <a:t>Como a diversificação pode reduzir o risco  de investir em ações?</a:t>
            </a:r>
          </a:p>
          <a:p>
            <a:pPr lvl="1">
              <a:spcBef>
                <a:spcPct val="70000"/>
              </a:spcBef>
            </a:pPr>
            <a:r>
              <a:rPr lang="pt-BR"/>
              <a:t>A diversificação pode eliminar o risco de investir em ações?</a:t>
            </a:r>
          </a:p>
        </p:txBody>
      </p:sp>
      <p:sp>
        <p:nvSpPr>
          <p:cNvPr id="370694" name="Text Box 6"/>
          <p:cNvSpPr txBox="1">
            <a:spLocks noChangeArrowheads="1"/>
          </p:cNvSpPr>
          <p:nvPr/>
        </p:nvSpPr>
        <p:spPr bwMode="auto">
          <a:xfrm>
            <a:off x="371475" y="1401763"/>
            <a:ext cx="32861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Mercado de ações</a:t>
            </a:r>
            <a:endParaRPr lang="en-US" sz="3200" b="1"/>
          </a:p>
        </p:txBody>
      </p:sp>
    </p:spTree>
  </p:cSld>
  <p:clrMapOvr>
    <a:masterClrMapping/>
  </p:clrMapOvr>
  <p:transition spd="med">
    <p:wipe dir="r"/>
  </p:transition>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7" name="Espaço Reservado para Número de Slide 4"/>
          <p:cNvSpPr>
            <a:spLocks noGrp="1"/>
          </p:cNvSpPr>
          <p:nvPr>
            <p:ph type="sldNum" sz="quarter" idx="11"/>
          </p:nvPr>
        </p:nvSpPr>
        <p:spPr/>
        <p:txBody>
          <a:bodyPr/>
          <a:lstStyle/>
          <a:p>
            <a:r>
              <a:rPr lang="en-US"/>
              <a:t>Slide </a:t>
            </a:r>
            <a:fld id="{FEC9B160-FDC7-40E9-8121-7E7925EA14AE}" type="slidenum">
              <a:rPr lang="en-US"/>
              <a:pPr/>
              <a:t>79</a:t>
            </a:fld>
            <a:endParaRPr lang="en-US" b="0">
              <a:latin typeface="Times New Roman" pitchFamily="18" charset="0"/>
            </a:endParaRPr>
          </a:p>
        </p:txBody>
      </p:sp>
      <p:sp>
        <p:nvSpPr>
          <p:cNvPr id="22528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2528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25284" name="Rectangle 4"/>
          <p:cNvSpPr>
            <a:spLocks noGrp="1" noChangeArrowheads="1"/>
          </p:cNvSpPr>
          <p:nvPr>
            <p:ph type="title"/>
          </p:nvPr>
        </p:nvSpPr>
        <p:spPr>
          <a:noFill/>
          <a:ln/>
        </p:spPr>
        <p:txBody>
          <a:bodyPr/>
          <a:lstStyle/>
          <a:p>
            <a:r>
              <a:rPr lang="pt-BR"/>
              <a:t>Redução do risco</a:t>
            </a:r>
          </a:p>
        </p:txBody>
      </p:sp>
      <p:sp>
        <p:nvSpPr>
          <p:cNvPr id="225285" name="Rectangle 5"/>
          <p:cNvSpPr>
            <a:spLocks noGrp="1" noChangeArrowheads="1"/>
          </p:cNvSpPr>
          <p:nvPr>
            <p:ph type="body" idx="1"/>
          </p:nvPr>
        </p:nvSpPr>
        <p:spPr>
          <a:xfrm>
            <a:off x="952500" y="1539875"/>
            <a:ext cx="7772400" cy="4759325"/>
          </a:xfrm>
          <a:noFill/>
          <a:ln/>
        </p:spPr>
        <p:txBody>
          <a:bodyPr/>
          <a:lstStyle/>
          <a:p>
            <a:pPr>
              <a:spcBef>
                <a:spcPct val="70000"/>
              </a:spcBef>
            </a:pPr>
            <a:r>
              <a:rPr lang="pt-BR">
                <a:solidFill>
                  <a:srgbClr val="FF3300"/>
                </a:solidFill>
              </a:rPr>
              <a:t>Seguros</a:t>
            </a:r>
          </a:p>
          <a:p>
            <a:pPr lvl="1">
              <a:spcBef>
                <a:spcPct val="70000"/>
              </a:spcBef>
            </a:pPr>
            <a:r>
              <a:rPr lang="pt-BR"/>
              <a:t>Os indivíduos avessos a risco desejam pagar para evitar assumir riscos.</a:t>
            </a:r>
          </a:p>
          <a:p>
            <a:pPr lvl="1">
              <a:spcBef>
                <a:spcPct val="70000"/>
              </a:spcBef>
            </a:pPr>
            <a:r>
              <a:rPr lang="pt-BR"/>
              <a:t>Se o custo do seguro for igual ao prejuízo esperado, as pessoas avessas a risco irão adquirir seguro suficiente para a plena recuperação de uma potencial perda financeira.</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285">
                                            <p:txEl>
                                              <p:pRg st="0" end="0"/>
                                            </p:txEl>
                                          </p:spTgt>
                                        </p:tgtEl>
                                        <p:attrNameLst>
                                          <p:attrName>style.visibility</p:attrName>
                                        </p:attrNameLst>
                                      </p:cBhvr>
                                      <p:to>
                                        <p:strVal val="visible"/>
                                      </p:to>
                                    </p:set>
                                    <p:animEffect transition="in" filter="wipe(left)">
                                      <p:cBhvr>
                                        <p:cTn id="7" dur="500"/>
                                        <p:tgtEl>
                                          <p:spTgt spid="22528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25285">
                                            <p:txEl>
                                              <p:pRg st="1" end="1"/>
                                            </p:txEl>
                                          </p:spTgt>
                                        </p:tgtEl>
                                        <p:attrNameLst>
                                          <p:attrName>style.visibility</p:attrName>
                                        </p:attrNameLst>
                                      </p:cBhvr>
                                      <p:to>
                                        <p:strVal val="visible"/>
                                      </p:to>
                                    </p:set>
                                    <p:animEffect transition="in" filter="wipe(left)">
                                      <p:cBhvr>
                                        <p:cTn id="10" dur="500"/>
                                        <p:tgtEl>
                                          <p:spTgt spid="22528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25285">
                                            <p:txEl>
                                              <p:pRg st="2" end="2"/>
                                            </p:txEl>
                                          </p:spTgt>
                                        </p:tgtEl>
                                        <p:attrNameLst>
                                          <p:attrName>style.visibility</p:attrName>
                                        </p:attrNameLst>
                                      </p:cBhvr>
                                      <p:to>
                                        <p:strVal val="visible"/>
                                      </p:to>
                                    </p:set>
                                    <p:animEffect transition="in" filter="wipe(left)">
                                      <p:cBhvr>
                                        <p:cTn id="13" dur="500"/>
                                        <p:tgtEl>
                                          <p:spTgt spid="2252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E75CC2DB-230D-42DC-AFE6-47848CE8F0A2}" type="slidenum">
              <a:rPr lang="en-US"/>
              <a:pPr/>
              <a:t>8</a:t>
            </a:fld>
            <a:endParaRPr lang="en-US" b="0">
              <a:latin typeface="Times New Roman" pitchFamily="18" charset="0"/>
            </a:endParaRPr>
          </a:p>
        </p:txBody>
      </p:sp>
      <p:sp>
        <p:nvSpPr>
          <p:cNvPr id="9011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9011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90116" name="Rectangle 4"/>
          <p:cNvSpPr>
            <a:spLocks noGrp="1" noChangeArrowheads="1"/>
          </p:cNvSpPr>
          <p:nvPr>
            <p:ph type="title"/>
          </p:nvPr>
        </p:nvSpPr>
        <p:spPr>
          <a:noFill/>
          <a:ln/>
        </p:spPr>
        <p:txBody>
          <a:bodyPr/>
          <a:lstStyle/>
          <a:p>
            <a:r>
              <a:rPr lang="pt-BR"/>
              <a:t>Descrição do risco</a:t>
            </a:r>
          </a:p>
        </p:txBody>
      </p:sp>
      <p:sp>
        <p:nvSpPr>
          <p:cNvPr id="90117" name="Rectangle 5"/>
          <p:cNvSpPr>
            <a:spLocks noGrp="1" noChangeArrowheads="1"/>
          </p:cNvSpPr>
          <p:nvPr>
            <p:ph type="body" idx="1"/>
          </p:nvPr>
        </p:nvSpPr>
        <p:spPr>
          <a:xfrm>
            <a:off x="1016000" y="1984375"/>
            <a:ext cx="7772400" cy="4225925"/>
          </a:xfrm>
          <a:noFill/>
          <a:ln/>
        </p:spPr>
        <p:txBody>
          <a:bodyPr/>
          <a:lstStyle/>
          <a:p>
            <a:pPr>
              <a:spcBef>
                <a:spcPct val="70000"/>
              </a:spcBef>
            </a:pPr>
            <a:r>
              <a:rPr lang="pt-BR"/>
              <a:t>Investimento em exploração petrolífera submarina</a:t>
            </a:r>
          </a:p>
          <a:p>
            <a:pPr>
              <a:spcBef>
                <a:spcPct val="70000"/>
              </a:spcBef>
            </a:pPr>
            <a:r>
              <a:rPr lang="pt-BR"/>
              <a:t>Dois resultados são possíveis:</a:t>
            </a:r>
          </a:p>
          <a:p>
            <a:pPr lvl="1">
              <a:spcBef>
                <a:spcPct val="70000"/>
              </a:spcBef>
            </a:pPr>
            <a:r>
              <a:rPr lang="pt-BR"/>
              <a:t>Sucesso – o preço aumenta de $30 para $40 por ação</a:t>
            </a:r>
          </a:p>
          <a:p>
            <a:pPr lvl="1">
              <a:spcBef>
                <a:spcPct val="70000"/>
              </a:spcBef>
            </a:pPr>
            <a:r>
              <a:rPr lang="pt-BR"/>
              <a:t>Insucesso – o preço cai de $30 para $20 por ação</a:t>
            </a:r>
          </a:p>
        </p:txBody>
      </p:sp>
      <p:sp>
        <p:nvSpPr>
          <p:cNvPr id="90118" name="Text Box 6"/>
          <p:cNvSpPr txBox="1">
            <a:spLocks noChangeArrowheads="1"/>
          </p:cNvSpPr>
          <p:nvPr/>
        </p:nvSpPr>
        <p:spPr bwMode="auto">
          <a:xfrm>
            <a:off x="881063" y="1401763"/>
            <a:ext cx="16795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Exemplo</a:t>
            </a:r>
            <a:endParaRPr lang="en-US" sz="3200" b="1"/>
          </a:p>
        </p:txBody>
      </p:sp>
    </p:spTree>
  </p:cSld>
  <p:clrMapOvr>
    <a:masterClrMapping/>
  </p:clrMapOvr>
  <p:transition spd="med">
    <p:wipe dir="r"/>
  </p:transition>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11" name="Espaço Reservado para Número de Slide 4"/>
          <p:cNvSpPr>
            <a:spLocks noGrp="1"/>
          </p:cNvSpPr>
          <p:nvPr>
            <p:ph type="sldNum" sz="quarter" idx="11"/>
          </p:nvPr>
        </p:nvSpPr>
        <p:spPr/>
        <p:txBody>
          <a:bodyPr/>
          <a:lstStyle/>
          <a:p>
            <a:r>
              <a:rPr lang="en-US"/>
              <a:t>Slide </a:t>
            </a:r>
            <a:fld id="{0C9ED8B7-596D-4A58-9180-4C9EC7FA6AE2}" type="slidenum">
              <a:rPr lang="en-US"/>
              <a:pPr/>
              <a:t>80</a:t>
            </a:fld>
            <a:endParaRPr lang="en-US" b="0">
              <a:latin typeface="Times New Roman" pitchFamily="18" charset="0"/>
            </a:endParaRPr>
          </a:p>
        </p:txBody>
      </p:sp>
      <p:sp>
        <p:nvSpPr>
          <p:cNvPr id="22733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2733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27332" name="Rectangle 4"/>
          <p:cNvSpPr>
            <a:spLocks noGrp="1" noChangeArrowheads="1"/>
          </p:cNvSpPr>
          <p:nvPr>
            <p:ph type="title"/>
          </p:nvPr>
        </p:nvSpPr>
        <p:spPr>
          <a:noFill/>
          <a:ln/>
        </p:spPr>
        <p:txBody>
          <a:bodyPr/>
          <a:lstStyle/>
          <a:p>
            <a:r>
              <a:rPr lang="pt-BR"/>
              <a:t>Redução do risco</a:t>
            </a:r>
          </a:p>
        </p:txBody>
      </p:sp>
      <p:sp>
        <p:nvSpPr>
          <p:cNvPr id="227333" name="Rectangle 5"/>
          <p:cNvSpPr>
            <a:spLocks noGrp="1" noChangeArrowheads="1"/>
          </p:cNvSpPr>
          <p:nvPr>
            <p:ph type="body" idx="1"/>
          </p:nvPr>
        </p:nvSpPr>
        <p:spPr>
          <a:xfrm>
            <a:off x="165100" y="3429000"/>
            <a:ext cx="8902700" cy="1676400"/>
          </a:xfrm>
          <a:noFill/>
          <a:ln/>
        </p:spPr>
        <p:txBody>
          <a:bodyPr/>
          <a:lstStyle/>
          <a:p>
            <a:pPr marL="0" indent="0">
              <a:spcBef>
                <a:spcPct val="70000"/>
              </a:spcBef>
              <a:buFont typeface="Wingdings" pitchFamily="2" charset="2"/>
              <a:buNone/>
              <a:tabLst>
                <a:tab pos="2514600" algn="r"/>
                <a:tab pos="4171950" algn="r"/>
                <a:tab pos="5943600" algn="r"/>
                <a:tab pos="7715250" algn="r"/>
              </a:tabLst>
            </a:pPr>
            <a:r>
              <a:rPr lang="pt-BR" sz="2400" b="1"/>
              <a:t>Não       40.000	                   50.000	                    49.000	      3.000</a:t>
            </a:r>
          </a:p>
          <a:p>
            <a:pPr marL="0" indent="0">
              <a:spcBef>
                <a:spcPct val="70000"/>
              </a:spcBef>
              <a:buFont typeface="Wingdings" pitchFamily="2" charset="2"/>
              <a:buNone/>
              <a:tabLst>
                <a:tab pos="2514600" algn="r"/>
                <a:tab pos="4171950" algn="r"/>
                <a:tab pos="5943600" algn="r"/>
                <a:tab pos="7715250" algn="r"/>
              </a:tabLst>
            </a:pPr>
            <a:r>
              <a:rPr lang="pt-BR" sz="2400" b="1"/>
              <a:t>Sim       49.000	                   49.000	                    49.000	             0</a:t>
            </a:r>
            <a:endParaRPr lang="pt-BR" sz="2400"/>
          </a:p>
        </p:txBody>
      </p:sp>
      <p:sp>
        <p:nvSpPr>
          <p:cNvPr id="227334" name="Rectangle 6"/>
          <p:cNvSpPr>
            <a:spLocks noChangeArrowheads="1"/>
          </p:cNvSpPr>
          <p:nvPr/>
        </p:nvSpPr>
        <p:spPr bwMode="auto">
          <a:xfrm>
            <a:off x="0" y="2514600"/>
            <a:ext cx="9078913" cy="698500"/>
          </a:xfrm>
          <a:prstGeom prst="rect">
            <a:avLst/>
          </a:prstGeom>
          <a:noFill/>
          <a:ln w="12700">
            <a:noFill/>
            <a:miter lim="800000"/>
            <a:headEnd/>
            <a:tailEnd/>
          </a:ln>
          <a:effectLst/>
        </p:spPr>
        <p:txBody>
          <a:bodyPr lIns="90488" tIns="44450" rIns="90488" bIns="44450">
            <a:spAutoFit/>
          </a:bodyPr>
          <a:lstStyle/>
          <a:p>
            <a:pPr>
              <a:tabLst>
                <a:tab pos="2343150" algn="ctr"/>
                <a:tab pos="4000500" algn="ctr"/>
                <a:tab pos="5772150" algn="ctr"/>
                <a:tab pos="7658100" algn="ctr"/>
              </a:tabLst>
            </a:pPr>
            <a:r>
              <a:rPr lang="en-US" sz="2000" b="1"/>
              <a:t>  Seguro      Assalto     Não ocorrência de assalto        Riqueza        Desvio  </a:t>
            </a:r>
          </a:p>
          <a:p>
            <a:pPr>
              <a:tabLst>
                <a:tab pos="2343150" algn="ctr"/>
                <a:tab pos="4000500" algn="ctr"/>
                <a:tab pos="5772150" algn="ctr"/>
                <a:tab pos="7658100" algn="ctr"/>
              </a:tabLst>
            </a:pPr>
            <a:r>
              <a:rPr lang="en-US" sz="2000" b="1"/>
              <a:t>                  (Pr =0,1)	                     (Pr = 0,9)	                      esperada	       padrão</a:t>
            </a:r>
          </a:p>
        </p:txBody>
      </p:sp>
      <p:sp>
        <p:nvSpPr>
          <p:cNvPr id="227335" name="Line 7"/>
          <p:cNvSpPr>
            <a:spLocks noChangeShapeType="1"/>
          </p:cNvSpPr>
          <p:nvPr/>
        </p:nvSpPr>
        <p:spPr bwMode="auto">
          <a:xfrm>
            <a:off x="0" y="3276600"/>
            <a:ext cx="9144000" cy="0"/>
          </a:xfrm>
          <a:prstGeom prst="line">
            <a:avLst/>
          </a:prstGeom>
          <a:noFill/>
          <a:ln w="38100" cmpd="dbl">
            <a:solidFill>
              <a:schemeClr val="tx1"/>
            </a:solidFill>
            <a:round/>
            <a:headEnd/>
            <a:tailEnd/>
          </a:ln>
          <a:effectLst/>
        </p:spPr>
        <p:txBody>
          <a:bodyPr wrap="none" anchor="ctr"/>
          <a:lstStyle/>
          <a:p>
            <a:endParaRPr lang="pt-BR"/>
          </a:p>
        </p:txBody>
      </p:sp>
      <p:sp>
        <p:nvSpPr>
          <p:cNvPr id="227336" name="Line 8"/>
          <p:cNvSpPr>
            <a:spLocks noChangeShapeType="1"/>
          </p:cNvSpPr>
          <p:nvPr/>
        </p:nvSpPr>
        <p:spPr bwMode="auto">
          <a:xfrm>
            <a:off x="0" y="2362200"/>
            <a:ext cx="9144000" cy="0"/>
          </a:xfrm>
          <a:prstGeom prst="line">
            <a:avLst/>
          </a:prstGeom>
          <a:noFill/>
          <a:ln w="38100" cmpd="dbl">
            <a:solidFill>
              <a:schemeClr val="tx1"/>
            </a:solidFill>
            <a:round/>
            <a:headEnd/>
            <a:tailEnd/>
          </a:ln>
          <a:effectLst/>
        </p:spPr>
        <p:txBody>
          <a:bodyPr wrap="none" anchor="ctr"/>
          <a:lstStyle/>
          <a:p>
            <a:endParaRPr lang="pt-BR"/>
          </a:p>
        </p:txBody>
      </p:sp>
      <p:sp>
        <p:nvSpPr>
          <p:cNvPr id="227337" name="Text Box 9"/>
          <p:cNvSpPr txBox="1">
            <a:spLocks noChangeArrowheads="1"/>
          </p:cNvSpPr>
          <p:nvPr/>
        </p:nvSpPr>
        <p:spPr bwMode="auto">
          <a:xfrm>
            <a:off x="382588" y="1465263"/>
            <a:ext cx="5637212"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A decisão de adquirir seguro ($)</a:t>
            </a:r>
            <a:endParaRPr lang="en-US" sz="3200" b="1"/>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7333">
                                            <p:txEl>
                                              <p:pRg st="0" end="0"/>
                                            </p:txEl>
                                          </p:spTgt>
                                        </p:tgtEl>
                                        <p:attrNameLst>
                                          <p:attrName>style.visibility</p:attrName>
                                        </p:attrNameLst>
                                      </p:cBhvr>
                                      <p:to>
                                        <p:strVal val="visible"/>
                                      </p:to>
                                    </p:set>
                                    <p:animEffect transition="in" filter="wipe(left)">
                                      <p:cBhvr>
                                        <p:cTn id="7" dur="500"/>
                                        <p:tgtEl>
                                          <p:spTgt spid="2273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7333">
                                            <p:txEl>
                                              <p:pRg st="1" end="1"/>
                                            </p:txEl>
                                          </p:spTgt>
                                        </p:tgtEl>
                                        <p:attrNameLst>
                                          <p:attrName>style.visibility</p:attrName>
                                        </p:attrNameLst>
                                      </p:cBhvr>
                                      <p:to>
                                        <p:strVal val="visible"/>
                                      </p:to>
                                    </p:set>
                                    <p:animEffect transition="in" filter="wipe(left)">
                                      <p:cBhvr>
                                        <p:cTn id="12" dur="500"/>
                                        <p:tgtEl>
                                          <p:spTgt spid="22733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3" grpId="0" build="p"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35DE33AE-3816-4570-87D1-0BACDF2E3554}" type="slidenum">
              <a:rPr lang="en-US"/>
              <a:pPr/>
              <a:t>81</a:t>
            </a:fld>
            <a:endParaRPr lang="en-US" b="0">
              <a:latin typeface="Times New Roman" pitchFamily="18" charset="0"/>
            </a:endParaRPr>
          </a:p>
        </p:txBody>
      </p:sp>
      <p:sp>
        <p:nvSpPr>
          <p:cNvPr id="22937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2937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29380" name="Rectangle 4"/>
          <p:cNvSpPr>
            <a:spLocks noGrp="1" noChangeArrowheads="1"/>
          </p:cNvSpPr>
          <p:nvPr>
            <p:ph type="title"/>
          </p:nvPr>
        </p:nvSpPr>
        <p:spPr>
          <a:noFill/>
          <a:ln/>
        </p:spPr>
        <p:txBody>
          <a:bodyPr/>
          <a:lstStyle/>
          <a:p>
            <a:r>
              <a:rPr lang="pt-BR"/>
              <a:t>Redução do risco</a:t>
            </a:r>
          </a:p>
        </p:txBody>
      </p:sp>
      <p:sp>
        <p:nvSpPr>
          <p:cNvPr id="229381" name="Rectangle 5"/>
          <p:cNvSpPr>
            <a:spLocks noGrp="1" noChangeArrowheads="1"/>
          </p:cNvSpPr>
          <p:nvPr>
            <p:ph type="body" idx="1"/>
          </p:nvPr>
        </p:nvSpPr>
        <p:spPr>
          <a:xfrm>
            <a:off x="1143000" y="2232025"/>
            <a:ext cx="7772400" cy="3711575"/>
          </a:xfrm>
          <a:noFill/>
          <a:ln/>
        </p:spPr>
        <p:txBody>
          <a:bodyPr/>
          <a:lstStyle/>
          <a:p>
            <a:pPr>
              <a:lnSpc>
                <a:spcPct val="90000"/>
              </a:lnSpc>
              <a:spcBef>
                <a:spcPct val="70000"/>
              </a:spcBef>
            </a:pPr>
            <a:r>
              <a:rPr lang="pt-BR"/>
              <a:t>A riqueza esperada é a mesma, mas a utilidade esperada com o seguro é maior porque a utilidade marginal no caso de prejuízo é maior do que se não ocorrer prejuízo.</a:t>
            </a:r>
          </a:p>
          <a:p>
            <a:pPr>
              <a:lnSpc>
                <a:spcPct val="90000"/>
              </a:lnSpc>
              <a:spcBef>
                <a:spcPct val="70000"/>
              </a:spcBef>
            </a:pPr>
            <a:r>
              <a:rPr lang="pt-BR"/>
              <a:t>A aquisição de seguros transfere riqueza e aumenta a utilidade esperada.</a:t>
            </a:r>
          </a:p>
        </p:txBody>
      </p:sp>
      <p:sp>
        <p:nvSpPr>
          <p:cNvPr id="229382" name="Text Box 6"/>
          <p:cNvSpPr txBox="1">
            <a:spLocks noChangeArrowheads="1"/>
          </p:cNvSpPr>
          <p:nvPr/>
        </p:nvSpPr>
        <p:spPr bwMode="auto">
          <a:xfrm>
            <a:off x="887413" y="1427163"/>
            <a:ext cx="162083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Seguros</a:t>
            </a:r>
            <a:endParaRPr lang="en-US" sz="3200" b="1"/>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9381">
                                            <p:txEl>
                                              <p:pRg st="0" end="0"/>
                                            </p:txEl>
                                          </p:spTgt>
                                        </p:tgtEl>
                                        <p:attrNameLst>
                                          <p:attrName>style.visibility</p:attrName>
                                        </p:attrNameLst>
                                      </p:cBhvr>
                                      <p:to>
                                        <p:strVal val="visible"/>
                                      </p:to>
                                    </p:set>
                                    <p:animEffect transition="in" filter="wipe(left)">
                                      <p:cBhvr>
                                        <p:cTn id="7" dur="500"/>
                                        <p:tgtEl>
                                          <p:spTgt spid="2293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9381">
                                            <p:txEl>
                                              <p:pRg st="1" end="1"/>
                                            </p:txEl>
                                          </p:spTgt>
                                        </p:tgtEl>
                                        <p:attrNameLst>
                                          <p:attrName>style.visibility</p:attrName>
                                        </p:attrNameLst>
                                      </p:cBhvr>
                                      <p:to>
                                        <p:strVal val="visible"/>
                                      </p:to>
                                    </p:set>
                                    <p:animEffect transition="in" filter="wipe(left)">
                                      <p:cBhvr>
                                        <p:cTn id="12" dur="500"/>
                                        <p:tgtEl>
                                          <p:spTgt spid="22938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81" grpId="0" build="p"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6621C2DE-405E-4FAD-9646-E318CC3551D6}" type="slidenum">
              <a:rPr lang="en-US"/>
              <a:pPr/>
              <a:t>82</a:t>
            </a:fld>
            <a:endParaRPr lang="en-US" b="0">
              <a:latin typeface="Times New Roman" pitchFamily="18" charset="0"/>
            </a:endParaRPr>
          </a:p>
        </p:txBody>
      </p:sp>
      <p:sp>
        <p:nvSpPr>
          <p:cNvPr id="23142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3142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31428" name="Rectangle 4"/>
          <p:cNvSpPr>
            <a:spLocks noGrp="1" noChangeArrowheads="1"/>
          </p:cNvSpPr>
          <p:nvPr>
            <p:ph type="title"/>
          </p:nvPr>
        </p:nvSpPr>
        <p:spPr>
          <a:noFill/>
          <a:ln/>
        </p:spPr>
        <p:txBody>
          <a:bodyPr/>
          <a:lstStyle/>
          <a:p>
            <a:r>
              <a:rPr lang="pt-BR"/>
              <a:t>Redução do risco</a:t>
            </a:r>
          </a:p>
        </p:txBody>
      </p:sp>
      <p:sp>
        <p:nvSpPr>
          <p:cNvPr id="231429" name="Rectangle 5"/>
          <p:cNvSpPr>
            <a:spLocks noGrp="1" noChangeArrowheads="1"/>
          </p:cNvSpPr>
          <p:nvPr>
            <p:ph type="body" idx="1"/>
          </p:nvPr>
        </p:nvSpPr>
        <p:spPr>
          <a:xfrm>
            <a:off x="1143000" y="2403475"/>
            <a:ext cx="7772400" cy="3540125"/>
          </a:xfrm>
          <a:noFill/>
          <a:ln/>
        </p:spPr>
        <p:txBody>
          <a:bodyPr/>
          <a:lstStyle/>
          <a:p>
            <a:pPr>
              <a:spcBef>
                <a:spcPct val="70000"/>
              </a:spcBef>
            </a:pPr>
            <a:r>
              <a:rPr lang="pt-BR"/>
              <a:t>Embora eventos singulares sejam aleatórios e bastante imprevisíveis, o resultado médio de muitos eventos similares pode ser previsto.</a:t>
            </a:r>
          </a:p>
        </p:txBody>
      </p:sp>
      <p:sp>
        <p:nvSpPr>
          <p:cNvPr id="231430" name="Text Box 6"/>
          <p:cNvSpPr txBox="1">
            <a:spLocks noChangeArrowheads="1"/>
          </p:cNvSpPr>
          <p:nvPr/>
        </p:nvSpPr>
        <p:spPr bwMode="auto">
          <a:xfrm>
            <a:off x="503238" y="1401763"/>
            <a:ext cx="47656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A lei dos grandes números</a:t>
            </a:r>
            <a:endParaRPr lang="en-US" sz="3200" b="1"/>
          </a:p>
        </p:txBody>
      </p:sp>
    </p:spTree>
  </p:cSld>
  <p:clrMapOvr>
    <a:masterClrMapping/>
  </p:clrMapOvr>
  <p:transition spd="med">
    <p:wipe dir="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BD2D81BD-345C-439F-8E36-3644CC7BC926}" type="slidenum">
              <a:rPr lang="en-US"/>
              <a:pPr/>
              <a:t>83</a:t>
            </a:fld>
            <a:endParaRPr lang="en-US" b="0">
              <a:latin typeface="Times New Roman" pitchFamily="18" charset="0"/>
            </a:endParaRPr>
          </a:p>
        </p:txBody>
      </p:sp>
      <p:sp>
        <p:nvSpPr>
          <p:cNvPr id="37273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7273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72740" name="Rectangle 4"/>
          <p:cNvSpPr>
            <a:spLocks noGrp="1" noChangeArrowheads="1"/>
          </p:cNvSpPr>
          <p:nvPr>
            <p:ph type="title"/>
          </p:nvPr>
        </p:nvSpPr>
        <p:spPr>
          <a:noFill/>
          <a:ln/>
        </p:spPr>
        <p:txBody>
          <a:bodyPr/>
          <a:lstStyle/>
          <a:p>
            <a:r>
              <a:rPr lang="pt-BR"/>
              <a:t>Redução do risco</a:t>
            </a:r>
          </a:p>
        </p:txBody>
      </p:sp>
      <p:sp>
        <p:nvSpPr>
          <p:cNvPr id="372741" name="Rectangle 5"/>
          <p:cNvSpPr>
            <a:spLocks noGrp="1" noChangeArrowheads="1"/>
          </p:cNvSpPr>
          <p:nvPr>
            <p:ph type="body" idx="1"/>
          </p:nvPr>
        </p:nvSpPr>
        <p:spPr>
          <a:xfrm>
            <a:off x="1143000" y="2403475"/>
            <a:ext cx="7772400" cy="3540125"/>
          </a:xfrm>
          <a:noFill/>
          <a:ln/>
        </p:spPr>
        <p:txBody>
          <a:bodyPr/>
          <a:lstStyle/>
          <a:p>
            <a:pPr>
              <a:spcBef>
                <a:spcPct val="70000"/>
              </a:spcBef>
            </a:pPr>
            <a:r>
              <a:rPr lang="pt-BR"/>
              <a:t>Exemplos</a:t>
            </a:r>
          </a:p>
          <a:p>
            <a:pPr lvl="1">
              <a:spcBef>
                <a:spcPct val="35000"/>
              </a:spcBef>
              <a:buSzPct val="75000"/>
            </a:pPr>
            <a:r>
              <a:rPr lang="pt-BR"/>
              <a:t>Jogar para o alto uma única moeda </a:t>
            </a:r>
            <a:r>
              <a:rPr lang="pt-BR" i="1"/>
              <a:t>versus</a:t>
            </a:r>
            <a:r>
              <a:rPr lang="pt-BR"/>
              <a:t> um grande número de moedas</a:t>
            </a:r>
          </a:p>
          <a:p>
            <a:pPr lvl="1">
              <a:spcBef>
                <a:spcPct val="35000"/>
              </a:spcBef>
              <a:buSzPct val="75000"/>
            </a:pPr>
            <a:r>
              <a:rPr lang="pt-BR"/>
              <a:t>Prever se determinado motorista vai se acidentar </a:t>
            </a:r>
            <a:r>
              <a:rPr lang="pt-BR" i="1"/>
              <a:t>versus</a:t>
            </a:r>
            <a:r>
              <a:rPr lang="pt-BR"/>
              <a:t> prever o número de acidentes para um grupo grande de motoristas</a:t>
            </a:r>
          </a:p>
        </p:txBody>
      </p:sp>
      <p:sp>
        <p:nvSpPr>
          <p:cNvPr id="372742" name="Text Box 6"/>
          <p:cNvSpPr txBox="1">
            <a:spLocks noChangeArrowheads="1"/>
          </p:cNvSpPr>
          <p:nvPr/>
        </p:nvSpPr>
        <p:spPr bwMode="auto">
          <a:xfrm>
            <a:off x="312738" y="1427163"/>
            <a:ext cx="47656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A lei dos grandes números</a:t>
            </a:r>
          </a:p>
        </p:txBody>
      </p:sp>
    </p:spTree>
  </p:cSld>
  <p:clrMapOvr>
    <a:masterClrMapping/>
  </p:clrMapOvr>
  <p:transition spd="med">
    <p:wipe dir="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2AF2295F-CC0A-4286-985E-52EA5DB7E5A7}" type="slidenum">
              <a:rPr lang="en-US"/>
              <a:pPr/>
              <a:t>84</a:t>
            </a:fld>
            <a:endParaRPr lang="en-US" b="0">
              <a:latin typeface="Times New Roman" pitchFamily="18" charset="0"/>
            </a:endParaRPr>
          </a:p>
        </p:txBody>
      </p:sp>
      <p:sp>
        <p:nvSpPr>
          <p:cNvPr id="37478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7478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74788" name="Rectangle 4"/>
          <p:cNvSpPr>
            <a:spLocks noGrp="1" noChangeArrowheads="1"/>
          </p:cNvSpPr>
          <p:nvPr>
            <p:ph type="title"/>
          </p:nvPr>
        </p:nvSpPr>
        <p:spPr>
          <a:noFill/>
          <a:ln/>
        </p:spPr>
        <p:txBody>
          <a:bodyPr/>
          <a:lstStyle/>
          <a:p>
            <a:r>
              <a:rPr lang="pt-BR"/>
              <a:t>Redução do risco</a:t>
            </a:r>
          </a:p>
        </p:txBody>
      </p:sp>
      <p:sp>
        <p:nvSpPr>
          <p:cNvPr id="374789" name="Rectangle 5"/>
          <p:cNvSpPr>
            <a:spLocks noGrp="1" noChangeArrowheads="1"/>
          </p:cNvSpPr>
          <p:nvPr>
            <p:ph type="body" idx="1"/>
          </p:nvPr>
        </p:nvSpPr>
        <p:spPr>
          <a:xfrm>
            <a:off x="1143000" y="2035175"/>
            <a:ext cx="7772400" cy="3908425"/>
          </a:xfrm>
          <a:noFill/>
          <a:ln/>
        </p:spPr>
        <p:txBody>
          <a:bodyPr/>
          <a:lstStyle/>
          <a:p>
            <a:pPr>
              <a:lnSpc>
                <a:spcPct val="90000"/>
              </a:lnSpc>
              <a:spcBef>
                <a:spcPct val="70000"/>
              </a:spcBef>
            </a:pPr>
            <a:r>
              <a:rPr lang="pt-BR"/>
              <a:t>Suponha:</a:t>
            </a:r>
          </a:p>
          <a:p>
            <a:pPr lvl="1">
              <a:lnSpc>
                <a:spcPct val="90000"/>
              </a:lnSpc>
              <a:spcBef>
                <a:spcPct val="70000"/>
              </a:spcBef>
            </a:pPr>
            <a:r>
              <a:rPr lang="pt-BR"/>
              <a:t>10% de probabilidade de um prejuízo de $10.000 em um assalto a residência</a:t>
            </a:r>
          </a:p>
          <a:p>
            <a:pPr lvl="1">
              <a:lnSpc>
                <a:spcPct val="90000"/>
              </a:lnSpc>
              <a:spcBef>
                <a:spcPct val="70000"/>
              </a:spcBef>
            </a:pPr>
            <a:r>
              <a:rPr lang="pt-BR"/>
              <a:t>Perda esperada = 0,10 x $10.000 = $1.000 com um risco elevado (10% de probabilidade de um prejuízo de $10.000)</a:t>
            </a:r>
          </a:p>
          <a:p>
            <a:pPr lvl="1">
              <a:lnSpc>
                <a:spcPct val="90000"/>
              </a:lnSpc>
              <a:spcBef>
                <a:spcPct val="70000"/>
              </a:spcBef>
            </a:pPr>
            <a:r>
              <a:rPr lang="pt-BR"/>
              <a:t>100 pessoas enfrentam o mesmo risco</a:t>
            </a:r>
          </a:p>
        </p:txBody>
      </p:sp>
      <p:sp>
        <p:nvSpPr>
          <p:cNvPr id="374790" name="Text Box 6"/>
          <p:cNvSpPr txBox="1">
            <a:spLocks noChangeArrowheads="1"/>
          </p:cNvSpPr>
          <p:nvPr/>
        </p:nvSpPr>
        <p:spPr bwMode="auto">
          <a:xfrm>
            <a:off x="603250" y="1376363"/>
            <a:ext cx="27908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Justiça atuarial</a:t>
            </a:r>
            <a:endParaRPr lang="en-US" sz="3200" b="1"/>
          </a:p>
        </p:txBody>
      </p:sp>
    </p:spTree>
  </p:cSld>
  <p:clrMapOvr>
    <a:masterClrMapping/>
  </p:clrMapOvr>
  <p:transition spd="med">
    <p:wipe dir="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C6A30F70-8EA3-4485-8595-6FEA5D042F48}" type="slidenum">
              <a:rPr lang="en-US"/>
              <a:pPr/>
              <a:t>85</a:t>
            </a:fld>
            <a:endParaRPr lang="en-US" b="0">
              <a:latin typeface="Times New Roman" pitchFamily="18" charset="0"/>
            </a:endParaRPr>
          </a:p>
        </p:txBody>
      </p:sp>
      <p:sp>
        <p:nvSpPr>
          <p:cNvPr id="376834"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76835"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76836" name="Rectangle 1028"/>
          <p:cNvSpPr>
            <a:spLocks noGrp="1" noChangeArrowheads="1"/>
          </p:cNvSpPr>
          <p:nvPr>
            <p:ph type="title"/>
          </p:nvPr>
        </p:nvSpPr>
        <p:spPr>
          <a:noFill/>
          <a:ln/>
        </p:spPr>
        <p:txBody>
          <a:bodyPr/>
          <a:lstStyle/>
          <a:p>
            <a:r>
              <a:rPr lang="pt-BR"/>
              <a:t>Redução do risco</a:t>
            </a:r>
          </a:p>
        </p:txBody>
      </p:sp>
      <p:sp>
        <p:nvSpPr>
          <p:cNvPr id="376837" name="Rectangle 1029"/>
          <p:cNvSpPr>
            <a:spLocks noGrp="1" noChangeArrowheads="1"/>
          </p:cNvSpPr>
          <p:nvPr>
            <p:ph type="body" idx="1"/>
          </p:nvPr>
        </p:nvSpPr>
        <p:spPr>
          <a:xfrm>
            <a:off x="838200" y="2111375"/>
            <a:ext cx="8077200" cy="3997325"/>
          </a:xfrm>
          <a:noFill/>
          <a:ln/>
        </p:spPr>
        <p:txBody>
          <a:bodyPr/>
          <a:lstStyle/>
          <a:p>
            <a:pPr>
              <a:spcBef>
                <a:spcPct val="70000"/>
              </a:spcBef>
            </a:pPr>
            <a:r>
              <a:rPr lang="pt-BR"/>
              <a:t>Então:</a:t>
            </a:r>
          </a:p>
          <a:p>
            <a:pPr lvl="1">
              <a:spcBef>
                <a:spcPct val="70000"/>
              </a:spcBef>
            </a:pPr>
            <a:r>
              <a:rPr lang="pt-BR"/>
              <a:t>Um prêmio de $1.000 gera um fundo de  $100.000 para cobrir prejuízos</a:t>
            </a:r>
          </a:p>
          <a:p>
            <a:pPr lvl="1">
              <a:spcBef>
                <a:spcPct val="70000"/>
              </a:spcBef>
            </a:pPr>
            <a:r>
              <a:rPr lang="pt-BR"/>
              <a:t>Justiça atuarial</a:t>
            </a:r>
          </a:p>
          <a:p>
            <a:pPr lvl="2">
              <a:spcBef>
                <a:spcPct val="70000"/>
              </a:spcBef>
            </a:pPr>
            <a:r>
              <a:rPr lang="pt-BR"/>
              <a:t>Quando o prêmio do seguro = pagamento esperado</a:t>
            </a:r>
          </a:p>
        </p:txBody>
      </p:sp>
      <p:sp>
        <p:nvSpPr>
          <p:cNvPr id="376838" name="Text Box 1030"/>
          <p:cNvSpPr txBox="1">
            <a:spLocks noChangeArrowheads="1"/>
          </p:cNvSpPr>
          <p:nvPr/>
        </p:nvSpPr>
        <p:spPr bwMode="auto">
          <a:xfrm>
            <a:off x="688975" y="1427163"/>
            <a:ext cx="27908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Justiça atuarial</a:t>
            </a:r>
          </a:p>
        </p:txBody>
      </p:sp>
    </p:spTree>
  </p:cSld>
  <p:clrMapOvr>
    <a:masterClrMapping/>
  </p:clrMapOvr>
  <p:transition spd="med">
    <p:wipe dir="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CF285DBD-A075-41D4-AD7E-2B0E879BB924}" type="slidenum">
              <a:rPr lang="en-US"/>
              <a:pPr/>
              <a:t>86</a:t>
            </a:fld>
            <a:endParaRPr lang="en-US" b="0">
              <a:latin typeface="Times New Roman" pitchFamily="18" charset="0"/>
            </a:endParaRPr>
          </a:p>
        </p:txBody>
      </p:sp>
      <p:sp>
        <p:nvSpPr>
          <p:cNvPr id="37888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7888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78884" name="Rectangle 4"/>
          <p:cNvSpPr>
            <a:spLocks noGrp="1" noChangeArrowheads="1"/>
          </p:cNvSpPr>
          <p:nvPr>
            <p:ph type="title"/>
          </p:nvPr>
        </p:nvSpPr>
        <p:spPr>
          <a:xfrm>
            <a:off x="550863" y="304800"/>
            <a:ext cx="7983537" cy="781050"/>
          </a:xfrm>
          <a:noFill/>
          <a:ln/>
        </p:spPr>
        <p:txBody>
          <a:bodyPr/>
          <a:lstStyle/>
          <a:p>
            <a:r>
              <a:rPr lang="pt-BR"/>
              <a:t>Redução do risco</a:t>
            </a:r>
          </a:p>
        </p:txBody>
      </p:sp>
      <p:sp>
        <p:nvSpPr>
          <p:cNvPr id="378885" name="Rectangle 5"/>
          <p:cNvSpPr>
            <a:spLocks noGrp="1" noChangeArrowheads="1"/>
          </p:cNvSpPr>
          <p:nvPr>
            <p:ph type="body" idx="1"/>
          </p:nvPr>
        </p:nvSpPr>
        <p:spPr>
          <a:xfrm>
            <a:off x="1143000" y="2543175"/>
            <a:ext cx="7772400" cy="3540125"/>
          </a:xfrm>
          <a:noFill/>
          <a:ln/>
        </p:spPr>
        <p:txBody>
          <a:bodyPr/>
          <a:lstStyle/>
          <a:p>
            <a:pPr>
              <a:spcBef>
                <a:spcPct val="70000"/>
              </a:spcBef>
            </a:pPr>
            <a:r>
              <a:rPr lang="pt-BR"/>
              <a:t>Situação:</a:t>
            </a:r>
          </a:p>
          <a:p>
            <a:pPr lvl="1">
              <a:spcBef>
                <a:spcPct val="70000"/>
              </a:spcBef>
            </a:pPr>
            <a:r>
              <a:rPr lang="pt-BR"/>
              <a:t>O preço de uma casa é $200.000</a:t>
            </a:r>
          </a:p>
          <a:p>
            <a:pPr lvl="1">
              <a:spcBef>
                <a:spcPct val="70000"/>
              </a:spcBef>
            </a:pPr>
            <a:r>
              <a:rPr lang="pt-BR"/>
              <a:t>Há 5% de probabilidade do vendedor não ser o dono da casa</a:t>
            </a:r>
            <a:endParaRPr lang="pt-BR" sz="2400"/>
          </a:p>
        </p:txBody>
      </p:sp>
      <p:sp>
        <p:nvSpPr>
          <p:cNvPr id="378886" name="Text Box 6"/>
          <p:cNvSpPr txBox="1">
            <a:spLocks noChangeArrowheads="1"/>
          </p:cNvSpPr>
          <p:nvPr/>
        </p:nvSpPr>
        <p:spPr bwMode="auto">
          <a:xfrm>
            <a:off x="601663" y="1312863"/>
            <a:ext cx="7235825" cy="958850"/>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Exemplo: Valor do seguro de titularidade </a:t>
            </a:r>
          </a:p>
          <a:p>
            <a:pPr algn="ctr"/>
            <a:r>
              <a:rPr lang="en-US" sz="2800" b="1"/>
              <a:t>na aquisição de residências</a:t>
            </a:r>
            <a:endParaRPr lang="en-US" sz="3200" b="1"/>
          </a:p>
        </p:txBody>
      </p:sp>
    </p:spTree>
  </p:cSld>
  <p:clrMapOvr>
    <a:masterClrMapping/>
  </p:clrMapOvr>
  <p:transition spd="med">
    <p:wipe dir="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9" name="Espaço Reservado para Número de Slide 4"/>
          <p:cNvSpPr>
            <a:spLocks noGrp="1"/>
          </p:cNvSpPr>
          <p:nvPr>
            <p:ph type="sldNum" sz="quarter" idx="11"/>
          </p:nvPr>
        </p:nvSpPr>
        <p:spPr/>
        <p:txBody>
          <a:bodyPr/>
          <a:lstStyle/>
          <a:p>
            <a:r>
              <a:rPr lang="en-US"/>
              <a:t>Slide </a:t>
            </a:r>
            <a:fld id="{CCEB4310-B2C2-4CEF-8513-5B2E4D2BED08}" type="slidenum">
              <a:rPr lang="en-US"/>
              <a:pPr/>
              <a:t>87</a:t>
            </a:fld>
            <a:endParaRPr lang="en-US" b="0">
              <a:latin typeface="Times New Roman" pitchFamily="18" charset="0"/>
            </a:endParaRPr>
          </a:p>
        </p:txBody>
      </p:sp>
      <p:sp>
        <p:nvSpPr>
          <p:cNvPr id="38093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8093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80932" name="Rectangle 4"/>
          <p:cNvSpPr>
            <a:spLocks noGrp="1" noChangeArrowheads="1"/>
          </p:cNvSpPr>
          <p:nvPr>
            <p:ph type="title"/>
          </p:nvPr>
        </p:nvSpPr>
        <p:spPr>
          <a:xfrm>
            <a:off x="550863" y="304800"/>
            <a:ext cx="7983537" cy="781050"/>
          </a:xfrm>
          <a:noFill/>
          <a:ln/>
        </p:spPr>
        <p:txBody>
          <a:bodyPr/>
          <a:lstStyle/>
          <a:p>
            <a:r>
              <a:rPr lang="pt-BR"/>
              <a:t>Redução do risco</a:t>
            </a:r>
          </a:p>
        </p:txBody>
      </p:sp>
      <p:sp>
        <p:nvSpPr>
          <p:cNvPr id="380933" name="Rectangle 5"/>
          <p:cNvSpPr>
            <a:spLocks noGrp="1" noChangeArrowheads="1"/>
          </p:cNvSpPr>
          <p:nvPr>
            <p:ph type="body" idx="1"/>
          </p:nvPr>
        </p:nvSpPr>
        <p:spPr>
          <a:xfrm>
            <a:off x="914400" y="2606675"/>
            <a:ext cx="7772400" cy="3540125"/>
          </a:xfrm>
          <a:noFill/>
          <a:ln/>
        </p:spPr>
        <p:txBody>
          <a:bodyPr/>
          <a:lstStyle/>
          <a:p>
            <a:pPr>
              <a:spcBef>
                <a:spcPct val="70000"/>
              </a:spcBef>
            </a:pPr>
            <a:r>
              <a:rPr lang="pt-BR"/>
              <a:t> Um comprador neutro a riscos pagaria:</a:t>
            </a:r>
            <a:endParaRPr lang="pt-BR" sz="2800"/>
          </a:p>
        </p:txBody>
      </p:sp>
      <p:sp>
        <p:nvSpPr>
          <p:cNvPr id="380934" name="Text Box 6"/>
          <p:cNvSpPr txBox="1">
            <a:spLocks noChangeArrowheads="1"/>
          </p:cNvSpPr>
          <p:nvPr/>
        </p:nvSpPr>
        <p:spPr bwMode="auto">
          <a:xfrm>
            <a:off x="319088" y="1363663"/>
            <a:ext cx="5535612" cy="958850"/>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Valor do seguro de titularidade </a:t>
            </a:r>
          </a:p>
          <a:p>
            <a:pPr algn="ctr"/>
            <a:r>
              <a:rPr lang="en-US" sz="2800" b="1"/>
              <a:t>na aquisição de residências</a:t>
            </a:r>
            <a:endParaRPr lang="en-US" sz="3200" b="1"/>
          </a:p>
        </p:txBody>
      </p:sp>
      <p:graphicFrame>
        <p:nvGraphicFramePr>
          <p:cNvPr id="380935" name="Object 7"/>
          <p:cNvGraphicFramePr>
            <a:graphicFrameLocks noChangeAspect="1"/>
          </p:cNvGraphicFramePr>
          <p:nvPr/>
        </p:nvGraphicFramePr>
        <p:xfrm>
          <a:off x="1404938" y="3435350"/>
          <a:ext cx="6313487" cy="1890713"/>
        </p:xfrm>
        <a:graphic>
          <a:graphicData uri="http://schemas.openxmlformats.org/presentationml/2006/ole">
            <p:oleObj spid="_x0000_s380935" name="Equação" r:id="rId4" imgW="2184120" imgH="660240" progId="Equation.3">
              <p:embed/>
            </p:oleObj>
          </a:graphicData>
        </a:graphic>
      </p:graphicFrame>
    </p:spTree>
  </p:cSld>
  <p:clrMapOvr>
    <a:masterClrMapping/>
  </p:clrMapOvr>
  <p:transition spd="med">
    <p:wipe dir="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DE87C98A-D68A-41A1-A31C-BC53983952CD}" type="slidenum">
              <a:rPr lang="en-US"/>
              <a:pPr/>
              <a:t>88</a:t>
            </a:fld>
            <a:endParaRPr lang="en-US" b="0">
              <a:latin typeface="Times New Roman" pitchFamily="18" charset="0"/>
            </a:endParaRPr>
          </a:p>
        </p:txBody>
      </p:sp>
      <p:sp>
        <p:nvSpPr>
          <p:cNvPr id="38297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8297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82980" name="Rectangle 4"/>
          <p:cNvSpPr>
            <a:spLocks noGrp="1" noChangeArrowheads="1"/>
          </p:cNvSpPr>
          <p:nvPr>
            <p:ph type="title"/>
          </p:nvPr>
        </p:nvSpPr>
        <p:spPr>
          <a:xfrm>
            <a:off x="550863" y="304800"/>
            <a:ext cx="7983537" cy="781050"/>
          </a:xfrm>
          <a:noFill/>
          <a:ln/>
        </p:spPr>
        <p:txBody>
          <a:bodyPr/>
          <a:lstStyle/>
          <a:p>
            <a:r>
              <a:rPr lang="pt-BR"/>
              <a:t>Redução do risco</a:t>
            </a:r>
          </a:p>
        </p:txBody>
      </p:sp>
      <p:sp>
        <p:nvSpPr>
          <p:cNvPr id="382981" name="Rectangle 5"/>
          <p:cNvSpPr>
            <a:spLocks noGrp="1" noChangeArrowheads="1"/>
          </p:cNvSpPr>
          <p:nvPr>
            <p:ph type="body" idx="1"/>
          </p:nvPr>
        </p:nvSpPr>
        <p:spPr>
          <a:xfrm>
            <a:off x="1143000" y="2403475"/>
            <a:ext cx="7772400" cy="3540125"/>
          </a:xfrm>
          <a:noFill/>
          <a:ln/>
        </p:spPr>
        <p:txBody>
          <a:bodyPr/>
          <a:lstStyle/>
          <a:p>
            <a:pPr>
              <a:spcBef>
                <a:spcPct val="70000"/>
              </a:spcBef>
            </a:pPr>
            <a:r>
              <a:rPr lang="pt-BR"/>
              <a:t>O comprador avesso a risco pagaria muito menos</a:t>
            </a:r>
          </a:p>
          <a:p>
            <a:pPr>
              <a:spcBef>
                <a:spcPct val="70000"/>
              </a:spcBef>
            </a:pPr>
            <a:r>
              <a:rPr lang="pt-BR"/>
              <a:t>O seguro de titularidade reduz o risco e aumenta o valor da casa em uma quantia bem maior do que a do prêmio pago pelo segurado. </a:t>
            </a:r>
            <a:endParaRPr lang="pt-BR" sz="2800"/>
          </a:p>
        </p:txBody>
      </p:sp>
      <p:sp>
        <p:nvSpPr>
          <p:cNvPr id="382982" name="Text Box 6"/>
          <p:cNvSpPr txBox="1">
            <a:spLocks noChangeArrowheads="1"/>
          </p:cNvSpPr>
          <p:nvPr/>
        </p:nvSpPr>
        <p:spPr bwMode="auto">
          <a:xfrm>
            <a:off x="407988" y="1350963"/>
            <a:ext cx="5535612" cy="958850"/>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Valor do seguro de titularidade </a:t>
            </a:r>
          </a:p>
          <a:p>
            <a:pPr algn="ctr"/>
            <a:r>
              <a:rPr lang="en-US" sz="2800" b="1"/>
              <a:t>na aquisição de residências</a:t>
            </a:r>
            <a:endParaRPr lang="en-US" sz="3200" b="1"/>
          </a:p>
        </p:txBody>
      </p:sp>
    </p:spTree>
  </p:cSld>
  <p:clrMapOvr>
    <a:masterClrMapping/>
  </p:clrMapOvr>
  <p:transition spd="med">
    <p:wipe dir="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7" name="Espaço Reservado para Número de Slide 4"/>
          <p:cNvSpPr>
            <a:spLocks noGrp="1"/>
          </p:cNvSpPr>
          <p:nvPr>
            <p:ph type="sldNum" sz="quarter" idx="11"/>
          </p:nvPr>
        </p:nvSpPr>
        <p:spPr/>
        <p:txBody>
          <a:bodyPr/>
          <a:lstStyle/>
          <a:p>
            <a:r>
              <a:rPr lang="en-US"/>
              <a:t>Slide </a:t>
            </a:r>
            <a:fld id="{0F298DFC-0BBA-4DFC-907D-A7E826BACD5D}" type="slidenum">
              <a:rPr lang="en-US"/>
              <a:pPr/>
              <a:t>89</a:t>
            </a:fld>
            <a:endParaRPr lang="en-US" b="0">
              <a:latin typeface="Times New Roman" pitchFamily="18" charset="0"/>
            </a:endParaRPr>
          </a:p>
        </p:txBody>
      </p:sp>
      <p:sp>
        <p:nvSpPr>
          <p:cNvPr id="23552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3552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35524" name="Rectangle 4"/>
          <p:cNvSpPr>
            <a:spLocks noGrp="1" noChangeArrowheads="1"/>
          </p:cNvSpPr>
          <p:nvPr>
            <p:ph type="title"/>
          </p:nvPr>
        </p:nvSpPr>
        <p:spPr>
          <a:noFill/>
          <a:ln/>
        </p:spPr>
        <p:txBody>
          <a:bodyPr/>
          <a:lstStyle/>
          <a:p>
            <a:r>
              <a:rPr lang="pt-BR"/>
              <a:t>Redução do risco</a:t>
            </a:r>
          </a:p>
        </p:txBody>
      </p:sp>
      <p:sp>
        <p:nvSpPr>
          <p:cNvPr id="235525" name="Rectangle 5"/>
          <p:cNvSpPr>
            <a:spLocks noGrp="1" noChangeArrowheads="1"/>
          </p:cNvSpPr>
          <p:nvPr>
            <p:ph type="body" idx="1"/>
          </p:nvPr>
        </p:nvSpPr>
        <p:spPr>
          <a:xfrm>
            <a:off x="711200" y="1641475"/>
            <a:ext cx="7772400" cy="3692525"/>
          </a:xfrm>
          <a:noFill/>
          <a:ln/>
        </p:spPr>
        <p:txBody>
          <a:bodyPr/>
          <a:lstStyle/>
          <a:p>
            <a:pPr>
              <a:spcBef>
                <a:spcPct val="70000"/>
              </a:spcBef>
            </a:pPr>
            <a:r>
              <a:rPr lang="pt-BR">
                <a:solidFill>
                  <a:srgbClr val="FC0128"/>
                </a:solidFill>
              </a:rPr>
              <a:t>Valor das informações</a:t>
            </a:r>
          </a:p>
          <a:p>
            <a:pPr>
              <a:spcBef>
                <a:spcPct val="70000"/>
              </a:spcBef>
            </a:pPr>
            <a:r>
              <a:rPr lang="pt-BR">
                <a:solidFill>
                  <a:srgbClr val="17531B"/>
                </a:solidFill>
              </a:rPr>
              <a:t>Valor das informações completas</a:t>
            </a:r>
            <a:r>
              <a:rPr lang="pt-BR">
                <a:solidFill>
                  <a:srgbClr val="FC0128"/>
                </a:solidFill>
              </a:rPr>
              <a:t> </a:t>
            </a:r>
          </a:p>
          <a:p>
            <a:pPr lvl="1">
              <a:spcBef>
                <a:spcPct val="70000"/>
              </a:spcBef>
            </a:pPr>
            <a:r>
              <a:rPr lang="pt-BR"/>
              <a:t>É a diferença entre o valor esperado de uma escolha com informações completas e o valor esperado quando as informações são incompletas.</a:t>
            </a:r>
          </a:p>
        </p:txBody>
      </p:sp>
    </p:spTree>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821B25DE-E006-42E2-96E4-9E0E74D9049C}" type="slidenum">
              <a:rPr lang="en-US"/>
              <a:pPr/>
              <a:t>9</a:t>
            </a:fld>
            <a:endParaRPr lang="en-US" b="0">
              <a:latin typeface="Times New Roman" pitchFamily="18" charset="0"/>
            </a:endParaRPr>
          </a:p>
        </p:txBody>
      </p:sp>
      <p:sp>
        <p:nvSpPr>
          <p:cNvPr id="9216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9216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92164" name="Rectangle 4"/>
          <p:cNvSpPr>
            <a:spLocks noGrp="1" noChangeArrowheads="1"/>
          </p:cNvSpPr>
          <p:nvPr>
            <p:ph type="title"/>
          </p:nvPr>
        </p:nvSpPr>
        <p:spPr>
          <a:noFill/>
          <a:ln/>
        </p:spPr>
        <p:txBody>
          <a:bodyPr/>
          <a:lstStyle/>
          <a:p>
            <a:r>
              <a:rPr lang="pt-BR"/>
              <a:t>Descrição do risco</a:t>
            </a:r>
          </a:p>
        </p:txBody>
      </p:sp>
      <p:sp>
        <p:nvSpPr>
          <p:cNvPr id="92165" name="Rectangle 5"/>
          <p:cNvSpPr>
            <a:spLocks noGrp="1" noChangeArrowheads="1"/>
          </p:cNvSpPr>
          <p:nvPr>
            <p:ph type="body" idx="1"/>
          </p:nvPr>
        </p:nvSpPr>
        <p:spPr>
          <a:xfrm>
            <a:off x="990600" y="2149475"/>
            <a:ext cx="7772400" cy="4225925"/>
          </a:xfrm>
          <a:noFill/>
          <a:ln/>
        </p:spPr>
        <p:txBody>
          <a:bodyPr/>
          <a:lstStyle/>
          <a:p>
            <a:pPr>
              <a:spcBef>
                <a:spcPct val="70000"/>
              </a:spcBef>
            </a:pPr>
            <a:r>
              <a:rPr lang="pt-BR"/>
              <a:t>Probabilidade objetiva:</a:t>
            </a:r>
          </a:p>
          <a:p>
            <a:pPr lvl="1">
              <a:spcBef>
                <a:spcPct val="70000"/>
              </a:spcBef>
            </a:pPr>
            <a:r>
              <a:rPr lang="pt-BR"/>
              <a:t>100 explorações, 25 sucessos e 75 insucessos</a:t>
            </a:r>
          </a:p>
          <a:p>
            <a:pPr lvl="1">
              <a:spcBef>
                <a:spcPct val="70000"/>
              </a:spcBef>
            </a:pPr>
            <a:r>
              <a:rPr lang="pt-BR"/>
              <a:t>Probabilidade (Pr) de sucesso = 1/4 e a probabilidade de insucesso = 3/4</a:t>
            </a:r>
          </a:p>
        </p:txBody>
      </p:sp>
      <p:sp>
        <p:nvSpPr>
          <p:cNvPr id="92166" name="Text Box 6"/>
          <p:cNvSpPr txBox="1">
            <a:spLocks noChangeArrowheads="1"/>
          </p:cNvSpPr>
          <p:nvPr/>
        </p:nvSpPr>
        <p:spPr bwMode="auto">
          <a:xfrm>
            <a:off x="703263" y="1477963"/>
            <a:ext cx="16795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Exemplo</a:t>
            </a:r>
            <a:endParaRPr lang="en-US" sz="3200" b="1"/>
          </a:p>
        </p:txBody>
      </p:sp>
    </p:spTree>
  </p:cSld>
  <p:clrMapOvr>
    <a:masterClrMapping/>
  </p:clrMapOvr>
  <p:transition spd="med">
    <p:wipe dir="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547143C8-5C8B-4169-AE55-685B2343F239}" type="slidenum">
              <a:rPr lang="en-US"/>
              <a:pPr/>
              <a:t>90</a:t>
            </a:fld>
            <a:endParaRPr lang="en-US" b="0">
              <a:latin typeface="Times New Roman" pitchFamily="18" charset="0"/>
            </a:endParaRPr>
          </a:p>
        </p:txBody>
      </p:sp>
      <p:sp>
        <p:nvSpPr>
          <p:cNvPr id="23757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3757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37572" name="Rectangle 4"/>
          <p:cNvSpPr>
            <a:spLocks noGrp="1" noChangeArrowheads="1"/>
          </p:cNvSpPr>
          <p:nvPr>
            <p:ph type="title"/>
          </p:nvPr>
        </p:nvSpPr>
        <p:spPr>
          <a:noFill/>
          <a:ln/>
        </p:spPr>
        <p:txBody>
          <a:bodyPr/>
          <a:lstStyle/>
          <a:p>
            <a:r>
              <a:rPr lang="pt-BR"/>
              <a:t>Redução do risco</a:t>
            </a:r>
          </a:p>
        </p:txBody>
      </p:sp>
      <p:sp>
        <p:nvSpPr>
          <p:cNvPr id="237573" name="Rectangle 5"/>
          <p:cNvSpPr>
            <a:spLocks noGrp="1" noChangeArrowheads="1"/>
          </p:cNvSpPr>
          <p:nvPr>
            <p:ph type="body" idx="1"/>
          </p:nvPr>
        </p:nvSpPr>
        <p:spPr>
          <a:xfrm>
            <a:off x="1143000" y="2232025"/>
            <a:ext cx="7772400" cy="3711575"/>
          </a:xfrm>
          <a:noFill/>
          <a:ln/>
        </p:spPr>
        <p:txBody>
          <a:bodyPr/>
          <a:lstStyle/>
          <a:p>
            <a:pPr>
              <a:spcBef>
                <a:spcPct val="70000"/>
              </a:spcBef>
            </a:pPr>
            <a:r>
              <a:rPr lang="pt-BR"/>
              <a:t>Suponha que o gerente de uma loja tenha de decidir quantos ternos deve encomendar para a estação do outono:</a:t>
            </a:r>
          </a:p>
          <a:p>
            <a:pPr lvl="1">
              <a:buSzPct val="75000"/>
            </a:pPr>
            <a:r>
              <a:rPr lang="pt-BR"/>
              <a:t>100 ternos custam $180 por terno</a:t>
            </a:r>
          </a:p>
          <a:p>
            <a:pPr lvl="1">
              <a:buSzPct val="75000"/>
            </a:pPr>
            <a:r>
              <a:rPr lang="pt-BR"/>
              <a:t>50 ternos custam $200 por terno</a:t>
            </a:r>
          </a:p>
          <a:p>
            <a:pPr lvl="1">
              <a:buSzPct val="75000"/>
            </a:pPr>
            <a:r>
              <a:rPr lang="pt-BR"/>
              <a:t>O preço de cada terno é $300</a:t>
            </a:r>
          </a:p>
        </p:txBody>
      </p:sp>
      <p:sp>
        <p:nvSpPr>
          <p:cNvPr id="237574" name="Text Box 6"/>
          <p:cNvSpPr txBox="1">
            <a:spLocks noChangeArrowheads="1"/>
          </p:cNvSpPr>
          <p:nvPr/>
        </p:nvSpPr>
        <p:spPr bwMode="auto">
          <a:xfrm>
            <a:off x="628650" y="1427163"/>
            <a:ext cx="401478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Valor das informações</a:t>
            </a:r>
          </a:p>
        </p:txBody>
      </p:sp>
    </p:spTree>
  </p:cSld>
  <p:clrMapOvr>
    <a:masterClrMapping/>
  </p:clrMapOvr>
  <p:transition spd="med">
    <p:wipe dir="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D6914226-4414-4667-9600-7D8C25D06E3F}" type="slidenum">
              <a:rPr lang="en-US"/>
              <a:pPr/>
              <a:t>91</a:t>
            </a:fld>
            <a:endParaRPr lang="en-US" b="0">
              <a:latin typeface="Times New Roman" pitchFamily="18" charset="0"/>
            </a:endParaRPr>
          </a:p>
        </p:txBody>
      </p:sp>
      <p:sp>
        <p:nvSpPr>
          <p:cNvPr id="38502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8502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85028" name="Rectangle 4"/>
          <p:cNvSpPr>
            <a:spLocks noGrp="1" noChangeArrowheads="1"/>
          </p:cNvSpPr>
          <p:nvPr>
            <p:ph type="title"/>
          </p:nvPr>
        </p:nvSpPr>
        <p:spPr>
          <a:noFill/>
          <a:ln/>
        </p:spPr>
        <p:txBody>
          <a:bodyPr/>
          <a:lstStyle/>
          <a:p>
            <a:r>
              <a:rPr lang="pt-BR"/>
              <a:t>Redução do risco</a:t>
            </a:r>
          </a:p>
        </p:txBody>
      </p:sp>
      <p:sp>
        <p:nvSpPr>
          <p:cNvPr id="385029" name="Rectangle 5"/>
          <p:cNvSpPr>
            <a:spLocks noGrp="1" noChangeArrowheads="1"/>
          </p:cNvSpPr>
          <p:nvPr>
            <p:ph type="body" idx="1"/>
          </p:nvPr>
        </p:nvSpPr>
        <p:spPr>
          <a:xfrm>
            <a:off x="1143000" y="2232025"/>
            <a:ext cx="7772400" cy="3711575"/>
          </a:xfrm>
          <a:noFill/>
          <a:ln/>
        </p:spPr>
        <p:txBody>
          <a:bodyPr/>
          <a:lstStyle/>
          <a:p>
            <a:pPr>
              <a:spcBef>
                <a:spcPct val="70000"/>
              </a:spcBef>
            </a:pPr>
            <a:r>
              <a:rPr lang="pt-BR"/>
              <a:t>Suponha que o gerente de uma loja tenha de decidir quantos ternos deve encomendar para a estação do outono:</a:t>
            </a:r>
          </a:p>
          <a:p>
            <a:pPr lvl="1">
              <a:buSzPct val="75000"/>
            </a:pPr>
            <a:r>
              <a:rPr lang="pt-BR"/>
              <a:t>Os ternos que não forem vendidos podem ser devolvidos pela metade do preço.</a:t>
            </a:r>
          </a:p>
          <a:p>
            <a:pPr lvl="1">
              <a:buSzPct val="75000"/>
            </a:pPr>
            <a:r>
              <a:rPr lang="pt-BR"/>
              <a:t>A probabilidade de venda de cada quantidade é 0,50.</a:t>
            </a:r>
          </a:p>
        </p:txBody>
      </p:sp>
      <p:sp>
        <p:nvSpPr>
          <p:cNvPr id="385030" name="Text Box 6"/>
          <p:cNvSpPr txBox="1">
            <a:spLocks noChangeArrowheads="1"/>
          </p:cNvSpPr>
          <p:nvPr/>
        </p:nvSpPr>
        <p:spPr bwMode="auto">
          <a:xfrm>
            <a:off x="628650" y="1427163"/>
            <a:ext cx="401478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Valor das informações</a:t>
            </a:r>
          </a:p>
        </p:txBody>
      </p:sp>
    </p:spTree>
  </p:cSld>
  <p:clrMapOvr>
    <a:masterClrMapping/>
  </p:clrMapOvr>
  <p:transition spd="med">
    <p:wipe dir="r"/>
  </p:transition>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10" name="Espaço Reservado para Número de Slide 4"/>
          <p:cNvSpPr>
            <a:spLocks noGrp="1"/>
          </p:cNvSpPr>
          <p:nvPr>
            <p:ph type="sldNum" sz="quarter" idx="11"/>
          </p:nvPr>
        </p:nvSpPr>
        <p:spPr/>
        <p:txBody>
          <a:bodyPr/>
          <a:lstStyle/>
          <a:p>
            <a:r>
              <a:rPr lang="en-US"/>
              <a:t>Slide </a:t>
            </a:r>
            <a:fld id="{ED913E2C-4F32-4486-A150-22EBFFE1DA22}" type="slidenum">
              <a:rPr lang="en-US"/>
              <a:pPr/>
              <a:t>92</a:t>
            </a:fld>
            <a:endParaRPr lang="en-US" b="0">
              <a:latin typeface="Times New Roman" pitchFamily="18" charset="0"/>
            </a:endParaRPr>
          </a:p>
        </p:txBody>
      </p:sp>
      <p:sp>
        <p:nvSpPr>
          <p:cNvPr id="23961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3961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39620" name="Rectangle 4"/>
          <p:cNvSpPr>
            <a:spLocks noGrp="1" noChangeArrowheads="1"/>
          </p:cNvSpPr>
          <p:nvPr>
            <p:ph type="title"/>
          </p:nvPr>
        </p:nvSpPr>
        <p:spPr>
          <a:noFill/>
          <a:ln/>
        </p:spPr>
        <p:txBody>
          <a:bodyPr/>
          <a:lstStyle/>
          <a:p>
            <a:r>
              <a:rPr lang="pt-BR"/>
              <a:t>Redução do risco</a:t>
            </a:r>
          </a:p>
        </p:txBody>
      </p:sp>
      <p:sp>
        <p:nvSpPr>
          <p:cNvPr id="239621" name="Rectangle 5"/>
          <p:cNvSpPr>
            <a:spLocks noGrp="1" noChangeArrowheads="1"/>
          </p:cNvSpPr>
          <p:nvPr>
            <p:ph type="body" idx="1"/>
          </p:nvPr>
        </p:nvSpPr>
        <p:spPr>
          <a:xfrm>
            <a:off x="400050" y="3060700"/>
            <a:ext cx="8743950" cy="1676400"/>
          </a:xfrm>
          <a:noFill/>
          <a:ln/>
        </p:spPr>
        <p:txBody>
          <a:bodyPr/>
          <a:lstStyle/>
          <a:p>
            <a:pPr marL="0" indent="0">
              <a:spcBef>
                <a:spcPct val="70000"/>
              </a:spcBef>
              <a:buFont typeface="Wingdings" pitchFamily="2" charset="2"/>
              <a:buNone/>
              <a:tabLst>
                <a:tab pos="3943350" algn="r"/>
                <a:tab pos="6286500" algn="r"/>
                <a:tab pos="8172450" algn="r"/>
              </a:tabLst>
            </a:pPr>
            <a:r>
              <a:rPr lang="pt-BR" sz="2400" b="1"/>
              <a:t> </a:t>
            </a:r>
            <a:r>
              <a:rPr lang="pt-BR" sz="2000" b="1"/>
              <a:t>Aquisição de 50 unidades          </a:t>
            </a:r>
            <a:r>
              <a:rPr lang="pt-BR" sz="2400" b="1"/>
              <a:t>5.000	              5.000	  5.000</a:t>
            </a:r>
          </a:p>
          <a:p>
            <a:pPr marL="0" indent="0">
              <a:spcBef>
                <a:spcPct val="70000"/>
              </a:spcBef>
              <a:buFont typeface="Wingdings" pitchFamily="2" charset="2"/>
              <a:buNone/>
              <a:tabLst>
                <a:tab pos="3943350" algn="r"/>
                <a:tab pos="6286500" algn="r"/>
                <a:tab pos="8172450" algn="r"/>
              </a:tabLst>
            </a:pPr>
            <a:r>
              <a:rPr lang="pt-BR" sz="2400" b="1"/>
              <a:t> </a:t>
            </a:r>
            <a:r>
              <a:rPr lang="pt-BR" sz="2000" b="1"/>
              <a:t>Aquisição de 100 unidades </a:t>
            </a:r>
            <a:r>
              <a:rPr lang="pt-BR" sz="2400" b="1"/>
              <a:t>	      1.500	            12.000	6.750</a:t>
            </a:r>
          </a:p>
        </p:txBody>
      </p:sp>
      <p:sp>
        <p:nvSpPr>
          <p:cNvPr id="239622" name="Rectangle 6"/>
          <p:cNvSpPr>
            <a:spLocks noChangeArrowheads="1"/>
          </p:cNvSpPr>
          <p:nvPr/>
        </p:nvSpPr>
        <p:spPr bwMode="auto">
          <a:xfrm>
            <a:off x="506413" y="2139950"/>
            <a:ext cx="8572500" cy="758825"/>
          </a:xfrm>
          <a:prstGeom prst="rect">
            <a:avLst/>
          </a:prstGeom>
          <a:noFill/>
          <a:ln w="12700">
            <a:noFill/>
            <a:miter lim="800000"/>
            <a:headEnd/>
            <a:tailEnd/>
          </a:ln>
          <a:effectLst/>
        </p:spPr>
        <p:txBody>
          <a:bodyPr lIns="90488" tIns="44450" rIns="90488" bIns="44450">
            <a:spAutoFit/>
          </a:bodyPr>
          <a:lstStyle/>
          <a:p>
            <a:pPr>
              <a:tabLst>
                <a:tab pos="3371850" algn="ctr"/>
                <a:tab pos="5657850" algn="ctr"/>
                <a:tab pos="7486650" algn="ctr"/>
              </a:tabLst>
            </a:pPr>
            <a:r>
              <a:rPr lang="en-US" sz="2000" b="1"/>
              <a:t>	                          Venda de 	         Venda de 	     Lucros</a:t>
            </a:r>
          </a:p>
          <a:p>
            <a:pPr>
              <a:tabLst>
                <a:tab pos="3371850" algn="ctr"/>
                <a:tab pos="5657850" algn="ctr"/>
                <a:tab pos="7486650" algn="ctr"/>
              </a:tabLst>
            </a:pPr>
            <a:r>
              <a:rPr lang="en-US" b="1"/>
              <a:t>	                      </a:t>
            </a:r>
            <a:r>
              <a:rPr lang="en-US" sz="2000" b="1"/>
              <a:t>50 ternos </a:t>
            </a:r>
            <a:r>
              <a:rPr lang="en-US" b="1"/>
              <a:t>	       </a:t>
            </a:r>
            <a:r>
              <a:rPr lang="en-US" sz="2000" b="1"/>
              <a:t>100 ternos</a:t>
            </a:r>
            <a:r>
              <a:rPr lang="en-US" b="1"/>
              <a:t>	   </a:t>
            </a:r>
            <a:r>
              <a:rPr lang="en-US" sz="2000" b="1"/>
              <a:t>esperados</a:t>
            </a:r>
          </a:p>
        </p:txBody>
      </p:sp>
      <p:sp>
        <p:nvSpPr>
          <p:cNvPr id="239623" name="Line 7"/>
          <p:cNvSpPr>
            <a:spLocks noChangeShapeType="1"/>
          </p:cNvSpPr>
          <p:nvPr/>
        </p:nvSpPr>
        <p:spPr bwMode="auto">
          <a:xfrm>
            <a:off x="2403475" y="2984500"/>
            <a:ext cx="6740525" cy="0"/>
          </a:xfrm>
          <a:prstGeom prst="line">
            <a:avLst/>
          </a:prstGeom>
          <a:noFill/>
          <a:ln w="57150" cmpd="thinThick">
            <a:solidFill>
              <a:schemeClr val="tx1"/>
            </a:solidFill>
            <a:round/>
            <a:headEnd/>
            <a:tailEnd/>
          </a:ln>
          <a:effectLst/>
        </p:spPr>
        <p:txBody>
          <a:bodyPr wrap="none" anchor="ctr"/>
          <a:lstStyle/>
          <a:p>
            <a:endParaRPr lang="pt-BR"/>
          </a:p>
        </p:txBody>
      </p:sp>
      <p:sp>
        <p:nvSpPr>
          <p:cNvPr id="239624" name="Text Box 8"/>
          <p:cNvSpPr txBox="1">
            <a:spLocks noChangeArrowheads="1"/>
          </p:cNvSpPr>
          <p:nvPr/>
        </p:nvSpPr>
        <p:spPr bwMode="auto">
          <a:xfrm>
            <a:off x="373063" y="1350963"/>
            <a:ext cx="716280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Lucros obtidos com vendas de ternos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9621">
                                            <p:txEl>
                                              <p:pRg st="0" end="0"/>
                                            </p:txEl>
                                          </p:spTgt>
                                        </p:tgtEl>
                                        <p:attrNameLst>
                                          <p:attrName>style.visibility</p:attrName>
                                        </p:attrNameLst>
                                      </p:cBhvr>
                                      <p:to>
                                        <p:strVal val="visible"/>
                                      </p:to>
                                    </p:set>
                                    <p:animEffect transition="in" filter="wipe(left)">
                                      <p:cBhvr>
                                        <p:cTn id="7" dur="500"/>
                                        <p:tgtEl>
                                          <p:spTgt spid="2396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9621">
                                            <p:txEl>
                                              <p:pRg st="1" end="1"/>
                                            </p:txEl>
                                          </p:spTgt>
                                        </p:tgtEl>
                                        <p:attrNameLst>
                                          <p:attrName>style.visibility</p:attrName>
                                        </p:attrNameLst>
                                      </p:cBhvr>
                                      <p:to>
                                        <p:strVal val="visible"/>
                                      </p:to>
                                    </p:set>
                                    <p:animEffect transition="in" filter="wipe(left)">
                                      <p:cBhvr>
                                        <p:cTn id="12" dur="500"/>
                                        <p:tgtEl>
                                          <p:spTgt spid="2396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21" grpId="0" build="p" autoUpdateAnimBg="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ADD737FF-AF38-4E74-938C-5B7BE0B24442}" type="slidenum">
              <a:rPr lang="en-US"/>
              <a:pPr/>
              <a:t>93</a:t>
            </a:fld>
            <a:endParaRPr lang="en-US" b="0">
              <a:latin typeface="Times New Roman" pitchFamily="18" charset="0"/>
            </a:endParaRPr>
          </a:p>
        </p:txBody>
      </p:sp>
      <p:sp>
        <p:nvSpPr>
          <p:cNvPr id="38707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8707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87076" name="Rectangle 4"/>
          <p:cNvSpPr>
            <a:spLocks noGrp="1" noChangeArrowheads="1"/>
          </p:cNvSpPr>
          <p:nvPr>
            <p:ph type="title"/>
          </p:nvPr>
        </p:nvSpPr>
        <p:spPr>
          <a:noFill/>
          <a:ln/>
        </p:spPr>
        <p:txBody>
          <a:bodyPr/>
          <a:lstStyle/>
          <a:p>
            <a:r>
              <a:rPr lang="pt-BR"/>
              <a:t>Redução do risco</a:t>
            </a:r>
          </a:p>
        </p:txBody>
      </p:sp>
      <p:sp>
        <p:nvSpPr>
          <p:cNvPr id="387077" name="Rectangle 5"/>
          <p:cNvSpPr>
            <a:spLocks noGrp="1" noChangeArrowheads="1"/>
          </p:cNvSpPr>
          <p:nvPr>
            <p:ph type="body" idx="1"/>
          </p:nvPr>
        </p:nvSpPr>
        <p:spPr>
          <a:xfrm>
            <a:off x="1117600" y="2162175"/>
            <a:ext cx="7772400" cy="4225925"/>
          </a:xfrm>
          <a:noFill/>
          <a:ln/>
        </p:spPr>
        <p:txBody>
          <a:bodyPr/>
          <a:lstStyle/>
          <a:p>
            <a:pPr>
              <a:spcBef>
                <a:spcPct val="70000"/>
              </a:spcBef>
            </a:pPr>
            <a:r>
              <a:rPr lang="pt-BR"/>
              <a:t>Com informação incompleta:</a:t>
            </a:r>
          </a:p>
          <a:p>
            <a:pPr lvl="1">
              <a:spcBef>
                <a:spcPct val="70000"/>
              </a:spcBef>
            </a:pPr>
            <a:r>
              <a:rPr lang="pt-BR"/>
              <a:t>Neutros diante de riscos: adquirem 100 ternos</a:t>
            </a:r>
          </a:p>
          <a:p>
            <a:pPr lvl="1">
              <a:spcBef>
                <a:spcPct val="70000"/>
              </a:spcBef>
            </a:pPr>
            <a:r>
              <a:rPr lang="pt-BR"/>
              <a:t>Avessos a risco: adquirem 50 ternos</a:t>
            </a:r>
          </a:p>
        </p:txBody>
      </p:sp>
      <p:sp>
        <p:nvSpPr>
          <p:cNvPr id="387078" name="Text Box 6"/>
          <p:cNvSpPr txBox="1">
            <a:spLocks noChangeArrowheads="1"/>
          </p:cNvSpPr>
          <p:nvPr/>
        </p:nvSpPr>
        <p:spPr bwMode="auto">
          <a:xfrm>
            <a:off x="635000" y="1427163"/>
            <a:ext cx="401478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Valor das informações</a:t>
            </a:r>
          </a:p>
        </p:txBody>
      </p:sp>
    </p:spTree>
  </p:cSld>
  <p:clrMapOvr>
    <a:masterClrMapping/>
  </p:clrMapOvr>
  <p:transition spd="med">
    <p:wipe dir="r"/>
  </p:transition>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3FDE731B-5124-4E55-9A0D-F4E0FFE556FF}" type="slidenum">
              <a:rPr lang="en-US"/>
              <a:pPr/>
              <a:t>94</a:t>
            </a:fld>
            <a:endParaRPr lang="en-US" b="0">
              <a:latin typeface="Times New Roman" pitchFamily="18" charset="0"/>
            </a:endParaRPr>
          </a:p>
        </p:txBody>
      </p:sp>
      <p:sp>
        <p:nvSpPr>
          <p:cNvPr id="24166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4166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41668" name="Rectangle 4"/>
          <p:cNvSpPr>
            <a:spLocks noGrp="1" noChangeArrowheads="1"/>
          </p:cNvSpPr>
          <p:nvPr>
            <p:ph type="title"/>
          </p:nvPr>
        </p:nvSpPr>
        <p:spPr>
          <a:noFill/>
          <a:ln/>
        </p:spPr>
        <p:txBody>
          <a:bodyPr/>
          <a:lstStyle/>
          <a:p>
            <a:r>
              <a:rPr lang="pt-BR"/>
              <a:t>Redução de risco</a:t>
            </a:r>
          </a:p>
        </p:txBody>
      </p:sp>
      <p:sp>
        <p:nvSpPr>
          <p:cNvPr id="241669" name="Rectangle 5"/>
          <p:cNvSpPr>
            <a:spLocks noGrp="1" noChangeArrowheads="1"/>
          </p:cNvSpPr>
          <p:nvPr>
            <p:ph type="body" idx="1"/>
          </p:nvPr>
        </p:nvSpPr>
        <p:spPr>
          <a:xfrm>
            <a:off x="1143000" y="2270125"/>
            <a:ext cx="7772400" cy="3673475"/>
          </a:xfrm>
          <a:noFill/>
          <a:ln/>
        </p:spPr>
        <p:txBody>
          <a:bodyPr/>
          <a:lstStyle/>
          <a:p>
            <a:pPr>
              <a:spcBef>
                <a:spcPct val="70000"/>
              </a:spcBef>
            </a:pPr>
            <a:r>
              <a:rPr lang="pt-BR"/>
              <a:t>O valor esperado com informação  completa é de $8.500.</a:t>
            </a:r>
          </a:p>
          <a:p>
            <a:pPr lvl="1">
              <a:buSzPct val="75000"/>
            </a:pPr>
            <a:r>
              <a:rPr lang="pt-BR"/>
              <a:t>8.500 = 0,5(5.000) + 0,5(12.000)</a:t>
            </a:r>
          </a:p>
          <a:p>
            <a:pPr>
              <a:spcBef>
                <a:spcPct val="70000"/>
              </a:spcBef>
            </a:pPr>
            <a:r>
              <a:rPr lang="pt-BR"/>
              <a:t>O valor esperado com incerteza (aquisição de 100 ternos) é de $6.750.</a:t>
            </a:r>
          </a:p>
        </p:txBody>
      </p:sp>
      <p:sp>
        <p:nvSpPr>
          <p:cNvPr id="241670" name="Text Box 6"/>
          <p:cNvSpPr txBox="1">
            <a:spLocks noChangeArrowheads="1"/>
          </p:cNvSpPr>
          <p:nvPr/>
        </p:nvSpPr>
        <p:spPr bwMode="auto">
          <a:xfrm>
            <a:off x="635000" y="1427163"/>
            <a:ext cx="401478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Valor das informações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1669">
                                            <p:txEl>
                                              <p:pRg st="0" end="0"/>
                                            </p:txEl>
                                          </p:spTgt>
                                        </p:tgtEl>
                                        <p:attrNameLst>
                                          <p:attrName>style.visibility</p:attrName>
                                        </p:attrNameLst>
                                      </p:cBhvr>
                                      <p:to>
                                        <p:strVal val="visible"/>
                                      </p:to>
                                    </p:set>
                                    <p:animEffect transition="in" filter="wipe(left)">
                                      <p:cBhvr>
                                        <p:cTn id="7" dur="500"/>
                                        <p:tgtEl>
                                          <p:spTgt spid="24166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41669">
                                            <p:txEl>
                                              <p:pRg st="1" end="1"/>
                                            </p:txEl>
                                          </p:spTgt>
                                        </p:tgtEl>
                                        <p:attrNameLst>
                                          <p:attrName>style.visibility</p:attrName>
                                        </p:attrNameLst>
                                      </p:cBhvr>
                                      <p:to>
                                        <p:strVal val="visible"/>
                                      </p:to>
                                    </p:set>
                                    <p:animEffect transition="in" filter="wipe(left)">
                                      <p:cBhvr>
                                        <p:cTn id="10" dur="500"/>
                                        <p:tgtEl>
                                          <p:spTgt spid="24166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41669">
                                            <p:txEl>
                                              <p:pRg st="2" end="2"/>
                                            </p:txEl>
                                          </p:spTgt>
                                        </p:tgtEl>
                                        <p:attrNameLst>
                                          <p:attrName>style.visibility</p:attrName>
                                        </p:attrNameLst>
                                      </p:cBhvr>
                                      <p:to>
                                        <p:strVal val="visible"/>
                                      </p:to>
                                    </p:set>
                                    <p:animEffect transition="in" filter="wipe(left)">
                                      <p:cBhvr>
                                        <p:cTn id="15" dur="500"/>
                                        <p:tgtEl>
                                          <p:spTgt spid="24166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9" grpId="0" build="p" autoUpdateAnimBg="0"/>
    </p:bld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1445D589-0169-4F84-B057-F53C3D8274A6}" type="slidenum">
              <a:rPr lang="en-US"/>
              <a:pPr/>
              <a:t>95</a:t>
            </a:fld>
            <a:endParaRPr lang="en-US" b="0">
              <a:latin typeface="Times New Roman" pitchFamily="18" charset="0"/>
            </a:endParaRPr>
          </a:p>
        </p:txBody>
      </p:sp>
      <p:sp>
        <p:nvSpPr>
          <p:cNvPr id="38912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8912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89124" name="Rectangle 4"/>
          <p:cNvSpPr>
            <a:spLocks noGrp="1" noChangeArrowheads="1"/>
          </p:cNvSpPr>
          <p:nvPr>
            <p:ph type="title"/>
          </p:nvPr>
        </p:nvSpPr>
        <p:spPr>
          <a:noFill/>
          <a:ln/>
        </p:spPr>
        <p:txBody>
          <a:bodyPr/>
          <a:lstStyle/>
          <a:p>
            <a:r>
              <a:rPr lang="pt-BR"/>
              <a:t>Redução de risco</a:t>
            </a:r>
          </a:p>
        </p:txBody>
      </p:sp>
      <p:sp>
        <p:nvSpPr>
          <p:cNvPr id="389125" name="Rectangle 5"/>
          <p:cNvSpPr>
            <a:spLocks noGrp="1" noChangeArrowheads="1"/>
          </p:cNvSpPr>
          <p:nvPr>
            <p:ph type="body" idx="1"/>
          </p:nvPr>
        </p:nvSpPr>
        <p:spPr>
          <a:xfrm>
            <a:off x="1143000" y="2270125"/>
            <a:ext cx="7772400" cy="3673475"/>
          </a:xfrm>
          <a:noFill/>
          <a:ln/>
        </p:spPr>
        <p:txBody>
          <a:bodyPr/>
          <a:lstStyle/>
          <a:p>
            <a:pPr>
              <a:spcBef>
                <a:spcPct val="70000"/>
              </a:spcBef>
            </a:pPr>
            <a:r>
              <a:rPr lang="pt-BR"/>
              <a:t>O valor da informação completa é de $1.750, correspondente à diferença entre os dois valores esperados (a quantia que o proprietário da loja estaria disposto a pagar por um estudo de mercado).</a:t>
            </a:r>
          </a:p>
        </p:txBody>
      </p:sp>
      <p:sp>
        <p:nvSpPr>
          <p:cNvPr id="389126" name="Text Box 6"/>
          <p:cNvSpPr txBox="1">
            <a:spLocks noChangeArrowheads="1"/>
          </p:cNvSpPr>
          <p:nvPr/>
        </p:nvSpPr>
        <p:spPr bwMode="auto">
          <a:xfrm>
            <a:off x="628650" y="1427163"/>
            <a:ext cx="401478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Valor das informações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25">
                                            <p:txEl>
                                              <p:pRg st="0" end="0"/>
                                            </p:txEl>
                                          </p:spTgt>
                                        </p:tgtEl>
                                        <p:attrNameLst>
                                          <p:attrName>style.visibility</p:attrName>
                                        </p:attrNameLst>
                                      </p:cBhvr>
                                      <p:to>
                                        <p:strVal val="visible"/>
                                      </p:to>
                                    </p:set>
                                    <p:animEffect transition="in" filter="wipe(left)">
                                      <p:cBhvr>
                                        <p:cTn id="7" dur="500"/>
                                        <p:tgtEl>
                                          <p:spTgt spid="3891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25" grpId="0" build="p" autoUpdateAnimBg="0"/>
    </p:bldLst>
  </p:timing>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D0EF9E99-D5DA-4429-B4B2-5A88D905BEF9}" type="slidenum">
              <a:rPr lang="en-US"/>
              <a:pPr/>
              <a:t>96</a:t>
            </a:fld>
            <a:endParaRPr lang="en-US" b="0">
              <a:latin typeface="Times New Roman" pitchFamily="18" charset="0"/>
            </a:endParaRPr>
          </a:p>
        </p:txBody>
      </p:sp>
      <p:sp>
        <p:nvSpPr>
          <p:cNvPr id="243714"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43715"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43717" name="Rectangle 1029"/>
          <p:cNvSpPr>
            <a:spLocks noGrp="1" noChangeArrowheads="1"/>
          </p:cNvSpPr>
          <p:nvPr>
            <p:ph type="body" idx="1"/>
          </p:nvPr>
        </p:nvSpPr>
        <p:spPr>
          <a:xfrm>
            <a:off x="939800" y="2447925"/>
            <a:ext cx="7953375" cy="3749675"/>
          </a:xfrm>
          <a:noFill/>
          <a:ln/>
        </p:spPr>
        <p:txBody>
          <a:bodyPr/>
          <a:lstStyle/>
          <a:p>
            <a:pPr>
              <a:lnSpc>
                <a:spcPct val="90000"/>
              </a:lnSpc>
              <a:spcBef>
                <a:spcPct val="70000"/>
              </a:spcBef>
            </a:pPr>
            <a:r>
              <a:rPr lang="pt-BR"/>
              <a:t>O consumo </a:t>
            </a:r>
            <a:r>
              <a:rPr lang="pt-BR" i="1"/>
              <a:t>per capita</a:t>
            </a:r>
            <a:r>
              <a:rPr lang="pt-BR"/>
              <a:t> do leite apresentou uma queda ao longo dos anos</a:t>
            </a:r>
          </a:p>
          <a:p>
            <a:pPr>
              <a:lnSpc>
                <a:spcPct val="90000"/>
              </a:lnSpc>
              <a:spcBef>
                <a:spcPct val="70000"/>
              </a:spcBef>
            </a:pPr>
            <a:r>
              <a:rPr lang="pt-BR"/>
              <a:t>Os produtores de leite se engajaram em pesquisas de mercado para desenvolver novas estratégias de venda que estimulassem o consumo de leite.</a:t>
            </a:r>
          </a:p>
        </p:txBody>
      </p:sp>
      <p:sp>
        <p:nvSpPr>
          <p:cNvPr id="243718" name="Rectangle 1030"/>
          <p:cNvSpPr>
            <a:spLocks noChangeArrowheads="1"/>
          </p:cNvSpPr>
          <p:nvPr/>
        </p:nvSpPr>
        <p:spPr bwMode="auto">
          <a:xfrm>
            <a:off x="550863" y="190500"/>
            <a:ext cx="7983537" cy="781050"/>
          </a:xfrm>
          <a:prstGeom prst="rect">
            <a:avLst/>
          </a:prstGeom>
          <a:noFill/>
          <a:ln w="12700">
            <a:noFill/>
            <a:miter lim="800000"/>
            <a:headEnd/>
            <a:tailEnd/>
          </a:ln>
          <a:effectLst/>
        </p:spPr>
        <p:txBody>
          <a:bodyPr lIns="90488" tIns="44450" rIns="90488" bIns="44450" anchor="b"/>
          <a:lstStyle/>
          <a:p>
            <a:r>
              <a:rPr lang="en-US" sz="4400" b="1">
                <a:solidFill>
                  <a:srgbClr val="663300"/>
                </a:solidFill>
              </a:rPr>
              <a:t>Redução de risco</a:t>
            </a:r>
          </a:p>
        </p:txBody>
      </p:sp>
      <p:sp>
        <p:nvSpPr>
          <p:cNvPr id="243719" name="Text Box 1031"/>
          <p:cNvSpPr txBox="1">
            <a:spLocks noChangeArrowheads="1"/>
          </p:cNvSpPr>
          <p:nvPr/>
        </p:nvSpPr>
        <p:spPr bwMode="auto">
          <a:xfrm>
            <a:off x="438150" y="1287463"/>
            <a:ext cx="5715000" cy="958850"/>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Exemplo: Valor das informações</a:t>
            </a:r>
          </a:p>
          <a:p>
            <a:pPr algn="ctr"/>
            <a:r>
              <a:rPr lang="en-US" sz="2800" b="1"/>
              <a:t>no setor de laticínios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3717">
                                            <p:txEl>
                                              <p:pRg st="0" end="0"/>
                                            </p:txEl>
                                          </p:spTgt>
                                        </p:tgtEl>
                                        <p:attrNameLst>
                                          <p:attrName>style.visibility</p:attrName>
                                        </p:attrNameLst>
                                      </p:cBhvr>
                                      <p:to>
                                        <p:strVal val="visible"/>
                                      </p:to>
                                    </p:set>
                                    <p:animEffect transition="in" filter="wipe(left)">
                                      <p:cBhvr>
                                        <p:cTn id="7" dur="500"/>
                                        <p:tgtEl>
                                          <p:spTgt spid="2437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3717">
                                            <p:txEl>
                                              <p:pRg st="1" end="1"/>
                                            </p:txEl>
                                          </p:spTgt>
                                        </p:tgtEl>
                                        <p:attrNameLst>
                                          <p:attrName>style.visibility</p:attrName>
                                        </p:attrNameLst>
                                      </p:cBhvr>
                                      <p:to>
                                        <p:strVal val="visible"/>
                                      </p:to>
                                    </p:set>
                                    <p:animEffect transition="in" filter="wipe(left)">
                                      <p:cBhvr>
                                        <p:cTn id="12" dur="500"/>
                                        <p:tgtEl>
                                          <p:spTgt spid="2437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7" grpId="0" build="p" autoUpdateAnimBg="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973CA4E6-C1A8-491B-80B8-07DCA8E1525A}" type="slidenum">
              <a:rPr lang="en-US"/>
              <a:pPr/>
              <a:t>97</a:t>
            </a:fld>
            <a:endParaRPr lang="en-US" b="0">
              <a:latin typeface="Times New Roman" pitchFamily="18" charset="0"/>
            </a:endParaRPr>
          </a:p>
        </p:txBody>
      </p:sp>
      <p:sp>
        <p:nvSpPr>
          <p:cNvPr id="24576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4576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45765" name="Rectangle 5"/>
          <p:cNvSpPr>
            <a:spLocks noGrp="1" noChangeArrowheads="1"/>
          </p:cNvSpPr>
          <p:nvPr>
            <p:ph type="body" idx="1"/>
          </p:nvPr>
        </p:nvSpPr>
        <p:spPr>
          <a:xfrm>
            <a:off x="1231900" y="2246313"/>
            <a:ext cx="7772400" cy="3063875"/>
          </a:xfrm>
          <a:noFill/>
          <a:ln/>
        </p:spPr>
        <p:txBody>
          <a:bodyPr/>
          <a:lstStyle/>
          <a:p>
            <a:pPr>
              <a:spcBef>
                <a:spcPct val="70000"/>
              </a:spcBef>
            </a:pPr>
            <a:r>
              <a:rPr lang="pt-BR"/>
              <a:t>Resultados empíricos</a:t>
            </a:r>
          </a:p>
          <a:p>
            <a:pPr lvl="1">
              <a:buSzPct val="75000"/>
            </a:pPr>
            <a:r>
              <a:rPr lang="pt-BR"/>
              <a:t>A demanda por leite é sazonal, sendo maior na primavera</a:t>
            </a:r>
          </a:p>
          <a:p>
            <a:pPr lvl="1">
              <a:buSzPct val="75000"/>
            </a:pPr>
            <a:r>
              <a:rPr lang="pt-BR" i="1"/>
              <a:t>E</a:t>
            </a:r>
            <a:r>
              <a:rPr lang="pt-BR" i="1" baseline="-25000"/>
              <a:t>p</a:t>
            </a:r>
            <a:r>
              <a:rPr lang="pt-BR"/>
              <a:t> é negativa e pequena</a:t>
            </a:r>
          </a:p>
          <a:p>
            <a:pPr lvl="1">
              <a:buSzPct val="75000"/>
            </a:pPr>
            <a:r>
              <a:rPr lang="pt-BR" i="1"/>
              <a:t>E</a:t>
            </a:r>
            <a:r>
              <a:rPr lang="pt-BR" i="1" baseline="-25000"/>
              <a:t>I</a:t>
            </a:r>
            <a:r>
              <a:rPr lang="pt-BR"/>
              <a:t> é positiva e grande</a:t>
            </a:r>
          </a:p>
        </p:txBody>
      </p:sp>
      <p:sp>
        <p:nvSpPr>
          <p:cNvPr id="245772" name="Rectangle 12"/>
          <p:cNvSpPr>
            <a:spLocks noChangeArrowheads="1"/>
          </p:cNvSpPr>
          <p:nvPr/>
        </p:nvSpPr>
        <p:spPr bwMode="auto">
          <a:xfrm>
            <a:off x="550863" y="190500"/>
            <a:ext cx="7983537" cy="781050"/>
          </a:xfrm>
          <a:prstGeom prst="rect">
            <a:avLst/>
          </a:prstGeom>
          <a:noFill/>
          <a:ln w="12700">
            <a:noFill/>
            <a:miter lim="800000"/>
            <a:headEnd/>
            <a:tailEnd/>
          </a:ln>
          <a:effectLst/>
        </p:spPr>
        <p:txBody>
          <a:bodyPr lIns="90488" tIns="44450" rIns="90488" bIns="44450" anchor="b"/>
          <a:lstStyle/>
          <a:p>
            <a:r>
              <a:rPr lang="en-US" sz="4400" b="1">
                <a:solidFill>
                  <a:srgbClr val="663300"/>
                </a:solidFill>
              </a:rPr>
              <a:t>Redução de risco</a:t>
            </a:r>
          </a:p>
        </p:txBody>
      </p:sp>
      <p:sp>
        <p:nvSpPr>
          <p:cNvPr id="245775" name="Text Box 15"/>
          <p:cNvSpPr txBox="1">
            <a:spLocks noChangeArrowheads="1"/>
          </p:cNvSpPr>
          <p:nvPr/>
        </p:nvSpPr>
        <p:spPr bwMode="auto">
          <a:xfrm>
            <a:off x="273050" y="1427163"/>
            <a:ext cx="76739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Valor das informações no setor de laticínios</a:t>
            </a:r>
          </a:p>
        </p:txBody>
      </p:sp>
    </p:spTree>
  </p:cSld>
  <p:clrMapOvr>
    <a:masterClrMapping/>
  </p:clrMapOvr>
  <p:transition spd="med">
    <p:wipe dir="r"/>
  </p:transition>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8" name="Espaço Reservado para Número de Slide 4"/>
          <p:cNvSpPr>
            <a:spLocks noGrp="1"/>
          </p:cNvSpPr>
          <p:nvPr>
            <p:ph type="sldNum" sz="quarter" idx="11"/>
          </p:nvPr>
        </p:nvSpPr>
        <p:spPr/>
        <p:txBody>
          <a:bodyPr/>
          <a:lstStyle/>
          <a:p>
            <a:r>
              <a:rPr lang="en-US"/>
              <a:t>Slide </a:t>
            </a:r>
            <a:fld id="{9A6CABE7-1FD7-4D3B-85AF-12DFA7B90EB5}" type="slidenum">
              <a:rPr lang="en-US"/>
              <a:pPr/>
              <a:t>98</a:t>
            </a:fld>
            <a:endParaRPr lang="en-US" b="0">
              <a:latin typeface="Times New Roman" pitchFamily="18" charset="0"/>
            </a:endParaRPr>
          </a:p>
        </p:txBody>
      </p:sp>
      <p:sp>
        <p:nvSpPr>
          <p:cNvPr id="24781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4781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47822" name="Rectangle 14"/>
          <p:cNvSpPr>
            <a:spLocks noGrp="1" noChangeArrowheads="1"/>
          </p:cNvSpPr>
          <p:nvPr>
            <p:ph type="body" idx="1"/>
          </p:nvPr>
        </p:nvSpPr>
        <p:spPr>
          <a:xfrm>
            <a:off x="965200" y="2065338"/>
            <a:ext cx="7861300" cy="4437062"/>
          </a:xfrm>
        </p:spPr>
        <p:txBody>
          <a:bodyPr/>
          <a:lstStyle/>
          <a:p>
            <a:pPr>
              <a:lnSpc>
                <a:spcPct val="90000"/>
              </a:lnSpc>
            </a:pPr>
            <a:r>
              <a:rPr lang="pt-BR"/>
              <a:t>A propaganda do leite tem maior impacto nas vendas na primavera.</a:t>
            </a:r>
          </a:p>
          <a:p>
            <a:pPr>
              <a:lnSpc>
                <a:spcPct val="90000"/>
              </a:lnSpc>
            </a:pPr>
            <a:r>
              <a:rPr lang="pt-BR"/>
              <a:t>Em Nova York, a alocação adequada da propaganda, baseada nessa informação, aumentou as vendas em mais de $4 milhões, e os lucros, em 9%.</a:t>
            </a:r>
          </a:p>
          <a:p>
            <a:pPr>
              <a:lnSpc>
                <a:spcPct val="90000"/>
              </a:lnSpc>
            </a:pPr>
            <a:r>
              <a:rPr lang="pt-BR"/>
              <a:t>O custo da informação foi relativamente baixo, enquanto o valor foi substancial. </a:t>
            </a:r>
          </a:p>
        </p:txBody>
      </p:sp>
      <p:sp>
        <p:nvSpPr>
          <p:cNvPr id="247820" name="Rectangle 12"/>
          <p:cNvSpPr>
            <a:spLocks noChangeArrowheads="1"/>
          </p:cNvSpPr>
          <p:nvPr/>
        </p:nvSpPr>
        <p:spPr bwMode="auto">
          <a:xfrm>
            <a:off x="550863" y="190500"/>
            <a:ext cx="7983537" cy="781050"/>
          </a:xfrm>
          <a:prstGeom prst="rect">
            <a:avLst/>
          </a:prstGeom>
          <a:noFill/>
          <a:ln w="12700">
            <a:noFill/>
            <a:miter lim="800000"/>
            <a:headEnd/>
            <a:tailEnd/>
          </a:ln>
          <a:effectLst/>
        </p:spPr>
        <p:txBody>
          <a:bodyPr lIns="90488" tIns="44450" rIns="90488" bIns="44450" anchor="b"/>
          <a:lstStyle/>
          <a:p>
            <a:r>
              <a:rPr lang="en-US" sz="4400" b="1">
                <a:solidFill>
                  <a:srgbClr val="663300"/>
                </a:solidFill>
              </a:rPr>
              <a:t>Redução de risco</a:t>
            </a:r>
          </a:p>
        </p:txBody>
      </p:sp>
      <p:sp>
        <p:nvSpPr>
          <p:cNvPr id="247826" name="Text Box 18"/>
          <p:cNvSpPr txBox="1">
            <a:spLocks noChangeArrowheads="1"/>
          </p:cNvSpPr>
          <p:nvPr/>
        </p:nvSpPr>
        <p:spPr bwMode="auto">
          <a:xfrm>
            <a:off x="527050" y="1363663"/>
            <a:ext cx="76739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r>
              <a:rPr lang="en-US" sz="2800" b="1"/>
              <a:t>Valor das informações no setor de laticínios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7822">
                                            <p:txEl>
                                              <p:pRg st="0" end="0"/>
                                            </p:txEl>
                                          </p:spTgt>
                                        </p:tgtEl>
                                        <p:attrNameLst>
                                          <p:attrName>style.visibility</p:attrName>
                                        </p:attrNameLst>
                                      </p:cBhvr>
                                      <p:to>
                                        <p:strVal val="visible"/>
                                      </p:to>
                                    </p:set>
                                    <p:animEffect transition="in" filter="wipe(left)">
                                      <p:cBhvr>
                                        <p:cTn id="7" dur="500"/>
                                        <p:tgtEl>
                                          <p:spTgt spid="2478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7822">
                                            <p:txEl>
                                              <p:pRg st="1" end="1"/>
                                            </p:txEl>
                                          </p:spTgt>
                                        </p:tgtEl>
                                        <p:attrNameLst>
                                          <p:attrName>style.visibility</p:attrName>
                                        </p:attrNameLst>
                                      </p:cBhvr>
                                      <p:to>
                                        <p:strVal val="visible"/>
                                      </p:to>
                                    </p:set>
                                    <p:animEffect transition="in" filter="wipe(left)">
                                      <p:cBhvr>
                                        <p:cTn id="12" dur="500"/>
                                        <p:tgtEl>
                                          <p:spTgt spid="2478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7822">
                                            <p:txEl>
                                              <p:pRg st="2" end="2"/>
                                            </p:txEl>
                                          </p:spTgt>
                                        </p:tgtEl>
                                        <p:attrNameLst>
                                          <p:attrName>style.visibility</p:attrName>
                                        </p:attrNameLst>
                                      </p:cBhvr>
                                      <p:to>
                                        <p:strVal val="visible"/>
                                      </p:to>
                                    </p:set>
                                    <p:animEffect transition="in" filter="wipe(left)">
                                      <p:cBhvr>
                                        <p:cTn id="17" dur="500"/>
                                        <p:tgtEl>
                                          <p:spTgt spid="2478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22" grpId="0" build="p" autoUpdateAnimBg="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5 	</a:t>
            </a:r>
            <a:r>
              <a:rPr lang="en-US" sz="1400"/>
              <a:t>©2006 by Pearson Education do Brasil</a:t>
            </a:r>
            <a:endParaRPr lang="en-US"/>
          </a:p>
        </p:txBody>
      </p:sp>
      <p:sp>
        <p:nvSpPr>
          <p:cNvPr id="7" name="Espaço Reservado para Número de Slide 4"/>
          <p:cNvSpPr>
            <a:spLocks noGrp="1"/>
          </p:cNvSpPr>
          <p:nvPr>
            <p:ph type="sldNum" sz="quarter" idx="11"/>
          </p:nvPr>
        </p:nvSpPr>
        <p:spPr/>
        <p:txBody>
          <a:bodyPr/>
          <a:lstStyle/>
          <a:p>
            <a:r>
              <a:rPr lang="en-US"/>
              <a:t>Slide </a:t>
            </a:r>
            <a:fld id="{C26C9C15-F3FA-4B2F-B5E4-6800DAD39EA1}" type="slidenum">
              <a:rPr lang="en-US"/>
              <a:pPr/>
              <a:t>99</a:t>
            </a:fld>
            <a:endParaRPr lang="en-US" b="0">
              <a:latin typeface="Times New Roman" pitchFamily="18" charset="0"/>
            </a:endParaRPr>
          </a:p>
        </p:txBody>
      </p:sp>
      <p:sp>
        <p:nvSpPr>
          <p:cNvPr id="24985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4985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49861" name="Rectangle 5"/>
          <p:cNvSpPr>
            <a:spLocks noGrp="1" noChangeArrowheads="1"/>
          </p:cNvSpPr>
          <p:nvPr>
            <p:ph type="body" idx="1"/>
          </p:nvPr>
        </p:nvSpPr>
        <p:spPr>
          <a:xfrm>
            <a:off x="895350" y="1450975"/>
            <a:ext cx="7772400" cy="3463925"/>
          </a:xfrm>
          <a:noFill/>
          <a:ln/>
        </p:spPr>
        <p:txBody>
          <a:bodyPr/>
          <a:lstStyle/>
          <a:p>
            <a:pPr>
              <a:spcBef>
                <a:spcPct val="70000"/>
              </a:spcBef>
            </a:pPr>
            <a:r>
              <a:rPr lang="pt-BR">
                <a:solidFill>
                  <a:srgbClr val="FC0128"/>
                </a:solidFill>
              </a:rPr>
              <a:t>Ativos</a:t>
            </a:r>
          </a:p>
          <a:p>
            <a:pPr lvl="1">
              <a:spcBef>
                <a:spcPct val="70000"/>
              </a:spcBef>
            </a:pPr>
            <a:r>
              <a:rPr lang="pt-BR"/>
              <a:t>Um ativo é algo que produz um fluxo de dinheiro ou serviços para seu proprietário.</a:t>
            </a:r>
          </a:p>
          <a:p>
            <a:pPr lvl="2">
              <a:spcBef>
                <a:spcPct val="70000"/>
              </a:spcBef>
            </a:pPr>
            <a:r>
              <a:rPr lang="pt-BR"/>
              <a:t> O fluxo de dinheiro ou serviços pode ser explícito (dividendos) ou implícito (ganho de capital).</a:t>
            </a:r>
          </a:p>
        </p:txBody>
      </p:sp>
      <p:sp>
        <p:nvSpPr>
          <p:cNvPr id="249867" name="Rectangle 11"/>
          <p:cNvSpPr>
            <a:spLocks noGrp="1" noChangeArrowheads="1"/>
          </p:cNvSpPr>
          <p:nvPr>
            <p:ph type="title"/>
          </p:nvPr>
        </p:nvSpPr>
        <p:spPr>
          <a:xfrm>
            <a:off x="309563" y="190500"/>
            <a:ext cx="8834437" cy="781050"/>
          </a:xfrm>
          <a:noFill/>
          <a:ln/>
        </p:spPr>
        <p:txBody>
          <a:bodyPr/>
          <a:lstStyle/>
          <a:p>
            <a:r>
              <a:rPr lang="pt-BR"/>
              <a:t>Demanda por ativos de risco</a:t>
            </a:r>
            <a:endParaRPr lang="pt-BR" sz="4800"/>
          </a:p>
        </p:txBody>
      </p:sp>
    </p:spTree>
  </p:cSld>
  <p:clrMapOvr>
    <a:masterClrMapping/>
  </p:clrMapOvr>
  <p:transition spd="med">
    <p:wipe dir="r"/>
  </p:transition>
</p:sld>
</file>

<file path=ppt/theme/theme1.xml><?xml version="1.0" encoding="utf-8"?>
<a:theme xmlns:a="http://schemas.openxmlformats.org/drawingml/2006/main" name="Multiple Bars">
  <a:themeElements>
    <a:clrScheme name="">
      <a:dk1>
        <a:srgbClr val="000000"/>
      </a:dk1>
      <a:lt1>
        <a:srgbClr val="FFFFE1"/>
      </a:lt1>
      <a:dk2>
        <a:srgbClr val="000000"/>
      </a:dk2>
      <a:lt2>
        <a:srgbClr val="FFFFCC"/>
      </a:lt2>
      <a:accent1>
        <a:srgbClr val="FF9933"/>
      </a:accent1>
      <a:accent2>
        <a:srgbClr val="9999FF"/>
      </a:accent2>
      <a:accent3>
        <a:srgbClr val="FFFFEE"/>
      </a:accent3>
      <a:accent4>
        <a:srgbClr val="000000"/>
      </a:accent4>
      <a:accent5>
        <a:srgbClr val="FFCAAD"/>
      </a:accent5>
      <a:accent6>
        <a:srgbClr val="8A8AE7"/>
      </a:accent6>
      <a:hlink>
        <a:srgbClr val="FFCC99"/>
      </a:hlink>
      <a:folHlink>
        <a:srgbClr val="DDDDDD"/>
      </a:folHlink>
    </a:clrScheme>
    <a:fontScheme name="Multiple Bars">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Multiple Bar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ultiple Ba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ultiple Bar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ultiple Bar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ultiple Ba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ultiple Ba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ultiple Ba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E1"/>
    </a:lt1>
    <a:dk2>
      <a:srgbClr val="000000"/>
    </a:dk2>
    <a:lt2>
      <a:srgbClr val="FFFFCC"/>
    </a:lt2>
    <a:accent1>
      <a:srgbClr val="FF9933"/>
    </a:accent1>
    <a:accent2>
      <a:srgbClr val="9999FF"/>
    </a:accent2>
    <a:accent3>
      <a:srgbClr val="FFFFEE"/>
    </a:accent3>
    <a:accent4>
      <a:srgbClr val="000000"/>
    </a:accent4>
    <a:accent5>
      <a:srgbClr val="FFCAAD"/>
    </a:accent5>
    <a:accent6>
      <a:srgbClr val="8A8AE7"/>
    </a:accent6>
    <a:hlink>
      <a:srgbClr val="FFCC99"/>
    </a:hlink>
    <a:folHlink>
      <a:srgbClr val="DDDDDD"/>
    </a:folHlink>
  </a:clrScheme>
</a:themeOverride>
</file>

<file path=ppt/theme/themeOverride2.xml><?xml version="1.0" encoding="utf-8"?>
<a:themeOverride xmlns:a="http://schemas.openxmlformats.org/drawingml/2006/main">
  <a:clrScheme name="">
    <a:dk1>
      <a:srgbClr val="000000"/>
    </a:dk1>
    <a:lt1>
      <a:srgbClr val="FFFFE1"/>
    </a:lt1>
    <a:dk2>
      <a:srgbClr val="000000"/>
    </a:dk2>
    <a:lt2>
      <a:srgbClr val="FFFFCC"/>
    </a:lt2>
    <a:accent1>
      <a:srgbClr val="FF9933"/>
    </a:accent1>
    <a:accent2>
      <a:srgbClr val="9999FF"/>
    </a:accent2>
    <a:accent3>
      <a:srgbClr val="FFFFEE"/>
    </a:accent3>
    <a:accent4>
      <a:srgbClr val="000000"/>
    </a:accent4>
    <a:accent5>
      <a:srgbClr val="FFCAAD"/>
    </a:accent5>
    <a:accent6>
      <a:srgbClr val="8A8AE7"/>
    </a:accent6>
    <a:hlink>
      <a:srgbClr val="FFCC99"/>
    </a:hlink>
    <a:folHlink>
      <a:srgbClr val="DDDDDD"/>
    </a:folHlink>
  </a:clrScheme>
</a:themeOverride>
</file>

<file path=docProps/app.xml><?xml version="1.0" encoding="utf-8"?>
<Properties xmlns="http://schemas.openxmlformats.org/officeDocument/2006/extended-properties" xmlns:vt="http://schemas.openxmlformats.org/officeDocument/2006/docPropsVTypes">
  <Template>C:\MSOffice\Templates\Presentation Designs\Multiple Bars.pot</Template>
  <TotalTime>2908</TotalTime>
  <Words>5886</Words>
  <Application>Microsoft Office PowerPoint</Application>
  <PresentationFormat>Apresentação na tela (4:3)</PresentationFormat>
  <Paragraphs>1227</Paragraphs>
  <Slides>143</Slides>
  <Notes>127</Notes>
  <HiddenSlides>0</HiddenSlides>
  <MMClips>0</MMClips>
  <ScaleCrop>false</ScaleCrop>
  <HeadingPairs>
    <vt:vector size="8" baseType="variant">
      <vt:variant>
        <vt:lpstr>Fontes usadas</vt:lpstr>
      </vt:variant>
      <vt:variant>
        <vt:i4>3</vt:i4>
      </vt:variant>
      <vt:variant>
        <vt:lpstr>Tema</vt:lpstr>
      </vt:variant>
      <vt:variant>
        <vt:i4>1</vt:i4>
      </vt:variant>
      <vt:variant>
        <vt:lpstr>Servidores OLE incorporados</vt:lpstr>
      </vt:variant>
      <vt:variant>
        <vt:i4>1</vt:i4>
      </vt:variant>
      <vt:variant>
        <vt:lpstr>Títulos de slides</vt:lpstr>
      </vt:variant>
      <vt:variant>
        <vt:i4>143</vt:i4>
      </vt:variant>
    </vt:vector>
  </HeadingPairs>
  <TitlesOfParts>
    <vt:vector size="148" baseType="lpstr">
      <vt:lpstr>Times New Roman</vt:lpstr>
      <vt:lpstr>Arial</vt:lpstr>
      <vt:lpstr>Wingdings</vt:lpstr>
      <vt:lpstr>Multiple Bars</vt:lpstr>
      <vt:lpstr>Microsoft Equation 3.0</vt:lpstr>
      <vt:lpstr>Capítulo 5</vt:lpstr>
      <vt:lpstr>Tópicos para discussão</vt:lpstr>
      <vt:lpstr>Introdução</vt:lpstr>
      <vt:lpstr>Descrição do risco</vt:lpstr>
      <vt:lpstr>Descrição do risco</vt:lpstr>
      <vt:lpstr>Descrição do risco</vt:lpstr>
      <vt:lpstr>Descrição do risco</vt:lpstr>
      <vt:lpstr>Descrição do risco</vt:lpstr>
      <vt:lpstr>Descrição do risco</vt:lpstr>
      <vt:lpstr>Descrição do risco</vt:lpstr>
      <vt:lpstr>Descrição do risco</vt:lpstr>
      <vt:lpstr>Descrição do risco</vt:lpstr>
      <vt:lpstr>Descrição do risco</vt:lpstr>
      <vt:lpstr>Descrição do risco</vt:lpstr>
      <vt:lpstr>Descrição do risco</vt:lpstr>
      <vt:lpstr>Slide 16</vt:lpstr>
      <vt:lpstr>Descrição do risco</vt:lpstr>
      <vt:lpstr>Descrição do risco</vt:lpstr>
      <vt:lpstr>Slide 19</vt:lpstr>
      <vt:lpstr>Descrição do risco</vt:lpstr>
      <vt:lpstr>Descrição do risco</vt:lpstr>
      <vt:lpstr>Slide 22</vt:lpstr>
      <vt:lpstr>Descrição do risco</vt:lpstr>
      <vt:lpstr>Descrição do risco</vt:lpstr>
      <vt:lpstr>Descrição do risco</vt:lpstr>
      <vt:lpstr>Descrição do risco</vt:lpstr>
      <vt:lpstr>Descrição do risco</vt:lpstr>
      <vt:lpstr>Descrição do risco</vt:lpstr>
      <vt:lpstr>Descrição do risco</vt:lpstr>
      <vt:lpstr>Descrição do risco</vt:lpstr>
      <vt:lpstr>Slide 31</vt:lpstr>
      <vt:lpstr>Descrição do risco</vt:lpstr>
      <vt:lpstr>Slide 33</vt:lpstr>
      <vt:lpstr>Slide 34</vt:lpstr>
      <vt:lpstr>Descrição do risco</vt:lpstr>
      <vt:lpstr>Descrição do risco</vt:lpstr>
      <vt:lpstr>Descrição do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Preferências em relação ao risco</vt:lpstr>
      <vt:lpstr>Redução do risco</vt:lpstr>
      <vt:lpstr>Redução do risco</vt:lpstr>
      <vt:lpstr>Redução do risco</vt:lpstr>
      <vt:lpstr>Redução do risco</vt:lpstr>
      <vt:lpstr>Redução do risco</vt:lpstr>
      <vt:lpstr>Redução do risco</vt:lpstr>
      <vt:lpstr>Redução do risco</vt:lpstr>
      <vt:lpstr>Redução do risco</vt:lpstr>
      <vt:lpstr>Redução do risco</vt:lpstr>
      <vt:lpstr>Redução do risco</vt:lpstr>
      <vt:lpstr>Redução do risco</vt:lpstr>
      <vt:lpstr>Redução do risco</vt:lpstr>
      <vt:lpstr>Redução do risco</vt:lpstr>
      <vt:lpstr>Redução do risco</vt:lpstr>
      <vt:lpstr>Redução do risco</vt:lpstr>
      <vt:lpstr>Redução do risco</vt:lpstr>
      <vt:lpstr>Redução do risco</vt:lpstr>
      <vt:lpstr>Redução do risco</vt:lpstr>
      <vt:lpstr>Redução do risco</vt:lpstr>
      <vt:lpstr>Redução do risco</vt:lpstr>
      <vt:lpstr>Redução do risco</vt:lpstr>
      <vt:lpstr>Redução do risco</vt:lpstr>
      <vt:lpstr>Redução do risco</vt:lpstr>
      <vt:lpstr>Redução do risco</vt:lpstr>
      <vt:lpstr>Redução de risco</vt:lpstr>
      <vt:lpstr>Redução de risco</vt:lpstr>
      <vt:lpstr>Slide 96</vt:lpstr>
      <vt:lpstr>Slide 97</vt:lpstr>
      <vt:lpstr>Slide 98</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Demanda por ativos de risco</vt:lpstr>
      <vt:lpstr>Economia comportamental</vt:lpstr>
      <vt:lpstr>Economia comportamental</vt:lpstr>
      <vt:lpstr>Economia comportamental</vt:lpstr>
      <vt:lpstr>Economia comportamental</vt:lpstr>
      <vt:lpstr>Economia comportamental</vt:lpstr>
      <vt:lpstr>Economia comportamental</vt:lpstr>
      <vt:lpstr>Economia comportamental</vt:lpstr>
      <vt:lpstr>Economia comportamental</vt:lpstr>
      <vt:lpstr>Economia comportamental</vt:lpstr>
      <vt:lpstr>Resumo</vt:lpstr>
      <vt:lpstr>Resumo</vt:lpstr>
      <vt:lpstr>Resumo</vt:lpstr>
      <vt:lpstr>Resumo</vt:lpstr>
      <vt:lpstr> Fim do Capítulo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Jeff Caldwell</dc:creator>
  <cp:lastModifiedBy>EDGARD</cp:lastModifiedBy>
  <cp:revision>485</cp:revision>
  <dcterms:created xsi:type="dcterms:W3CDTF">1997-07-14T00:22:12Z</dcterms:created>
  <dcterms:modified xsi:type="dcterms:W3CDTF">2017-03-04T19:41:44Z</dcterms:modified>
</cp:coreProperties>
</file>