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8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7"/>
  </p:notesMasterIdLst>
  <p:handoutMasterIdLst>
    <p:handoutMasterId r:id="rId88"/>
  </p:handoutMasterIdLst>
  <p:sldIdLst>
    <p:sldId id="403" r:id="rId2"/>
    <p:sldId id="263" r:id="rId3"/>
    <p:sldId id="264" r:id="rId4"/>
    <p:sldId id="265" r:id="rId5"/>
    <p:sldId id="272" r:id="rId6"/>
    <p:sldId id="372" r:id="rId7"/>
    <p:sldId id="274" r:id="rId8"/>
    <p:sldId id="275" r:id="rId9"/>
    <p:sldId id="373" r:id="rId10"/>
    <p:sldId id="374" r:id="rId11"/>
    <p:sldId id="277" r:id="rId12"/>
    <p:sldId id="282" r:id="rId13"/>
    <p:sldId id="285" r:id="rId14"/>
    <p:sldId id="286" r:id="rId15"/>
    <p:sldId id="287" r:id="rId16"/>
    <p:sldId id="288" r:id="rId17"/>
    <p:sldId id="375" r:id="rId18"/>
    <p:sldId id="294" r:id="rId19"/>
    <p:sldId id="295" r:id="rId20"/>
    <p:sldId id="297" r:id="rId21"/>
    <p:sldId id="300" r:id="rId22"/>
    <p:sldId id="301" r:id="rId23"/>
    <p:sldId id="302" r:id="rId24"/>
    <p:sldId id="303" r:id="rId25"/>
    <p:sldId id="377" r:id="rId26"/>
    <p:sldId id="304" r:id="rId27"/>
    <p:sldId id="305" r:id="rId28"/>
    <p:sldId id="378" r:id="rId29"/>
    <p:sldId id="306" r:id="rId30"/>
    <p:sldId id="307" r:id="rId31"/>
    <p:sldId id="308" r:id="rId32"/>
    <p:sldId id="312" r:id="rId33"/>
    <p:sldId id="315" r:id="rId34"/>
    <p:sldId id="316" r:id="rId35"/>
    <p:sldId id="401" r:id="rId36"/>
    <p:sldId id="402" r:id="rId37"/>
    <p:sldId id="317" r:id="rId38"/>
    <p:sldId id="318" r:id="rId39"/>
    <p:sldId id="322" r:id="rId40"/>
    <p:sldId id="323" r:id="rId41"/>
    <p:sldId id="324" r:id="rId42"/>
    <p:sldId id="325" r:id="rId43"/>
    <p:sldId id="330" r:id="rId44"/>
    <p:sldId id="331" r:id="rId45"/>
    <p:sldId id="332" r:id="rId46"/>
    <p:sldId id="334" r:id="rId47"/>
    <p:sldId id="335" r:id="rId48"/>
    <p:sldId id="339" r:id="rId49"/>
    <p:sldId id="340" r:id="rId50"/>
    <p:sldId id="379" r:id="rId51"/>
    <p:sldId id="342" r:id="rId52"/>
    <p:sldId id="343" r:id="rId53"/>
    <p:sldId id="344" r:id="rId54"/>
    <p:sldId id="347" r:id="rId55"/>
    <p:sldId id="348" r:id="rId56"/>
    <p:sldId id="349" r:id="rId57"/>
    <p:sldId id="350" r:id="rId58"/>
    <p:sldId id="351" r:id="rId59"/>
    <p:sldId id="355" r:id="rId60"/>
    <p:sldId id="380" r:id="rId61"/>
    <p:sldId id="381" r:id="rId62"/>
    <p:sldId id="382" r:id="rId63"/>
    <p:sldId id="359" r:id="rId64"/>
    <p:sldId id="364" r:id="rId65"/>
    <p:sldId id="383" r:id="rId66"/>
    <p:sldId id="385" r:id="rId67"/>
    <p:sldId id="365" r:id="rId68"/>
    <p:sldId id="384" r:id="rId69"/>
    <p:sldId id="366" r:id="rId70"/>
    <p:sldId id="367" r:id="rId71"/>
    <p:sldId id="388" r:id="rId72"/>
    <p:sldId id="389" r:id="rId73"/>
    <p:sldId id="390" r:id="rId74"/>
    <p:sldId id="400" r:id="rId75"/>
    <p:sldId id="392" r:id="rId76"/>
    <p:sldId id="393" r:id="rId77"/>
    <p:sldId id="394" r:id="rId78"/>
    <p:sldId id="395" r:id="rId79"/>
    <p:sldId id="386" r:id="rId80"/>
    <p:sldId id="387" r:id="rId81"/>
    <p:sldId id="368" r:id="rId82"/>
    <p:sldId id="369" r:id="rId83"/>
    <p:sldId id="370" r:id="rId84"/>
    <p:sldId id="371" r:id="rId85"/>
    <p:sldId id="260" r:id="rId86"/>
  </p:sldIdLst>
  <p:sldSz cx="9144000" cy="6858000" type="screen4x3"/>
  <p:notesSz cx="7102475" cy="89916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helma" initials="T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DD1"/>
    <a:srgbClr val="C4E3B5"/>
    <a:srgbClr val="663300"/>
    <a:srgbClr val="1C4E35"/>
    <a:srgbClr val="FFFFFF"/>
    <a:srgbClr val="B2B2B2"/>
    <a:srgbClr val="00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 snapToGrid="0">
      <p:cViewPr varScale="1">
        <p:scale>
          <a:sx n="73" d="100"/>
          <a:sy n="73" d="100"/>
        </p:scale>
        <p:origin x="67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4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commentAuthors" Target="commentAuthor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handoutMaster" Target="handoutMasters/handoutMaster1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5-08-24T15:37:35.368" idx="1">
    <p:pos x="4181" y="162"/>
    <p:text>Favor verificar a fórmula deste slide. Está diferente da fórmula da página 105 do livro.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5-08-24T17:23:55.274" idx="3">
    <p:pos x="5094" y="1687"/>
    <p:text>Favor verificar os dados da fórmula abaixo.
De acordo com o livro, os valores são:
log(Q) = -0,23 - 0,34 log(P) + 1,32 log(I)
Elasticidade de preço = -0,34 (inelástica)
Elasticidade da renda = 1,32
(página 117 do livro)
Verificar qual é a fórmula correta e, caso necessário, favor fazer a alteração.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5-08-24T17:34:58.774" idx="4">
    <p:pos x="4599" y="1232"/>
    <p:text>Favor arrumar a fórmula deste slide. Não consegui mudar sua disposição. Os valores estão corretos.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11275" y="681038"/>
            <a:ext cx="4479925" cy="3359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270375"/>
            <a:ext cx="5207000" cy="4046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ChangeArrowheads="1"/>
          </p:cNvSpPr>
          <p:nvPr/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76835" name="Rectangle 3"/>
          <p:cNvSpPr>
            <a:spLocks noChangeArrowheads="1"/>
          </p:cNvSpPr>
          <p:nvPr/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>
                <a:latin typeface="Times New Roman" pitchFamily="18" charset="0"/>
              </a:rPr>
              <a:t>1</a:t>
            </a:r>
          </a:p>
        </p:txBody>
      </p:sp>
      <p:sp>
        <p:nvSpPr>
          <p:cNvPr id="376836" name="Rectangle 4"/>
          <p:cNvSpPr>
            <a:spLocks noChangeArrowheads="1"/>
          </p:cNvSpPr>
          <p:nvPr/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76837" name="Rectangle 5"/>
          <p:cNvSpPr>
            <a:spLocks noChangeArrowheads="1"/>
          </p:cNvSpPr>
          <p:nvPr/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76838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681038"/>
            <a:ext cx="4478337" cy="335915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683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270375"/>
            <a:ext cx="5207000" cy="404653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1026"/>
          <p:cNvSpPr>
            <a:spLocks noChangeArrowheads="1"/>
          </p:cNvSpPr>
          <p:nvPr/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8227" name="Rectangle 1027"/>
          <p:cNvSpPr>
            <a:spLocks noChangeArrowheads="1"/>
          </p:cNvSpPr>
          <p:nvPr/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>
                <a:latin typeface="Times New Roman" pitchFamily="18" charset="0"/>
              </a:rPr>
              <a:t>4</a:t>
            </a:r>
          </a:p>
        </p:txBody>
      </p:sp>
      <p:sp>
        <p:nvSpPr>
          <p:cNvPr id="308228" name="Rectangle 1028"/>
          <p:cNvSpPr>
            <a:spLocks noChangeArrowheads="1"/>
          </p:cNvSpPr>
          <p:nvPr/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8229" name="Rectangle 1029"/>
          <p:cNvSpPr>
            <a:spLocks noChangeArrowheads="1"/>
          </p:cNvSpPr>
          <p:nvPr/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8230" name="Rectangle 103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308231" name="Rectangle 1031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7523" name="Rectangle 3"/>
          <p:cNvSpPr>
            <a:spLocks noChangeArrowheads="1"/>
          </p:cNvSpPr>
          <p:nvPr/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>
                <a:latin typeface="Times New Roman" pitchFamily="18" charset="0"/>
              </a:rPr>
              <a:t>4</a:t>
            </a: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75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10752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5955" name="Rectangle 3"/>
          <p:cNvSpPr>
            <a:spLocks noChangeArrowheads="1"/>
          </p:cNvSpPr>
          <p:nvPr/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>
                <a:latin typeface="Times New Roman" pitchFamily="18" charset="0"/>
              </a:rPr>
              <a:t>4</a:t>
            </a: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59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12595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ChangeArrowheads="1"/>
          </p:cNvSpPr>
          <p:nvPr/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8003" name="Rectangle 3"/>
          <p:cNvSpPr>
            <a:spLocks noChangeArrowheads="1"/>
          </p:cNvSpPr>
          <p:nvPr/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>
                <a:latin typeface="Times New Roman" pitchFamily="18" charset="0"/>
              </a:rPr>
              <a:t>4</a:t>
            </a:r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8005" name="Rectangle 5"/>
          <p:cNvSpPr>
            <a:spLocks noChangeArrowheads="1"/>
          </p:cNvSpPr>
          <p:nvPr/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800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12800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0051" name="Rectangle 3"/>
          <p:cNvSpPr>
            <a:spLocks noChangeArrowheads="1"/>
          </p:cNvSpPr>
          <p:nvPr/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>
                <a:latin typeface="Times New Roman" pitchFamily="18" charset="0"/>
              </a:rPr>
              <a:t>4</a:t>
            </a: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005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13005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1026"/>
          <p:cNvSpPr>
            <a:spLocks noChangeArrowheads="1"/>
          </p:cNvSpPr>
          <p:nvPr/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0275" name="Rectangle 1027"/>
          <p:cNvSpPr>
            <a:spLocks noChangeArrowheads="1"/>
          </p:cNvSpPr>
          <p:nvPr/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>
                <a:latin typeface="Times New Roman" pitchFamily="18" charset="0"/>
              </a:rPr>
              <a:t>4</a:t>
            </a:r>
          </a:p>
        </p:txBody>
      </p:sp>
      <p:sp>
        <p:nvSpPr>
          <p:cNvPr id="310276" name="Rectangle 1028"/>
          <p:cNvSpPr>
            <a:spLocks noChangeArrowheads="1"/>
          </p:cNvSpPr>
          <p:nvPr/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0277" name="Rectangle 1029"/>
          <p:cNvSpPr>
            <a:spLocks noChangeArrowheads="1"/>
          </p:cNvSpPr>
          <p:nvPr/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0278" name="Rectangle 103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310279" name="Rectangle 1031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ChangeArrowheads="1"/>
          </p:cNvSpPr>
          <p:nvPr/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4387" name="Rectangle 3"/>
          <p:cNvSpPr>
            <a:spLocks noChangeArrowheads="1"/>
          </p:cNvSpPr>
          <p:nvPr/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>
                <a:latin typeface="Times New Roman" pitchFamily="18" charset="0"/>
              </a:rPr>
              <a:t>4</a:t>
            </a:r>
          </a:p>
        </p:txBody>
      </p:sp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43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14439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>
                <a:latin typeface="Times New Roman" pitchFamily="18" charset="0"/>
              </a:rPr>
              <a:t>2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885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7885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>
                <a:latin typeface="Times New Roman" pitchFamily="18" charset="0"/>
              </a:rPr>
              <a:t>4</a:t>
            </a:r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87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15872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ChangeArrowheads="1"/>
          </p:cNvSpPr>
          <p:nvPr/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>
                <a:latin typeface="Times New Roman" pitchFamily="18" charset="0"/>
              </a:rPr>
              <a:t>4</a:t>
            </a: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07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16077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1026"/>
          <p:cNvSpPr>
            <a:spLocks noChangeArrowheads="1"/>
          </p:cNvSpPr>
          <p:nvPr/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4371" name="Rectangle 1027"/>
          <p:cNvSpPr>
            <a:spLocks noChangeArrowheads="1"/>
          </p:cNvSpPr>
          <p:nvPr/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>
                <a:latin typeface="Times New Roman" pitchFamily="18" charset="0"/>
              </a:rPr>
              <a:t>4</a:t>
            </a:r>
          </a:p>
        </p:txBody>
      </p:sp>
      <p:sp>
        <p:nvSpPr>
          <p:cNvPr id="314372" name="Rectangle 1028"/>
          <p:cNvSpPr>
            <a:spLocks noChangeArrowheads="1"/>
          </p:cNvSpPr>
          <p:nvPr/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4373" name="Rectangle 1029"/>
          <p:cNvSpPr>
            <a:spLocks noChangeArrowheads="1"/>
          </p:cNvSpPr>
          <p:nvPr/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4374" name="Rectangle 103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314375" name="Rectangle 1031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ChangeArrowheads="1"/>
          </p:cNvSpPr>
          <p:nvPr/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2819" name="Rectangle 3"/>
          <p:cNvSpPr>
            <a:spLocks noChangeArrowheads="1"/>
          </p:cNvSpPr>
          <p:nvPr/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>
                <a:latin typeface="Times New Roman" pitchFamily="18" charset="0"/>
              </a:rPr>
              <a:t>4</a:t>
            </a:r>
          </a:p>
        </p:txBody>
      </p:sp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2821" name="Rectangle 5"/>
          <p:cNvSpPr>
            <a:spLocks noChangeArrowheads="1"/>
          </p:cNvSpPr>
          <p:nvPr/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28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16282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318467" name="Rectangle 102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>
                <a:latin typeface="Times New Roman" pitchFamily="18" charset="0"/>
              </a:rPr>
              <a:t>3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09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8090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>
                <a:latin typeface="Times New Roman" pitchFamily="18" charset="0"/>
              </a:rPr>
              <a:t>4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29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8295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>
                <a:latin typeface="Times New Roman" pitchFamily="18" charset="0"/>
              </a:rPr>
              <a:t>4</a:t>
            </a: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72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9728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1026"/>
          <p:cNvSpPr>
            <a:spLocks noChangeArrowheads="1"/>
          </p:cNvSpPr>
          <p:nvPr/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4131" name="Rectangle 1027"/>
          <p:cNvSpPr>
            <a:spLocks noChangeArrowheads="1"/>
          </p:cNvSpPr>
          <p:nvPr/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>
                <a:latin typeface="Times New Roman" pitchFamily="18" charset="0"/>
              </a:rPr>
              <a:t>4</a:t>
            </a:r>
          </a:p>
        </p:txBody>
      </p:sp>
      <p:sp>
        <p:nvSpPr>
          <p:cNvPr id="304132" name="Rectangle 1028"/>
          <p:cNvSpPr>
            <a:spLocks noChangeArrowheads="1"/>
          </p:cNvSpPr>
          <p:nvPr/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4133" name="Rectangle 1029"/>
          <p:cNvSpPr>
            <a:spLocks noChangeArrowheads="1"/>
          </p:cNvSpPr>
          <p:nvPr/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4134" name="Rectangle 103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304135" name="Rectangle 1031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334851" name="Rectangle 102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332803" name="Rectangle 102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>
                <a:latin typeface="Times New Roman" pitchFamily="18" charset="0"/>
              </a:rPr>
              <a:t>4</a:t>
            </a: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138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10138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367619" name="Rectangle 102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355331" name="Rectangle 102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357379" name="Rectangle 102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336899" name="Rectangle 102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>
                <a:latin typeface="Times New Roman" pitchFamily="18" charset="0"/>
              </a:rPr>
              <a:t>4</a:t>
            </a: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34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10343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338947" name="Rectangle 102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>
                <a:latin typeface="Times New Roman" pitchFamily="18" charset="0"/>
              </a:rPr>
              <a:t>1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271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7271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6179" name="Rectangle 3"/>
          <p:cNvSpPr>
            <a:spLocks noChangeArrowheads="1"/>
          </p:cNvSpPr>
          <p:nvPr/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>
                <a:latin typeface="Times New Roman" pitchFamily="18" charset="0"/>
              </a:rPr>
              <a:t>4</a:t>
            </a:r>
          </a:p>
        </p:txBody>
      </p:sp>
      <p:sp>
        <p:nvSpPr>
          <p:cNvPr id="306180" name="Rectangle 4"/>
          <p:cNvSpPr>
            <a:spLocks noChangeArrowheads="1"/>
          </p:cNvSpPr>
          <p:nvPr/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6181" name="Rectangle 5"/>
          <p:cNvSpPr>
            <a:spLocks noChangeArrowheads="1"/>
          </p:cNvSpPr>
          <p:nvPr/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618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681038"/>
            <a:ext cx="4478337" cy="3359150"/>
          </a:xfrm>
          <a:ln cap="flat"/>
        </p:spPr>
      </p:sp>
      <p:sp>
        <p:nvSpPr>
          <p:cNvPr id="30618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3BB12DD-ABEB-4D62-AD44-C92501573B3F}" type="slidenum">
              <a:rPr lang="en-US"/>
              <a:pPr/>
              <a:t>‹nº›</a:t>
            </a:fld>
            <a:endParaRPr lang="en-US" b="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FEF93C2-85E3-46CF-8EA4-3CB31FF20CF6}" type="slidenum">
              <a:rPr lang="en-US"/>
              <a:pPr/>
              <a:t>‹nº›</a:t>
            </a:fld>
            <a:endParaRPr lang="en-US" b="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38913" y="190500"/>
            <a:ext cx="1995487" cy="57531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50863" y="190500"/>
            <a:ext cx="5835650" cy="57531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6889CF9-25A2-41BD-9B1D-BCEF64B3764E}" type="slidenum">
              <a:rPr lang="en-US"/>
              <a:pPr/>
              <a:t>‹nº›</a:t>
            </a:fld>
            <a:endParaRPr lang="en-US" b="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784154B-B792-41E1-AB69-0D8D2271062E}" type="slidenum">
              <a:rPr lang="en-US"/>
              <a:pPr/>
              <a:t>‹nº›</a:t>
            </a:fld>
            <a:endParaRPr lang="en-US" b="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F83B5EF-11CB-48B9-AF02-EEB71C8CCCC6}" type="slidenum">
              <a:rPr lang="en-US"/>
              <a:pPr/>
              <a:t>‹nº›</a:t>
            </a:fld>
            <a:endParaRPr lang="en-US" b="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43000" y="1593850"/>
            <a:ext cx="3559175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54575" y="1593850"/>
            <a:ext cx="3560763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64CE822-271D-422C-B8DF-BB27763D3F02}" type="slidenum">
              <a:rPr lang="en-US"/>
              <a:pPr/>
              <a:t>‹nº›</a:t>
            </a:fld>
            <a:endParaRPr lang="en-US" b="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910E006-9B3B-4207-BA9F-A134A247532A}" type="slidenum">
              <a:rPr lang="en-US"/>
              <a:pPr/>
              <a:t>‹nº›</a:t>
            </a:fld>
            <a:endParaRPr lang="en-US" b="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32E2A70-0F40-4167-8578-A3C124A7524C}" type="slidenum">
              <a:rPr lang="en-US"/>
              <a:pPr/>
              <a:t>‹nº›</a:t>
            </a:fld>
            <a:endParaRPr lang="en-US" b="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7008825-A6ED-454D-A831-378DBFBA1336}" type="slidenum">
              <a:rPr lang="en-US"/>
              <a:pPr/>
              <a:t>‹nº›</a:t>
            </a:fld>
            <a:endParaRPr lang="en-US" b="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3D8FCE2-2AF4-44C8-A030-512EFE0B0FF0}" type="slidenum">
              <a:rPr lang="en-US"/>
              <a:pPr/>
              <a:t>‹nº›</a:t>
            </a:fld>
            <a:endParaRPr lang="en-US" b="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2E72441-E85F-4C79-9089-9D8823897CDD}" type="slidenum">
              <a:rPr lang="en-US"/>
              <a:pPr/>
              <a:t>‹nº›</a:t>
            </a:fld>
            <a:endParaRPr lang="en-US" b="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550863" y="190500"/>
            <a:ext cx="7983537" cy="781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593850"/>
            <a:ext cx="7272338" cy="4349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349250" y="1047750"/>
            <a:ext cx="8358188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519113" y="1206500"/>
            <a:ext cx="8356600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20738" y="6440488"/>
            <a:ext cx="5349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/>
            </a:lvl1pPr>
          </a:lstStyle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59638" y="6440488"/>
            <a:ext cx="1093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/>
            </a:lvl1pPr>
          </a:lstStyle>
          <a:p>
            <a:r>
              <a:rPr lang="en-US"/>
              <a:t>Slide </a:t>
            </a:r>
            <a:fld id="{222DF335-80C7-4AAB-9CEA-5588226C9FFE}" type="slidenum">
              <a:rPr lang="en-US"/>
              <a:pPr/>
              <a:t>‹nº›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349250" y="6281738"/>
            <a:ext cx="8358188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519113" y="6440488"/>
            <a:ext cx="8356600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663300"/>
        </a:buClr>
        <a:buSzPct val="75000"/>
        <a:buFont typeface="Wingdings" pitchFamily="2" charset="2"/>
        <a:buChar char="n"/>
        <a:defRPr sz="3200">
          <a:solidFill>
            <a:srgbClr val="37654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rgbClr val="663300"/>
        </a:buClr>
        <a:buSzPct val="80000"/>
        <a:buFont typeface="Wingdings" pitchFamily="2" charset="2"/>
        <a:buChar char="l"/>
        <a:defRPr sz="2800">
          <a:solidFill>
            <a:srgbClr val="376546"/>
          </a:solidFill>
          <a:latin typeface="+mn-lt"/>
        </a:defRPr>
      </a:lvl2pPr>
      <a:lvl3pPr marL="1143000" indent="-228600" algn="l" rtl="0" eaLnBrk="0" fontAlgn="base" hangingPunct="0">
        <a:spcBef>
          <a:spcPct val="34000"/>
        </a:spcBef>
        <a:spcAft>
          <a:spcPct val="0"/>
        </a:spcAft>
        <a:buClr>
          <a:srgbClr val="663300"/>
        </a:buClr>
        <a:buSzPct val="55000"/>
        <a:buFont typeface="Wingdings" pitchFamily="2" charset="2"/>
        <a:buChar char="u"/>
        <a:defRPr sz="2800">
          <a:solidFill>
            <a:srgbClr val="37654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55000"/>
        <a:buFont typeface="Wingdings" pitchFamily="2" charset="2"/>
        <a:buChar char="l"/>
        <a:defRPr sz="2400">
          <a:solidFill>
            <a:srgbClr val="37654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comments" Target="../comments/comment1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comments" Target="../comments/comment2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comments" Target="../comments/comment3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7581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758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377825"/>
            <a:ext cx="9144000" cy="1104900"/>
          </a:xfrm>
          <a:noFill/>
          <a:ln/>
        </p:spPr>
        <p:txBody>
          <a:bodyPr/>
          <a:lstStyle/>
          <a:p>
            <a:pPr algn="ctr"/>
            <a:r>
              <a:rPr lang="pt-BR" sz="6000"/>
              <a:t>Capítulo 4</a:t>
            </a:r>
          </a:p>
        </p:txBody>
      </p:sp>
      <p:sp>
        <p:nvSpPr>
          <p:cNvPr id="37581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322638" y="2935288"/>
            <a:ext cx="5678487" cy="3697287"/>
          </a:xfrm>
          <a:noFill/>
          <a:ln/>
          <a:effectLst>
            <a:outerShdw dist="71842" dir="2700000" algn="ctr" rotWithShape="0">
              <a:srgbClr val="B2B2B2"/>
            </a:outerShdw>
          </a:effectLst>
        </p:spPr>
        <p:txBody>
          <a:bodyPr anchor="ctr" anchorCtr="1"/>
          <a:lstStyle/>
          <a:p>
            <a:pPr>
              <a:lnSpc>
                <a:spcPct val="80000"/>
              </a:lnSpc>
            </a:pPr>
            <a:r>
              <a:rPr lang="en-US" sz="4800" b="1"/>
              <a:t>Demanda Individual e Demanda de Mercado</a:t>
            </a:r>
          </a:p>
        </p:txBody>
      </p:sp>
      <p:pic>
        <p:nvPicPr>
          <p:cNvPr id="375814" name="Picture 6" descr="C:\00_Fabio\LaserHouse\Pindyck\Capa\85-7605-018-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6375" y="2827338"/>
            <a:ext cx="3019425" cy="38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75815" name="Group 7"/>
          <p:cNvGrpSpPr>
            <a:grpSpLocks/>
          </p:cNvGrpSpPr>
          <p:nvPr/>
        </p:nvGrpSpPr>
        <p:grpSpPr bwMode="auto">
          <a:xfrm>
            <a:off x="349250" y="1927225"/>
            <a:ext cx="8526463" cy="158750"/>
            <a:chOff x="220" y="864"/>
            <a:chExt cx="5371" cy="100"/>
          </a:xfrm>
        </p:grpSpPr>
        <p:sp>
          <p:nvSpPr>
            <p:cNvPr id="375816" name="Line 8"/>
            <p:cNvSpPr>
              <a:spLocks noChangeShapeType="1"/>
            </p:cNvSpPr>
            <p:nvPr/>
          </p:nvSpPr>
          <p:spPr bwMode="auto">
            <a:xfrm>
              <a:off x="220" y="864"/>
              <a:ext cx="5265" cy="0"/>
            </a:xfrm>
            <a:prstGeom prst="line">
              <a:avLst/>
            </a:prstGeom>
            <a:noFill/>
            <a:ln w="38100">
              <a:solidFill>
                <a:srgbClr val="37654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75817" name="Line 9"/>
            <p:cNvSpPr>
              <a:spLocks noChangeShapeType="1"/>
            </p:cNvSpPr>
            <p:nvPr/>
          </p:nvSpPr>
          <p:spPr bwMode="auto">
            <a:xfrm>
              <a:off x="327" y="964"/>
              <a:ext cx="5264" cy="0"/>
            </a:xfrm>
            <a:prstGeom prst="line">
              <a:avLst/>
            </a:prstGeom>
            <a:noFill/>
            <a:ln w="38100">
              <a:solidFill>
                <a:srgbClr val="37654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5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5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375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2" grpId="0" autoUpdateAnimBg="0"/>
      <p:bldP spid="375813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3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9552742E-EB0A-488F-A992-DD286A5FC7BD}" type="slidenum">
              <a:rPr lang="en-US"/>
              <a:pPr/>
              <a:t>10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30720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720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720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Demanda individual</a:t>
            </a:r>
          </a:p>
        </p:txBody>
      </p:sp>
      <p:sp>
        <p:nvSpPr>
          <p:cNvPr id="307205" name="Rectangle 5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7210" name="Line 10"/>
          <p:cNvSpPr>
            <a:spLocks noChangeShapeType="1"/>
          </p:cNvSpPr>
          <p:nvPr/>
        </p:nvSpPr>
        <p:spPr bwMode="auto">
          <a:xfrm>
            <a:off x="2244725" y="1733550"/>
            <a:ext cx="0" cy="4265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7211" name="Rectangle 11"/>
          <p:cNvSpPr>
            <a:spLocks noChangeArrowheads="1"/>
          </p:cNvSpPr>
          <p:nvPr/>
        </p:nvSpPr>
        <p:spPr bwMode="auto">
          <a:xfrm>
            <a:off x="7334250" y="5327650"/>
            <a:ext cx="1323975" cy="912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/>
              <a:t>Alimento </a:t>
            </a:r>
          </a:p>
          <a:p>
            <a:pPr algn="r"/>
            <a:r>
              <a:rPr lang="en-US" sz="1800" b="1"/>
              <a:t>(unidades </a:t>
            </a:r>
          </a:p>
          <a:p>
            <a:pPr algn="r"/>
            <a:r>
              <a:rPr lang="en-US" sz="1800" b="1"/>
              <a:t>por mês)</a:t>
            </a:r>
          </a:p>
        </p:txBody>
      </p:sp>
      <p:sp>
        <p:nvSpPr>
          <p:cNvPr id="307212" name="Rectangle 12"/>
          <p:cNvSpPr>
            <a:spLocks noChangeArrowheads="1"/>
          </p:cNvSpPr>
          <p:nvPr/>
        </p:nvSpPr>
        <p:spPr bwMode="auto">
          <a:xfrm>
            <a:off x="695325" y="1495425"/>
            <a:ext cx="14636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/>
              <a:t>Preço</a:t>
            </a:r>
          </a:p>
          <a:p>
            <a:pPr algn="r"/>
            <a:r>
              <a:rPr lang="en-US" sz="1800" b="1"/>
              <a:t>do alimento</a:t>
            </a:r>
          </a:p>
        </p:txBody>
      </p:sp>
      <p:sp>
        <p:nvSpPr>
          <p:cNvPr id="307213" name="Line 13"/>
          <p:cNvSpPr>
            <a:spLocks noChangeShapeType="1"/>
          </p:cNvSpPr>
          <p:nvPr/>
        </p:nvSpPr>
        <p:spPr bwMode="auto">
          <a:xfrm>
            <a:off x="2224088" y="6002338"/>
            <a:ext cx="5078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307214" name="Group 14"/>
          <p:cNvGrpSpPr>
            <a:grpSpLocks/>
          </p:cNvGrpSpPr>
          <p:nvPr/>
        </p:nvGrpSpPr>
        <p:grpSpPr bwMode="auto">
          <a:xfrm>
            <a:off x="1470025" y="2093913"/>
            <a:ext cx="3005138" cy="4225925"/>
            <a:chOff x="926" y="1319"/>
            <a:chExt cx="1893" cy="2662"/>
          </a:xfrm>
        </p:grpSpPr>
        <p:sp>
          <p:nvSpPr>
            <p:cNvPr id="307215" name="Oval 15"/>
            <p:cNvSpPr>
              <a:spLocks noChangeArrowheads="1"/>
            </p:cNvSpPr>
            <p:nvPr/>
          </p:nvSpPr>
          <p:spPr bwMode="auto">
            <a:xfrm>
              <a:off x="1536" y="1488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216" name="Oval 16"/>
            <p:cNvSpPr>
              <a:spLocks noChangeArrowheads="1"/>
            </p:cNvSpPr>
            <p:nvPr/>
          </p:nvSpPr>
          <p:spPr bwMode="auto">
            <a:xfrm>
              <a:off x="2064" y="2592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217" name="Rectangle 17"/>
            <p:cNvSpPr>
              <a:spLocks noChangeArrowheads="1"/>
            </p:cNvSpPr>
            <p:nvPr/>
          </p:nvSpPr>
          <p:spPr bwMode="auto">
            <a:xfrm>
              <a:off x="2589" y="3165"/>
              <a:ext cx="230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/>
                <a:t>H</a:t>
              </a:r>
            </a:p>
          </p:txBody>
        </p:sp>
        <p:sp>
          <p:nvSpPr>
            <p:cNvPr id="307218" name="Oval 18"/>
            <p:cNvSpPr>
              <a:spLocks noChangeArrowheads="1"/>
            </p:cNvSpPr>
            <p:nvPr/>
          </p:nvSpPr>
          <p:spPr bwMode="auto">
            <a:xfrm>
              <a:off x="2544" y="3168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219" name="Rectangle 19"/>
            <p:cNvSpPr>
              <a:spLocks noChangeArrowheads="1"/>
            </p:cNvSpPr>
            <p:nvPr/>
          </p:nvSpPr>
          <p:spPr bwMode="auto">
            <a:xfrm>
              <a:off x="1619" y="1319"/>
              <a:ext cx="221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/>
                <a:t>E</a:t>
              </a:r>
            </a:p>
          </p:txBody>
        </p:sp>
        <p:sp>
          <p:nvSpPr>
            <p:cNvPr id="307220" name="Rectangle 20"/>
            <p:cNvSpPr>
              <a:spLocks noChangeArrowheads="1"/>
            </p:cNvSpPr>
            <p:nvPr/>
          </p:nvSpPr>
          <p:spPr bwMode="auto">
            <a:xfrm>
              <a:off x="2109" y="2349"/>
              <a:ext cx="238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/>
                <a:t>G</a:t>
              </a:r>
            </a:p>
          </p:txBody>
        </p:sp>
        <p:sp>
          <p:nvSpPr>
            <p:cNvPr id="307221" name="Line 21"/>
            <p:cNvSpPr>
              <a:spLocks noChangeShapeType="1"/>
            </p:cNvSpPr>
            <p:nvPr/>
          </p:nvSpPr>
          <p:spPr bwMode="auto">
            <a:xfrm>
              <a:off x="1401" y="1536"/>
              <a:ext cx="2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222" name="Line 22"/>
            <p:cNvSpPr>
              <a:spLocks noChangeShapeType="1"/>
            </p:cNvSpPr>
            <p:nvPr/>
          </p:nvSpPr>
          <p:spPr bwMode="auto">
            <a:xfrm>
              <a:off x="1401" y="2640"/>
              <a:ext cx="70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223" name="Line 23"/>
            <p:cNvSpPr>
              <a:spLocks noChangeShapeType="1"/>
            </p:cNvSpPr>
            <p:nvPr/>
          </p:nvSpPr>
          <p:spPr bwMode="auto">
            <a:xfrm>
              <a:off x="1401" y="3216"/>
              <a:ext cx="118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224" name="Line 24"/>
            <p:cNvSpPr>
              <a:spLocks noChangeShapeType="1"/>
            </p:cNvSpPr>
            <p:nvPr/>
          </p:nvSpPr>
          <p:spPr bwMode="auto">
            <a:xfrm>
              <a:off x="1584" y="1545"/>
              <a:ext cx="0" cy="223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225" name="Line 25"/>
            <p:cNvSpPr>
              <a:spLocks noChangeShapeType="1"/>
            </p:cNvSpPr>
            <p:nvPr/>
          </p:nvSpPr>
          <p:spPr bwMode="auto">
            <a:xfrm>
              <a:off x="2112" y="2667"/>
              <a:ext cx="0" cy="11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226" name="Line 26"/>
            <p:cNvSpPr>
              <a:spLocks noChangeShapeType="1"/>
            </p:cNvSpPr>
            <p:nvPr/>
          </p:nvSpPr>
          <p:spPr bwMode="auto">
            <a:xfrm>
              <a:off x="2592" y="3210"/>
              <a:ext cx="0" cy="5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227" name="Rectangle 27"/>
            <p:cNvSpPr>
              <a:spLocks noChangeArrowheads="1"/>
            </p:cNvSpPr>
            <p:nvPr/>
          </p:nvSpPr>
          <p:spPr bwMode="auto">
            <a:xfrm>
              <a:off x="926" y="1453"/>
              <a:ext cx="514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r"/>
              <a:r>
                <a:rPr lang="en-US" b="1"/>
                <a:t>$2,00</a:t>
              </a:r>
            </a:p>
          </p:txBody>
        </p:sp>
        <p:sp>
          <p:nvSpPr>
            <p:cNvPr id="307228" name="Rectangle 28"/>
            <p:cNvSpPr>
              <a:spLocks noChangeArrowheads="1"/>
            </p:cNvSpPr>
            <p:nvPr/>
          </p:nvSpPr>
          <p:spPr bwMode="auto">
            <a:xfrm>
              <a:off x="1484" y="3733"/>
              <a:ext cx="203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4</a:t>
              </a:r>
            </a:p>
          </p:txBody>
        </p:sp>
        <p:sp>
          <p:nvSpPr>
            <p:cNvPr id="307229" name="Rectangle 29"/>
            <p:cNvSpPr>
              <a:spLocks noChangeArrowheads="1"/>
            </p:cNvSpPr>
            <p:nvPr/>
          </p:nvSpPr>
          <p:spPr bwMode="auto">
            <a:xfrm>
              <a:off x="1964" y="3733"/>
              <a:ext cx="292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12</a:t>
              </a:r>
            </a:p>
          </p:txBody>
        </p:sp>
        <p:sp>
          <p:nvSpPr>
            <p:cNvPr id="307230" name="Rectangle 30"/>
            <p:cNvSpPr>
              <a:spLocks noChangeArrowheads="1"/>
            </p:cNvSpPr>
            <p:nvPr/>
          </p:nvSpPr>
          <p:spPr bwMode="auto">
            <a:xfrm>
              <a:off x="2444" y="3733"/>
              <a:ext cx="292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20</a:t>
              </a:r>
            </a:p>
          </p:txBody>
        </p:sp>
        <p:sp>
          <p:nvSpPr>
            <p:cNvPr id="307231" name="Rectangle 31"/>
            <p:cNvSpPr>
              <a:spLocks noChangeArrowheads="1"/>
            </p:cNvSpPr>
            <p:nvPr/>
          </p:nvSpPr>
          <p:spPr bwMode="auto">
            <a:xfrm>
              <a:off x="926" y="2519"/>
              <a:ext cx="514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r"/>
              <a:r>
                <a:rPr lang="en-US" b="1"/>
                <a:t>$1,00</a:t>
              </a:r>
            </a:p>
          </p:txBody>
        </p:sp>
        <p:sp>
          <p:nvSpPr>
            <p:cNvPr id="307232" name="Rectangle 32"/>
            <p:cNvSpPr>
              <a:spLocks noChangeArrowheads="1"/>
            </p:cNvSpPr>
            <p:nvPr/>
          </p:nvSpPr>
          <p:spPr bwMode="auto">
            <a:xfrm>
              <a:off x="926" y="3086"/>
              <a:ext cx="514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r"/>
              <a:r>
                <a:rPr lang="en-US" b="1"/>
                <a:t>$0,50</a:t>
              </a:r>
            </a:p>
          </p:txBody>
        </p:sp>
      </p:grpSp>
      <p:sp>
        <p:nvSpPr>
          <p:cNvPr id="307207" name="Freeform 7"/>
          <p:cNvSpPr>
            <a:spLocks/>
          </p:cNvSpPr>
          <p:nvPr/>
        </p:nvSpPr>
        <p:spPr bwMode="auto">
          <a:xfrm>
            <a:off x="2516188" y="2435225"/>
            <a:ext cx="1601787" cy="2673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3" y="309"/>
              </a:cxn>
              <a:cxn ang="0">
                <a:pos x="203" y="458"/>
              </a:cxn>
              <a:cxn ang="0">
                <a:pos x="270" y="602"/>
              </a:cxn>
              <a:cxn ang="0">
                <a:pos x="336" y="741"/>
              </a:cxn>
              <a:cxn ang="0">
                <a:pos x="398" y="875"/>
              </a:cxn>
              <a:cxn ang="0">
                <a:pos x="465" y="998"/>
              </a:cxn>
              <a:cxn ang="0">
                <a:pos x="527" y="1107"/>
              </a:cxn>
              <a:cxn ang="0">
                <a:pos x="589" y="1204"/>
              </a:cxn>
              <a:cxn ang="0">
                <a:pos x="651" y="1292"/>
              </a:cxn>
              <a:cxn ang="0">
                <a:pos x="713" y="1374"/>
              </a:cxn>
              <a:cxn ang="0">
                <a:pos x="772" y="1441"/>
              </a:cxn>
              <a:cxn ang="0">
                <a:pos x="830" y="1508"/>
              </a:cxn>
              <a:cxn ang="0">
                <a:pos x="892" y="1570"/>
              </a:cxn>
              <a:cxn ang="0">
                <a:pos x="1008" y="1683"/>
              </a:cxn>
            </a:cxnLst>
            <a:rect l="0" t="0" r="r" b="b"/>
            <a:pathLst>
              <a:path w="1009" h="1684">
                <a:moveTo>
                  <a:pt x="0" y="0"/>
                </a:moveTo>
                <a:lnTo>
                  <a:pt x="133" y="309"/>
                </a:lnTo>
                <a:lnTo>
                  <a:pt x="203" y="458"/>
                </a:lnTo>
                <a:lnTo>
                  <a:pt x="270" y="602"/>
                </a:lnTo>
                <a:lnTo>
                  <a:pt x="336" y="741"/>
                </a:lnTo>
                <a:lnTo>
                  <a:pt x="398" y="875"/>
                </a:lnTo>
                <a:lnTo>
                  <a:pt x="465" y="998"/>
                </a:lnTo>
                <a:lnTo>
                  <a:pt x="527" y="1107"/>
                </a:lnTo>
                <a:lnTo>
                  <a:pt x="589" y="1204"/>
                </a:lnTo>
                <a:lnTo>
                  <a:pt x="651" y="1292"/>
                </a:lnTo>
                <a:lnTo>
                  <a:pt x="713" y="1374"/>
                </a:lnTo>
                <a:lnTo>
                  <a:pt x="772" y="1441"/>
                </a:lnTo>
                <a:lnTo>
                  <a:pt x="830" y="1508"/>
                </a:lnTo>
                <a:lnTo>
                  <a:pt x="892" y="1570"/>
                </a:lnTo>
                <a:lnTo>
                  <a:pt x="1008" y="1683"/>
                </a:lnTo>
              </a:path>
            </a:pathLst>
          </a:custGeom>
          <a:noFill/>
          <a:ln w="50800" cap="rnd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07208" name="Rectangle 8"/>
          <p:cNvSpPr>
            <a:spLocks noChangeArrowheads="1"/>
          </p:cNvSpPr>
          <p:nvPr/>
        </p:nvSpPr>
        <p:spPr bwMode="auto">
          <a:xfrm>
            <a:off x="3805238" y="4414838"/>
            <a:ext cx="24542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Curva da demanda</a:t>
            </a:r>
          </a:p>
        </p:txBody>
      </p:sp>
      <p:sp>
        <p:nvSpPr>
          <p:cNvPr id="307209" name="Rectangle 9"/>
          <p:cNvSpPr>
            <a:spLocks noChangeArrowheads="1"/>
          </p:cNvSpPr>
          <p:nvPr/>
        </p:nvSpPr>
        <p:spPr bwMode="auto">
          <a:xfrm>
            <a:off x="5291138" y="3098800"/>
            <a:ext cx="3600450" cy="1016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buFontTx/>
              <a:buChar char="•"/>
            </a:pPr>
            <a:r>
              <a:rPr lang="en-US" b="1" i="1"/>
              <a:t>E</a:t>
            </a:r>
            <a:r>
              <a:rPr lang="en-US" b="1"/>
              <a:t>: </a:t>
            </a:r>
            <a:r>
              <a:rPr lang="en-US" b="1" i="1"/>
              <a:t>P</a:t>
            </a:r>
            <a:r>
              <a:rPr lang="en-US" b="1" i="1" baseline="-25000"/>
              <a:t>a</a:t>
            </a:r>
            <a:r>
              <a:rPr lang="en-US" b="1" i="1"/>
              <a:t>/P</a:t>
            </a:r>
            <a:r>
              <a:rPr lang="en-US" b="1" i="1" baseline="-25000"/>
              <a:t>v</a:t>
            </a:r>
            <a:r>
              <a:rPr lang="en-US" b="1" i="1"/>
              <a:t> = </a:t>
            </a:r>
            <a:r>
              <a:rPr lang="en-US" b="1"/>
              <a:t>2/2 = 1 = </a:t>
            </a:r>
            <a:r>
              <a:rPr lang="en-US" b="1" i="1"/>
              <a:t>TMS</a:t>
            </a:r>
          </a:p>
          <a:p>
            <a:pPr>
              <a:buFontTx/>
              <a:buChar char="•"/>
            </a:pPr>
            <a:r>
              <a:rPr lang="en-US" b="1" i="1"/>
              <a:t>G: P</a:t>
            </a:r>
            <a:r>
              <a:rPr lang="en-US" b="1" i="1" baseline="-25000"/>
              <a:t>a</a:t>
            </a:r>
            <a:r>
              <a:rPr lang="en-US" b="1" i="1"/>
              <a:t>/P</a:t>
            </a:r>
            <a:r>
              <a:rPr lang="en-US" b="1" i="1" baseline="-25000"/>
              <a:t>v</a:t>
            </a:r>
            <a:r>
              <a:rPr lang="en-US" b="1" i="1"/>
              <a:t> = </a:t>
            </a:r>
            <a:r>
              <a:rPr lang="en-US" b="1"/>
              <a:t>1/2</a:t>
            </a:r>
            <a:r>
              <a:rPr lang="en-US" b="1" i="1"/>
              <a:t> = 0,</a:t>
            </a:r>
            <a:r>
              <a:rPr lang="en-US" b="1"/>
              <a:t>5 = T</a:t>
            </a:r>
            <a:r>
              <a:rPr lang="en-US" b="1" i="1"/>
              <a:t>MS</a:t>
            </a:r>
          </a:p>
          <a:p>
            <a:pPr>
              <a:buFontTx/>
              <a:buChar char="•"/>
            </a:pPr>
            <a:r>
              <a:rPr lang="en-US" b="1" i="1"/>
              <a:t>H:P</a:t>
            </a:r>
            <a:r>
              <a:rPr lang="en-US" b="1" i="1" baseline="-25000"/>
              <a:t>a</a:t>
            </a:r>
            <a:r>
              <a:rPr lang="en-US" b="1" i="1"/>
              <a:t>/P</a:t>
            </a:r>
            <a:r>
              <a:rPr lang="en-US" b="1" i="1" baseline="-25000"/>
              <a:t>v</a:t>
            </a:r>
            <a:r>
              <a:rPr lang="en-US" b="1" i="1"/>
              <a:t> = </a:t>
            </a:r>
            <a:r>
              <a:rPr lang="en-US" b="1"/>
              <a:t>0,5/2 = 0,25 = T</a:t>
            </a:r>
            <a:r>
              <a:rPr lang="en-US" b="1" i="1"/>
              <a:t>MS</a:t>
            </a:r>
          </a:p>
        </p:txBody>
      </p:sp>
      <p:sp>
        <p:nvSpPr>
          <p:cNvPr id="307235" name="Text Box 35"/>
          <p:cNvSpPr txBox="1">
            <a:spLocks noChangeArrowheads="1"/>
          </p:cNvSpPr>
          <p:nvPr/>
        </p:nvSpPr>
        <p:spPr bwMode="auto">
          <a:xfrm>
            <a:off x="3919538" y="1976438"/>
            <a:ext cx="4957762" cy="822325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663300"/>
                </a:solidFill>
              </a:rPr>
              <a:t>Quando o preço cai: </a:t>
            </a:r>
            <a:r>
              <a:rPr lang="en-US" sz="2400" b="1" i="1">
                <a:solidFill>
                  <a:srgbClr val="663300"/>
                </a:solidFill>
              </a:rPr>
              <a:t>P</a:t>
            </a:r>
            <a:r>
              <a:rPr lang="en-US" sz="2400" b="1" i="1" baseline="-25000">
                <a:solidFill>
                  <a:srgbClr val="663300"/>
                </a:solidFill>
              </a:rPr>
              <a:t>a</a:t>
            </a:r>
            <a:r>
              <a:rPr lang="en-US" sz="2400" b="1" i="1">
                <a:solidFill>
                  <a:srgbClr val="663300"/>
                </a:solidFill>
              </a:rPr>
              <a:t>/P</a:t>
            </a:r>
            <a:r>
              <a:rPr lang="en-US" sz="2400" b="1" i="1" baseline="-25000">
                <a:solidFill>
                  <a:srgbClr val="663300"/>
                </a:solidFill>
              </a:rPr>
              <a:t>v</a:t>
            </a:r>
            <a:r>
              <a:rPr lang="en-US" sz="2400" b="1">
                <a:solidFill>
                  <a:srgbClr val="663300"/>
                </a:solidFill>
              </a:rPr>
              <a:t> e TMS também caem</a:t>
            </a:r>
            <a:endParaRPr lang="en-US"/>
          </a:p>
        </p:txBody>
      </p:sp>
      <p:sp>
        <p:nvSpPr>
          <p:cNvPr id="307237" name="Text Box 37"/>
          <p:cNvSpPr txBox="1">
            <a:spLocks noChangeArrowheads="1"/>
          </p:cNvSpPr>
          <p:nvPr/>
        </p:nvSpPr>
        <p:spPr bwMode="auto">
          <a:xfrm>
            <a:off x="3795713" y="1262063"/>
            <a:ext cx="5081587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2800" b="1"/>
              <a:t>Efeito de variações no preço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974A921D-31FB-4B37-99A0-CEC427E4BA78}" type="slidenum">
              <a:rPr lang="en-US"/>
              <a:pPr/>
              <a:t>11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Demanda individual</a:t>
            </a: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>
                <a:solidFill>
                  <a:srgbClr val="FB110B"/>
                </a:solidFill>
              </a:rPr>
              <a:t>Modificações na renda</a:t>
            </a:r>
            <a:endParaRPr lang="en-US"/>
          </a:p>
          <a:p>
            <a:pPr lvl="1">
              <a:buSzPct val="75000"/>
            </a:pPr>
            <a:r>
              <a:rPr lang="en-US"/>
              <a:t>Utilizando o exemplo </a:t>
            </a:r>
            <a:r>
              <a:rPr lang="pt-BR"/>
              <a:t>alimento</a:t>
            </a:r>
            <a:r>
              <a:rPr lang="en-US"/>
              <a:t> e vestuário do Capítulo 3, o impacto de uma mudança na renda pode ser ilustrado por meio de curvas de indiferença.</a:t>
            </a:r>
          </a:p>
        </p:txBody>
      </p:sp>
    </p:spTree>
  </p:cSld>
  <p:clrMapOvr>
    <a:masterClrMapping/>
  </p:clrMapOvr>
  <p:transition spd="med">
    <p:zoom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47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2CDE1969-2341-4F92-B17E-FA85685277D8}" type="slidenum">
              <a:rPr lang="en-US"/>
              <a:pPr/>
              <a:t>12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16745" name="Rectangle 9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Demanda individual</a:t>
            </a:r>
          </a:p>
        </p:txBody>
      </p:sp>
      <p:sp>
        <p:nvSpPr>
          <p:cNvPr id="116746" name="Rectangle 10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6747" name="Rectangle 11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6748" name="Rectangle 12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6749" name="Line 13"/>
          <p:cNvSpPr>
            <a:spLocks noChangeShapeType="1"/>
          </p:cNvSpPr>
          <p:nvPr/>
        </p:nvSpPr>
        <p:spPr bwMode="auto">
          <a:xfrm>
            <a:off x="2209800" y="1538288"/>
            <a:ext cx="0" cy="4443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6750" name="Rectangle 14"/>
          <p:cNvSpPr>
            <a:spLocks noChangeArrowheads="1"/>
          </p:cNvSpPr>
          <p:nvPr/>
        </p:nvSpPr>
        <p:spPr bwMode="auto">
          <a:xfrm>
            <a:off x="6572250" y="5353050"/>
            <a:ext cx="1323975" cy="912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/>
              <a:t>Alimento </a:t>
            </a:r>
          </a:p>
          <a:p>
            <a:pPr algn="r"/>
            <a:r>
              <a:rPr lang="en-US" sz="1800" b="1"/>
              <a:t>(unidades </a:t>
            </a:r>
          </a:p>
          <a:p>
            <a:pPr algn="r"/>
            <a:r>
              <a:rPr lang="en-US" sz="1800" b="1"/>
              <a:t>por mês)</a:t>
            </a:r>
          </a:p>
        </p:txBody>
      </p:sp>
      <p:sp>
        <p:nvSpPr>
          <p:cNvPr id="116751" name="Rectangle 15"/>
          <p:cNvSpPr>
            <a:spLocks noChangeArrowheads="1"/>
          </p:cNvSpPr>
          <p:nvPr/>
        </p:nvSpPr>
        <p:spPr bwMode="auto">
          <a:xfrm>
            <a:off x="458788" y="1517650"/>
            <a:ext cx="1692275" cy="912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/>
              <a:t>Vestuário</a:t>
            </a:r>
          </a:p>
          <a:p>
            <a:pPr algn="r"/>
            <a:r>
              <a:rPr lang="en-US" sz="1800" b="1"/>
              <a:t>(unidades por</a:t>
            </a:r>
          </a:p>
          <a:p>
            <a:pPr algn="r"/>
            <a:r>
              <a:rPr lang="en-US" sz="1800" b="1"/>
              <a:t>mês)</a:t>
            </a:r>
          </a:p>
        </p:txBody>
      </p:sp>
      <p:sp>
        <p:nvSpPr>
          <p:cNvPr id="116752" name="Line 16"/>
          <p:cNvSpPr>
            <a:spLocks noChangeShapeType="1"/>
          </p:cNvSpPr>
          <p:nvPr/>
        </p:nvSpPr>
        <p:spPr bwMode="auto">
          <a:xfrm>
            <a:off x="2224088" y="5981700"/>
            <a:ext cx="42402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6753" name="Rectangle 17"/>
          <p:cNvSpPr>
            <a:spLocks noChangeArrowheads="1"/>
          </p:cNvSpPr>
          <p:nvPr/>
        </p:nvSpPr>
        <p:spPr bwMode="auto">
          <a:xfrm>
            <a:off x="5961063" y="3983038"/>
            <a:ext cx="3073400" cy="1323975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600" b="1"/>
              <a:t>Um aumento na renda,</a:t>
            </a:r>
          </a:p>
          <a:p>
            <a:pPr algn="ctr"/>
            <a:r>
              <a:rPr lang="en-US" sz="1600" b="1"/>
              <a:t>mantidos os preços fixos,</a:t>
            </a:r>
          </a:p>
          <a:p>
            <a:pPr algn="ctr"/>
            <a:r>
              <a:rPr lang="en-US" sz="1600" b="1"/>
              <a:t>faz com que os </a:t>
            </a:r>
          </a:p>
          <a:p>
            <a:pPr algn="ctr"/>
            <a:r>
              <a:rPr lang="en-US" sz="1600" b="1"/>
              <a:t>consumidores alterem sua </a:t>
            </a:r>
          </a:p>
          <a:p>
            <a:pPr algn="ctr"/>
            <a:r>
              <a:rPr lang="en-US" sz="1600" b="1"/>
              <a:t>escolha de cesta de mercado.</a:t>
            </a:r>
          </a:p>
        </p:txBody>
      </p:sp>
      <p:grpSp>
        <p:nvGrpSpPr>
          <p:cNvPr id="116784" name="Group 48"/>
          <p:cNvGrpSpPr>
            <a:grpSpLocks/>
          </p:cNvGrpSpPr>
          <p:nvPr/>
        </p:nvGrpSpPr>
        <p:grpSpPr bwMode="auto">
          <a:xfrm>
            <a:off x="2389188" y="3405188"/>
            <a:ext cx="5702300" cy="2106612"/>
            <a:chOff x="1505" y="2145"/>
            <a:chExt cx="3592" cy="1327"/>
          </a:xfrm>
        </p:grpSpPr>
        <p:sp>
          <p:nvSpPr>
            <p:cNvPr id="116744" name="Line 8"/>
            <p:cNvSpPr>
              <a:spLocks noChangeShapeType="1"/>
            </p:cNvSpPr>
            <p:nvPr/>
          </p:nvSpPr>
          <p:spPr bwMode="auto">
            <a:xfrm flipV="1">
              <a:off x="1505" y="2145"/>
              <a:ext cx="1887" cy="1327"/>
            </a:xfrm>
            <a:prstGeom prst="line">
              <a:avLst/>
            </a:prstGeom>
            <a:noFill/>
            <a:ln w="50800">
              <a:solidFill>
                <a:srgbClr val="FFCC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6769" name="Rectangle 33"/>
            <p:cNvSpPr>
              <a:spLocks noChangeArrowheads="1"/>
            </p:cNvSpPr>
            <p:nvPr/>
          </p:nvSpPr>
          <p:spPr bwMode="auto">
            <a:xfrm>
              <a:off x="3405" y="2157"/>
              <a:ext cx="1692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/>
                <a:t>Curva de renda-consumo </a:t>
              </a:r>
            </a:p>
            <a:p>
              <a:endParaRPr lang="en-US" sz="1600" b="1"/>
            </a:p>
          </p:txBody>
        </p:sp>
      </p:grpSp>
      <p:grpSp>
        <p:nvGrpSpPr>
          <p:cNvPr id="116791" name="Group 55"/>
          <p:cNvGrpSpPr>
            <a:grpSpLocks/>
          </p:cNvGrpSpPr>
          <p:nvPr/>
        </p:nvGrpSpPr>
        <p:grpSpPr bwMode="auto">
          <a:xfrm>
            <a:off x="1824038" y="4575175"/>
            <a:ext cx="1852612" cy="1757363"/>
            <a:chOff x="1149" y="2882"/>
            <a:chExt cx="1167" cy="1107"/>
          </a:xfrm>
        </p:grpSpPr>
        <p:sp>
          <p:nvSpPr>
            <p:cNvPr id="116742" name="Line 6"/>
            <p:cNvSpPr>
              <a:spLocks noChangeShapeType="1"/>
            </p:cNvSpPr>
            <p:nvPr/>
          </p:nvSpPr>
          <p:spPr bwMode="auto">
            <a:xfrm>
              <a:off x="1409" y="2897"/>
              <a:ext cx="879" cy="879"/>
            </a:xfrm>
            <a:prstGeom prst="line">
              <a:avLst/>
            </a:prstGeom>
            <a:noFill/>
            <a:ln w="50800">
              <a:solidFill>
                <a:srgbClr val="00279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6743" name="Freeform 7"/>
            <p:cNvSpPr>
              <a:spLocks/>
            </p:cNvSpPr>
            <p:nvPr/>
          </p:nvSpPr>
          <p:spPr bwMode="auto">
            <a:xfrm>
              <a:off x="1537" y="2882"/>
              <a:ext cx="673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23"/>
                </a:cxn>
                <a:cxn ang="0">
                  <a:pos x="29" y="57"/>
                </a:cxn>
                <a:cxn ang="0">
                  <a:pos x="50" y="91"/>
                </a:cxn>
                <a:cxn ang="0">
                  <a:pos x="75" y="137"/>
                </a:cxn>
                <a:cxn ang="0">
                  <a:pos x="128" y="222"/>
                </a:cxn>
                <a:cxn ang="0">
                  <a:pos x="152" y="262"/>
                </a:cxn>
                <a:cxn ang="0">
                  <a:pos x="174" y="296"/>
                </a:cxn>
                <a:cxn ang="0">
                  <a:pos x="213" y="347"/>
                </a:cxn>
                <a:cxn ang="0">
                  <a:pos x="248" y="392"/>
                </a:cxn>
                <a:cxn ang="0">
                  <a:pos x="287" y="432"/>
                </a:cxn>
                <a:cxn ang="0">
                  <a:pos x="311" y="449"/>
                </a:cxn>
                <a:cxn ang="0">
                  <a:pos x="340" y="472"/>
                </a:cxn>
                <a:cxn ang="0">
                  <a:pos x="375" y="495"/>
                </a:cxn>
                <a:cxn ang="0">
                  <a:pos x="418" y="523"/>
                </a:cxn>
                <a:cxn ang="0">
                  <a:pos x="463" y="552"/>
                </a:cxn>
                <a:cxn ang="0">
                  <a:pos x="513" y="580"/>
                </a:cxn>
                <a:cxn ang="0">
                  <a:pos x="559" y="603"/>
                </a:cxn>
                <a:cxn ang="0">
                  <a:pos x="601" y="631"/>
                </a:cxn>
                <a:cxn ang="0">
                  <a:pos x="640" y="654"/>
                </a:cxn>
                <a:cxn ang="0">
                  <a:pos x="672" y="671"/>
                </a:cxn>
              </a:cxnLst>
              <a:rect l="0" t="0" r="r" b="b"/>
              <a:pathLst>
                <a:path w="673" h="672">
                  <a:moveTo>
                    <a:pt x="0" y="0"/>
                  </a:moveTo>
                  <a:lnTo>
                    <a:pt x="11" y="23"/>
                  </a:lnTo>
                  <a:lnTo>
                    <a:pt x="29" y="57"/>
                  </a:lnTo>
                  <a:lnTo>
                    <a:pt x="50" y="91"/>
                  </a:lnTo>
                  <a:lnTo>
                    <a:pt x="75" y="137"/>
                  </a:lnTo>
                  <a:lnTo>
                    <a:pt x="128" y="222"/>
                  </a:lnTo>
                  <a:lnTo>
                    <a:pt x="152" y="262"/>
                  </a:lnTo>
                  <a:lnTo>
                    <a:pt x="174" y="296"/>
                  </a:lnTo>
                  <a:lnTo>
                    <a:pt x="213" y="347"/>
                  </a:lnTo>
                  <a:lnTo>
                    <a:pt x="248" y="392"/>
                  </a:lnTo>
                  <a:lnTo>
                    <a:pt x="287" y="432"/>
                  </a:lnTo>
                  <a:lnTo>
                    <a:pt x="311" y="449"/>
                  </a:lnTo>
                  <a:lnTo>
                    <a:pt x="340" y="472"/>
                  </a:lnTo>
                  <a:lnTo>
                    <a:pt x="375" y="495"/>
                  </a:lnTo>
                  <a:lnTo>
                    <a:pt x="418" y="523"/>
                  </a:lnTo>
                  <a:lnTo>
                    <a:pt x="463" y="552"/>
                  </a:lnTo>
                  <a:lnTo>
                    <a:pt x="513" y="580"/>
                  </a:lnTo>
                  <a:lnTo>
                    <a:pt x="559" y="603"/>
                  </a:lnTo>
                  <a:lnTo>
                    <a:pt x="601" y="631"/>
                  </a:lnTo>
                  <a:lnTo>
                    <a:pt x="640" y="654"/>
                  </a:lnTo>
                  <a:lnTo>
                    <a:pt x="672" y="671"/>
                  </a:lnTo>
                </a:path>
              </a:pathLst>
            </a:custGeom>
            <a:noFill/>
            <a:ln w="50800" cap="rnd" cmpd="sng">
              <a:solidFill>
                <a:srgbClr val="99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16754" name="Rectangle 18"/>
            <p:cNvSpPr>
              <a:spLocks noChangeArrowheads="1"/>
            </p:cNvSpPr>
            <p:nvPr/>
          </p:nvSpPr>
          <p:spPr bwMode="auto">
            <a:xfrm>
              <a:off x="1149" y="3117"/>
              <a:ext cx="203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3</a:t>
              </a:r>
            </a:p>
          </p:txBody>
        </p:sp>
        <p:sp>
          <p:nvSpPr>
            <p:cNvPr id="116756" name="Rectangle 20"/>
            <p:cNvSpPr>
              <a:spLocks noChangeArrowheads="1"/>
            </p:cNvSpPr>
            <p:nvPr/>
          </p:nvSpPr>
          <p:spPr bwMode="auto">
            <a:xfrm>
              <a:off x="1677" y="3741"/>
              <a:ext cx="203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4</a:t>
              </a:r>
            </a:p>
          </p:txBody>
        </p:sp>
        <p:sp>
          <p:nvSpPr>
            <p:cNvPr id="116759" name="Line 23"/>
            <p:cNvSpPr>
              <a:spLocks noChangeShapeType="1"/>
            </p:cNvSpPr>
            <p:nvPr/>
          </p:nvSpPr>
          <p:spPr bwMode="auto">
            <a:xfrm>
              <a:off x="1401" y="3264"/>
              <a:ext cx="4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6760" name="Line 24"/>
            <p:cNvSpPr>
              <a:spLocks noChangeShapeType="1"/>
            </p:cNvSpPr>
            <p:nvPr/>
          </p:nvSpPr>
          <p:spPr bwMode="auto">
            <a:xfrm>
              <a:off x="1776" y="3321"/>
              <a:ext cx="0" cy="51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6765" name="Oval 29"/>
            <p:cNvSpPr>
              <a:spLocks noChangeArrowheads="1"/>
            </p:cNvSpPr>
            <p:nvPr/>
          </p:nvSpPr>
          <p:spPr bwMode="auto">
            <a:xfrm>
              <a:off x="1728" y="3216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6770" name="Rectangle 34"/>
            <p:cNvSpPr>
              <a:spLocks noChangeArrowheads="1"/>
            </p:cNvSpPr>
            <p:nvPr/>
          </p:nvSpPr>
          <p:spPr bwMode="auto">
            <a:xfrm>
              <a:off x="1581" y="3309"/>
              <a:ext cx="20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i="1"/>
                <a:t>A</a:t>
              </a:r>
            </a:p>
          </p:txBody>
        </p:sp>
        <p:sp>
          <p:nvSpPr>
            <p:cNvPr id="116771" name="Rectangle 35"/>
            <p:cNvSpPr>
              <a:spLocks noChangeArrowheads="1"/>
            </p:cNvSpPr>
            <p:nvPr/>
          </p:nvSpPr>
          <p:spPr bwMode="auto">
            <a:xfrm>
              <a:off x="2061" y="3261"/>
              <a:ext cx="25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i="1"/>
                <a:t>U</a:t>
              </a:r>
              <a:r>
                <a:rPr lang="en-US" sz="1600" b="1" i="1" baseline="-25000"/>
                <a:t>1</a:t>
              </a:r>
            </a:p>
          </p:txBody>
        </p:sp>
      </p:grpSp>
      <p:grpSp>
        <p:nvGrpSpPr>
          <p:cNvPr id="116792" name="Group 56"/>
          <p:cNvGrpSpPr>
            <a:grpSpLocks/>
          </p:cNvGrpSpPr>
          <p:nvPr/>
        </p:nvGrpSpPr>
        <p:grpSpPr bwMode="auto">
          <a:xfrm>
            <a:off x="1824038" y="3151188"/>
            <a:ext cx="3255962" cy="3181350"/>
            <a:chOff x="1149" y="1985"/>
            <a:chExt cx="2051" cy="2004"/>
          </a:xfrm>
        </p:grpSpPr>
        <p:sp>
          <p:nvSpPr>
            <p:cNvPr id="116768" name="Rectangle 32"/>
            <p:cNvSpPr>
              <a:spLocks noChangeArrowheads="1"/>
            </p:cNvSpPr>
            <p:nvPr/>
          </p:nvSpPr>
          <p:spPr bwMode="auto">
            <a:xfrm>
              <a:off x="1149" y="2757"/>
              <a:ext cx="203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5</a:t>
              </a:r>
            </a:p>
          </p:txBody>
        </p:sp>
        <p:sp>
          <p:nvSpPr>
            <p:cNvPr id="116761" name="Line 25"/>
            <p:cNvSpPr>
              <a:spLocks noChangeShapeType="1"/>
            </p:cNvSpPr>
            <p:nvPr/>
          </p:nvSpPr>
          <p:spPr bwMode="auto">
            <a:xfrm flipV="1">
              <a:off x="2304" y="2873"/>
              <a:ext cx="0" cy="9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6763" name="Line 27"/>
            <p:cNvSpPr>
              <a:spLocks noChangeShapeType="1"/>
            </p:cNvSpPr>
            <p:nvPr/>
          </p:nvSpPr>
          <p:spPr bwMode="auto">
            <a:xfrm>
              <a:off x="1401" y="2880"/>
              <a:ext cx="94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6740" name="Line 4"/>
            <p:cNvSpPr>
              <a:spLocks noChangeShapeType="1"/>
            </p:cNvSpPr>
            <p:nvPr/>
          </p:nvSpPr>
          <p:spPr bwMode="auto">
            <a:xfrm>
              <a:off x="1409" y="1985"/>
              <a:ext cx="1791" cy="1791"/>
            </a:xfrm>
            <a:prstGeom prst="line">
              <a:avLst/>
            </a:prstGeom>
            <a:noFill/>
            <a:ln w="5080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6741" name="Freeform 5"/>
            <p:cNvSpPr>
              <a:spLocks/>
            </p:cNvSpPr>
            <p:nvPr/>
          </p:nvSpPr>
          <p:spPr bwMode="auto">
            <a:xfrm>
              <a:off x="2063" y="2495"/>
              <a:ext cx="675" cy="6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25"/>
                </a:cxn>
                <a:cxn ang="0">
                  <a:pos x="30" y="55"/>
                </a:cxn>
                <a:cxn ang="0">
                  <a:pos x="52" y="96"/>
                </a:cxn>
                <a:cxn ang="0">
                  <a:pos x="74" y="137"/>
                </a:cxn>
                <a:cxn ang="0">
                  <a:pos x="127" y="223"/>
                </a:cxn>
                <a:cxn ang="0">
                  <a:pos x="153" y="263"/>
                </a:cxn>
                <a:cxn ang="0">
                  <a:pos x="175" y="299"/>
                </a:cxn>
                <a:cxn ang="0">
                  <a:pos x="214" y="349"/>
                </a:cxn>
                <a:cxn ang="0">
                  <a:pos x="249" y="395"/>
                </a:cxn>
                <a:cxn ang="0">
                  <a:pos x="289" y="431"/>
                </a:cxn>
                <a:cxn ang="0">
                  <a:pos x="315" y="451"/>
                </a:cxn>
                <a:cxn ang="0">
                  <a:pos x="341" y="476"/>
                </a:cxn>
                <a:cxn ang="0">
                  <a:pos x="376" y="502"/>
                </a:cxn>
                <a:cxn ang="0">
                  <a:pos x="420" y="527"/>
                </a:cxn>
                <a:cxn ang="0">
                  <a:pos x="512" y="583"/>
                </a:cxn>
                <a:cxn ang="0">
                  <a:pos x="560" y="608"/>
                </a:cxn>
                <a:cxn ang="0">
                  <a:pos x="604" y="633"/>
                </a:cxn>
                <a:cxn ang="0">
                  <a:pos x="643" y="659"/>
                </a:cxn>
                <a:cxn ang="0">
                  <a:pos x="674" y="674"/>
                </a:cxn>
              </a:cxnLst>
              <a:rect l="0" t="0" r="r" b="b"/>
              <a:pathLst>
                <a:path w="675" h="675">
                  <a:moveTo>
                    <a:pt x="0" y="0"/>
                  </a:moveTo>
                  <a:lnTo>
                    <a:pt x="13" y="25"/>
                  </a:lnTo>
                  <a:lnTo>
                    <a:pt x="30" y="55"/>
                  </a:lnTo>
                  <a:lnTo>
                    <a:pt x="52" y="96"/>
                  </a:lnTo>
                  <a:lnTo>
                    <a:pt x="74" y="137"/>
                  </a:lnTo>
                  <a:lnTo>
                    <a:pt x="127" y="223"/>
                  </a:lnTo>
                  <a:lnTo>
                    <a:pt x="153" y="263"/>
                  </a:lnTo>
                  <a:lnTo>
                    <a:pt x="175" y="299"/>
                  </a:lnTo>
                  <a:lnTo>
                    <a:pt x="214" y="349"/>
                  </a:lnTo>
                  <a:lnTo>
                    <a:pt x="249" y="395"/>
                  </a:lnTo>
                  <a:lnTo>
                    <a:pt x="289" y="431"/>
                  </a:lnTo>
                  <a:lnTo>
                    <a:pt x="315" y="451"/>
                  </a:lnTo>
                  <a:lnTo>
                    <a:pt x="341" y="476"/>
                  </a:lnTo>
                  <a:lnTo>
                    <a:pt x="376" y="502"/>
                  </a:lnTo>
                  <a:lnTo>
                    <a:pt x="420" y="527"/>
                  </a:lnTo>
                  <a:lnTo>
                    <a:pt x="512" y="583"/>
                  </a:lnTo>
                  <a:lnTo>
                    <a:pt x="560" y="608"/>
                  </a:lnTo>
                  <a:lnTo>
                    <a:pt x="604" y="633"/>
                  </a:lnTo>
                  <a:lnTo>
                    <a:pt x="643" y="659"/>
                  </a:lnTo>
                  <a:lnTo>
                    <a:pt x="674" y="674"/>
                  </a:lnTo>
                </a:path>
              </a:pathLst>
            </a:custGeom>
            <a:noFill/>
            <a:ln w="50800" cap="rnd" cmpd="sng">
              <a:solidFill>
                <a:srgbClr val="CC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16766" name="Oval 30"/>
            <p:cNvSpPr>
              <a:spLocks noChangeArrowheads="1"/>
            </p:cNvSpPr>
            <p:nvPr/>
          </p:nvSpPr>
          <p:spPr bwMode="auto">
            <a:xfrm>
              <a:off x="2256" y="2832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6757" name="Rectangle 21"/>
            <p:cNvSpPr>
              <a:spLocks noChangeArrowheads="1"/>
            </p:cNvSpPr>
            <p:nvPr/>
          </p:nvSpPr>
          <p:spPr bwMode="auto">
            <a:xfrm>
              <a:off x="2157" y="3741"/>
              <a:ext cx="292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10</a:t>
              </a:r>
            </a:p>
          </p:txBody>
        </p:sp>
        <p:sp>
          <p:nvSpPr>
            <p:cNvPr id="116772" name="Rectangle 36"/>
            <p:cNvSpPr>
              <a:spLocks noChangeArrowheads="1"/>
            </p:cNvSpPr>
            <p:nvPr/>
          </p:nvSpPr>
          <p:spPr bwMode="auto">
            <a:xfrm>
              <a:off x="2301" y="3021"/>
              <a:ext cx="20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i="1"/>
                <a:t>B</a:t>
              </a:r>
            </a:p>
          </p:txBody>
        </p:sp>
        <p:sp>
          <p:nvSpPr>
            <p:cNvPr id="116773" name="Rectangle 37"/>
            <p:cNvSpPr>
              <a:spLocks noChangeArrowheads="1"/>
            </p:cNvSpPr>
            <p:nvPr/>
          </p:nvSpPr>
          <p:spPr bwMode="auto">
            <a:xfrm>
              <a:off x="2493" y="2829"/>
              <a:ext cx="25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i="1"/>
                <a:t>U</a:t>
              </a:r>
              <a:r>
                <a:rPr lang="en-US" sz="1600" b="1" i="1" baseline="-25000"/>
                <a:t>2</a:t>
              </a:r>
            </a:p>
          </p:txBody>
        </p:sp>
      </p:grpSp>
      <p:grpSp>
        <p:nvGrpSpPr>
          <p:cNvPr id="116786" name="Group 50"/>
          <p:cNvGrpSpPr>
            <a:grpSpLocks/>
          </p:cNvGrpSpPr>
          <p:nvPr/>
        </p:nvGrpSpPr>
        <p:grpSpPr bwMode="auto">
          <a:xfrm>
            <a:off x="1824038" y="1627188"/>
            <a:ext cx="4475162" cy="4705350"/>
            <a:chOff x="1149" y="1025"/>
            <a:chExt cx="2819" cy="2964"/>
          </a:xfrm>
        </p:grpSpPr>
        <p:sp>
          <p:nvSpPr>
            <p:cNvPr id="116774" name="Rectangle 38"/>
            <p:cNvSpPr>
              <a:spLocks noChangeArrowheads="1"/>
            </p:cNvSpPr>
            <p:nvPr/>
          </p:nvSpPr>
          <p:spPr bwMode="auto">
            <a:xfrm>
              <a:off x="2925" y="2445"/>
              <a:ext cx="20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i="1"/>
                <a:t>D</a:t>
              </a:r>
            </a:p>
          </p:txBody>
        </p:sp>
        <p:sp>
          <p:nvSpPr>
            <p:cNvPr id="116738" name="Line 2"/>
            <p:cNvSpPr>
              <a:spLocks noChangeShapeType="1"/>
            </p:cNvSpPr>
            <p:nvPr/>
          </p:nvSpPr>
          <p:spPr bwMode="auto">
            <a:xfrm>
              <a:off x="1409" y="1025"/>
              <a:ext cx="2559" cy="2751"/>
            </a:xfrm>
            <a:prstGeom prst="line">
              <a:avLst/>
            </a:prstGeom>
            <a:noFill/>
            <a:ln w="50800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6739" name="Freeform 3"/>
            <p:cNvSpPr>
              <a:spLocks/>
            </p:cNvSpPr>
            <p:nvPr/>
          </p:nvSpPr>
          <p:spPr bwMode="auto">
            <a:xfrm>
              <a:off x="2591" y="2162"/>
              <a:ext cx="675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23"/>
                </a:cxn>
                <a:cxn ang="0">
                  <a:pos x="31" y="55"/>
                </a:cxn>
                <a:cxn ang="0">
                  <a:pos x="52" y="95"/>
                </a:cxn>
                <a:cxn ang="0">
                  <a:pos x="78" y="136"/>
                </a:cxn>
                <a:cxn ang="0">
                  <a:pos x="125" y="222"/>
                </a:cxn>
                <a:cxn ang="0">
                  <a:pos x="152" y="263"/>
                </a:cxn>
                <a:cxn ang="0">
                  <a:pos x="172" y="295"/>
                </a:cxn>
                <a:cxn ang="0">
                  <a:pos x="193" y="322"/>
                </a:cxn>
                <a:cxn ang="0">
                  <a:pos x="214" y="349"/>
                </a:cxn>
                <a:cxn ang="0">
                  <a:pos x="251" y="390"/>
                </a:cxn>
                <a:cxn ang="0">
                  <a:pos x="293" y="431"/>
                </a:cxn>
                <a:cxn ang="0">
                  <a:pos x="345" y="472"/>
                </a:cxn>
                <a:cxn ang="0">
                  <a:pos x="381" y="499"/>
                </a:cxn>
                <a:cxn ang="0">
                  <a:pos x="423" y="526"/>
                </a:cxn>
                <a:cxn ang="0">
                  <a:pos x="517" y="580"/>
                </a:cxn>
                <a:cxn ang="0">
                  <a:pos x="564" y="608"/>
                </a:cxn>
                <a:cxn ang="0">
                  <a:pos x="606" y="630"/>
                </a:cxn>
                <a:cxn ang="0">
                  <a:pos x="643" y="653"/>
                </a:cxn>
                <a:cxn ang="0">
                  <a:pos x="674" y="671"/>
                </a:cxn>
              </a:cxnLst>
              <a:rect l="0" t="0" r="r" b="b"/>
              <a:pathLst>
                <a:path w="675" h="672">
                  <a:moveTo>
                    <a:pt x="0" y="0"/>
                  </a:moveTo>
                  <a:lnTo>
                    <a:pt x="11" y="23"/>
                  </a:lnTo>
                  <a:lnTo>
                    <a:pt x="31" y="55"/>
                  </a:lnTo>
                  <a:lnTo>
                    <a:pt x="52" y="95"/>
                  </a:lnTo>
                  <a:lnTo>
                    <a:pt x="78" y="136"/>
                  </a:lnTo>
                  <a:lnTo>
                    <a:pt x="125" y="222"/>
                  </a:lnTo>
                  <a:lnTo>
                    <a:pt x="152" y="263"/>
                  </a:lnTo>
                  <a:lnTo>
                    <a:pt x="172" y="295"/>
                  </a:lnTo>
                  <a:lnTo>
                    <a:pt x="193" y="322"/>
                  </a:lnTo>
                  <a:lnTo>
                    <a:pt x="214" y="349"/>
                  </a:lnTo>
                  <a:lnTo>
                    <a:pt x="251" y="390"/>
                  </a:lnTo>
                  <a:lnTo>
                    <a:pt x="293" y="431"/>
                  </a:lnTo>
                  <a:lnTo>
                    <a:pt x="345" y="472"/>
                  </a:lnTo>
                  <a:lnTo>
                    <a:pt x="381" y="499"/>
                  </a:lnTo>
                  <a:lnTo>
                    <a:pt x="423" y="526"/>
                  </a:lnTo>
                  <a:lnTo>
                    <a:pt x="517" y="580"/>
                  </a:lnTo>
                  <a:lnTo>
                    <a:pt x="564" y="608"/>
                  </a:lnTo>
                  <a:lnTo>
                    <a:pt x="606" y="630"/>
                  </a:lnTo>
                  <a:lnTo>
                    <a:pt x="643" y="653"/>
                  </a:lnTo>
                  <a:lnTo>
                    <a:pt x="674" y="671"/>
                  </a:lnTo>
                </a:path>
              </a:pathLst>
            </a:custGeom>
            <a:noFill/>
            <a:ln w="50800" cap="rnd" cmpd="sng">
              <a:solidFill>
                <a:srgbClr val="FF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16755" name="Rectangle 19"/>
            <p:cNvSpPr>
              <a:spLocks noChangeArrowheads="1"/>
            </p:cNvSpPr>
            <p:nvPr/>
          </p:nvSpPr>
          <p:spPr bwMode="auto">
            <a:xfrm>
              <a:off x="1149" y="2397"/>
              <a:ext cx="203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7</a:t>
              </a:r>
            </a:p>
          </p:txBody>
        </p:sp>
        <p:sp>
          <p:nvSpPr>
            <p:cNvPr id="116758" name="Rectangle 22"/>
            <p:cNvSpPr>
              <a:spLocks noChangeArrowheads="1"/>
            </p:cNvSpPr>
            <p:nvPr/>
          </p:nvSpPr>
          <p:spPr bwMode="auto">
            <a:xfrm>
              <a:off x="2685" y="3741"/>
              <a:ext cx="292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16</a:t>
              </a:r>
            </a:p>
          </p:txBody>
        </p:sp>
        <p:sp>
          <p:nvSpPr>
            <p:cNvPr id="116762" name="Line 26"/>
            <p:cNvSpPr>
              <a:spLocks noChangeShapeType="1"/>
            </p:cNvSpPr>
            <p:nvPr/>
          </p:nvSpPr>
          <p:spPr bwMode="auto">
            <a:xfrm>
              <a:off x="1401" y="2544"/>
              <a:ext cx="14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6764" name="Line 28"/>
            <p:cNvSpPr>
              <a:spLocks noChangeShapeType="1"/>
            </p:cNvSpPr>
            <p:nvPr/>
          </p:nvSpPr>
          <p:spPr bwMode="auto">
            <a:xfrm flipV="1">
              <a:off x="2832" y="2573"/>
              <a:ext cx="0" cy="12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6767" name="Oval 31"/>
            <p:cNvSpPr>
              <a:spLocks noChangeArrowheads="1"/>
            </p:cNvSpPr>
            <p:nvPr/>
          </p:nvSpPr>
          <p:spPr bwMode="auto">
            <a:xfrm>
              <a:off x="2784" y="2496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6775" name="Rectangle 39"/>
            <p:cNvSpPr>
              <a:spLocks noChangeArrowheads="1"/>
            </p:cNvSpPr>
            <p:nvPr/>
          </p:nvSpPr>
          <p:spPr bwMode="auto">
            <a:xfrm>
              <a:off x="3117" y="2541"/>
              <a:ext cx="25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i="1"/>
                <a:t>U</a:t>
              </a:r>
              <a:r>
                <a:rPr lang="en-US" sz="1600" b="1" i="1" baseline="-25000"/>
                <a:t>3</a:t>
              </a:r>
            </a:p>
          </p:txBody>
        </p:sp>
      </p:grpSp>
      <p:sp>
        <p:nvSpPr>
          <p:cNvPr id="116776" name="Text Box 40"/>
          <p:cNvSpPr txBox="1">
            <a:spLocks noChangeArrowheads="1"/>
          </p:cNvSpPr>
          <p:nvPr/>
        </p:nvSpPr>
        <p:spPr bwMode="auto">
          <a:xfrm>
            <a:off x="6086475" y="2081213"/>
            <a:ext cx="2933700" cy="928687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/>
              <a:t>Suponha: </a:t>
            </a:r>
            <a:r>
              <a:rPr lang="en-US" sz="1800" b="1" i="1"/>
              <a:t>P</a:t>
            </a:r>
            <a:r>
              <a:rPr lang="en-US" sz="1800" b="1" i="1" baseline="-25000"/>
              <a:t>a </a:t>
            </a:r>
            <a:r>
              <a:rPr lang="en-US" sz="1800" b="1" i="1"/>
              <a:t> = </a:t>
            </a:r>
            <a:r>
              <a:rPr lang="en-US" sz="1800" b="1"/>
              <a:t>$1</a:t>
            </a:r>
          </a:p>
          <a:p>
            <a:r>
              <a:rPr lang="en-US" sz="1800" b="1"/>
              <a:t>	  </a:t>
            </a:r>
            <a:r>
              <a:rPr lang="en-US" sz="1800" b="1" i="1"/>
              <a:t>P</a:t>
            </a:r>
            <a:r>
              <a:rPr lang="en-US" sz="1800" b="1" i="1" baseline="-25000"/>
              <a:t>v </a:t>
            </a:r>
            <a:r>
              <a:rPr lang="en-US" sz="1800" b="1"/>
              <a:t> = $2</a:t>
            </a:r>
          </a:p>
          <a:p>
            <a:r>
              <a:rPr lang="en-US" sz="1800" b="1"/>
              <a:t>                </a:t>
            </a:r>
            <a:r>
              <a:rPr lang="en-US" sz="1800" b="1" i="1"/>
              <a:t>I = </a:t>
            </a:r>
            <a:r>
              <a:rPr lang="en-US" sz="1800" b="1"/>
              <a:t>$10, $20, $30</a:t>
            </a:r>
          </a:p>
        </p:txBody>
      </p:sp>
      <p:sp>
        <p:nvSpPr>
          <p:cNvPr id="116793" name="Text Box 57"/>
          <p:cNvSpPr txBox="1">
            <a:spLocks noChangeArrowheads="1"/>
          </p:cNvSpPr>
          <p:nvPr/>
        </p:nvSpPr>
        <p:spPr bwMode="auto">
          <a:xfrm>
            <a:off x="3008313" y="1325563"/>
            <a:ext cx="5081587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2800" b="1"/>
              <a:t>Efeito de variações no preço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6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6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37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0FA86FDA-96DF-49E7-A156-96B71D0836EB}" type="slidenum">
              <a:rPr lang="en-US"/>
              <a:pPr/>
              <a:t>13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Demanda individual</a:t>
            </a:r>
          </a:p>
        </p:txBody>
      </p:sp>
      <p:sp>
        <p:nvSpPr>
          <p:cNvPr id="122883" name="Rectangle 3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2885" name="Rectangle 5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2886" name="Line 6"/>
          <p:cNvSpPr>
            <a:spLocks noChangeShapeType="1"/>
          </p:cNvSpPr>
          <p:nvPr/>
        </p:nvSpPr>
        <p:spPr bwMode="auto">
          <a:xfrm>
            <a:off x="2247900" y="1576388"/>
            <a:ext cx="0" cy="4443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2887" name="Rectangle 7"/>
          <p:cNvSpPr>
            <a:spLocks noChangeArrowheads="1"/>
          </p:cNvSpPr>
          <p:nvPr/>
        </p:nvSpPr>
        <p:spPr bwMode="auto">
          <a:xfrm>
            <a:off x="6619875" y="5276850"/>
            <a:ext cx="1323975" cy="912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Alimento </a:t>
            </a:r>
          </a:p>
          <a:p>
            <a:r>
              <a:rPr lang="en-US" sz="1800" b="1"/>
              <a:t>(unidades </a:t>
            </a:r>
          </a:p>
          <a:p>
            <a:r>
              <a:rPr lang="en-US" sz="1800" b="1"/>
              <a:t>por mês)</a:t>
            </a:r>
          </a:p>
        </p:txBody>
      </p:sp>
      <p:sp>
        <p:nvSpPr>
          <p:cNvPr id="122888" name="Rectangle 8"/>
          <p:cNvSpPr>
            <a:spLocks noChangeArrowheads="1"/>
          </p:cNvSpPr>
          <p:nvPr/>
        </p:nvSpPr>
        <p:spPr bwMode="auto">
          <a:xfrm>
            <a:off x="687388" y="1517650"/>
            <a:ext cx="14636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/>
              <a:t>Preço</a:t>
            </a:r>
          </a:p>
          <a:p>
            <a:pPr algn="r"/>
            <a:r>
              <a:rPr lang="en-US" sz="1800" b="1"/>
              <a:t>do alimento</a:t>
            </a:r>
          </a:p>
        </p:txBody>
      </p:sp>
      <p:sp>
        <p:nvSpPr>
          <p:cNvPr id="122889" name="Line 9"/>
          <p:cNvSpPr>
            <a:spLocks noChangeShapeType="1"/>
          </p:cNvSpPr>
          <p:nvPr/>
        </p:nvSpPr>
        <p:spPr bwMode="auto">
          <a:xfrm>
            <a:off x="2224088" y="6019800"/>
            <a:ext cx="42402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2890" name="Rectangle 10"/>
          <p:cNvSpPr>
            <a:spLocks noChangeArrowheads="1"/>
          </p:cNvSpPr>
          <p:nvPr/>
        </p:nvSpPr>
        <p:spPr bwMode="auto">
          <a:xfrm>
            <a:off x="5656263" y="2109788"/>
            <a:ext cx="3155950" cy="1323975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/>
              <a:t>Um aumento na renda,</a:t>
            </a:r>
          </a:p>
          <a:p>
            <a:r>
              <a:rPr lang="en-US" sz="1600" b="1"/>
              <a:t>de $10 para $20 para $30,</a:t>
            </a:r>
          </a:p>
          <a:p>
            <a:r>
              <a:rPr lang="en-US" sz="1600" b="1"/>
              <a:t>mantidos os preços fixos,</a:t>
            </a:r>
          </a:p>
          <a:p>
            <a:r>
              <a:rPr lang="en-US" sz="1600" b="1"/>
              <a:t>desloca a curva de demanda </a:t>
            </a:r>
          </a:p>
          <a:p>
            <a:r>
              <a:rPr lang="en-US" sz="1600" b="1"/>
              <a:t>do consumidor para a direita.  </a:t>
            </a:r>
          </a:p>
        </p:txBody>
      </p:sp>
      <p:grpSp>
        <p:nvGrpSpPr>
          <p:cNvPr id="122911" name="Group 31"/>
          <p:cNvGrpSpPr>
            <a:grpSpLocks/>
          </p:cNvGrpSpPr>
          <p:nvPr/>
        </p:nvGrpSpPr>
        <p:grpSpPr bwMode="auto">
          <a:xfrm>
            <a:off x="1366838" y="3500438"/>
            <a:ext cx="4640262" cy="393700"/>
            <a:chOff x="861" y="2205"/>
            <a:chExt cx="2923" cy="248"/>
          </a:xfrm>
        </p:grpSpPr>
        <p:sp>
          <p:nvSpPr>
            <p:cNvPr id="122891" name="Rectangle 11"/>
            <p:cNvSpPr>
              <a:spLocks noChangeArrowheads="1"/>
            </p:cNvSpPr>
            <p:nvPr/>
          </p:nvSpPr>
          <p:spPr bwMode="auto">
            <a:xfrm>
              <a:off x="861" y="2205"/>
              <a:ext cx="514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$1,00</a:t>
              </a:r>
            </a:p>
          </p:txBody>
        </p:sp>
        <p:sp>
          <p:nvSpPr>
            <p:cNvPr id="122898" name="Line 18"/>
            <p:cNvSpPr>
              <a:spLocks noChangeShapeType="1"/>
            </p:cNvSpPr>
            <p:nvPr/>
          </p:nvSpPr>
          <p:spPr bwMode="auto">
            <a:xfrm>
              <a:off x="1401" y="2352"/>
              <a:ext cx="2383" cy="0"/>
            </a:xfrm>
            <a:prstGeom prst="line">
              <a:avLst/>
            </a:prstGeom>
            <a:noFill/>
            <a:ln w="38100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22912" name="Group 32"/>
          <p:cNvGrpSpPr>
            <a:grpSpLocks/>
          </p:cNvGrpSpPr>
          <p:nvPr/>
        </p:nvGrpSpPr>
        <p:grpSpPr bwMode="auto">
          <a:xfrm>
            <a:off x="2359025" y="3048000"/>
            <a:ext cx="3130550" cy="3303588"/>
            <a:chOff x="1486" y="1920"/>
            <a:chExt cx="1972" cy="2081"/>
          </a:xfrm>
        </p:grpSpPr>
        <p:sp>
          <p:nvSpPr>
            <p:cNvPr id="122892" name="Rectangle 12"/>
            <p:cNvSpPr>
              <a:spLocks noChangeArrowheads="1"/>
            </p:cNvSpPr>
            <p:nvPr/>
          </p:nvSpPr>
          <p:spPr bwMode="auto">
            <a:xfrm>
              <a:off x="1677" y="3753"/>
              <a:ext cx="203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4</a:t>
              </a:r>
            </a:p>
          </p:txBody>
        </p:sp>
        <p:sp>
          <p:nvSpPr>
            <p:cNvPr id="122895" name="Line 15"/>
            <p:cNvSpPr>
              <a:spLocks noChangeShapeType="1"/>
            </p:cNvSpPr>
            <p:nvPr/>
          </p:nvSpPr>
          <p:spPr bwMode="auto">
            <a:xfrm>
              <a:off x="1776" y="2361"/>
              <a:ext cx="0" cy="142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2899" name="Freeform 19"/>
            <p:cNvSpPr>
              <a:spLocks/>
            </p:cNvSpPr>
            <p:nvPr/>
          </p:nvSpPr>
          <p:spPr bwMode="auto">
            <a:xfrm>
              <a:off x="1486" y="1920"/>
              <a:ext cx="1684" cy="14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2" y="220"/>
                </a:cxn>
                <a:cxn ang="0">
                  <a:pos x="309" y="435"/>
                </a:cxn>
                <a:cxn ang="0">
                  <a:pos x="390" y="538"/>
                </a:cxn>
                <a:cxn ang="0">
                  <a:pos x="481" y="640"/>
                </a:cxn>
                <a:cxn ang="0">
                  <a:pos x="573" y="737"/>
                </a:cxn>
                <a:cxn ang="0">
                  <a:pos x="674" y="828"/>
                </a:cxn>
                <a:cxn ang="0">
                  <a:pos x="780" y="914"/>
                </a:cxn>
                <a:cxn ang="0">
                  <a:pos x="897" y="1000"/>
                </a:cxn>
                <a:cxn ang="0">
                  <a:pos x="1019" y="1081"/>
                </a:cxn>
                <a:cxn ang="0">
                  <a:pos x="1146" y="1156"/>
                </a:cxn>
                <a:cxn ang="0">
                  <a:pos x="1409" y="1301"/>
                </a:cxn>
                <a:cxn ang="0">
                  <a:pos x="1683" y="1441"/>
                </a:cxn>
              </a:cxnLst>
              <a:rect l="0" t="0" r="r" b="b"/>
              <a:pathLst>
                <a:path w="1684" h="1442">
                  <a:moveTo>
                    <a:pt x="0" y="0"/>
                  </a:moveTo>
                  <a:lnTo>
                    <a:pt x="152" y="220"/>
                  </a:lnTo>
                  <a:lnTo>
                    <a:pt x="309" y="435"/>
                  </a:lnTo>
                  <a:lnTo>
                    <a:pt x="390" y="538"/>
                  </a:lnTo>
                  <a:lnTo>
                    <a:pt x="481" y="640"/>
                  </a:lnTo>
                  <a:lnTo>
                    <a:pt x="573" y="737"/>
                  </a:lnTo>
                  <a:lnTo>
                    <a:pt x="674" y="828"/>
                  </a:lnTo>
                  <a:lnTo>
                    <a:pt x="780" y="914"/>
                  </a:lnTo>
                  <a:lnTo>
                    <a:pt x="897" y="1000"/>
                  </a:lnTo>
                  <a:lnTo>
                    <a:pt x="1019" y="1081"/>
                  </a:lnTo>
                  <a:lnTo>
                    <a:pt x="1146" y="1156"/>
                  </a:lnTo>
                  <a:lnTo>
                    <a:pt x="1409" y="1301"/>
                  </a:lnTo>
                  <a:lnTo>
                    <a:pt x="1683" y="1441"/>
                  </a:lnTo>
                </a:path>
              </a:pathLst>
            </a:custGeom>
            <a:noFill/>
            <a:ln w="50800" cap="rnd" cmpd="sng">
              <a:solidFill>
                <a:srgbClr val="00279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22902" name="Rectangle 22"/>
            <p:cNvSpPr>
              <a:spLocks noChangeArrowheads="1"/>
            </p:cNvSpPr>
            <p:nvPr/>
          </p:nvSpPr>
          <p:spPr bwMode="auto">
            <a:xfrm>
              <a:off x="3203" y="3333"/>
              <a:ext cx="25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i="1"/>
                <a:t>D</a:t>
              </a:r>
              <a:r>
                <a:rPr lang="en-US" sz="1600" b="1" i="1" baseline="-25000"/>
                <a:t>1</a:t>
              </a:r>
            </a:p>
          </p:txBody>
        </p:sp>
        <p:sp>
          <p:nvSpPr>
            <p:cNvPr id="122905" name="Oval 25"/>
            <p:cNvSpPr>
              <a:spLocks noChangeArrowheads="1"/>
            </p:cNvSpPr>
            <p:nvPr/>
          </p:nvSpPr>
          <p:spPr bwMode="auto">
            <a:xfrm>
              <a:off x="1728" y="2304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2908" name="Rectangle 28"/>
            <p:cNvSpPr>
              <a:spLocks noChangeArrowheads="1"/>
            </p:cNvSpPr>
            <p:nvPr/>
          </p:nvSpPr>
          <p:spPr bwMode="auto">
            <a:xfrm>
              <a:off x="1811" y="2118"/>
              <a:ext cx="21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 i="1"/>
                <a:t>E</a:t>
              </a:r>
            </a:p>
          </p:txBody>
        </p:sp>
      </p:grpSp>
      <p:grpSp>
        <p:nvGrpSpPr>
          <p:cNvPr id="122913" name="Group 33"/>
          <p:cNvGrpSpPr>
            <a:grpSpLocks/>
          </p:cNvGrpSpPr>
          <p:nvPr/>
        </p:nvGrpSpPr>
        <p:grpSpPr bwMode="auto">
          <a:xfrm>
            <a:off x="2894013" y="2744788"/>
            <a:ext cx="2992437" cy="3606800"/>
            <a:chOff x="1823" y="1729"/>
            <a:chExt cx="1885" cy="2272"/>
          </a:xfrm>
        </p:grpSpPr>
        <p:sp>
          <p:nvSpPr>
            <p:cNvPr id="122893" name="Rectangle 13"/>
            <p:cNvSpPr>
              <a:spLocks noChangeArrowheads="1"/>
            </p:cNvSpPr>
            <p:nvPr/>
          </p:nvSpPr>
          <p:spPr bwMode="auto">
            <a:xfrm>
              <a:off x="2157" y="3753"/>
              <a:ext cx="292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10</a:t>
              </a:r>
            </a:p>
          </p:txBody>
        </p:sp>
        <p:sp>
          <p:nvSpPr>
            <p:cNvPr id="122896" name="Line 16"/>
            <p:cNvSpPr>
              <a:spLocks noChangeShapeType="1"/>
            </p:cNvSpPr>
            <p:nvPr/>
          </p:nvSpPr>
          <p:spPr bwMode="auto">
            <a:xfrm flipV="1">
              <a:off x="2304" y="2345"/>
              <a:ext cx="0" cy="14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2900" name="Freeform 20"/>
            <p:cNvSpPr>
              <a:spLocks/>
            </p:cNvSpPr>
            <p:nvPr/>
          </p:nvSpPr>
          <p:spPr bwMode="auto">
            <a:xfrm>
              <a:off x="1823" y="1729"/>
              <a:ext cx="1683" cy="14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1" y="218"/>
                </a:cxn>
                <a:cxn ang="0">
                  <a:pos x="302" y="436"/>
                </a:cxn>
                <a:cxn ang="0">
                  <a:pos x="387" y="537"/>
                </a:cxn>
                <a:cxn ang="0">
                  <a:pos x="476" y="639"/>
                </a:cxn>
                <a:cxn ang="0">
                  <a:pos x="572" y="735"/>
                </a:cxn>
                <a:cxn ang="0">
                  <a:pos x="673" y="826"/>
                </a:cxn>
                <a:cxn ang="0">
                  <a:pos x="779" y="913"/>
                </a:cxn>
                <a:cxn ang="0">
                  <a:pos x="897" y="999"/>
                </a:cxn>
                <a:cxn ang="0">
                  <a:pos x="1020" y="1080"/>
                </a:cxn>
                <a:cxn ang="0">
                  <a:pos x="1144" y="1156"/>
                </a:cxn>
                <a:cxn ang="0">
                  <a:pos x="1413" y="1298"/>
                </a:cxn>
                <a:cxn ang="0">
                  <a:pos x="1682" y="1440"/>
                </a:cxn>
              </a:cxnLst>
              <a:rect l="0" t="0" r="r" b="b"/>
              <a:pathLst>
                <a:path w="1683" h="1441">
                  <a:moveTo>
                    <a:pt x="0" y="0"/>
                  </a:moveTo>
                  <a:lnTo>
                    <a:pt x="151" y="218"/>
                  </a:lnTo>
                  <a:lnTo>
                    <a:pt x="302" y="436"/>
                  </a:lnTo>
                  <a:lnTo>
                    <a:pt x="387" y="537"/>
                  </a:lnTo>
                  <a:lnTo>
                    <a:pt x="476" y="639"/>
                  </a:lnTo>
                  <a:lnTo>
                    <a:pt x="572" y="735"/>
                  </a:lnTo>
                  <a:lnTo>
                    <a:pt x="673" y="826"/>
                  </a:lnTo>
                  <a:lnTo>
                    <a:pt x="779" y="913"/>
                  </a:lnTo>
                  <a:lnTo>
                    <a:pt x="897" y="999"/>
                  </a:lnTo>
                  <a:lnTo>
                    <a:pt x="1020" y="1080"/>
                  </a:lnTo>
                  <a:lnTo>
                    <a:pt x="1144" y="1156"/>
                  </a:lnTo>
                  <a:lnTo>
                    <a:pt x="1413" y="1298"/>
                  </a:lnTo>
                  <a:lnTo>
                    <a:pt x="1682" y="1440"/>
                  </a:lnTo>
                </a:path>
              </a:pathLst>
            </a:custGeom>
            <a:noFill/>
            <a:ln w="50800" cap="rnd" cmpd="sng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22903" name="Rectangle 23"/>
            <p:cNvSpPr>
              <a:spLocks noChangeArrowheads="1"/>
            </p:cNvSpPr>
            <p:nvPr/>
          </p:nvSpPr>
          <p:spPr bwMode="auto">
            <a:xfrm>
              <a:off x="3453" y="3117"/>
              <a:ext cx="25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i="1"/>
                <a:t>D</a:t>
              </a:r>
              <a:r>
                <a:rPr lang="en-US" sz="1600" b="1" i="1" baseline="-25000"/>
                <a:t>2</a:t>
              </a:r>
            </a:p>
          </p:txBody>
        </p:sp>
        <p:sp>
          <p:nvSpPr>
            <p:cNvPr id="122906" name="Oval 26"/>
            <p:cNvSpPr>
              <a:spLocks noChangeArrowheads="1"/>
            </p:cNvSpPr>
            <p:nvPr/>
          </p:nvSpPr>
          <p:spPr bwMode="auto">
            <a:xfrm>
              <a:off x="2256" y="2304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2909" name="Rectangle 29"/>
            <p:cNvSpPr>
              <a:spLocks noChangeArrowheads="1"/>
            </p:cNvSpPr>
            <p:nvPr/>
          </p:nvSpPr>
          <p:spPr bwMode="auto">
            <a:xfrm>
              <a:off x="2301" y="2118"/>
              <a:ext cx="22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 i="1"/>
                <a:t>G</a:t>
              </a:r>
            </a:p>
          </p:txBody>
        </p:sp>
      </p:grpSp>
      <p:grpSp>
        <p:nvGrpSpPr>
          <p:cNvPr id="122915" name="Group 35"/>
          <p:cNvGrpSpPr>
            <a:grpSpLocks/>
          </p:cNvGrpSpPr>
          <p:nvPr/>
        </p:nvGrpSpPr>
        <p:grpSpPr bwMode="auto">
          <a:xfrm>
            <a:off x="3352800" y="2365375"/>
            <a:ext cx="3067050" cy="3986213"/>
            <a:chOff x="2112" y="1490"/>
            <a:chExt cx="1932" cy="2511"/>
          </a:xfrm>
        </p:grpSpPr>
        <p:sp>
          <p:nvSpPr>
            <p:cNvPr id="122894" name="Rectangle 14"/>
            <p:cNvSpPr>
              <a:spLocks noChangeArrowheads="1"/>
            </p:cNvSpPr>
            <p:nvPr/>
          </p:nvSpPr>
          <p:spPr bwMode="auto">
            <a:xfrm>
              <a:off x="2685" y="3753"/>
              <a:ext cx="292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16</a:t>
              </a:r>
              <a:endParaRPr lang="en-US" b="1">
                <a:solidFill>
                  <a:srgbClr val="FF3300"/>
                </a:solidFill>
              </a:endParaRPr>
            </a:p>
          </p:txBody>
        </p:sp>
        <p:sp>
          <p:nvSpPr>
            <p:cNvPr id="122897" name="Line 17"/>
            <p:cNvSpPr>
              <a:spLocks noChangeShapeType="1"/>
            </p:cNvSpPr>
            <p:nvPr/>
          </p:nvSpPr>
          <p:spPr bwMode="auto">
            <a:xfrm flipV="1">
              <a:off x="2832" y="2345"/>
              <a:ext cx="0" cy="14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2901" name="Freeform 21"/>
            <p:cNvSpPr>
              <a:spLocks/>
            </p:cNvSpPr>
            <p:nvPr/>
          </p:nvSpPr>
          <p:spPr bwMode="auto">
            <a:xfrm>
              <a:off x="2112" y="1490"/>
              <a:ext cx="1682" cy="14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221"/>
                </a:cxn>
                <a:cxn ang="0">
                  <a:pos x="303" y="431"/>
                </a:cxn>
                <a:cxn ang="0">
                  <a:pos x="479" y="638"/>
                </a:cxn>
                <a:cxn ang="0">
                  <a:pos x="570" y="731"/>
                </a:cxn>
                <a:cxn ang="0">
                  <a:pos x="674" y="825"/>
                </a:cxn>
                <a:cxn ang="0">
                  <a:pos x="783" y="914"/>
                </a:cxn>
                <a:cxn ang="0">
                  <a:pos x="898" y="998"/>
                </a:cxn>
                <a:cxn ang="0">
                  <a:pos x="1147" y="1153"/>
                </a:cxn>
                <a:cxn ang="0">
                  <a:pos x="1408" y="1298"/>
                </a:cxn>
                <a:cxn ang="0">
                  <a:pos x="1681" y="1439"/>
                </a:cxn>
              </a:cxnLst>
              <a:rect l="0" t="0" r="r" b="b"/>
              <a:pathLst>
                <a:path w="1682" h="1440">
                  <a:moveTo>
                    <a:pt x="0" y="0"/>
                  </a:moveTo>
                  <a:lnTo>
                    <a:pt x="146" y="221"/>
                  </a:lnTo>
                  <a:lnTo>
                    <a:pt x="303" y="431"/>
                  </a:lnTo>
                  <a:lnTo>
                    <a:pt x="479" y="638"/>
                  </a:lnTo>
                  <a:lnTo>
                    <a:pt x="570" y="731"/>
                  </a:lnTo>
                  <a:lnTo>
                    <a:pt x="674" y="825"/>
                  </a:lnTo>
                  <a:lnTo>
                    <a:pt x="783" y="914"/>
                  </a:lnTo>
                  <a:lnTo>
                    <a:pt x="898" y="998"/>
                  </a:lnTo>
                  <a:lnTo>
                    <a:pt x="1147" y="1153"/>
                  </a:lnTo>
                  <a:lnTo>
                    <a:pt x="1408" y="1298"/>
                  </a:lnTo>
                  <a:lnTo>
                    <a:pt x="1681" y="1439"/>
                  </a:lnTo>
                </a:path>
              </a:pathLst>
            </a:custGeom>
            <a:noFill/>
            <a:ln w="50800" cap="rnd" cmpd="sng">
              <a:solidFill>
                <a:srgbClr val="99CC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22904" name="Rectangle 24"/>
            <p:cNvSpPr>
              <a:spLocks noChangeArrowheads="1"/>
            </p:cNvSpPr>
            <p:nvPr/>
          </p:nvSpPr>
          <p:spPr bwMode="auto">
            <a:xfrm>
              <a:off x="3789" y="2877"/>
              <a:ext cx="25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i="1"/>
                <a:t>D</a:t>
              </a:r>
              <a:r>
                <a:rPr lang="en-US" sz="1600" b="1" i="1" baseline="-25000"/>
                <a:t>3</a:t>
              </a:r>
            </a:p>
          </p:txBody>
        </p:sp>
        <p:sp>
          <p:nvSpPr>
            <p:cNvPr id="122907" name="Oval 27"/>
            <p:cNvSpPr>
              <a:spLocks noChangeArrowheads="1"/>
            </p:cNvSpPr>
            <p:nvPr/>
          </p:nvSpPr>
          <p:spPr bwMode="auto">
            <a:xfrm>
              <a:off x="2784" y="2304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2910" name="Rectangle 30"/>
            <p:cNvSpPr>
              <a:spLocks noChangeArrowheads="1"/>
            </p:cNvSpPr>
            <p:nvPr/>
          </p:nvSpPr>
          <p:spPr bwMode="auto">
            <a:xfrm>
              <a:off x="2829" y="2118"/>
              <a:ext cx="21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 i="1"/>
                <a:t>H</a:t>
              </a:r>
            </a:p>
          </p:txBody>
        </p:sp>
      </p:grpSp>
      <p:sp>
        <p:nvSpPr>
          <p:cNvPr id="122916" name="Text Box 36"/>
          <p:cNvSpPr txBox="1">
            <a:spLocks noChangeArrowheads="1"/>
          </p:cNvSpPr>
          <p:nvPr/>
        </p:nvSpPr>
        <p:spPr bwMode="auto">
          <a:xfrm>
            <a:off x="3719513" y="1338263"/>
            <a:ext cx="5081587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2800" b="1"/>
              <a:t>Efeito de variações no preço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8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8EBB8553-E303-462A-B96B-A956D788CDE1}" type="slidenum">
              <a:rPr lang="en-US"/>
              <a:pPr/>
              <a:t>14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Demanda individual</a:t>
            </a:r>
          </a:p>
        </p:txBody>
      </p:sp>
      <p:sp>
        <p:nvSpPr>
          <p:cNvPr id="1249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143000" y="2203450"/>
            <a:ext cx="7272338" cy="37401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pPr lvl="1"/>
            <a:r>
              <a:rPr lang="en-US"/>
              <a:t>A curva renda-consumo especifica as combinações de alimento e vestuário maximizadoras da utilidade, associadas a cada um dos possíveis níveis de renda.</a:t>
            </a:r>
          </a:p>
        </p:txBody>
      </p:sp>
      <p:sp>
        <p:nvSpPr>
          <p:cNvPr id="124937" name="Text Box 9"/>
          <p:cNvSpPr txBox="1">
            <a:spLocks noChangeArrowheads="1"/>
          </p:cNvSpPr>
          <p:nvPr/>
        </p:nvSpPr>
        <p:spPr bwMode="auto">
          <a:xfrm>
            <a:off x="1446213" y="1458913"/>
            <a:ext cx="5081587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2800" b="1"/>
              <a:t>Modificações na renda</a:t>
            </a:r>
          </a:p>
        </p:txBody>
      </p:sp>
    </p:spTree>
  </p:cSld>
  <p:clrMapOvr>
    <a:masterClrMapping/>
  </p:clrMapOvr>
  <p:transition spd="med">
    <p:zoom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8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74E3635-9F43-4480-A7F7-2C39285D029E}" type="slidenum">
              <a:rPr lang="en-US"/>
              <a:pPr/>
              <a:t>15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Demanda individual</a:t>
            </a:r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70000"/>
              </a:spcBef>
              <a:buFont typeface="Wingdings" pitchFamily="2" charset="2"/>
              <a:buNone/>
            </a:pPr>
            <a:endParaRPr lang="en-US"/>
          </a:p>
          <a:p>
            <a:pPr lvl="1">
              <a:buSzPct val="75000"/>
            </a:pPr>
            <a:r>
              <a:rPr lang="en-US"/>
              <a:t>Um aumento da renda desloca a linha de orçamento para a direita, aumentando o consumo ao longo da curva renda-consumo.</a:t>
            </a:r>
          </a:p>
          <a:p>
            <a:pPr lvl="1">
              <a:buSzPct val="75000"/>
            </a:pPr>
            <a:r>
              <a:rPr lang="en-US"/>
              <a:t>Simultaneamente, o aumento da renda desloca a curva de demanda para a direita.</a:t>
            </a:r>
          </a:p>
        </p:txBody>
      </p:sp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1446213" y="1458913"/>
            <a:ext cx="5081587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2800" b="1"/>
              <a:t>Modificações na renda</a:t>
            </a:r>
          </a:p>
        </p:txBody>
      </p:sp>
    </p:spTree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8769F35C-041D-4509-9AE3-EB2E5E86ECA5}" type="slidenum">
              <a:rPr lang="en-US"/>
              <a:pPr/>
              <a:t>16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Demanda individual</a:t>
            </a:r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57300" y="1308100"/>
            <a:ext cx="7272338" cy="4800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>
                <a:solidFill>
                  <a:srgbClr val="FB110B"/>
                </a:solidFill>
              </a:rPr>
              <a:t>Bens inferiores </a:t>
            </a:r>
            <a:r>
              <a:rPr lang="en-US" i="1">
                <a:solidFill>
                  <a:srgbClr val="FB110B"/>
                </a:solidFill>
              </a:rPr>
              <a:t>versus</a:t>
            </a:r>
            <a:r>
              <a:rPr lang="en-US">
                <a:solidFill>
                  <a:srgbClr val="FB110B"/>
                </a:solidFill>
              </a:rPr>
              <a:t> bens normais</a:t>
            </a:r>
            <a:endParaRPr lang="en-US"/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/>
              <a:t>Modificações na renda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/>
              <a:t>Quando a curva de renda-consumo apresenta uma inclinação positiva:</a:t>
            </a:r>
          </a:p>
          <a:p>
            <a:pPr lvl="2">
              <a:lnSpc>
                <a:spcPct val="90000"/>
              </a:lnSpc>
              <a:buSzPct val="50000"/>
            </a:pPr>
            <a:r>
              <a:rPr lang="en-US"/>
              <a:t>A quantidade demandada aumenta com a renda.</a:t>
            </a:r>
          </a:p>
          <a:p>
            <a:pPr lvl="2">
              <a:lnSpc>
                <a:spcPct val="90000"/>
              </a:lnSpc>
              <a:buSzPct val="50000"/>
            </a:pPr>
            <a:r>
              <a:rPr lang="en-US"/>
              <a:t>A elasticidade de renda da demanda é positiva.</a:t>
            </a:r>
          </a:p>
          <a:p>
            <a:pPr lvl="2">
              <a:lnSpc>
                <a:spcPct val="90000"/>
              </a:lnSpc>
              <a:buSzPct val="50000"/>
            </a:pPr>
            <a:r>
              <a:rPr lang="en-US"/>
              <a:t>O bem é um </a:t>
            </a:r>
            <a:r>
              <a:rPr lang="en-US">
                <a:solidFill>
                  <a:srgbClr val="FF3300"/>
                </a:solidFill>
              </a:rPr>
              <a:t>bem</a:t>
            </a:r>
            <a:r>
              <a:rPr lang="en-US"/>
              <a:t> </a:t>
            </a:r>
            <a:r>
              <a:rPr lang="en-US">
                <a:solidFill>
                  <a:srgbClr val="FF3300"/>
                </a:solidFill>
              </a:rPr>
              <a:t>normal.</a:t>
            </a:r>
          </a:p>
        </p:txBody>
      </p:sp>
    </p:spTree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8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B21EAFE1-5A76-4560-AB2E-EFAAAB5CD54C}" type="slidenum">
              <a:rPr lang="en-US"/>
              <a:pPr/>
              <a:t>17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309250" name="Rectangle 1026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9251" name="Rectangle 1027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9252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Demanda individual</a:t>
            </a:r>
          </a:p>
        </p:txBody>
      </p:sp>
      <p:sp>
        <p:nvSpPr>
          <p:cNvPr id="309253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1143000" y="2184400"/>
            <a:ext cx="7272338" cy="3759200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sz="2800"/>
              <a:t>Modificações na renda</a:t>
            </a:r>
          </a:p>
          <a:p>
            <a:pPr lvl="1">
              <a:buSzPct val="75000"/>
            </a:pPr>
            <a:r>
              <a:rPr lang="en-US" sz="2400"/>
              <a:t>Quando a curva de renda-consumo apresenta uma inclinação negativa:</a:t>
            </a:r>
          </a:p>
          <a:p>
            <a:pPr lvl="2">
              <a:buSzPct val="50000"/>
            </a:pPr>
            <a:r>
              <a:rPr lang="en-US" sz="2400"/>
              <a:t>A quantidade demandada diminui com a renda.</a:t>
            </a:r>
          </a:p>
          <a:p>
            <a:pPr lvl="2">
              <a:buSzPct val="50000"/>
            </a:pPr>
            <a:r>
              <a:rPr lang="en-US" sz="2400"/>
              <a:t>A elasticidade de renda da demanda é negativa.</a:t>
            </a:r>
          </a:p>
          <a:p>
            <a:pPr lvl="2">
              <a:buSzPct val="50000"/>
            </a:pPr>
            <a:r>
              <a:rPr lang="en-US" sz="2400"/>
              <a:t>O bem é um </a:t>
            </a:r>
            <a:r>
              <a:rPr lang="en-US" sz="2400">
                <a:solidFill>
                  <a:srgbClr val="FF3300"/>
                </a:solidFill>
              </a:rPr>
              <a:t>bem</a:t>
            </a:r>
            <a:r>
              <a:rPr lang="en-US" sz="2400"/>
              <a:t> </a:t>
            </a:r>
            <a:r>
              <a:rPr lang="en-US" sz="2400">
                <a:solidFill>
                  <a:srgbClr val="FF3300"/>
                </a:solidFill>
              </a:rPr>
              <a:t>inferior.</a:t>
            </a:r>
          </a:p>
        </p:txBody>
      </p:sp>
      <p:sp>
        <p:nvSpPr>
          <p:cNvPr id="309255" name="Text Box 1031"/>
          <p:cNvSpPr txBox="1">
            <a:spLocks noChangeArrowheads="1"/>
          </p:cNvSpPr>
          <p:nvPr/>
        </p:nvSpPr>
        <p:spPr bwMode="auto">
          <a:xfrm>
            <a:off x="482600" y="1477963"/>
            <a:ext cx="6450013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Bens inferiores </a:t>
            </a:r>
            <a:r>
              <a:rPr lang="en-US" sz="2800" b="1" i="1"/>
              <a:t>versus</a:t>
            </a:r>
            <a:r>
              <a:rPr lang="en-US" sz="2800" b="1"/>
              <a:t> bens normais</a:t>
            </a:r>
          </a:p>
        </p:txBody>
      </p:sp>
    </p:spTree>
  </p:cSld>
  <p:clrMapOvr>
    <a:masterClrMapping/>
  </p:clrMapOvr>
  <p:transition spd="med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43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D61EF355-D520-4544-A821-7293F6646840}" type="slidenum">
              <a:rPr lang="en-US"/>
              <a:pPr/>
              <a:t>18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Demanda individual</a:t>
            </a:r>
          </a:p>
        </p:txBody>
      </p:sp>
      <p:sp>
        <p:nvSpPr>
          <p:cNvPr id="141320" name="Rectangle 8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1321" name="Rectangle 9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1322" name="Rectangle 10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1323" name="Line 11"/>
          <p:cNvSpPr>
            <a:spLocks noChangeShapeType="1"/>
          </p:cNvSpPr>
          <p:nvPr/>
        </p:nvSpPr>
        <p:spPr bwMode="auto">
          <a:xfrm>
            <a:off x="2209800" y="1538288"/>
            <a:ext cx="0" cy="4443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1324" name="Rectangle 12"/>
          <p:cNvSpPr>
            <a:spLocks noChangeArrowheads="1"/>
          </p:cNvSpPr>
          <p:nvPr/>
        </p:nvSpPr>
        <p:spPr bwMode="auto">
          <a:xfrm>
            <a:off x="6470650" y="5651500"/>
            <a:ext cx="23526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Hambúrguer</a:t>
            </a:r>
          </a:p>
          <a:p>
            <a:r>
              <a:rPr lang="en-US" sz="1800" b="1"/>
              <a:t> (unidades por mês)</a:t>
            </a:r>
          </a:p>
        </p:txBody>
      </p:sp>
      <p:sp>
        <p:nvSpPr>
          <p:cNvPr id="141325" name="Line 13"/>
          <p:cNvSpPr>
            <a:spLocks noChangeShapeType="1"/>
          </p:cNvSpPr>
          <p:nvPr/>
        </p:nvSpPr>
        <p:spPr bwMode="auto">
          <a:xfrm>
            <a:off x="2224088" y="5962650"/>
            <a:ext cx="42402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1333" name="Rectangle 21"/>
          <p:cNvSpPr>
            <a:spLocks noChangeArrowheads="1"/>
          </p:cNvSpPr>
          <p:nvPr/>
        </p:nvSpPr>
        <p:spPr bwMode="auto">
          <a:xfrm>
            <a:off x="165100" y="1295400"/>
            <a:ext cx="1692275" cy="912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/>
              <a:t>Bife</a:t>
            </a:r>
          </a:p>
          <a:p>
            <a:pPr algn="r"/>
            <a:r>
              <a:rPr lang="en-US" sz="1800" b="1"/>
              <a:t>(unidades por</a:t>
            </a:r>
          </a:p>
          <a:p>
            <a:pPr algn="r"/>
            <a:r>
              <a:rPr lang="en-US" sz="1800" b="1"/>
              <a:t>mês)</a:t>
            </a:r>
          </a:p>
        </p:txBody>
      </p:sp>
      <p:grpSp>
        <p:nvGrpSpPr>
          <p:cNvPr id="141358" name="Group 46"/>
          <p:cNvGrpSpPr>
            <a:grpSpLocks/>
          </p:cNvGrpSpPr>
          <p:nvPr/>
        </p:nvGrpSpPr>
        <p:grpSpPr bwMode="auto">
          <a:xfrm>
            <a:off x="1747838" y="1443038"/>
            <a:ext cx="4778375" cy="4878387"/>
            <a:chOff x="1101" y="909"/>
            <a:chExt cx="3010" cy="3073"/>
          </a:xfrm>
        </p:grpSpPr>
        <p:sp>
          <p:nvSpPr>
            <p:cNvPr id="141315" name="Line 3"/>
            <p:cNvSpPr>
              <a:spLocks noChangeShapeType="1"/>
            </p:cNvSpPr>
            <p:nvPr/>
          </p:nvSpPr>
          <p:spPr bwMode="auto">
            <a:xfrm>
              <a:off x="1409" y="1025"/>
              <a:ext cx="2559" cy="2751"/>
            </a:xfrm>
            <a:prstGeom prst="line">
              <a:avLst/>
            </a:prstGeom>
            <a:noFill/>
            <a:ln w="5080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1316" name="Freeform 4"/>
            <p:cNvSpPr>
              <a:spLocks/>
            </p:cNvSpPr>
            <p:nvPr/>
          </p:nvSpPr>
          <p:spPr bwMode="auto">
            <a:xfrm>
              <a:off x="1729" y="1152"/>
              <a:ext cx="1057" cy="10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18"/>
                </a:cxn>
                <a:cxn ang="0">
                  <a:pos x="18" y="39"/>
                </a:cxn>
                <a:cxn ang="0">
                  <a:pos x="49" y="89"/>
                </a:cxn>
                <a:cxn ang="0">
                  <a:pos x="80" y="149"/>
                </a:cxn>
                <a:cxn ang="0">
                  <a:pos x="116" y="216"/>
                </a:cxn>
                <a:cxn ang="0">
                  <a:pos x="156" y="287"/>
                </a:cxn>
                <a:cxn ang="0">
                  <a:pos x="196" y="354"/>
                </a:cxn>
                <a:cxn ang="0">
                  <a:pos x="236" y="417"/>
                </a:cxn>
                <a:cxn ang="0">
                  <a:pos x="272" y="470"/>
                </a:cxn>
                <a:cxn ang="0">
                  <a:pos x="303" y="513"/>
                </a:cxn>
                <a:cxn ang="0">
                  <a:pos x="334" y="552"/>
                </a:cxn>
                <a:cxn ang="0">
                  <a:pos x="361" y="587"/>
                </a:cxn>
                <a:cxn ang="0">
                  <a:pos x="388" y="619"/>
                </a:cxn>
                <a:cxn ang="0">
                  <a:pos x="419" y="647"/>
                </a:cxn>
                <a:cxn ang="0">
                  <a:pos x="454" y="679"/>
                </a:cxn>
                <a:cxn ang="0">
                  <a:pos x="495" y="707"/>
                </a:cxn>
                <a:cxn ang="0">
                  <a:pos x="539" y="742"/>
                </a:cxn>
                <a:cxn ang="0">
                  <a:pos x="593" y="781"/>
                </a:cxn>
                <a:cxn ang="0">
                  <a:pos x="659" y="824"/>
                </a:cxn>
                <a:cxn ang="0">
                  <a:pos x="731" y="866"/>
                </a:cxn>
                <a:cxn ang="0">
                  <a:pos x="806" y="912"/>
                </a:cxn>
                <a:cxn ang="0">
                  <a:pos x="878" y="955"/>
                </a:cxn>
                <a:cxn ang="0">
                  <a:pos x="949" y="993"/>
                </a:cxn>
                <a:cxn ang="0">
                  <a:pos x="1007" y="1029"/>
                </a:cxn>
                <a:cxn ang="0">
                  <a:pos x="1056" y="1057"/>
                </a:cxn>
              </a:cxnLst>
              <a:rect l="0" t="0" r="r" b="b"/>
              <a:pathLst>
                <a:path w="1057" h="1058">
                  <a:moveTo>
                    <a:pt x="0" y="0"/>
                  </a:moveTo>
                  <a:lnTo>
                    <a:pt x="9" y="18"/>
                  </a:lnTo>
                  <a:lnTo>
                    <a:pt x="18" y="39"/>
                  </a:lnTo>
                  <a:lnTo>
                    <a:pt x="49" y="89"/>
                  </a:lnTo>
                  <a:lnTo>
                    <a:pt x="80" y="149"/>
                  </a:lnTo>
                  <a:lnTo>
                    <a:pt x="116" y="216"/>
                  </a:lnTo>
                  <a:lnTo>
                    <a:pt x="156" y="287"/>
                  </a:lnTo>
                  <a:lnTo>
                    <a:pt x="196" y="354"/>
                  </a:lnTo>
                  <a:lnTo>
                    <a:pt x="236" y="417"/>
                  </a:lnTo>
                  <a:lnTo>
                    <a:pt x="272" y="470"/>
                  </a:lnTo>
                  <a:lnTo>
                    <a:pt x="303" y="513"/>
                  </a:lnTo>
                  <a:lnTo>
                    <a:pt x="334" y="552"/>
                  </a:lnTo>
                  <a:lnTo>
                    <a:pt x="361" y="587"/>
                  </a:lnTo>
                  <a:lnTo>
                    <a:pt x="388" y="619"/>
                  </a:lnTo>
                  <a:lnTo>
                    <a:pt x="419" y="647"/>
                  </a:lnTo>
                  <a:lnTo>
                    <a:pt x="454" y="679"/>
                  </a:lnTo>
                  <a:lnTo>
                    <a:pt x="495" y="707"/>
                  </a:lnTo>
                  <a:lnTo>
                    <a:pt x="539" y="742"/>
                  </a:lnTo>
                  <a:lnTo>
                    <a:pt x="593" y="781"/>
                  </a:lnTo>
                  <a:lnTo>
                    <a:pt x="659" y="824"/>
                  </a:lnTo>
                  <a:lnTo>
                    <a:pt x="731" y="866"/>
                  </a:lnTo>
                  <a:lnTo>
                    <a:pt x="806" y="912"/>
                  </a:lnTo>
                  <a:lnTo>
                    <a:pt x="878" y="955"/>
                  </a:lnTo>
                  <a:lnTo>
                    <a:pt x="949" y="993"/>
                  </a:lnTo>
                  <a:lnTo>
                    <a:pt x="1007" y="1029"/>
                  </a:lnTo>
                  <a:lnTo>
                    <a:pt x="1056" y="1057"/>
                  </a:lnTo>
                </a:path>
              </a:pathLst>
            </a:custGeom>
            <a:noFill/>
            <a:ln w="50800" cap="rnd" cmpd="sng">
              <a:solidFill>
                <a:srgbClr val="CC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41326" name="Rectangle 14"/>
            <p:cNvSpPr>
              <a:spLocks noChangeArrowheads="1"/>
            </p:cNvSpPr>
            <p:nvPr/>
          </p:nvSpPr>
          <p:spPr bwMode="auto">
            <a:xfrm>
              <a:off x="1101" y="909"/>
              <a:ext cx="27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/>
                <a:t>15</a:t>
              </a:r>
            </a:p>
          </p:txBody>
        </p:sp>
        <p:sp>
          <p:nvSpPr>
            <p:cNvPr id="141335" name="Rectangle 23"/>
            <p:cNvSpPr>
              <a:spLocks noChangeArrowheads="1"/>
            </p:cNvSpPr>
            <p:nvPr/>
          </p:nvSpPr>
          <p:spPr bwMode="auto">
            <a:xfrm>
              <a:off x="3837" y="3753"/>
              <a:ext cx="27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/>
                <a:t>30</a:t>
              </a:r>
            </a:p>
          </p:txBody>
        </p:sp>
        <p:sp>
          <p:nvSpPr>
            <p:cNvPr id="141345" name="Oval 33"/>
            <p:cNvSpPr>
              <a:spLocks noChangeArrowheads="1"/>
            </p:cNvSpPr>
            <p:nvPr/>
          </p:nvSpPr>
          <p:spPr bwMode="auto">
            <a:xfrm>
              <a:off x="2112" y="1776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1346" name="Rectangle 34"/>
            <p:cNvSpPr>
              <a:spLocks noChangeArrowheads="1"/>
            </p:cNvSpPr>
            <p:nvPr/>
          </p:nvSpPr>
          <p:spPr bwMode="auto">
            <a:xfrm>
              <a:off x="2781" y="2061"/>
              <a:ext cx="25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i="1"/>
                <a:t>U</a:t>
              </a:r>
              <a:r>
                <a:rPr lang="en-US" sz="1600" b="1" i="1" baseline="-25000"/>
                <a:t>3</a:t>
              </a:r>
            </a:p>
          </p:txBody>
        </p:sp>
        <p:sp>
          <p:nvSpPr>
            <p:cNvPr id="141347" name="Rectangle 35"/>
            <p:cNvSpPr>
              <a:spLocks noChangeArrowheads="1"/>
            </p:cNvSpPr>
            <p:nvPr/>
          </p:nvSpPr>
          <p:spPr bwMode="auto">
            <a:xfrm>
              <a:off x="2253" y="1629"/>
              <a:ext cx="20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i="1"/>
                <a:t>C</a:t>
              </a:r>
            </a:p>
          </p:txBody>
        </p:sp>
      </p:grpSp>
      <p:sp>
        <p:nvSpPr>
          <p:cNvPr id="141349" name="Line 37"/>
          <p:cNvSpPr>
            <a:spLocks noChangeShapeType="1"/>
          </p:cNvSpPr>
          <p:nvPr/>
        </p:nvSpPr>
        <p:spPr bwMode="auto">
          <a:xfrm>
            <a:off x="3429000" y="2986088"/>
            <a:ext cx="0" cy="302101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1314" name="Freeform 2"/>
          <p:cNvSpPr>
            <a:spLocks/>
          </p:cNvSpPr>
          <p:nvPr/>
        </p:nvSpPr>
        <p:spPr bwMode="auto">
          <a:xfrm>
            <a:off x="2822575" y="2513013"/>
            <a:ext cx="862013" cy="2671762"/>
          </a:xfrm>
          <a:custGeom>
            <a:avLst/>
            <a:gdLst/>
            <a:ahLst/>
            <a:cxnLst>
              <a:cxn ang="0">
                <a:pos x="0" y="1682"/>
              </a:cxn>
              <a:cxn ang="0">
                <a:pos x="87" y="1656"/>
              </a:cxn>
              <a:cxn ang="0">
                <a:pos x="170" y="1625"/>
              </a:cxn>
              <a:cxn ang="0">
                <a:pos x="250" y="1593"/>
              </a:cxn>
              <a:cxn ang="0">
                <a:pos x="326" y="1551"/>
              </a:cxn>
              <a:cxn ang="0">
                <a:pos x="394" y="1504"/>
              </a:cxn>
              <a:cxn ang="0">
                <a:pos x="451" y="1447"/>
              </a:cxn>
              <a:cxn ang="0">
                <a:pos x="496" y="1379"/>
              </a:cxn>
              <a:cxn ang="0">
                <a:pos x="511" y="1337"/>
              </a:cxn>
              <a:cxn ang="0">
                <a:pos x="527" y="1295"/>
              </a:cxn>
              <a:cxn ang="0">
                <a:pos x="534" y="1248"/>
              </a:cxn>
              <a:cxn ang="0">
                <a:pos x="542" y="1191"/>
              </a:cxn>
              <a:cxn ang="0">
                <a:pos x="542" y="1128"/>
              </a:cxn>
              <a:cxn ang="0">
                <a:pos x="534" y="1060"/>
              </a:cxn>
              <a:cxn ang="0">
                <a:pos x="519" y="914"/>
              </a:cxn>
              <a:cxn ang="0">
                <a:pos x="489" y="763"/>
              </a:cxn>
              <a:cxn ang="0">
                <a:pos x="458" y="606"/>
              </a:cxn>
              <a:cxn ang="0">
                <a:pos x="428" y="465"/>
              </a:cxn>
              <a:cxn ang="0">
                <a:pos x="413" y="397"/>
              </a:cxn>
              <a:cxn ang="0">
                <a:pos x="401" y="339"/>
              </a:cxn>
              <a:cxn ang="0">
                <a:pos x="390" y="287"/>
              </a:cxn>
              <a:cxn ang="0">
                <a:pos x="383" y="240"/>
              </a:cxn>
              <a:cxn ang="0">
                <a:pos x="371" y="167"/>
              </a:cxn>
              <a:cxn ang="0">
                <a:pos x="360" y="115"/>
              </a:cxn>
              <a:cxn ang="0">
                <a:pos x="352" y="73"/>
              </a:cxn>
              <a:cxn ang="0">
                <a:pos x="348" y="47"/>
              </a:cxn>
              <a:cxn ang="0">
                <a:pos x="345" y="26"/>
              </a:cxn>
              <a:cxn ang="0">
                <a:pos x="341" y="16"/>
              </a:cxn>
              <a:cxn ang="0">
                <a:pos x="333" y="0"/>
              </a:cxn>
            </a:cxnLst>
            <a:rect l="0" t="0" r="r" b="b"/>
            <a:pathLst>
              <a:path w="543" h="1683">
                <a:moveTo>
                  <a:pt x="0" y="1682"/>
                </a:moveTo>
                <a:lnTo>
                  <a:pt x="87" y="1656"/>
                </a:lnTo>
                <a:lnTo>
                  <a:pt x="170" y="1625"/>
                </a:lnTo>
                <a:lnTo>
                  <a:pt x="250" y="1593"/>
                </a:lnTo>
                <a:lnTo>
                  <a:pt x="326" y="1551"/>
                </a:lnTo>
                <a:lnTo>
                  <a:pt x="394" y="1504"/>
                </a:lnTo>
                <a:lnTo>
                  <a:pt x="451" y="1447"/>
                </a:lnTo>
                <a:lnTo>
                  <a:pt x="496" y="1379"/>
                </a:lnTo>
                <a:lnTo>
                  <a:pt x="511" y="1337"/>
                </a:lnTo>
                <a:lnTo>
                  <a:pt x="527" y="1295"/>
                </a:lnTo>
                <a:lnTo>
                  <a:pt x="534" y="1248"/>
                </a:lnTo>
                <a:lnTo>
                  <a:pt x="542" y="1191"/>
                </a:lnTo>
                <a:lnTo>
                  <a:pt x="542" y="1128"/>
                </a:lnTo>
                <a:lnTo>
                  <a:pt x="534" y="1060"/>
                </a:lnTo>
                <a:lnTo>
                  <a:pt x="519" y="914"/>
                </a:lnTo>
                <a:lnTo>
                  <a:pt x="489" y="763"/>
                </a:lnTo>
                <a:lnTo>
                  <a:pt x="458" y="606"/>
                </a:lnTo>
                <a:lnTo>
                  <a:pt x="428" y="465"/>
                </a:lnTo>
                <a:lnTo>
                  <a:pt x="413" y="397"/>
                </a:lnTo>
                <a:lnTo>
                  <a:pt x="401" y="339"/>
                </a:lnTo>
                <a:lnTo>
                  <a:pt x="390" y="287"/>
                </a:lnTo>
                <a:lnTo>
                  <a:pt x="383" y="240"/>
                </a:lnTo>
                <a:lnTo>
                  <a:pt x="371" y="167"/>
                </a:lnTo>
                <a:lnTo>
                  <a:pt x="360" y="115"/>
                </a:lnTo>
                <a:lnTo>
                  <a:pt x="352" y="73"/>
                </a:lnTo>
                <a:lnTo>
                  <a:pt x="348" y="47"/>
                </a:lnTo>
                <a:lnTo>
                  <a:pt x="345" y="26"/>
                </a:lnTo>
                <a:lnTo>
                  <a:pt x="341" y="16"/>
                </a:lnTo>
                <a:lnTo>
                  <a:pt x="333" y="0"/>
                </a:lnTo>
              </a:path>
            </a:pathLst>
          </a:custGeom>
          <a:noFill/>
          <a:ln w="508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41350" name="Rectangle 38"/>
          <p:cNvSpPr>
            <a:spLocks noChangeArrowheads="1"/>
          </p:cNvSpPr>
          <p:nvPr/>
        </p:nvSpPr>
        <p:spPr bwMode="auto">
          <a:xfrm>
            <a:off x="3962400" y="1595438"/>
            <a:ext cx="1703388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600" b="1"/>
              <a:t>Curva</a:t>
            </a:r>
          </a:p>
          <a:p>
            <a:pPr algn="ctr"/>
            <a:r>
              <a:rPr lang="en-US" sz="1600" b="1"/>
              <a:t>renda-consumo</a:t>
            </a:r>
          </a:p>
        </p:txBody>
      </p:sp>
      <p:sp>
        <p:nvSpPr>
          <p:cNvPr id="141351" name="Line 39"/>
          <p:cNvSpPr>
            <a:spLocks noChangeShapeType="1"/>
          </p:cNvSpPr>
          <p:nvPr/>
        </p:nvSpPr>
        <p:spPr bwMode="auto">
          <a:xfrm flipH="1">
            <a:off x="3417888" y="2147888"/>
            <a:ext cx="633412" cy="3540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1352" name="Rectangle 40"/>
          <p:cNvSpPr>
            <a:spLocks noChangeArrowheads="1"/>
          </p:cNvSpPr>
          <p:nvPr/>
        </p:nvSpPr>
        <p:spPr bwMode="auto">
          <a:xfrm>
            <a:off x="6334125" y="3716338"/>
            <a:ext cx="2657475" cy="156845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600" b="1"/>
              <a:t>…mas o hambúrguer</a:t>
            </a:r>
          </a:p>
          <a:p>
            <a:pPr algn="ctr"/>
            <a:r>
              <a:rPr lang="en-US" sz="1600" b="1"/>
              <a:t>se torna um bem</a:t>
            </a:r>
          </a:p>
          <a:p>
            <a:pPr algn="ctr"/>
            <a:r>
              <a:rPr lang="en-US" sz="1600" b="1"/>
              <a:t>inferior quando a curva</a:t>
            </a:r>
          </a:p>
          <a:p>
            <a:pPr algn="ctr"/>
            <a:r>
              <a:rPr lang="en-US" sz="1600" b="1"/>
              <a:t>renda-consumo</a:t>
            </a:r>
          </a:p>
          <a:p>
            <a:pPr algn="ctr"/>
            <a:r>
              <a:rPr lang="en-US" sz="1600" b="1"/>
              <a:t>se inclina negativamente </a:t>
            </a:r>
          </a:p>
          <a:p>
            <a:pPr algn="ctr"/>
            <a:r>
              <a:rPr lang="en-US" sz="1600" b="1"/>
              <a:t>entre </a:t>
            </a:r>
            <a:r>
              <a:rPr lang="en-US" sz="1600" b="1" i="1"/>
              <a:t>B </a:t>
            </a:r>
            <a:r>
              <a:rPr lang="en-US" sz="1600" b="1"/>
              <a:t>e </a:t>
            </a:r>
            <a:r>
              <a:rPr lang="en-US" sz="1600" b="1" i="1"/>
              <a:t>C.</a:t>
            </a:r>
          </a:p>
        </p:txBody>
      </p:sp>
      <p:sp>
        <p:nvSpPr>
          <p:cNvPr id="141328" name="Rectangle 16"/>
          <p:cNvSpPr>
            <a:spLocks noChangeArrowheads="1"/>
          </p:cNvSpPr>
          <p:nvPr/>
        </p:nvSpPr>
        <p:spPr bwMode="auto">
          <a:xfrm>
            <a:off x="3435350" y="5919788"/>
            <a:ext cx="434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10</a:t>
            </a:r>
          </a:p>
        </p:txBody>
      </p:sp>
      <p:sp>
        <p:nvSpPr>
          <p:cNvPr id="141318" name="Line 6"/>
          <p:cNvSpPr>
            <a:spLocks noChangeShapeType="1"/>
          </p:cNvSpPr>
          <p:nvPr/>
        </p:nvSpPr>
        <p:spPr bwMode="auto">
          <a:xfrm>
            <a:off x="2247900" y="3113088"/>
            <a:ext cx="2843213" cy="2843212"/>
          </a:xfrm>
          <a:prstGeom prst="line">
            <a:avLst/>
          </a:prstGeom>
          <a:noFill/>
          <a:ln w="50800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1319" name="Line 7"/>
          <p:cNvSpPr>
            <a:spLocks noChangeShapeType="1"/>
          </p:cNvSpPr>
          <p:nvPr/>
        </p:nvSpPr>
        <p:spPr bwMode="auto">
          <a:xfrm>
            <a:off x="2247900" y="4560888"/>
            <a:ext cx="1395413" cy="1395412"/>
          </a:xfrm>
          <a:prstGeom prst="line">
            <a:avLst/>
          </a:prstGeom>
          <a:noFill/>
          <a:ln w="50800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1327" name="Rectangle 15"/>
          <p:cNvSpPr>
            <a:spLocks noChangeArrowheads="1"/>
          </p:cNvSpPr>
          <p:nvPr/>
        </p:nvSpPr>
        <p:spPr bwMode="auto">
          <a:xfrm>
            <a:off x="2673350" y="5919788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5</a:t>
            </a:r>
          </a:p>
        </p:txBody>
      </p:sp>
      <p:sp>
        <p:nvSpPr>
          <p:cNvPr id="141329" name="Rectangle 17"/>
          <p:cNvSpPr>
            <a:spLocks noChangeArrowheads="1"/>
          </p:cNvSpPr>
          <p:nvPr/>
        </p:nvSpPr>
        <p:spPr bwMode="auto">
          <a:xfrm>
            <a:off x="4806950" y="5919788"/>
            <a:ext cx="434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20</a:t>
            </a:r>
          </a:p>
        </p:txBody>
      </p:sp>
      <p:sp>
        <p:nvSpPr>
          <p:cNvPr id="141330" name="Line 18"/>
          <p:cNvSpPr>
            <a:spLocks noChangeShapeType="1"/>
          </p:cNvSpPr>
          <p:nvPr/>
        </p:nvSpPr>
        <p:spPr bwMode="auto">
          <a:xfrm>
            <a:off x="2830513" y="5233988"/>
            <a:ext cx="0" cy="69691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1332" name="Rectangle 20"/>
          <p:cNvSpPr>
            <a:spLocks noChangeArrowheads="1"/>
          </p:cNvSpPr>
          <p:nvPr/>
        </p:nvSpPr>
        <p:spPr bwMode="auto">
          <a:xfrm>
            <a:off x="1835150" y="4338638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5</a:t>
            </a:r>
          </a:p>
        </p:txBody>
      </p:sp>
      <p:sp>
        <p:nvSpPr>
          <p:cNvPr id="141334" name="Rectangle 22"/>
          <p:cNvSpPr>
            <a:spLocks noChangeArrowheads="1"/>
          </p:cNvSpPr>
          <p:nvPr/>
        </p:nvSpPr>
        <p:spPr bwMode="auto">
          <a:xfrm>
            <a:off x="1758950" y="2852738"/>
            <a:ext cx="434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10</a:t>
            </a:r>
          </a:p>
        </p:txBody>
      </p:sp>
      <p:sp>
        <p:nvSpPr>
          <p:cNvPr id="141336" name="Freeform 24"/>
          <p:cNvSpPr>
            <a:spLocks/>
          </p:cNvSpPr>
          <p:nvPr/>
        </p:nvSpPr>
        <p:spPr bwMode="auto">
          <a:xfrm>
            <a:off x="3059113" y="3546475"/>
            <a:ext cx="1679575" cy="1676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" y="37"/>
              </a:cxn>
              <a:cxn ang="0">
                <a:pos x="47" y="85"/>
              </a:cxn>
              <a:cxn ang="0">
                <a:pos x="81" y="149"/>
              </a:cxn>
              <a:cxn ang="0">
                <a:pos x="119" y="212"/>
              </a:cxn>
              <a:cxn ang="0">
                <a:pos x="200" y="350"/>
              </a:cxn>
              <a:cxn ang="0">
                <a:pos x="238" y="414"/>
              </a:cxn>
              <a:cxn ang="0">
                <a:pos x="271" y="467"/>
              </a:cxn>
              <a:cxn ang="0">
                <a:pos x="304" y="509"/>
              </a:cxn>
              <a:cxn ang="0">
                <a:pos x="333" y="546"/>
              </a:cxn>
              <a:cxn ang="0">
                <a:pos x="390" y="615"/>
              </a:cxn>
              <a:cxn ang="0">
                <a:pos x="457" y="673"/>
              </a:cxn>
              <a:cxn ang="0">
                <a:pos x="495" y="705"/>
              </a:cxn>
              <a:cxn ang="0">
                <a:pos x="538" y="742"/>
              </a:cxn>
              <a:cxn ang="0">
                <a:pos x="595" y="779"/>
              </a:cxn>
              <a:cxn ang="0">
                <a:pos x="657" y="822"/>
              </a:cxn>
              <a:cxn ang="0">
                <a:pos x="728" y="864"/>
              </a:cxn>
              <a:cxn ang="0">
                <a:pos x="805" y="912"/>
              </a:cxn>
              <a:cxn ang="0">
                <a:pos x="881" y="954"/>
              </a:cxn>
              <a:cxn ang="0">
                <a:pos x="947" y="991"/>
              </a:cxn>
              <a:cxn ang="0">
                <a:pos x="1009" y="1028"/>
              </a:cxn>
              <a:cxn ang="0">
                <a:pos x="1057" y="1055"/>
              </a:cxn>
            </a:cxnLst>
            <a:rect l="0" t="0" r="r" b="b"/>
            <a:pathLst>
              <a:path w="1058" h="1056">
                <a:moveTo>
                  <a:pt x="0" y="0"/>
                </a:moveTo>
                <a:lnTo>
                  <a:pt x="19" y="37"/>
                </a:lnTo>
                <a:lnTo>
                  <a:pt x="47" y="85"/>
                </a:lnTo>
                <a:lnTo>
                  <a:pt x="81" y="149"/>
                </a:lnTo>
                <a:lnTo>
                  <a:pt x="119" y="212"/>
                </a:lnTo>
                <a:lnTo>
                  <a:pt x="200" y="350"/>
                </a:lnTo>
                <a:lnTo>
                  <a:pt x="238" y="414"/>
                </a:lnTo>
                <a:lnTo>
                  <a:pt x="271" y="467"/>
                </a:lnTo>
                <a:lnTo>
                  <a:pt x="304" y="509"/>
                </a:lnTo>
                <a:lnTo>
                  <a:pt x="333" y="546"/>
                </a:lnTo>
                <a:lnTo>
                  <a:pt x="390" y="615"/>
                </a:lnTo>
                <a:lnTo>
                  <a:pt x="457" y="673"/>
                </a:lnTo>
                <a:lnTo>
                  <a:pt x="495" y="705"/>
                </a:lnTo>
                <a:lnTo>
                  <a:pt x="538" y="742"/>
                </a:lnTo>
                <a:lnTo>
                  <a:pt x="595" y="779"/>
                </a:lnTo>
                <a:lnTo>
                  <a:pt x="657" y="822"/>
                </a:lnTo>
                <a:lnTo>
                  <a:pt x="728" y="864"/>
                </a:lnTo>
                <a:lnTo>
                  <a:pt x="805" y="912"/>
                </a:lnTo>
                <a:lnTo>
                  <a:pt x="881" y="954"/>
                </a:lnTo>
                <a:lnTo>
                  <a:pt x="947" y="991"/>
                </a:lnTo>
                <a:lnTo>
                  <a:pt x="1009" y="1028"/>
                </a:lnTo>
                <a:lnTo>
                  <a:pt x="1057" y="1055"/>
                </a:lnTo>
              </a:path>
            </a:pathLst>
          </a:custGeom>
          <a:noFill/>
          <a:ln w="50800" cap="rnd" cmpd="sng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41337" name="Freeform 25"/>
          <p:cNvSpPr>
            <a:spLocks/>
          </p:cNvSpPr>
          <p:nvPr/>
        </p:nvSpPr>
        <p:spPr bwMode="auto">
          <a:xfrm>
            <a:off x="2293938" y="4308475"/>
            <a:ext cx="1454150" cy="1447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" y="29"/>
              </a:cxn>
              <a:cxn ang="0">
                <a:pos x="42" y="76"/>
              </a:cxn>
              <a:cxn ang="0">
                <a:pos x="72" y="129"/>
              </a:cxn>
              <a:cxn ang="0">
                <a:pos x="106" y="187"/>
              </a:cxn>
              <a:cxn ang="0">
                <a:pos x="173" y="304"/>
              </a:cxn>
              <a:cxn ang="0">
                <a:pos x="207" y="356"/>
              </a:cxn>
              <a:cxn ang="0">
                <a:pos x="237" y="403"/>
              </a:cxn>
              <a:cxn ang="0">
                <a:pos x="264" y="438"/>
              </a:cxn>
              <a:cxn ang="0">
                <a:pos x="290" y="473"/>
              </a:cxn>
              <a:cxn ang="0">
                <a:pos x="339" y="532"/>
              </a:cxn>
              <a:cxn ang="0">
                <a:pos x="365" y="555"/>
              </a:cxn>
              <a:cxn ang="0">
                <a:pos x="395" y="584"/>
              </a:cxn>
              <a:cxn ang="0">
                <a:pos x="429" y="613"/>
              </a:cxn>
              <a:cxn ang="0">
                <a:pos x="467" y="642"/>
              </a:cxn>
              <a:cxn ang="0">
                <a:pos x="516" y="677"/>
              </a:cxn>
              <a:cxn ang="0">
                <a:pos x="572" y="712"/>
              </a:cxn>
              <a:cxn ang="0">
                <a:pos x="633" y="748"/>
              </a:cxn>
              <a:cxn ang="0">
                <a:pos x="697" y="788"/>
              </a:cxn>
              <a:cxn ang="0">
                <a:pos x="761" y="823"/>
              </a:cxn>
              <a:cxn ang="0">
                <a:pos x="821" y="858"/>
              </a:cxn>
              <a:cxn ang="0">
                <a:pos x="874" y="888"/>
              </a:cxn>
              <a:cxn ang="0">
                <a:pos x="915" y="911"/>
              </a:cxn>
            </a:cxnLst>
            <a:rect l="0" t="0" r="r" b="b"/>
            <a:pathLst>
              <a:path w="916" h="912">
                <a:moveTo>
                  <a:pt x="0" y="0"/>
                </a:moveTo>
                <a:lnTo>
                  <a:pt x="19" y="29"/>
                </a:lnTo>
                <a:lnTo>
                  <a:pt x="42" y="76"/>
                </a:lnTo>
                <a:lnTo>
                  <a:pt x="72" y="129"/>
                </a:lnTo>
                <a:lnTo>
                  <a:pt x="106" y="187"/>
                </a:lnTo>
                <a:lnTo>
                  <a:pt x="173" y="304"/>
                </a:lnTo>
                <a:lnTo>
                  <a:pt x="207" y="356"/>
                </a:lnTo>
                <a:lnTo>
                  <a:pt x="237" y="403"/>
                </a:lnTo>
                <a:lnTo>
                  <a:pt x="264" y="438"/>
                </a:lnTo>
                <a:lnTo>
                  <a:pt x="290" y="473"/>
                </a:lnTo>
                <a:lnTo>
                  <a:pt x="339" y="532"/>
                </a:lnTo>
                <a:lnTo>
                  <a:pt x="365" y="555"/>
                </a:lnTo>
                <a:lnTo>
                  <a:pt x="395" y="584"/>
                </a:lnTo>
                <a:lnTo>
                  <a:pt x="429" y="613"/>
                </a:lnTo>
                <a:lnTo>
                  <a:pt x="467" y="642"/>
                </a:lnTo>
                <a:lnTo>
                  <a:pt x="516" y="677"/>
                </a:lnTo>
                <a:lnTo>
                  <a:pt x="572" y="712"/>
                </a:lnTo>
                <a:lnTo>
                  <a:pt x="633" y="748"/>
                </a:lnTo>
                <a:lnTo>
                  <a:pt x="697" y="788"/>
                </a:lnTo>
                <a:lnTo>
                  <a:pt x="761" y="823"/>
                </a:lnTo>
                <a:lnTo>
                  <a:pt x="821" y="858"/>
                </a:lnTo>
                <a:lnTo>
                  <a:pt x="874" y="888"/>
                </a:lnTo>
                <a:lnTo>
                  <a:pt x="915" y="911"/>
                </a:lnTo>
              </a:path>
            </a:pathLst>
          </a:custGeom>
          <a:noFill/>
          <a:ln w="50800" cap="rnd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41338" name="Oval 26"/>
          <p:cNvSpPr>
            <a:spLocks noChangeArrowheads="1"/>
          </p:cNvSpPr>
          <p:nvPr/>
        </p:nvSpPr>
        <p:spPr bwMode="auto">
          <a:xfrm>
            <a:off x="2754313" y="50673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1339" name="Rectangle 27"/>
          <p:cNvSpPr>
            <a:spLocks noChangeArrowheads="1"/>
          </p:cNvSpPr>
          <p:nvPr/>
        </p:nvSpPr>
        <p:spPr bwMode="auto">
          <a:xfrm>
            <a:off x="2520950" y="5214938"/>
            <a:ext cx="3270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i="1"/>
              <a:t>A</a:t>
            </a:r>
          </a:p>
        </p:txBody>
      </p:sp>
      <p:sp>
        <p:nvSpPr>
          <p:cNvPr id="141341" name="Oval 29"/>
          <p:cNvSpPr>
            <a:spLocks noChangeArrowheads="1"/>
          </p:cNvSpPr>
          <p:nvPr/>
        </p:nvSpPr>
        <p:spPr bwMode="auto">
          <a:xfrm>
            <a:off x="3592513" y="44577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1342" name="Rectangle 30"/>
          <p:cNvSpPr>
            <a:spLocks noChangeArrowheads="1"/>
          </p:cNvSpPr>
          <p:nvPr/>
        </p:nvSpPr>
        <p:spPr bwMode="auto">
          <a:xfrm>
            <a:off x="3740150" y="5462588"/>
            <a:ext cx="4048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i="1"/>
              <a:t>U</a:t>
            </a:r>
            <a:r>
              <a:rPr lang="en-US" sz="1600" b="1" i="1" baseline="-25000"/>
              <a:t>1</a:t>
            </a:r>
          </a:p>
        </p:txBody>
      </p:sp>
      <p:sp>
        <p:nvSpPr>
          <p:cNvPr id="141343" name="Rectangle 31"/>
          <p:cNvSpPr>
            <a:spLocks noChangeArrowheads="1"/>
          </p:cNvSpPr>
          <p:nvPr/>
        </p:nvSpPr>
        <p:spPr bwMode="auto">
          <a:xfrm>
            <a:off x="3740150" y="4224338"/>
            <a:ext cx="3270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i="1"/>
              <a:t>B</a:t>
            </a:r>
          </a:p>
        </p:txBody>
      </p:sp>
      <p:sp>
        <p:nvSpPr>
          <p:cNvPr id="141344" name="Rectangle 32"/>
          <p:cNvSpPr>
            <a:spLocks noChangeArrowheads="1"/>
          </p:cNvSpPr>
          <p:nvPr/>
        </p:nvSpPr>
        <p:spPr bwMode="auto">
          <a:xfrm>
            <a:off x="4730750" y="4986338"/>
            <a:ext cx="4048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i="1"/>
              <a:t>U</a:t>
            </a:r>
            <a:r>
              <a:rPr lang="en-US" sz="1600" b="1" i="1" baseline="-25000"/>
              <a:t>2</a:t>
            </a:r>
          </a:p>
        </p:txBody>
      </p:sp>
      <p:sp>
        <p:nvSpPr>
          <p:cNvPr id="141348" name="Line 36"/>
          <p:cNvSpPr>
            <a:spLocks noChangeShapeType="1"/>
          </p:cNvSpPr>
          <p:nvPr/>
        </p:nvSpPr>
        <p:spPr bwMode="auto">
          <a:xfrm>
            <a:off x="3668713" y="4548188"/>
            <a:ext cx="0" cy="149701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1353" name="Rectangle 41"/>
          <p:cNvSpPr>
            <a:spLocks noChangeArrowheads="1"/>
          </p:cNvSpPr>
          <p:nvPr/>
        </p:nvSpPr>
        <p:spPr bwMode="auto">
          <a:xfrm>
            <a:off x="6076950" y="2141538"/>
            <a:ext cx="2901950" cy="10795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600" b="1"/>
              <a:t>Tanto o hambúrguer quanto</a:t>
            </a:r>
          </a:p>
          <a:p>
            <a:pPr algn="ctr"/>
            <a:r>
              <a:rPr lang="en-US" sz="1600" b="1"/>
              <a:t> o bife se comportam</a:t>
            </a:r>
          </a:p>
          <a:p>
            <a:pPr algn="ctr"/>
            <a:r>
              <a:rPr lang="en-US" sz="1600" b="1"/>
              <a:t>como um bem normal,</a:t>
            </a:r>
          </a:p>
          <a:p>
            <a:pPr algn="ctr"/>
            <a:r>
              <a:rPr lang="en-US" sz="1600" b="1"/>
              <a:t> entre </a:t>
            </a:r>
            <a:r>
              <a:rPr lang="en-US" sz="1600" b="1" i="1"/>
              <a:t>A </a:t>
            </a:r>
            <a:r>
              <a:rPr lang="en-US" sz="1600" b="1"/>
              <a:t>e</a:t>
            </a:r>
            <a:r>
              <a:rPr lang="en-US" sz="1600" b="1" i="1"/>
              <a:t> B...</a:t>
            </a:r>
          </a:p>
        </p:txBody>
      </p:sp>
      <p:sp>
        <p:nvSpPr>
          <p:cNvPr id="141363" name="Text Box 51"/>
          <p:cNvSpPr txBox="1">
            <a:spLocks noChangeArrowheads="1"/>
          </p:cNvSpPr>
          <p:nvPr/>
        </p:nvSpPr>
        <p:spPr bwMode="auto">
          <a:xfrm>
            <a:off x="6049963" y="1338263"/>
            <a:ext cx="2924175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Um bem inferior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1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D95027C2-9FE6-418A-85CE-5B770C6C8C75}" type="slidenum">
              <a:rPr lang="en-US"/>
              <a:pPr/>
              <a:t>19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Demanda individual</a:t>
            </a:r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49300" y="1403350"/>
            <a:ext cx="8059738" cy="4540250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>
                <a:solidFill>
                  <a:srgbClr val="FB110B"/>
                </a:solidFill>
              </a:rPr>
              <a:t>Curvas de Engel</a:t>
            </a:r>
            <a:r>
              <a:rPr lang="en-US"/>
              <a:t> </a:t>
            </a:r>
          </a:p>
          <a:p>
            <a:pPr lvl="1">
              <a:buSzPct val="75000"/>
            </a:pPr>
            <a:r>
              <a:rPr lang="en-US"/>
              <a:t>As curvas de Engel relacionam a quantidade consumida de uma mercadoria ao nível de renda.</a:t>
            </a:r>
          </a:p>
          <a:p>
            <a:pPr lvl="1">
              <a:buSzPct val="75000"/>
            </a:pPr>
            <a:r>
              <a:rPr lang="en-US"/>
              <a:t>Se o bem for um bem normal, a inclinação da curva de Engel é ascendente.</a:t>
            </a:r>
          </a:p>
          <a:p>
            <a:pPr lvl="1">
              <a:buSzPct val="75000"/>
            </a:pPr>
            <a:r>
              <a:rPr lang="en-US"/>
              <a:t>Se o bem for um bem inferior, a inclinação da curva de Engel é descendente.</a:t>
            </a:r>
          </a:p>
        </p:txBody>
      </p:sp>
    </p:spTree>
  </p:cSld>
  <p:clrMapOvr>
    <a:masterClrMapping/>
  </p:clrMapOvr>
  <p:transition spd="med"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17571CA-8621-4D7F-8751-4F4421DE45E2}" type="slidenum">
              <a:rPr lang="en-US"/>
              <a:pPr/>
              <a:t>2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Tópicos para discussão</a:t>
            </a:r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/>
              <a:t>Demanda individual</a:t>
            </a:r>
          </a:p>
          <a:p>
            <a:pPr>
              <a:spcBef>
                <a:spcPct val="70000"/>
              </a:spcBef>
            </a:pPr>
            <a:r>
              <a:rPr lang="en-US"/>
              <a:t>Efeito renda e efeito substituição</a:t>
            </a:r>
          </a:p>
          <a:p>
            <a:pPr>
              <a:spcBef>
                <a:spcPct val="70000"/>
              </a:spcBef>
            </a:pPr>
            <a:r>
              <a:rPr lang="en-US"/>
              <a:t>Demanda de mercado</a:t>
            </a:r>
          </a:p>
          <a:p>
            <a:pPr>
              <a:spcBef>
                <a:spcPct val="70000"/>
              </a:spcBef>
            </a:pPr>
            <a:r>
              <a:rPr lang="en-US"/>
              <a:t>Excedente do consumidor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7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26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DCC5C254-1FB8-415F-8F25-71664D306C6B}" type="slidenum">
              <a:rPr lang="en-US"/>
              <a:pPr/>
              <a:t>20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Demanda individual</a:t>
            </a:r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7462" name="Rectangle 6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7463" name="Line 7"/>
          <p:cNvSpPr>
            <a:spLocks noChangeShapeType="1"/>
          </p:cNvSpPr>
          <p:nvPr/>
        </p:nvSpPr>
        <p:spPr bwMode="auto">
          <a:xfrm>
            <a:off x="2247900" y="1538288"/>
            <a:ext cx="0" cy="4443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7464" name="Rectangle 8"/>
          <p:cNvSpPr>
            <a:spLocks noChangeArrowheads="1"/>
          </p:cNvSpPr>
          <p:nvPr/>
        </p:nvSpPr>
        <p:spPr bwMode="auto">
          <a:xfrm>
            <a:off x="6718300" y="5327650"/>
            <a:ext cx="1260475" cy="912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Alimento </a:t>
            </a:r>
          </a:p>
          <a:p>
            <a:r>
              <a:rPr lang="en-US" sz="1800" b="1"/>
              <a:t>(unidades</a:t>
            </a:r>
          </a:p>
          <a:p>
            <a:r>
              <a:rPr lang="en-US" sz="1800" b="1"/>
              <a:t>por mês)</a:t>
            </a:r>
          </a:p>
        </p:txBody>
      </p:sp>
      <p:sp>
        <p:nvSpPr>
          <p:cNvPr id="147465" name="Line 9"/>
          <p:cNvSpPr>
            <a:spLocks noChangeShapeType="1"/>
          </p:cNvSpPr>
          <p:nvPr/>
        </p:nvSpPr>
        <p:spPr bwMode="auto">
          <a:xfrm>
            <a:off x="2224088" y="5981700"/>
            <a:ext cx="42402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7466" name="Rectangle 10"/>
          <p:cNvSpPr>
            <a:spLocks noChangeArrowheads="1"/>
          </p:cNvSpPr>
          <p:nvPr/>
        </p:nvSpPr>
        <p:spPr bwMode="auto">
          <a:xfrm>
            <a:off x="1747838" y="1824038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30</a:t>
            </a:r>
          </a:p>
        </p:txBody>
      </p:sp>
      <p:sp>
        <p:nvSpPr>
          <p:cNvPr id="147467" name="Rectangle 11"/>
          <p:cNvSpPr>
            <a:spLocks noChangeArrowheads="1"/>
          </p:cNvSpPr>
          <p:nvPr/>
        </p:nvSpPr>
        <p:spPr bwMode="auto">
          <a:xfrm>
            <a:off x="3043238" y="5938838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4</a:t>
            </a:r>
          </a:p>
        </p:txBody>
      </p:sp>
      <p:sp>
        <p:nvSpPr>
          <p:cNvPr id="147468" name="Rectangle 12"/>
          <p:cNvSpPr>
            <a:spLocks noChangeArrowheads="1"/>
          </p:cNvSpPr>
          <p:nvPr/>
        </p:nvSpPr>
        <p:spPr bwMode="auto">
          <a:xfrm>
            <a:off x="4014788" y="5938838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8</a:t>
            </a:r>
          </a:p>
        </p:txBody>
      </p:sp>
      <p:sp>
        <p:nvSpPr>
          <p:cNvPr id="147469" name="Rectangle 13"/>
          <p:cNvSpPr>
            <a:spLocks noChangeArrowheads="1"/>
          </p:cNvSpPr>
          <p:nvPr/>
        </p:nvSpPr>
        <p:spPr bwMode="auto">
          <a:xfrm>
            <a:off x="4986338" y="5938838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12</a:t>
            </a:r>
          </a:p>
        </p:txBody>
      </p:sp>
      <p:sp>
        <p:nvSpPr>
          <p:cNvPr id="147470" name="Rectangle 14"/>
          <p:cNvSpPr>
            <a:spLocks noChangeArrowheads="1"/>
          </p:cNvSpPr>
          <p:nvPr/>
        </p:nvSpPr>
        <p:spPr bwMode="auto">
          <a:xfrm>
            <a:off x="1747838" y="4618038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10</a:t>
            </a:r>
          </a:p>
        </p:txBody>
      </p:sp>
      <p:sp>
        <p:nvSpPr>
          <p:cNvPr id="147471" name="Rectangle 15"/>
          <p:cNvSpPr>
            <a:spLocks noChangeArrowheads="1"/>
          </p:cNvSpPr>
          <p:nvPr/>
        </p:nvSpPr>
        <p:spPr bwMode="auto">
          <a:xfrm>
            <a:off x="212725" y="1250950"/>
            <a:ext cx="1501775" cy="912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/>
              <a:t>Renda</a:t>
            </a:r>
          </a:p>
          <a:p>
            <a:pPr algn="r"/>
            <a:r>
              <a:rPr lang="en-US" sz="1800" b="1"/>
              <a:t>(dólares por</a:t>
            </a:r>
          </a:p>
          <a:p>
            <a:pPr algn="r"/>
            <a:r>
              <a:rPr lang="en-US" sz="1800" b="1"/>
              <a:t> mês)</a:t>
            </a:r>
          </a:p>
        </p:txBody>
      </p:sp>
      <p:sp>
        <p:nvSpPr>
          <p:cNvPr id="147472" name="Rectangle 16"/>
          <p:cNvSpPr>
            <a:spLocks noChangeArrowheads="1"/>
          </p:cNvSpPr>
          <p:nvPr/>
        </p:nvSpPr>
        <p:spPr bwMode="auto">
          <a:xfrm>
            <a:off x="1747838" y="3221038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20</a:t>
            </a:r>
          </a:p>
        </p:txBody>
      </p:sp>
      <p:sp>
        <p:nvSpPr>
          <p:cNvPr id="147473" name="Rectangle 17"/>
          <p:cNvSpPr>
            <a:spLocks noChangeArrowheads="1"/>
          </p:cNvSpPr>
          <p:nvPr/>
        </p:nvSpPr>
        <p:spPr bwMode="auto">
          <a:xfrm>
            <a:off x="6110288" y="5938838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16</a:t>
            </a:r>
          </a:p>
        </p:txBody>
      </p:sp>
      <p:sp>
        <p:nvSpPr>
          <p:cNvPr id="147476" name="Rectangle 20"/>
          <p:cNvSpPr>
            <a:spLocks noChangeArrowheads="1"/>
          </p:cNvSpPr>
          <p:nvPr/>
        </p:nvSpPr>
        <p:spPr bwMode="auto">
          <a:xfrm>
            <a:off x="2071688" y="5938838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0</a:t>
            </a:r>
          </a:p>
        </p:txBody>
      </p:sp>
      <p:grpSp>
        <p:nvGrpSpPr>
          <p:cNvPr id="147480" name="Group 24"/>
          <p:cNvGrpSpPr>
            <a:grpSpLocks/>
          </p:cNvGrpSpPr>
          <p:nvPr/>
        </p:nvGrpSpPr>
        <p:grpSpPr bwMode="auto">
          <a:xfrm>
            <a:off x="2770188" y="1766888"/>
            <a:ext cx="5842000" cy="3516312"/>
            <a:chOff x="1745" y="1113"/>
            <a:chExt cx="3680" cy="2215"/>
          </a:xfrm>
        </p:grpSpPr>
        <p:sp>
          <p:nvSpPr>
            <p:cNvPr id="147475" name="Rectangle 19"/>
            <p:cNvSpPr>
              <a:spLocks noChangeArrowheads="1"/>
            </p:cNvSpPr>
            <p:nvPr/>
          </p:nvSpPr>
          <p:spPr bwMode="auto">
            <a:xfrm>
              <a:off x="4115" y="1729"/>
              <a:ext cx="1310" cy="68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1600" b="1"/>
                <a:t>A inclinação da </a:t>
              </a:r>
            </a:p>
            <a:p>
              <a:pPr algn="ctr"/>
              <a:r>
                <a:rPr lang="en-US" sz="1600" b="1"/>
                <a:t>curva de Engel </a:t>
              </a:r>
            </a:p>
            <a:p>
              <a:pPr algn="ctr"/>
              <a:r>
                <a:rPr lang="en-US" sz="1600" b="1"/>
                <a:t> é ascendente para </a:t>
              </a:r>
            </a:p>
            <a:p>
              <a:pPr algn="ctr"/>
              <a:r>
                <a:rPr lang="en-US" sz="1600" b="1"/>
                <a:t>um bem normal.</a:t>
              </a:r>
            </a:p>
          </p:txBody>
        </p:sp>
        <p:sp>
          <p:nvSpPr>
            <p:cNvPr id="147458" name="Line 2"/>
            <p:cNvSpPr>
              <a:spLocks noChangeShapeType="1"/>
            </p:cNvSpPr>
            <p:nvPr/>
          </p:nvSpPr>
          <p:spPr bwMode="auto">
            <a:xfrm flipV="1">
              <a:off x="1745" y="1113"/>
              <a:ext cx="2463" cy="2215"/>
            </a:xfrm>
            <a:prstGeom prst="line">
              <a:avLst/>
            </a:prstGeom>
            <a:noFill/>
            <a:ln w="5080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7474" name="Oval 18"/>
            <p:cNvSpPr>
              <a:spLocks noChangeArrowheads="1"/>
            </p:cNvSpPr>
            <p:nvPr/>
          </p:nvSpPr>
          <p:spPr bwMode="auto">
            <a:xfrm>
              <a:off x="1968" y="3024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7477" name="Oval 21"/>
            <p:cNvSpPr>
              <a:spLocks noChangeArrowheads="1"/>
            </p:cNvSpPr>
            <p:nvPr/>
          </p:nvSpPr>
          <p:spPr bwMode="auto">
            <a:xfrm>
              <a:off x="3936" y="1248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7478" name="Oval 22"/>
            <p:cNvSpPr>
              <a:spLocks noChangeArrowheads="1"/>
            </p:cNvSpPr>
            <p:nvPr/>
          </p:nvSpPr>
          <p:spPr bwMode="auto">
            <a:xfrm>
              <a:off x="2976" y="2112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47481" name="Text Box 25"/>
          <p:cNvSpPr txBox="1">
            <a:spLocks noChangeArrowheads="1"/>
          </p:cNvSpPr>
          <p:nvPr/>
        </p:nvSpPr>
        <p:spPr bwMode="auto">
          <a:xfrm>
            <a:off x="3001963" y="1376363"/>
            <a:ext cx="2787650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Curva de Engel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7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32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3C19B00-6C61-47EC-98C3-62CADC33A3AB}" type="slidenum">
              <a:rPr lang="en-US"/>
              <a:pPr/>
              <a:t>21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Demanda individual</a:t>
            </a:r>
          </a:p>
        </p:txBody>
      </p:sp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3605" name="Rectangle 5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3606" name="Rectangle 6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53641" name="Group 41"/>
          <p:cNvGrpSpPr>
            <a:grpSpLocks/>
          </p:cNvGrpSpPr>
          <p:nvPr/>
        </p:nvGrpSpPr>
        <p:grpSpPr bwMode="auto">
          <a:xfrm>
            <a:off x="2408238" y="1779588"/>
            <a:ext cx="5348287" cy="3363912"/>
            <a:chOff x="1517" y="1121"/>
            <a:chExt cx="3369" cy="2119"/>
          </a:xfrm>
        </p:grpSpPr>
        <p:grpSp>
          <p:nvGrpSpPr>
            <p:cNvPr id="153640" name="Group 40"/>
            <p:cNvGrpSpPr>
              <a:grpSpLocks/>
            </p:cNvGrpSpPr>
            <p:nvPr/>
          </p:nvGrpSpPr>
          <p:grpSpPr bwMode="auto">
            <a:xfrm>
              <a:off x="1517" y="1164"/>
              <a:ext cx="2275" cy="2076"/>
              <a:chOff x="1517" y="1164"/>
              <a:chExt cx="2275" cy="2076"/>
            </a:xfrm>
          </p:grpSpPr>
          <p:sp>
            <p:nvSpPr>
              <p:cNvPr id="153639" name="Freeform 39"/>
              <p:cNvSpPr>
                <a:spLocks/>
              </p:cNvSpPr>
              <p:nvPr/>
            </p:nvSpPr>
            <p:spPr bwMode="auto">
              <a:xfrm>
                <a:off x="2334" y="1164"/>
                <a:ext cx="1444" cy="2076"/>
              </a:xfrm>
              <a:custGeom>
                <a:avLst/>
                <a:gdLst/>
                <a:ahLst/>
                <a:cxnLst>
                  <a:cxn ang="0">
                    <a:pos x="6" y="2076"/>
                  </a:cxn>
                  <a:cxn ang="0">
                    <a:pos x="234" y="1884"/>
                  </a:cxn>
                  <a:cxn ang="0">
                    <a:pos x="1410" y="984"/>
                  </a:cxn>
                  <a:cxn ang="0">
                    <a:pos x="438" y="0"/>
                  </a:cxn>
                </a:cxnLst>
                <a:rect l="0" t="0" r="r" b="b"/>
                <a:pathLst>
                  <a:path w="1444" h="2076">
                    <a:moveTo>
                      <a:pt x="6" y="2076"/>
                    </a:moveTo>
                    <a:cubicBezTo>
                      <a:pt x="3" y="2071"/>
                      <a:pt x="0" y="2066"/>
                      <a:pt x="234" y="1884"/>
                    </a:cubicBezTo>
                    <a:cubicBezTo>
                      <a:pt x="468" y="1702"/>
                      <a:pt x="1376" y="1298"/>
                      <a:pt x="1410" y="984"/>
                    </a:cubicBezTo>
                    <a:cubicBezTo>
                      <a:pt x="1444" y="670"/>
                      <a:pt x="941" y="335"/>
                      <a:pt x="438" y="0"/>
                    </a:cubicBezTo>
                  </a:path>
                </a:pathLst>
              </a:custGeom>
              <a:noFill/>
              <a:ln w="57150" cap="flat" cmpd="sng">
                <a:solidFill>
                  <a:srgbClr val="00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153616" name="Rectangle 16"/>
              <p:cNvSpPr>
                <a:spLocks noChangeArrowheads="1"/>
              </p:cNvSpPr>
              <p:nvPr/>
            </p:nvSpPr>
            <p:spPr bwMode="auto">
              <a:xfrm>
                <a:off x="1517" y="1777"/>
                <a:ext cx="1794" cy="583"/>
              </a:xfrm>
              <a:prstGeom prst="rect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1800" b="1"/>
                  <a:t>A curva de Engel é</a:t>
                </a:r>
              </a:p>
              <a:p>
                <a:pPr algn="ctr"/>
                <a:r>
                  <a:rPr lang="en-US" sz="1800" b="1"/>
                  <a:t>negativamente inclinada</a:t>
                </a:r>
              </a:p>
              <a:p>
                <a:pPr algn="ctr"/>
                <a:r>
                  <a:rPr lang="en-US" sz="1800" b="1"/>
                  <a:t> para bens inferiores.</a:t>
                </a:r>
              </a:p>
            </p:txBody>
          </p:sp>
          <p:sp>
            <p:nvSpPr>
              <p:cNvPr id="153618" name="Oval 18"/>
              <p:cNvSpPr>
                <a:spLocks noChangeArrowheads="1"/>
              </p:cNvSpPr>
              <p:nvPr/>
            </p:nvSpPr>
            <p:spPr bwMode="auto">
              <a:xfrm>
                <a:off x="2928" y="12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53619" name="Oval 19"/>
              <p:cNvSpPr>
                <a:spLocks noChangeArrowheads="1"/>
              </p:cNvSpPr>
              <p:nvPr/>
            </p:nvSpPr>
            <p:spPr bwMode="auto">
              <a:xfrm>
                <a:off x="2496" y="30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53620" name="Oval 20"/>
              <p:cNvSpPr>
                <a:spLocks noChangeArrowheads="1"/>
              </p:cNvSpPr>
              <p:nvPr/>
            </p:nvSpPr>
            <p:spPr bwMode="auto">
              <a:xfrm>
                <a:off x="3696" y="21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153638" name="Group 38"/>
            <p:cNvGrpSpPr>
              <a:grpSpLocks/>
            </p:cNvGrpSpPr>
            <p:nvPr/>
          </p:nvGrpSpPr>
          <p:grpSpPr bwMode="auto">
            <a:xfrm>
              <a:off x="4080" y="1121"/>
              <a:ext cx="806" cy="2079"/>
              <a:chOff x="4080" y="1121"/>
              <a:chExt cx="806" cy="2079"/>
            </a:xfrm>
          </p:grpSpPr>
          <p:sp>
            <p:nvSpPr>
              <p:cNvPr id="153621" name="Line 21"/>
              <p:cNvSpPr>
                <a:spLocks noChangeShapeType="1"/>
              </p:cNvSpPr>
              <p:nvPr/>
            </p:nvSpPr>
            <p:spPr bwMode="auto">
              <a:xfrm>
                <a:off x="4080" y="2177"/>
                <a:ext cx="0" cy="1023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53622" name="Line 22"/>
              <p:cNvSpPr>
                <a:spLocks noChangeShapeType="1"/>
              </p:cNvSpPr>
              <p:nvPr/>
            </p:nvSpPr>
            <p:spPr bwMode="auto">
              <a:xfrm>
                <a:off x="4080" y="1121"/>
                <a:ext cx="0" cy="1023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53623" name="Rectangle 23"/>
              <p:cNvSpPr>
                <a:spLocks noChangeArrowheads="1"/>
              </p:cNvSpPr>
              <p:nvPr/>
            </p:nvSpPr>
            <p:spPr bwMode="auto">
              <a:xfrm>
                <a:off x="4211" y="1494"/>
                <a:ext cx="664" cy="24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b="1"/>
                  <a:t>Inferior</a:t>
                </a:r>
              </a:p>
            </p:txBody>
          </p:sp>
          <p:sp>
            <p:nvSpPr>
              <p:cNvPr id="153624" name="Rectangle 24"/>
              <p:cNvSpPr>
                <a:spLocks noChangeArrowheads="1"/>
              </p:cNvSpPr>
              <p:nvPr/>
            </p:nvSpPr>
            <p:spPr bwMode="auto">
              <a:xfrm>
                <a:off x="4221" y="2541"/>
                <a:ext cx="665" cy="24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b="1"/>
                  <a:t>Normal</a:t>
                </a:r>
              </a:p>
            </p:txBody>
          </p:sp>
        </p:grpSp>
      </p:grpSp>
      <p:sp>
        <p:nvSpPr>
          <p:cNvPr id="153625" name="Line 25"/>
          <p:cNvSpPr>
            <a:spLocks noChangeShapeType="1"/>
          </p:cNvSpPr>
          <p:nvPr/>
        </p:nvSpPr>
        <p:spPr bwMode="auto">
          <a:xfrm>
            <a:off x="2247900" y="1538288"/>
            <a:ext cx="0" cy="4443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3626" name="Rectangle 26"/>
          <p:cNvSpPr>
            <a:spLocks noChangeArrowheads="1"/>
          </p:cNvSpPr>
          <p:nvPr/>
        </p:nvSpPr>
        <p:spPr bwMode="auto">
          <a:xfrm>
            <a:off x="6642100" y="5391150"/>
            <a:ext cx="1260475" cy="912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Alimento </a:t>
            </a:r>
          </a:p>
          <a:p>
            <a:r>
              <a:rPr lang="en-US" sz="1800" b="1"/>
              <a:t>(unidades</a:t>
            </a:r>
          </a:p>
          <a:p>
            <a:r>
              <a:rPr lang="en-US" sz="1800" b="1"/>
              <a:t>por mês)</a:t>
            </a:r>
          </a:p>
        </p:txBody>
      </p:sp>
      <p:sp>
        <p:nvSpPr>
          <p:cNvPr id="153627" name="Line 27"/>
          <p:cNvSpPr>
            <a:spLocks noChangeShapeType="1"/>
          </p:cNvSpPr>
          <p:nvPr/>
        </p:nvSpPr>
        <p:spPr bwMode="auto">
          <a:xfrm>
            <a:off x="2224088" y="5981700"/>
            <a:ext cx="42402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3628" name="Rectangle 28"/>
          <p:cNvSpPr>
            <a:spLocks noChangeArrowheads="1"/>
          </p:cNvSpPr>
          <p:nvPr/>
        </p:nvSpPr>
        <p:spPr bwMode="auto">
          <a:xfrm>
            <a:off x="1747838" y="1824038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30</a:t>
            </a:r>
          </a:p>
        </p:txBody>
      </p:sp>
      <p:sp>
        <p:nvSpPr>
          <p:cNvPr id="153629" name="Rectangle 29"/>
          <p:cNvSpPr>
            <a:spLocks noChangeArrowheads="1"/>
          </p:cNvSpPr>
          <p:nvPr/>
        </p:nvSpPr>
        <p:spPr bwMode="auto">
          <a:xfrm>
            <a:off x="3043238" y="5938838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4</a:t>
            </a:r>
          </a:p>
        </p:txBody>
      </p:sp>
      <p:sp>
        <p:nvSpPr>
          <p:cNvPr id="153630" name="Rectangle 30"/>
          <p:cNvSpPr>
            <a:spLocks noChangeArrowheads="1"/>
          </p:cNvSpPr>
          <p:nvPr/>
        </p:nvSpPr>
        <p:spPr bwMode="auto">
          <a:xfrm>
            <a:off x="4014788" y="5938838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8</a:t>
            </a:r>
          </a:p>
        </p:txBody>
      </p:sp>
      <p:sp>
        <p:nvSpPr>
          <p:cNvPr id="153631" name="Rectangle 31"/>
          <p:cNvSpPr>
            <a:spLocks noChangeArrowheads="1"/>
          </p:cNvSpPr>
          <p:nvPr/>
        </p:nvSpPr>
        <p:spPr bwMode="auto">
          <a:xfrm>
            <a:off x="4986338" y="5938838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12</a:t>
            </a:r>
          </a:p>
        </p:txBody>
      </p:sp>
      <p:sp>
        <p:nvSpPr>
          <p:cNvPr id="153632" name="Rectangle 32"/>
          <p:cNvSpPr>
            <a:spLocks noChangeArrowheads="1"/>
          </p:cNvSpPr>
          <p:nvPr/>
        </p:nvSpPr>
        <p:spPr bwMode="auto">
          <a:xfrm>
            <a:off x="1747838" y="4618038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10</a:t>
            </a:r>
          </a:p>
        </p:txBody>
      </p:sp>
      <p:sp>
        <p:nvSpPr>
          <p:cNvPr id="153633" name="Rectangle 33"/>
          <p:cNvSpPr>
            <a:spLocks noChangeArrowheads="1"/>
          </p:cNvSpPr>
          <p:nvPr/>
        </p:nvSpPr>
        <p:spPr bwMode="auto">
          <a:xfrm>
            <a:off x="212725" y="1250950"/>
            <a:ext cx="1501775" cy="912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/>
              <a:t>Renda</a:t>
            </a:r>
          </a:p>
          <a:p>
            <a:pPr algn="r"/>
            <a:r>
              <a:rPr lang="en-US" sz="1800" b="1"/>
              <a:t>(dólares por</a:t>
            </a:r>
          </a:p>
          <a:p>
            <a:pPr algn="r"/>
            <a:r>
              <a:rPr lang="en-US" sz="1800" b="1"/>
              <a:t> mês)</a:t>
            </a:r>
          </a:p>
        </p:txBody>
      </p:sp>
      <p:sp>
        <p:nvSpPr>
          <p:cNvPr id="153634" name="Rectangle 34"/>
          <p:cNvSpPr>
            <a:spLocks noChangeArrowheads="1"/>
          </p:cNvSpPr>
          <p:nvPr/>
        </p:nvSpPr>
        <p:spPr bwMode="auto">
          <a:xfrm>
            <a:off x="1747838" y="3221038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20</a:t>
            </a:r>
          </a:p>
        </p:txBody>
      </p:sp>
      <p:sp>
        <p:nvSpPr>
          <p:cNvPr id="153635" name="Rectangle 35"/>
          <p:cNvSpPr>
            <a:spLocks noChangeArrowheads="1"/>
          </p:cNvSpPr>
          <p:nvPr/>
        </p:nvSpPr>
        <p:spPr bwMode="auto">
          <a:xfrm>
            <a:off x="6110288" y="5938838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16</a:t>
            </a:r>
          </a:p>
        </p:txBody>
      </p:sp>
      <p:sp>
        <p:nvSpPr>
          <p:cNvPr id="153636" name="Rectangle 36"/>
          <p:cNvSpPr>
            <a:spLocks noChangeArrowheads="1"/>
          </p:cNvSpPr>
          <p:nvPr/>
        </p:nvSpPr>
        <p:spPr bwMode="auto">
          <a:xfrm>
            <a:off x="2071688" y="5938838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0</a:t>
            </a:r>
          </a:p>
        </p:txBody>
      </p:sp>
      <p:sp>
        <p:nvSpPr>
          <p:cNvPr id="153642" name="Text Box 42"/>
          <p:cNvSpPr txBox="1">
            <a:spLocks noChangeArrowheads="1"/>
          </p:cNvSpPr>
          <p:nvPr/>
        </p:nvSpPr>
        <p:spPr bwMode="auto">
          <a:xfrm>
            <a:off x="2963863" y="1046163"/>
            <a:ext cx="2787650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Curva de Engel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1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BD63D6A-56AD-438E-B8C6-5C557CC77350}" type="slidenum">
              <a:rPr lang="en-US"/>
              <a:pPr/>
              <a:t>22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304800"/>
            <a:ext cx="7983537" cy="781050"/>
          </a:xfrm>
          <a:noFill/>
          <a:ln/>
        </p:spPr>
        <p:txBody>
          <a:bodyPr/>
          <a:lstStyle/>
          <a:p>
            <a:r>
              <a:rPr lang="en-US" sz="4000"/>
              <a:t>Demanda individual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276600"/>
            <a:ext cx="9144000" cy="3200400"/>
          </a:xfrm>
          <a:noFill/>
          <a:ln/>
        </p:spPr>
        <p:txBody>
          <a:bodyPr/>
          <a:lstStyle/>
          <a:p>
            <a:pPr marL="0" indent="0">
              <a:spcBef>
                <a:spcPct val="70000"/>
              </a:spcBef>
              <a:buFont typeface="Wingdings" pitchFamily="2" charset="2"/>
              <a:buNone/>
              <a:tabLst>
                <a:tab pos="2686050" algn="r"/>
                <a:tab pos="3600450" algn="r"/>
                <a:tab pos="4686300" algn="r"/>
                <a:tab pos="5715000" algn="r"/>
                <a:tab pos="6638925" algn="r"/>
                <a:tab pos="7707313" algn="r"/>
                <a:tab pos="8629650" algn="r"/>
              </a:tabLst>
            </a:pPr>
            <a:r>
              <a:rPr lang="en-US" sz="1800" b="1">
                <a:solidFill>
                  <a:schemeClr val="tx1"/>
                </a:solidFill>
              </a:rPr>
              <a:t>Lazer</a:t>
            </a:r>
            <a:r>
              <a:rPr lang="en-US" sz="2000" b="1">
                <a:solidFill>
                  <a:schemeClr val="tx1"/>
                </a:solidFill>
              </a:rPr>
              <a:t>	                           763	       957	      1.399	1.658	1.982	2.507	3.912</a:t>
            </a:r>
          </a:p>
          <a:p>
            <a:pPr marL="0" indent="0">
              <a:spcBef>
                <a:spcPct val="70000"/>
              </a:spcBef>
              <a:buFont typeface="Wingdings" pitchFamily="2" charset="2"/>
              <a:buNone/>
              <a:tabLst>
                <a:tab pos="2686050" algn="r"/>
                <a:tab pos="3600450" algn="r"/>
                <a:tab pos="4686300" algn="r"/>
                <a:tab pos="5715000" algn="r"/>
                <a:tab pos="6638925" algn="r"/>
                <a:tab pos="7707313" algn="r"/>
                <a:tab pos="8629650" algn="r"/>
              </a:tabLst>
            </a:pPr>
            <a:r>
              <a:rPr lang="en-US" sz="1800" b="1">
                <a:solidFill>
                  <a:schemeClr val="tx1"/>
                </a:solidFill>
              </a:rPr>
              <a:t>Moradia própria</a:t>
            </a:r>
            <a:r>
              <a:rPr lang="en-US" sz="2000" b="1">
                <a:solidFill>
                  <a:schemeClr val="tx1"/>
                </a:solidFill>
              </a:rPr>
              <a:t>	           1.228    1.961	   2.466	3.735	4.466	6.121	    10.619</a:t>
            </a:r>
          </a:p>
          <a:p>
            <a:pPr marL="0" indent="0">
              <a:spcBef>
                <a:spcPct val="70000"/>
              </a:spcBef>
              <a:buFont typeface="Wingdings" pitchFamily="2" charset="2"/>
              <a:buNone/>
              <a:tabLst>
                <a:tab pos="2686050" algn="r"/>
                <a:tab pos="3600450" algn="r"/>
                <a:tab pos="4686300" algn="r"/>
                <a:tab pos="5715000" algn="r"/>
                <a:tab pos="6638925" algn="r"/>
                <a:tab pos="7707313" algn="r"/>
                <a:tab pos="8629650" algn="r"/>
              </a:tabLst>
            </a:pPr>
            <a:r>
              <a:rPr lang="en-US" sz="1800" b="1">
                <a:solidFill>
                  <a:schemeClr val="tx1"/>
                </a:solidFill>
              </a:rPr>
              <a:t>Aluguéis Residenciais	</a:t>
            </a:r>
            <a:r>
              <a:rPr lang="en-US" sz="2000" b="1">
                <a:solidFill>
                  <a:schemeClr val="tx1"/>
                </a:solidFill>
              </a:rPr>
              <a:t> 1.945	    2.208	   2.475	2.530	2.567	1.742	1.382</a:t>
            </a:r>
          </a:p>
          <a:p>
            <a:pPr marL="0" indent="0">
              <a:spcBef>
                <a:spcPct val="70000"/>
              </a:spcBef>
              <a:buFont typeface="Wingdings" pitchFamily="2" charset="2"/>
              <a:buNone/>
              <a:tabLst>
                <a:tab pos="2686050" algn="r"/>
                <a:tab pos="3600450" algn="r"/>
                <a:tab pos="4686300" algn="r"/>
                <a:tab pos="5715000" algn="r"/>
                <a:tab pos="6638925" algn="r"/>
                <a:tab pos="7707313" algn="r"/>
                <a:tab pos="8629650" algn="r"/>
              </a:tabLst>
            </a:pPr>
            <a:r>
              <a:rPr lang="en-US" sz="1800" b="1">
                <a:solidFill>
                  <a:schemeClr val="tx1"/>
                </a:solidFill>
              </a:rPr>
              <a:t>Saúde</a:t>
            </a:r>
            <a:r>
              <a:rPr lang="en-US" sz="2000" b="1">
                <a:solidFill>
                  <a:schemeClr val="tx1"/>
                </a:solidFill>
              </a:rPr>
              <a:t>	                          1.248	    1.943	   2.018	1.977	2.173	2.320	2.882</a:t>
            </a:r>
          </a:p>
          <a:p>
            <a:pPr marL="0" indent="0">
              <a:spcBef>
                <a:spcPct val="70000"/>
              </a:spcBef>
              <a:buFont typeface="Wingdings" pitchFamily="2" charset="2"/>
              <a:buNone/>
              <a:tabLst>
                <a:tab pos="2686050" algn="r"/>
                <a:tab pos="3600450" algn="r"/>
                <a:tab pos="4686300" algn="r"/>
                <a:tab pos="5715000" algn="r"/>
                <a:tab pos="6638925" algn="r"/>
                <a:tab pos="7707313" algn="r"/>
                <a:tab pos="8629650" algn="r"/>
              </a:tabLst>
            </a:pPr>
            <a:r>
              <a:rPr lang="en-US" sz="1800" b="1">
                <a:solidFill>
                  <a:schemeClr val="tx1"/>
                </a:solidFill>
              </a:rPr>
              <a:t>Alimentação</a:t>
            </a:r>
            <a:r>
              <a:rPr lang="en-US" sz="2000" b="1">
                <a:solidFill>
                  <a:schemeClr val="tx1"/>
                </a:solidFill>
              </a:rPr>
              <a:t>	                2.517	    3.328	   4.507	5.118	6.228	6.557	8.665</a:t>
            </a:r>
          </a:p>
          <a:p>
            <a:pPr marL="0" indent="0">
              <a:spcBef>
                <a:spcPct val="70000"/>
              </a:spcBef>
              <a:buFont typeface="Wingdings" pitchFamily="2" charset="2"/>
              <a:buNone/>
              <a:tabLst>
                <a:tab pos="2686050" algn="r"/>
                <a:tab pos="3600450" algn="r"/>
                <a:tab pos="4686300" algn="r"/>
                <a:tab pos="5715000" algn="r"/>
                <a:tab pos="6638925" algn="r"/>
                <a:tab pos="7707313" algn="r"/>
                <a:tab pos="8629650" algn="r"/>
              </a:tabLst>
            </a:pPr>
            <a:r>
              <a:rPr lang="en-US" sz="1800" b="1">
                <a:solidFill>
                  <a:schemeClr val="tx1"/>
                </a:solidFill>
              </a:rPr>
              <a:t>Vestuário</a:t>
            </a:r>
            <a:r>
              <a:rPr lang="en-US" sz="2000" b="1">
                <a:solidFill>
                  <a:schemeClr val="tx1"/>
                </a:solidFill>
              </a:rPr>
              <a:t>	                     868	       978	      1.391	1.686	1.986	2.359	4.004</a:t>
            </a:r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-4763" y="2433638"/>
            <a:ext cx="9153526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tabLst>
                <a:tab pos="2228850" algn="ctr"/>
                <a:tab pos="3262313" algn="ctr"/>
                <a:tab pos="4329113" algn="ctr"/>
                <a:tab pos="5426075" algn="ctr"/>
                <a:tab pos="6350000" algn="ctr"/>
                <a:tab pos="7359650" algn="ctr"/>
                <a:tab pos="8399463" algn="ctr"/>
              </a:tabLst>
            </a:pPr>
            <a:r>
              <a:rPr lang="en-US" sz="1800" b="1"/>
              <a:t>Despesas	          Menos de	   10.000-	  20.000-	  30.000-	   40.000-	  50.000-	  Acima de</a:t>
            </a:r>
          </a:p>
          <a:p>
            <a:pPr>
              <a:tabLst>
                <a:tab pos="2228850" algn="ctr"/>
                <a:tab pos="3262313" algn="ctr"/>
                <a:tab pos="4329113" algn="ctr"/>
                <a:tab pos="5426075" algn="ctr"/>
                <a:tab pos="6350000" algn="ctr"/>
                <a:tab pos="7359650" algn="ctr"/>
                <a:tab pos="8399463" algn="ctr"/>
              </a:tabLst>
            </a:pPr>
            <a:r>
              <a:rPr lang="en-US" sz="1800" b="1"/>
              <a:t>($) em:	        $10.000	      19.999	    29.999	  39.999	   49.999	  69.999	 70.000</a:t>
            </a:r>
          </a:p>
        </p:txBody>
      </p:sp>
      <p:sp>
        <p:nvSpPr>
          <p:cNvPr id="155653" name="Rectangle 5"/>
          <p:cNvSpPr>
            <a:spLocks noChangeArrowheads="1"/>
          </p:cNvSpPr>
          <p:nvPr/>
        </p:nvSpPr>
        <p:spPr bwMode="auto">
          <a:xfrm>
            <a:off x="3297238" y="1776413"/>
            <a:ext cx="56800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sz="2400" b="1"/>
              <a:t>Grupos de renda (dólares de 2000)</a:t>
            </a:r>
          </a:p>
        </p:txBody>
      </p:sp>
      <p:sp>
        <p:nvSpPr>
          <p:cNvPr id="155654" name="Line 6"/>
          <p:cNvSpPr>
            <a:spLocks noChangeShapeType="1"/>
          </p:cNvSpPr>
          <p:nvPr/>
        </p:nvSpPr>
        <p:spPr bwMode="auto">
          <a:xfrm>
            <a:off x="1671638" y="2209800"/>
            <a:ext cx="74596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5655" name="Line 7"/>
          <p:cNvSpPr>
            <a:spLocks noChangeShapeType="1"/>
          </p:cNvSpPr>
          <p:nvPr/>
        </p:nvSpPr>
        <p:spPr bwMode="auto">
          <a:xfrm>
            <a:off x="30163" y="3200400"/>
            <a:ext cx="9085262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5656" name="Line 8"/>
          <p:cNvSpPr>
            <a:spLocks noChangeShapeType="1"/>
          </p:cNvSpPr>
          <p:nvPr/>
        </p:nvSpPr>
        <p:spPr bwMode="auto">
          <a:xfrm>
            <a:off x="349250" y="1047750"/>
            <a:ext cx="8358188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5657" name="Line 9"/>
          <p:cNvSpPr>
            <a:spLocks noChangeShapeType="1"/>
          </p:cNvSpPr>
          <p:nvPr/>
        </p:nvSpPr>
        <p:spPr bwMode="auto">
          <a:xfrm>
            <a:off x="519113" y="1206500"/>
            <a:ext cx="8356600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5658" name="Line 10"/>
          <p:cNvSpPr>
            <a:spLocks noChangeShapeType="1"/>
          </p:cNvSpPr>
          <p:nvPr/>
        </p:nvSpPr>
        <p:spPr bwMode="auto">
          <a:xfrm>
            <a:off x="349250" y="6281738"/>
            <a:ext cx="8358188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5659" name="Line 11"/>
          <p:cNvSpPr>
            <a:spLocks noChangeShapeType="1"/>
          </p:cNvSpPr>
          <p:nvPr/>
        </p:nvSpPr>
        <p:spPr bwMode="auto">
          <a:xfrm>
            <a:off x="519113" y="6440488"/>
            <a:ext cx="8356600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5660" name="Text Box 12"/>
          <p:cNvSpPr txBox="1">
            <a:spLocks noChangeArrowheads="1"/>
          </p:cNvSpPr>
          <p:nvPr/>
        </p:nvSpPr>
        <p:spPr bwMode="auto">
          <a:xfrm>
            <a:off x="390525" y="1147763"/>
            <a:ext cx="8294688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Despesas anuais das famílias norte-americanas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1FE2D579-A53E-49DA-B77D-838FC0FCF55F}" type="slidenum">
              <a:rPr lang="en-US"/>
              <a:pPr/>
              <a:t>23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5769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769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Demanda individual</a:t>
            </a:r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1308100"/>
            <a:ext cx="7272338" cy="4635500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  <a:tabLst>
                <a:tab pos="514350" algn="l"/>
              </a:tabLst>
            </a:pPr>
            <a:r>
              <a:rPr lang="en-US">
                <a:solidFill>
                  <a:srgbClr val="FB110B"/>
                </a:solidFill>
              </a:rPr>
              <a:t>Substitutos e complementos</a:t>
            </a:r>
            <a:endParaRPr lang="en-US"/>
          </a:p>
          <a:p>
            <a:pPr>
              <a:spcBef>
                <a:spcPct val="70000"/>
              </a:spcBef>
              <a:buFont typeface="Wingdings" pitchFamily="2" charset="2"/>
              <a:buNone/>
              <a:tabLst>
                <a:tab pos="514350" algn="l"/>
              </a:tabLst>
            </a:pPr>
            <a:r>
              <a:rPr lang="en-US"/>
              <a:t>1. Dois bens são considerados </a:t>
            </a:r>
            <a:r>
              <a:rPr lang="en-US">
                <a:solidFill>
                  <a:srgbClr val="FF3300"/>
                </a:solidFill>
              </a:rPr>
              <a:t>substitutos</a:t>
            </a:r>
            <a:r>
              <a:rPr lang="en-US"/>
              <a:t> se um aumento (ou redução) no preço de um deles ocasiona um aumento (ou redução) na quantidade demandada do outro.</a:t>
            </a:r>
          </a:p>
          <a:p>
            <a:pPr marL="1200150" lvl="2" indent="-285750">
              <a:spcBef>
                <a:spcPct val="35000"/>
              </a:spcBef>
              <a:tabLst>
                <a:tab pos="514350" algn="l"/>
              </a:tabLst>
            </a:pPr>
            <a:r>
              <a:rPr lang="en-US"/>
              <a:t>Exemplo: ingressos para o cinema e aluguel de fitas de vídeo</a:t>
            </a:r>
          </a:p>
        </p:txBody>
      </p:sp>
    </p:spTree>
  </p:cSld>
  <p:clrMapOvr>
    <a:masterClrMapping/>
  </p:clrMapOvr>
  <p:transition spd="med">
    <p:zoom dir="in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8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746C5100-E8A5-4262-BE2D-8C5DC1FA075D}" type="slidenum">
              <a:rPr lang="en-US"/>
              <a:pPr/>
              <a:t>24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Demanda individual</a:t>
            </a:r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2184400"/>
            <a:ext cx="7272338" cy="3759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  <a:buFont typeface="Wingdings" pitchFamily="2" charset="2"/>
              <a:buNone/>
              <a:tabLst>
                <a:tab pos="514350" algn="l"/>
              </a:tabLst>
            </a:pPr>
            <a:r>
              <a:rPr lang="en-US"/>
              <a:t>2. Dois bens são considerados </a:t>
            </a:r>
            <a:r>
              <a:rPr lang="en-US">
                <a:solidFill>
                  <a:srgbClr val="FF3300"/>
                </a:solidFill>
              </a:rPr>
              <a:t>complementos</a:t>
            </a:r>
            <a:r>
              <a:rPr lang="en-US"/>
              <a:t> (ou complementares) se um aumento (ou redução) no preço de um deles ocasiona uma redução (ou aumento) na quantidade demandada do outro.</a:t>
            </a:r>
          </a:p>
          <a:p>
            <a:pPr lvl="2">
              <a:lnSpc>
                <a:spcPct val="90000"/>
              </a:lnSpc>
              <a:spcBef>
                <a:spcPct val="35000"/>
              </a:spcBef>
              <a:tabLst>
                <a:tab pos="514350" algn="l"/>
              </a:tabLst>
            </a:pPr>
            <a:r>
              <a:rPr lang="en-US"/>
              <a:t>Exemplo: gasolina e óleos lubrificantes para motores</a:t>
            </a:r>
          </a:p>
        </p:txBody>
      </p:sp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498475" y="1427163"/>
            <a:ext cx="5064125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>
              <a:spcBef>
                <a:spcPct val="70000"/>
              </a:spcBef>
            </a:pPr>
            <a:r>
              <a:rPr lang="en-US" sz="2800" b="1"/>
              <a:t>Substitutos e complementos</a:t>
            </a:r>
          </a:p>
        </p:txBody>
      </p:sp>
    </p:spTree>
  </p:cSld>
  <p:clrMapOvr>
    <a:masterClrMapping/>
  </p:clrMapOvr>
  <p:transition spd="med"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8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C5BC60FE-93CD-4B30-81D0-AB7F34580760}" type="slidenum">
              <a:rPr lang="en-US"/>
              <a:pPr/>
              <a:t>25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313346" name="Rectangle 1026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3347" name="Rectangle 1027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3348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Demanda individual</a:t>
            </a:r>
          </a:p>
        </p:txBody>
      </p:sp>
      <p:sp>
        <p:nvSpPr>
          <p:cNvPr id="313349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1143000" y="2184400"/>
            <a:ext cx="7272338" cy="3759200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  <a:buFont typeface="Wingdings" pitchFamily="2" charset="2"/>
              <a:buNone/>
              <a:tabLst>
                <a:tab pos="514350" algn="l"/>
              </a:tabLst>
            </a:pPr>
            <a:r>
              <a:rPr lang="en-US"/>
              <a:t>3. Duas mercadorias são chamadas independentes quando a variação no preço de uma delas não tem efeito algum sobre a quantidade demandada da outra.</a:t>
            </a:r>
          </a:p>
        </p:txBody>
      </p:sp>
      <p:sp>
        <p:nvSpPr>
          <p:cNvPr id="313350" name="Text Box 1030"/>
          <p:cNvSpPr txBox="1">
            <a:spLocks noChangeArrowheads="1"/>
          </p:cNvSpPr>
          <p:nvPr/>
        </p:nvSpPr>
        <p:spPr bwMode="auto">
          <a:xfrm>
            <a:off x="498475" y="1427163"/>
            <a:ext cx="5064125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>
              <a:spcBef>
                <a:spcPct val="70000"/>
              </a:spcBef>
            </a:pPr>
            <a:r>
              <a:rPr lang="en-US" sz="2800" b="1"/>
              <a:t>Substitutos e complementos</a:t>
            </a:r>
          </a:p>
        </p:txBody>
      </p:sp>
    </p:spTree>
  </p:cSld>
  <p:clrMapOvr>
    <a:masterClrMapping/>
  </p:clrMapOvr>
  <p:transition spd="med"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8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CD280811-1EB1-47AD-BA44-6719B6A3F8B0}" type="slidenum">
              <a:rPr lang="en-US"/>
              <a:pPr/>
              <a:t>26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6179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179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Demanda individual</a:t>
            </a:r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1289050"/>
            <a:ext cx="7272338" cy="465455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  <a:buFont typeface="Wingdings" pitchFamily="2" charset="2"/>
              <a:buNone/>
            </a:pPr>
            <a:endParaRPr lang="en-US"/>
          </a:p>
          <a:p>
            <a:pPr lvl="1">
              <a:lnSpc>
                <a:spcPct val="90000"/>
              </a:lnSpc>
              <a:buSzPct val="75000"/>
            </a:pPr>
            <a:r>
              <a:rPr lang="en-US"/>
              <a:t>Se a curva preço-consumo tem inclinação descendente, os dois bens são considerados substitutos.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/>
              <a:t>Se a curva preço-consumo tem inclinação ascendente, os dois bens são considerados complementos.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/>
              <a:t>Dois bens podem ser substitutos </a:t>
            </a:r>
            <a:r>
              <a:rPr lang="en-US" i="1"/>
              <a:t>e</a:t>
            </a:r>
            <a:r>
              <a:rPr lang="en-US"/>
              <a:t> complementos!</a:t>
            </a:r>
          </a:p>
        </p:txBody>
      </p:sp>
      <p:sp>
        <p:nvSpPr>
          <p:cNvPr id="161798" name="Text Box 6"/>
          <p:cNvSpPr txBox="1">
            <a:spLocks noChangeArrowheads="1"/>
          </p:cNvSpPr>
          <p:nvPr/>
        </p:nvSpPr>
        <p:spPr bwMode="auto">
          <a:xfrm>
            <a:off x="917575" y="1122363"/>
            <a:ext cx="5064125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>
              <a:spcBef>
                <a:spcPct val="70000"/>
              </a:spcBef>
            </a:pPr>
            <a:r>
              <a:rPr lang="en-US" sz="2800" b="1"/>
              <a:t>Substitutos e complementos</a:t>
            </a:r>
          </a:p>
        </p:txBody>
      </p:sp>
    </p:spTree>
  </p:cSld>
  <p:clrMapOvr>
    <a:masterClrMapping/>
  </p:clrMapOvr>
  <p:transition spd="med"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D9F2C427-BA7A-41DE-8743-D8274862E40B}" type="slidenum">
              <a:rPr lang="en-US"/>
              <a:pPr/>
              <a:t>27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" y="190500"/>
            <a:ext cx="9144000" cy="781050"/>
          </a:xfrm>
          <a:noFill/>
          <a:ln/>
        </p:spPr>
        <p:txBody>
          <a:bodyPr/>
          <a:lstStyle/>
          <a:p>
            <a:r>
              <a:rPr lang="en-US"/>
              <a:t>Efeito renda e efeito substituição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93850"/>
            <a:ext cx="7539038" cy="434975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/>
              <a:t>Uma redução no preço de uma mercadoria tem dois efeitos: </a:t>
            </a:r>
            <a:r>
              <a:rPr lang="en-US" i="1"/>
              <a:t>substituição </a:t>
            </a:r>
            <a:r>
              <a:rPr lang="en-US"/>
              <a:t>e</a:t>
            </a:r>
            <a:r>
              <a:rPr lang="en-US" i="1"/>
              <a:t> renda.</a:t>
            </a:r>
            <a:endParaRPr lang="en-US"/>
          </a:p>
          <a:p>
            <a:pPr lvl="1">
              <a:lnSpc>
                <a:spcPct val="90000"/>
              </a:lnSpc>
              <a:buSzPct val="75000"/>
            </a:pPr>
            <a:r>
              <a:rPr lang="en-US"/>
              <a:t>Efeito substituição</a:t>
            </a:r>
          </a:p>
          <a:p>
            <a:pPr lvl="2">
              <a:lnSpc>
                <a:spcPct val="90000"/>
              </a:lnSpc>
            </a:pPr>
            <a:r>
              <a:rPr lang="en-US"/>
              <a:t>Os consumidores tenderão a comprar mais de uma mercadoria que tenha ficado relativamente mais barata e menos de uma mercadoria que tenha se tornado mais cara.</a:t>
            </a:r>
          </a:p>
        </p:txBody>
      </p:sp>
    </p:spTree>
  </p:cSld>
  <p:clrMapOvr>
    <a:masterClrMapping/>
  </p:clrMapOvr>
  <p:transition spd="med">
    <p:pull dir="r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C066CA6A-0369-4879-82B9-4201514AA800}" type="slidenum">
              <a:rPr lang="en-US"/>
              <a:pPr/>
              <a:t>28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3174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" y="190500"/>
            <a:ext cx="9144000" cy="781050"/>
          </a:xfrm>
          <a:noFill/>
          <a:ln/>
        </p:spPr>
        <p:txBody>
          <a:bodyPr/>
          <a:lstStyle/>
          <a:p>
            <a:r>
              <a:rPr lang="en-US"/>
              <a:t>Efeito renda e efeito substituição</a:t>
            </a:r>
          </a:p>
        </p:txBody>
      </p:sp>
      <p:sp>
        <p:nvSpPr>
          <p:cNvPr id="3174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43000" y="1593850"/>
            <a:ext cx="7729538" cy="4349750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/>
              <a:t>Uma redução no preço de uma mercadoria tem dois efeitos: </a:t>
            </a:r>
            <a:r>
              <a:rPr lang="en-US" i="1"/>
              <a:t>substituição </a:t>
            </a:r>
            <a:r>
              <a:rPr lang="en-US"/>
              <a:t>e</a:t>
            </a:r>
            <a:r>
              <a:rPr lang="en-US" i="1"/>
              <a:t> renda.</a:t>
            </a:r>
            <a:endParaRPr lang="en-US"/>
          </a:p>
          <a:p>
            <a:pPr lvl="1">
              <a:buSzPct val="75000"/>
            </a:pPr>
            <a:r>
              <a:rPr lang="en-US"/>
              <a:t>Efeito renda</a:t>
            </a:r>
          </a:p>
          <a:p>
            <a:pPr lvl="2">
              <a:buSzPct val="75000"/>
            </a:pPr>
            <a:r>
              <a:rPr lang="en-US"/>
              <a:t> Os consumidores sofrem um aumento no seu poder aquisitivo real quando o preço de uma mercadoria cai.</a:t>
            </a:r>
          </a:p>
        </p:txBody>
      </p:sp>
    </p:spTree>
  </p:cSld>
  <p:clrMapOvr>
    <a:masterClrMapping/>
  </p:clrMapOvr>
  <p:transition spd="med"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A6490873-3777-4F7C-9F45-7CDB09A38337}" type="slidenum">
              <a:rPr lang="en-US"/>
              <a:pPr/>
              <a:t>29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90500"/>
            <a:ext cx="9144000" cy="781050"/>
          </a:xfrm>
          <a:noFill/>
          <a:ln/>
        </p:spPr>
        <p:txBody>
          <a:bodyPr/>
          <a:lstStyle/>
          <a:p>
            <a:r>
              <a:rPr lang="en-US"/>
              <a:t>Efeito renda e efeito substituição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>
                <a:solidFill>
                  <a:srgbClr val="FB110B"/>
                </a:solidFill>
              </a:rPr>
              <a:t>Efeito substituição</a:t>
            </a:r>
            <a:endParaRPr lang="en-US"/>
          </a:p>
          <a:p>
            <a:pPr lvl="1">
              <a:lnSpc>
                <a:spcPct val="90000"/>
              </a:lnSpc>
              <a:buSzPct val="75000"/>
            </a:pPr>
            <a:r>
              <a:rPr lang="en-US"/>
              <a:t>O </a:t>
            </a:r>
            <a:r>
              <a:rPr lang="en-US">
                <a:solidFill>
                  <a:srgbClr val="FF3300"/>
                </a:solidFill>
              </a:rPr>
              <a:t>efeito</a:t>
            </a:r>
            <a:r>
              <a:rPr lang="en-US"/>
              <a:t> </a:t>
            </a:r>
            <a:r>
              <a:rPr lang="en-US">
                <a:solidFill>
                  <a:srgbClr val="FF3300"/>
                </a:solidFill>
              </a:rPr>
              <a:t>substituição </a:t>
            </a:r>
            <a:r>
              <a:rPr lang="en-US"/>
              <a:t>corresponde à modificação no consumo de um item associada a uma variação no seu preço, </a:t>
            </a:r>
            <a:r>
              <a:rPr lang="en-US" i="1"/>
              <a:t>mantido constante o nível de utilidade .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/>
              <a:t>Quando o preço de um item diminui, o efeito substituição sempre leva a um aumento na quantidade demandada do item.</a:t>
            </a:r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09286435-D712-4062-81EF-A4BA9271B7F5}" type="slidenum">
              <a:rPr lang="en-US"/>
              <a:pPr/>
              <a:t>3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Tópicos para discussão</a:t>
            </a:r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/>
              <a:t>Externalidades de difusão</a:t>
            </a:r>
          </a:p>
          <a:p>
            <a:pPr>
              <a:spcBef>
                <a:spcPct val="70000"/>
              </a:spcBef>
            </a:pPr>
            <a:r>
              <a:rPr lang="en-US"/>
              <a:t>Estimativa empírica da demanda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9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6C47A21B-9F3A-4A64-96D1-B8A6174970E5}" type="slidenum">
              <a:rPr lang="en-US"/>
              <a:pPr/>
              <a:t>30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" y="190500"/>
            <a:ext cx="9144000" cy="781050"/>
          </a:xfrm>
          <a:noFill/>
          <a:ln/>
        </p:spPr>
        <p:txBody>
          <a:bodyPr/>
          <a:lstStyle/>
          <a:p>
            <a:r>
              <a:rPr lang="en-US"/>
              <a:t>Efeito renda e efeito substituição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>
                <a:solidFill>
                  <a:srgbClr val="FB110B"/>
                </a:solidFill>
              </a:rPr>
              <a:t>Efeito renda</a:t>
            </a:r>
            <a:endParaRPr lang="en-US"/>
          </a:p>
          <a:p>
            <a:pPr lvl="1">
              <a:buSzPct val="75000"/>
            </a:pPr>
            <a:r>
              <a:rPr lang="en-US"/>
              <a:t>O </a:t>
            </a:r>
            <a:r>
              <a:rPr lang="en-US">
                <a:solidFill>
                  <a:srgbClr val="FF3300"/>
                </a:solidFill>
              </a:rPr>
              <a:t>efeito</a:t>
            </a:r>
            <a:r>
              <a:rPr lang="en-US"/>
              <a:t> </a:t>
            </a:r>
            <a:r>
              <a:rPr lang="en-US">
                <a:solidFill>
                  <a:srgbClr val="FF3300"/>
                </a:solidFill>
              </a:rPr>
              <a:t>renda </a:t>
            </a:r>
            <a:r>
              <a:rPr lang="en-US"/>
              <a:t>é a variação no consumo de um item ocasionada pelo aumento do poder aquisitivo, </a:t>
            </a:r>
            <a:r>
              <a:rPr lang="en-US" i="1"/>
              <a:t>mantido constante o preço do item.</a:t>
            </a:r>
          </a:p>
          <a:p>
            <a:pPr lvl="1">
              <a:buSzPct val="75000"/>
            </a:pPr>
            <a:r>
              <a:rPr lang="en-US"/>
              <a:t>Quando a renda de uma pessoa aumenta,a quantidade demandada de um produto pode aumentar ou diminuir.</a:t>
            </a:r>
          </a:p>
        </p:txBody>
      </p:sp>
    </p:spTree>
  </p:cSld>
  <p:clrMapOvr>
    <a:masterClrMapping/>
  </p:clrMapOvr>
  <p:transition spd="med"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38D9DB4-9D35-4F9C-BB09-07C57204E858}" type="slidenum">
              <a:rPr lang="en-US"/>
              <a:pPr/>
              <a:t>31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" y="190500"/>
            <a:ext cx="9144000" cy="781050"/>
          </a:xfrm>
          <a:noFill/>
          <a:ln/>
        </p:spPr>
        <p:txBody>
          <a:bodyPr/>
          <a:lstStyle/>
          <a:p>
            <a:r>
              <a:rPr lang="en-US"/>
              <a:t>Efeito renda e efeito substituição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70000"/>
              </a:spcBef>
              <a:buFont typeface="Wingdings" pitchFamily="2" charset="2"/>
              <a:buNone/>
            </a:pPr>
            <a:endParaRPr lang="en-US"/>
          </a:p>
          <a:p>
            <a:pPr lvl="1">
              <a:buSzPct val="75000"/>
            </a:pPr>
            <a:r>
              <a:rPr lang="en-US"/>
              <a:t>Mesmo no caso de bens inferiores, raramente o efeito renda é grande o suficiente para superar em valor o efeito substituição.</a:t>
            </a:r>
          </a:p>
        </p:txBody>
      </p:sp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687388" y="1490663"/>
            <a:ext cx="2254250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>
              <a:spcBef>
                <a:spcPct val="70000"/>
              </a:spcBef>
            </a:pPr>
            <a:r>
              <a:rPr lang="en-US" sz="2800" b="1"/>
              <a:t>Efeito renda</a:t>
            </a:r>
          </a:p>
        </p:txBody>
      </p:sp>
    </p:spTree>
  </p:cSld>
  <p:clrMapOvr>
    <a:masterClrMapping/>
  </p:clrMapOvr>
  <p:transition spd="med"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51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DAEE87DB-7BD3-4C0E-AD33-5F6ACC2D0F24}" type="slidenum">
              <a:rPr lang="en-US"/>
              <a:pPr/>
              <a:t>32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0"/>
            <a:ext cx="9639300" cy="781050"/>
          </a:xfrm>
          <a:noFill/>
          <a:ln/>
        </p:spPr>
        <p:txBody>
          <a:bodyPr/>
          <a:lstStyle/>
          <a:p>
            <a:r>
              <a:rPr lang="en-US"/>
              <a:t>Efeito renda e efeito substituição</a:t>
            </a:r>
          </a:p>
        </p:txBody>
      </p:sp>
      <p:sp>
        <p:nvSpPr>
          <p:cNvPr id="178185" name="Line 9"/>
          <p:cNvSpPr>
            <a:spLocks noChangeShapeType="1"/>
          </p:cNvSpPr>
          <p:nvPr/>
        </p:nvSpPr>
        <p:spPr bwMode="auto">
          <a:xfrm>
            <a:off x="2209800" y="1252538"/>
            <a:ext cx="0" cy="4443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8186" name="Rectangle 10"/>
          <p:cNvSpPr>
            <a:spLocks noChangeArrowheads="1"/>
          </p:cNvSpPr>
          <p:nvPr/>
        </p:nvSpPr>
        <p:spPr bwMode="auto">
          <a:xfrm>
            <a:off x="6842125" y="5508625"/>
            <a:ext cx="2301875" cy="896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/>
              <a:t>Alimento (unidades</a:t>
            </a:r>
          </a:p>
          <a:p>
            <a:pPr algn="r"/>
            <a:r>
              <a:rPr lang="en-US" sz="1800" b="1"/>
              <a:t>por mês)</a:t>
            </a:r>
          </a:p>
          <a:p>
            <a:pPr algn="r"/>
            <a:endParaRPr lang="en-US" sz="1700" b="1"/>
          </a:p>
        </p:txBody>
      </p:sp>
      <p:sp>
        <p:nvSpPr>
          <p:cNvPr id="178187" name="Line 11"/>
          <p:cNvSpPr>
            <a:spLocks noChangeShapeType="1"/>
          </p:cNvSpPr>
          <p:nvPr/>
        </p:nvSpPr>
        <p:spPr bwMode="auto">
          <a:xfrm>
            <a:off x="2205038" y="5695950"/>
            <a:ext cx="46212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8188" name="Rectangle 12"/>
          <p:cNvSpPr>
            <a:spLocks noChangeArrowheads="1"/>
          </p:cNvSpPr>
          <p:nvPr/>
        </p:nvSpPr>
        <p:spPr bwMode="auto">
          <a:xfrm>
            <a:off x="1900238" y="5729288"/>
            <a:ext cx="3587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/>
              <a:t>O</a:t>
            </a:r>
          </a:p>
        </p:txBody>
      </p:sp>
      <p:sp>
        <p:nvSpPr>
          <p:cNvPr id="178190" name="Rectangle 14"/>
          <p:cNvSpPr>
            <a:spLocks noChangeArrowheads="1"/>
          </p:cNvSpPr>
          <p:nvPr/>
        </p:nvSpPr>
        <p:spPr bwMode="auto">
          <a:xfrm>
            <a:off x="153988" y="1231900"/>
            <a:ext cx="1692275" cy="912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/>
              <a:t>Vestuário</a:t>
            </a:r>
          </a:p>
          <a:p>
            <a:pPr algn="r"/>
            <a:r>
              <a:rPr lang="en-US" sz="1800" b="1"/>
              <a:t>(unidades por</a:t>
            </a:r>
          </a:p>
          <a:p>
            <a:pPr algn="r"/>
            <a:r>
              <a:rPr lang="en-US" sz="1800" b="1"/>
              <a:t>mês)</a:t>
            </a:r>
          </a:p>
        </p:txBody>
      </p:sp>
      <p:grpSp>
        <p:nvGrpSpPr>
          <p:cNvPr id="178222" name="Group 46"/>
          <p:cNvGrpSpPr>
            <a:grpSpLocks/>
          </p:cNvGrpSpPr>
          <p:nvPr/>
        </p:nvGrpSpPr>
        <p:grpSpPr bwMode="auto">
          <a:xfrm>
            <a:off x="1747838" y="1768475"/>
            <a:ext cx="4381500" cy="4324350"/>
            <a:chOff x="1101" y="1114"/>
            <a:chExt cx="2760" cy="2724"/>
          </a:xfrm>
        </p:grpSpPr>
        <p:sp>
          <p:nvSpPr>
            <p:cNvPr id="178180" name="Line 4"/>
            <p:cNvSpPr>
              <a:spLocks noChangeShapeType="1"/>
            </p:cNvSpPr>
            <p:nvPr/>
          </p:nvSpPr>
          <p:spPr bwMode="auto">
            <a:xfrm>
              <a:off x="1401" y="1884"/>
              <a:ext cx="36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8183" name="Line 7"/>
            <p:cNvSpPr>
              <a:spLocks noChangeShapeType="1"/>
            </p:cNvSpPr>
            <p:nvPr/>
          </p:nvSpPr>
          <p:spPr bwMode="auto">
            <a:xfrm>
              <a:off x="1409" y="1325"/>
              <a:ext cx="1695" cy="2271"/>
            </a:xfrm>
            <a:prstGeom prst="line">
              <a:avLst/>
            </a:prstGeom>
            <a:noFill/>
            <a:ln w="5080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8184" name="Freeform 8"/>
            <p:cNvSpPr>
              <a:spLocks/>
            </p:cNvSpPr>
            <p:nvPr/>
          </p:nvSpPr>
          <p:spPr bwMode="auto">
            <a:xfrm>
              <a:off x="1437" y="1114"/>
              <a:ext cx="2230" cy="2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2"/>
                </a:cxn>
                <a:cxn ang="0">
                  <a:pos x="29" y="55"/>
                </a:cxn>
                <a:cxn ang="0">
                  <a:pos x="65" y="127"/>
                </a:cxn>
                <a:cxn ang="0">
                  <a:pos x="106" y="210"/>
                </a:cxn>
                <a:cxn ang="0">
                  <a:pos x="153" y="304"/>
                </a:cxn>
                <a:cxn ang="0">
                  <a:pos x="200" y="398"/>
                </a:cxn>
                <a:cxn ang="0">
                  <a:pos x="246" y="487"/>
                </a:cxn>
                <a:cxn ang="0">
                  <a:pos x="293" y="569"/>
                </a:cxn>
                <a:cxn ang="0">
                  <a:pos x="329" y="636"/>
                </a:cxn>
                <a:cxn ang="0">
                  <a:pos x="358" y="686"/>
                </a:cxn>
                <a:cxn ang="0">
                  <a:pos x="381" y="724"/>
                </a:cxn>
                <a:cxn ang="0">
                  <a:pos x="399" y="752"/>
                </a:cxn>
                <a:cxn ang="0">
                  <a:pos x="417" y="774"/>
                </a:cxn>
                <a:cxn ang="0">
                  <a:pos x="434" y="802"/>
                </a:cxn>
                <a:cxn ang="0">
                  <a:pos x="458" y="829"/>
                </a:cxn>
                <a:cxn ang="0">
                  <a:pos x="493" y="863"/>
                </a:cxn>
                <a:cxn ang="0">
                  <a:pos x="534" y="907"/>
                </a:cxn>
                <a:cxn ang="0">
                  <a:pos x="587" y="968"/>
                </a:cxn>
                <a:cxn ang="0">
                  <a:pos x="651" y="1039"/>
                </a:cxn>
                <a:cxn ang="0">
                  <a:pos x="727" y="1111"/>
                </a:cxn>
                <a:cxn ang="0">
                  <a:pos x="804" y="1194"/>
                </a:cxn>
                <a:cxn ang="0">
                  <a:pos x="962" y="1355"/>
                </a:cxn>
                <a:cxn ang="0">
                  <a:pos x="1038" y="1432"/>
                </a:cxn>
                <a:cxn ang="0">
                  <a:pos x="1109" y="1498"/>
                </a:cxn>
                <a:cxn ang="0">
                  <a:pos x="1244" y="1615"/>
                </a:cxn>
                <a:cxn ang="0">
                  <a:pos x="1378" y="1720"/>
                </a:cxn>
                <a:cxn ang="0">
                  <a:pos x="1508" y="1814"/>
                </a:cxn>
                <a:cxn ang="0">
                  <a:pos x="1642" y="1902"/>
                </a:cxn>
                <a:cxn ang="0">
                  <a:pos x="1719" y="1941"/>
                </a:cxn>
                <a:cxn ang="0">
                  <a:pos x="1795" y="1980"/>
                </a:cxn>
                <a:cxn ang="0">
                  <a:pos x="1959" y="2051"/>
                </a:cxn>
                <a:cxn ang="0">
                  <a:pos x="2041" y="2085"/>
                </a:cxn>
                <a:cxn ang="0">
                  <a:pos x="2112" y="2112"/>
                </a:cxn>
                <a:cxn ang="0">
                  <a:pos x="2176" y="2140"/>
                </a:cxn>
                <a:cxn ang="0">
                  <a:pos x="2229" y="2162"/>
                </a:cxn>
              </a:cxnLst>
              <a:rect l="0" t="0" r="r" b="b"/>
              <a:pathLst>
                <a:path w="2230" h="2163">
                  <a:moveTo>
                    <a:pt x="0" y="0"/>
                  </a:moveTo>
                  <a:lnTo>
                    <a:pt x="12" y="22"/>
                  </a:lnTo>
                  <a:lnTo>
                    <a:pt x="29" y="55"/>
                  </a:lnTo>
                  <a:lnTo>
                    <a:pt x="65" y="127"/>
                  </a:lnTo>
                  <a:lnTo>
                    <a:pt x="106" y="210"/>
                  </a:lnTo>
                  <a:lnTo>
                    <a:pt x="153" y="304"/>
                  </a:lnTo>
                  <a:lnTo>
                    <a:pt x="200" y="398"/>
                  </a:lnTo>
                  <a:lnTo>
                    <a:pt x="246" y="487"/>
                  </a:lnTo>
                  <a:lnTo>
                    <a:pt x="293" y="569"/>
                  </a:lnTo>
                  <a:lnTo>
                    <a:pt x="329" y="636"/>
                  </a:lnTo>
                  <a:lnTo>
                    <a:pt x="358" y="686"/>
                  </a:lnTo>
                  <a:lnTo>
                    <a:pt x="381" y="724"/>
                  </a:lnTo>
                  <a:lnTo>
                    <a:pt x="399" y="752"/>
                  </a:lnTo>
                  <a:lnTo>
                    <a:pt x="417" y="774"/>
                  </a:lnTo>
                  <a:lnTo>
                    <a:pt x="434" y="802"/>
                  </a:lnTo>
                  <a:lnTo>
                    <a:pt x="458" y="829"/>
                  </a:lnTo>
                  <a:lnTo>
                    <a:pt x="493" y="863"/>
                  </a:lnTo>
                  <a:lnTo>
                    <a:pt x="534" y="907"/>
                  </a:lnTo>
                  <a:lnTo>
                    <a:pt x="587" y="968"/>
                  </a:lnTo>
                  <a:lnTo>
                    <a:pt x="651" y="1039"/>
                  </a:lnTo>
                  <a:lnTo>
                    <a:pt x="727" y="1111"/>
                  </a:lnTo>
                  <a:lnTo>
                    <a:pt x="804" y="1194"/>
                  </a:lnTo>
                  <a:lnTo>
                    <a:pt x="962" y="1355"/>
                  </a:lnTo>
                  <a:lnTo>
                    <a:pt x="1038" y="1432"/>
                  </a:lnTo>
                  <a:lnTo>
                    <a:pt x="1109" y="1498"/>
                  </a:lnTo>
                  <a:lnTo>
                    <a:pt x="1244" y="1615"/>
                  </a:lnTo>
                  <a:lnTo>
                    <a:pt x="1378" y="1720"/>
                  </a:lnTo>
                  <a:lnTo>
                    <a:pt x="1508" y="1814"/>
                  </a:lnTo>
                  <a:lnTo>
                    <a:pt x="1642" y="1902"/>
                  </a:lnTo>
                  <a:lnTo>
                    <a:pt x="1719" y="1941"/>
                  </a:lnTo>
                  <a:lnTo>
                    <a:pt x="1795" y="1980"/>
                  </a:lnTo>
                  <a:lnTo>
                    <a:pt x="1959" y="2051"/>
                  </a:lnTo>
                  <a:lnTo>
                    <a:pt x="2041" y="2085"/>
                  </a:lnTo>
                  <a:lnTo>
                    <a:pt x="2112" y="2112"/>
                  </a:lnTo>
                  <a:lnTo>
                    <a:pt x="2176" y="2140"/>
                  </a:lnTo>
                  <a:lnTo>
                    <a:pt x="2229" y="2162"/>
                  </a:lnTo>
                </a:path>
              </a:pathLst>
            </a:custGeom>
            <a:noFill/>
            <a:ln w="50800" cap="rnd" cmpd="sng">
              <a:solidFill>
                <a:srgbClr val="99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78189" name="Rectangle 13"/>
            <p:cNvSpPr>
              <a:spLocks noChangeArrowheads="1"/>
            </p:cNvSpPr>
            <p:nvPr/>
          </p:nvSpPr>
          <p:spPr bwMode="auto">
            <a:xfrm>
              <a:off x="1149" y="1161"/>
              <a:ext cx="21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 i="1"/>
                <a:t>R</a:t>
              </a:r>
            </a:p>
          </p:txBody>
        </p:sp>
        <p:sp>
          <p:nvSpPr>
            <p:cNvPr id="178192" name="Rectangle 16"/>
            <p:cNvSpPr>
              <a:spLocks noChangeArrowheads="1"/>
            </p:cNvSpPr>
            <p:nvPr/>
          </p:nvSpPr>
          <p:spPr bwMode="auto">
            <a:xfrm>
              <a:off x="1677" y="3609"/>
              <a:ext cx="271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 i="1"/>
                <a:t>A</a:t>
              </a:r>
              <a:r>
                <a:rPr lang="en-US" sz="1800" b="1" i="1" baseline="-25000"/>
                <a:t>1</a:t>
              </a:r>
            </a:p>
          </p:txBody>
        </p:sp>
        <p:sp>
          <p:nvSpPr>
            <p:cNvPr id="178193" name="Rectangle 17"/>
            <p:cNvSpPr>
              <a:spLocks noChangeArrowheads="1"/>
            </p:cNvSpPr>
            <p:nvPr/>
          </p:nvSpPr>
          <p:spPr bwMode="auto">
            <a:xfrm>
              <a:off x="3021" y="3609"/>
              <a:ext cx="21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 i="1"/>
                <a:t>S</a:t>
              </a:r>
            </a:p>
          </p:txBody>
        </p:sp>
        <p:sp>
          <p:nvSpPr>
            <p:cNvPr id="178196" name="Oval 20"/>
            <p:cNvSpPr>
              <a:spLocks noChangeArrowheads="1"/>
            </p:cNvSpPr>
            <p:nvPr/>
          </p:nvSpPr>
          <p:spPr bwMode="auto">
            <a:xfrm>
              <a:off x="1776" y="1836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8197" name="Rectangle 21"/>
            <p:cNvSpPr>
              <a:spLocks noChangeArrowheads="1"/>
            </p:cNvSpPr>
            <p:nvPr/>
          </p:nvSpPr>
          <p:spPr bwMode="auto">
            <a:xfrm>
              <a:off x="1101" y="1737"/>
              <a:ext cx="263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 i="1"/>
                <a:t>V</a:t>
              </a:r>
              <a:r>
                <a:rPr lang="en-US" sz="1800" b="1" i="1" baseline="-25000"/>
                <a:t>1</a:t>
              </a:r>
            </a:p>
          </p:txBody>
        </p:sp>
        <p:sp>
          <p:nvSpPr>
            <p:cNvPr id="178198" name="Line 22"/>
            <p:cNvSpPr>
              <a:spLocks noChangeShapeType="1"/>
            </p:cNvSpPr>
            <p:nvPr/>
          </p:nvSpPr>
          <p:spPr bwMode="auto">
            <a:xfrm>
              <a:off x="1824" y="1941"/>
              <a:ext cx="0" cy="16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8200" name="Rectangle 24"/>
            <p:cNvSpPr>
              <a:spLocks noChangeArrowheads="1"/>
            </p:cNvSpPr>
            <p:nvPr/>
          </p:nvSpPr>
          <p:spPr bwMode="auto">
            <a:xfrm>
              <a:off x="1869" y="1785"/>
              <a:ext cx="21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 i="1"/>
                <a:t>A</a:t>
              </a:r>
            </a:p>
          </p:txBody>
        </p:sp>
        <p:sp>
          <p:nvSpPr>
            <p:cNvPr id="178201" name="Rectangle 25"/>
            <p:cNvSpPr>
              <a:spLocks noChangeArrowheads="1"/>
            </p:cNvSpPr>
            <p:nvPr/>
          </p:nvSpPr>
          <p:spPr bwMode="auto">
            <a:xfrm>
              <a:off x="3573" y="3249"/>
              <a:ext cx="288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/>
                <a:t>U</a:t>
              </a:r>
              <a:r>
                <a:rPr lang="en-US" b="1" i="1" baseline="-25000"/>
                <a:t>1</a:t>
              </a:r>
            </a:p>
          </p:txBody>
        </p:sp>
      </p:grpSp>
      <p:grpSp>
        <p:nvGrpSpPr>
          <p:cNvPr id="178229" name="Group 53"/>
          <p:cNvGrpSpPr>
            <a:grpSpLocks/>
          </p:cNvGrpSpPr>
          <p:nvPr/>
        </p:nvGrpSpPr>
        <p:grpSpPr bwMode="auto">
          <a:xfrm>
            <a:off x="4814888" y="3640138"/>
            <a:ext cx="4403725" cy="2587625"/>
            <a:chOff x="3033" y="2293"/>
            <a:chExt cx="2774" cy="1630"/>
          </a:xfrm>
        </p:grpSpPr>
        <p:sp>
          <p:nvSpPr>
            <p:cNvPr id="178215" name="Line 39"/>
            <p:cNvSpPr>
              <a:spLocks noChangeShapeType="1"/>
            </p:cNvSpPr>
            <p:nvPr/>
          </p:nvSpPr>
          <p:spPr bwMode="auto">
            <a:xfrm>
              <a:off x="3033" y="3516"/>
              <a:ext cx="36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8202" name="Rectangle 26"/>
            <p:cNvSpPr>
              <a:spLocks noChangeArrowheads="1"/>
            </p:cNvSpPr>
            <p:nvPr/>
          </p:nvSpPr>
          <p:spPr bwMode="auto">
            <a:xfrm>
              <a:off x="3855" y="2293"/>
              <a:ext cx="1952" cy="68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/>
                <a:t>O efeito renda, </a:t>
              </a:r>
              <a:r>
                <a:rPr lang="en-US" sz="1600" b="1" i="1"/>
                <a:t>EA</a:t>
              </a:r>
              <a:r>
                <a:rPr lang="en-US" sz="1600" b="1" i="1" baseline="-25000"/>
                <a:t>2</a:t>
              </a:r>
              <a:r>
                <a:rPr lang="en-US" sz="1600" b="1" i="1"/>
                <a:t>, </a:t>
              </a:r>
              <a:r>
                <a:rPr lang="en-US" sz="1600" b="1"/>
                <a:t>(de </a:t>
              </a:r>
              <a:r>
                <a:rPr lang="en-US" sz="1600" b="1" i="1"/>
                <a:t>D </a:t>
              </a:r>
              <a:r>
                <a:rPr lang="en-US" sz="1600" b="1"/>
                <a:t>a</a:t>
              </a:r>
              <a:r>
                <a:rPr lang="en-US" sz="1600" b="1" i="1"/>
                <a:t> B</a:t>
              </a:r>
              <a:r>
                <a:rPr lang="en-US" sz="1600" b="1"/>
                <a:t>)</a:t>
              </a:r>
            </a:p>
            <a:p>
              <a:r>
                <a:rPr lang="en-US" sz="1600" b="1"/>
                <a:t>mantém constantes os </a:t>
              </a:r>
            </a:p>
            <a:p>
              <a:r>
                <a:rPr lang="en-US" sz="1600" b="1"/>
                <a:t>preços relativos, mas </a:t>
              </a:r>
            </a:p>
            <a:p>
              <a:r>
                <a:rPr lang="en-US" sz="1600" b="1"/>
                <a:t>aumenta o poder aquisitivo.</a:t>
              </a:r>
            </a:p>
          </p:txBody>
        </p:sp>
        <p:sp>
          <p:nvSpPr>
            <p:cNvPr id="178216" name="Rectangle 40"/>
            <p:cNvSpPr>
              <a:spLocks noChangeArrowheads="1"/>
            </p:cNvSpPr>
            <p:nvPr/>
          </p:nvSpPr>
          <p:spPr bwMode="auto">
            <a:xfrm>
              <a:off x="3501" y="3733"/>
              <a:ext cx="114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endParaRPr lang="pt-BR" sz="1400" b="1"/>
            </a:p>
          </p:txBody>
        </p:sp>
        <p:sp>
          <p:nvSpPr>
            <p:cNvPr id="178217" name="Line 41"/>
            <p:cNvSpPr>
              <a:spLocks noChangeShapeType="1"/>
            </p:cNvSpPr>
            <p:nvPr/>
          </p:nvSpPr>
          <p:spPr bwMode="auto">
            <a:xfrm flipH="1" flipV="1">
              <a:off x="3261" y="3513"/>
              <a:ext cx="451" cy="3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78227" name="Group 51"/>
          <p:cNvGrpSpPr>
            <a:grpSpLocks/>
          </p:cNvGrpSpPr>
          <p:nvPr/>
        </p:nvGrpSpPr>
        <p:grpSpPr bwMode="auto">
          <a:xfrm>
            <a:off x="1747838" y="1373188"/>
            <a:ext cx="5943600" cy="4719637"/>
            <a:chOff x="1101" y="865"/>
            <a:chExt cx="3744" cy="2973"/>
          </a:xfrm>
        </p:grpSpPr>
        <p:sp>
          <p:nvSpPr>
            <p:cNvPr id="178182" name="Line 6"/>
            <p:cNvSpPr>
              <a:spLocks noChangeShapeType="1"/>
            </p:cNvSpPr>
            <p:nvPr/>
          </p:nvSpPr>
          <p:spPr bwMode="auto">
            <a:xfrm>
              <a:off x="1449" y="2892"/>
              <a:ext cx="190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8191" name="Rectangle 15"/>
            <p:cNvSpPr>
              <a:spLocks noChangeArrowheads="1"/>
            </p:cNvSpPr>
            <p:nvPr/>
          </p:nvSpPr>
          <p:spPr bwMode="auto">
            <a:xfrm>
              <a:off x="1101" y="2745"/>
              <a:ext cx="263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 i="1"/>
                <a:t>V</a:t>
              </a:r>
              <a:r>
                <a:rPr lang="en-US" sz="1800" b="1" i="1" baseline="-25000"/>
                <a:t>2</a:t>
              </a:r>
            </a:p>
          </p:txBody>
        </p:sp>
        <p:sp>
          <p:nvSpPr>
            <p:cNvPr id="178194" name="Rectangle 18"/>
            <p:cNvSpPr>
              <a:spLocks noChangeArrowheads="1"/>
            </p:cNvSpPr>
            <p:nvPr/>
          </p:nvSpPr>
          <p:spPr bwMode="auto">
            <a:xfrm>
              <a:off x="3309" y="3609"/>
              <a:ext cx="271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 i="1"/>
                <a:t>A</a:t>
              </a:r>
              <a:r>
                <a:rPr lang="en-US" sz="1800" b="1" i="1" baseline="-25000"/>
                <a:t>2</a:t>
              </a:r>
            </a:p>
          </p:txBody>
        </p:sp>
        <p:sp>
          <p:nvSpPr>
            <p:cNvPr id="178195" name="Rectangle 19"/>
            <p:cNvSpPr>
              <a:spLocks noChangeArrowheads="1"/>
            </p:cNvSpPr>
            <p:nvPr/>
          </p:nvSpPr>
          <p:spPr bwMode="auto">
            <a:xfrm>
              <a:off x="4173" y="3609"/>
              <a:ext cx="20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 i="1"/>
                <a:t>T</a:t>
              </a:r>
            </a:p>
          </p:txBody>
        </p:sp>
        <p:sp>
          <p:nvSpPr>
            <p:cNvPr id="178199" name="Line 23"/>
            <p:cNvSpPr>
              <a:spLocks noChangeShapeType="1"/>
            </p:cNvSpPr>
            <p:nvPr/>
          </p:nvSpPr>
          <p:spPr bwMode="auto">
            <a:xfrm>
              <a:off x="1409" y="1325"/>
              <a:ext cx="2847" cy="2223"/>
            </a:xfrm>
            <a:prstGeom prst="line">
              <a:avLst/>
            </a:prstGeom>
            <a:noFill/>
            <a:ln w="50800">
              <a:solidFill>
                <a:srgbClr val="0033CC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8203" name="Freeform 27"/>
            <p:cNvSpPr>
              <a:spLocks/>
            </p:cNvSpPr>
            <p:nvPr/>
          </p:nvSpPr>
          <p:spPr bwMode="auto">
            <a:xfrm>
              <a:off x="2781" y="1979"/>
              <a:ext cx="1892" cy="13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23"/>
                </a:cxn>
                <a:cxn ang="0">
                  <a:pos x="30" y="56"/>
                </a:cxn>
                <a:cxn ang="0">
                  <a:pos x="75" y="129"/>
                </a:cxn>
                <a:cxn ang="0">
                  <a:pos x="119" y="219"/>
                </a:cxn>
                <a:cxn ang="0">
                  <a:pos x="172" y="314"/>
                </a:cxn>
                <a:cxn ang="0">
                  <a:pos x="232" y="415"/>
                </a:cxn>
                <a:cxn ang="0">
                  <a:pos x="291" y="510"/>
                </a:cxn>
                <a:cxn ang="0">
                  <a:pos x="344" y="600"/>
                </a:cxn>
                <a:cxn ang="0">
                  <a:pos x="403" y="673"/>
                </a:cxn>
                <a:cxn ang="0">
                  <a:pos x="456" y="735"/>
                </a:cxn>
                <a:cxn ang="0">
                  <a:pos x="501" y="791"/>
                </a:cxn>
                <a:cxn ang="0">
                  <a:pos x="598" y="886"/>
                </a:cxn>
                <a:cxn ang="0">
                  <a:pos x="658" y="925"/>
                </a:cxn>
                <a:cxn ang="0">
                  <a:pos x="717" y="965"/>
                </a:cxn>
                <a:cxn ang="0">
                  <a:pos x="792" y="1010"/>
                </a:cxn>
                <a:cxn ang="0">
                  <a:pos x="874" y="1049"/>
                </a:cxn>
                <a:cxn ang="0">
                  <a:pos x="979" y="1094"/>
                </a:cxn>
                <a:cxn ang="0">
                  <a:pos x="1106" y="1133"/>
                </a:cxn>
                <a:cxn ang="0">
                  <a:pos x="1248" y="1178"/>
                </a:cxn>
                <a:cxn ang="0">
                  <a:pos x="1398" y="1217"/>
                </a:cxn>
                <a:cxn ang="0">
                  <a:pos x="1540" y="1256"/>
                </a:cxn>
                <a:cxn ang="0">
                  <a:pos x="1682" y="1290"/>
                </a:cxn>
                <a:cxn ang="0">
                  <a:pos x="1801" y="1318"/>
                </a:cxn>
                <a:cxn ang="0">
                  <a:pos x="1846" y="1335"/>
                </a:cxn>
                <a:cxn ang="0">
                  <a:pos x="1891" y="1346"/>
                </a:cxn>
              </a:cxnLst>
              <a:rect l="0" t="0" r="r" b="b"/>
              <a:pathLst>
                <a:path w="1892" h="1347">
                  <a:moveTo>
                    <a:pt x="0" y="0"/>
                  </a:moveTo>
                  <a:lnTo>
                    <a:pt x="15" y="23"/>
                  </a:lnTo>
                  <a:lnTo>
                    <a:pt x="30" y="56"/>
                  </a:lnTo>
                  <a:lnTo>
                    <a:pt x="75" y="129"/>
                  </a:lnTo>
                  <a:lnTo>
                    <a:pt x="119" y="219"/>
                  </a:lnTo>
                  <a:lnTo>
                    <a:pt x="172" y="314"/>
                  </a:lnTo>
                  <a:lnTo>
                    <a:pt x="232" y="415"/>
                  </a:lnTo>
                  <a:lnTo>
                    <a:pt x="291" y="510"/>
                  </a:lnTo>
                  <a:lnTo>
                    <a:pt x="344" y="600"/>
                  </a:lnTo>
                  <a:lnTo>
                    <a:pt x="403" y="673"/>
                  </a:lnTo>
                  <a:lnTo>
                    <a:pt x="456" y="735"/>
                  </a:lnTo>
                  <a:lnTo>
                    <a:pt x="501" y="791"/>
                  </a:lnTo>
                  <a:lnTo>
                    <a:pt x="598" y="886"/>
                  </a:lnTo>
                  <a:lnTo>
                    <a:pt x="658" y="925"/>
                  </a:lnTo>
                  <a:lnTo>
                    <a:pt x="717" y="965"/>
                  </a:lnTo>
                  <a:lnTo>
                    <a:pt x="792" y="1010"/>
                  </a:lnTo>
                  <a:lnTo>
                    <a:pt x="874" y="1049"/>
                  </a:lnTo>
                  <a:lnTo>
                    <a:pt x="979" y="1094"/>
                  </a:lnTo>
                  <a:lnTo>
                    <a:pt x="1106" y="1133"/>
                  </a:lnTo>
                  <a:lnTo>
                    <a:pt x="1248" y="1178"/>
                  </a:lnTo>
                  <a:lnTo>
                    <a:pt x="1398" y="1217"/>
                  </a:lnTo>
                  <a:lnTo>
                    <a:pt x="1540" y="1256"/>
                  </a:lnTo>
                  <a:lnTo>
                    <a:pt x="1682" y="1290"/>
                  </a:lnTo>
                  <a:lnTo>
                    <a:pt x="1801" y="1318"/>
                  </a:lnTo>
                  <a:lnTo>
                    <a:pt x="1846" y="1335"/>
                  </a:lnTo>
                  <a:lnTo>
                    <a:pt x="1891" y="1346"/>
                  </a:lnTo>
                </a:path>
              </a:pathLst>
            </a:custGeom>
            <a:noFill/>
            <a:ln w="50800" cap="rnd" cmpd="sng">
              <a:solidFill>
                <a:srgbClr val="CC66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78204" name="Oval 28"/>
            <p:cNvSpPr>
              <a:spLocks noChangeArrowheads="1"/>
            </p:cNvSpPr>
            <p:nvPr/>
          </p:nvSpPr>
          <p:spPr bwMode="auto">
            <a:xfrm>
              <a:off x="3360" y="2844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8205" name="Line 29"/>
            <p:cNvSpPr>
              <a:spLocks noChangeShapeType="1"/>
            </p:cNvSpPr>
            <p:nvPr/>
          </p:nvSpPr>
          <p:spPr bwMode="auto">
            <a:xfrm>
              <a:off x="3408" y="2901"/>
              <a:ext cx="0" cy="70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8206" name="Rectangle 30"/>
            <p:cNvSpPr>
              <a:spLocks noChangeArrowheads="1"/>
            </p:cNvSpPr>
            <p:nvPr/>
          </p:nvSpPr>
          <p:spPr bwMode="auto">
            <a:xfrm>
              <a:off x="4557" y="3033"/>
              <a:ext cx="288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/>
                <a:t>U</a:t>
              </a:r>
              <a:r>
                <a:rPr lang="en-US" b="1" i="1" baseline="-25000"/>
                <a:t>2</a:t>
              </a:r>
            </a:p>
          </p:txBody>
        </p:sp>
        <p:sp>
          <p:nvSpPr>
            <p:cNvPr id="178207" name="Rectangle 31"/>
            <p:cNvSpPr>
              <a:spLocks noChangeArrowheads="1"/>
            </p:cNvSpPr>
            <p:nvPr/>
          </p:nvSpPr>
          <p:spPr bwMode="auto">
            <a:xfrm>
              <a:off x="3453" y="2649"/>
              <a:ext cx="21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 i="1"/>
                <a:t>B</a:t>
              </a:r>
            </a:p>
          </p:txBody>
        </p:sp>
        <p:sp>
          <p:nvSpPr>
            <p:cNvPr id="178220" name="Rectangle 44"/>
            <p:cNvSpPr>
              <a:spLocks noChangeArrowheads="1"/>
            </p:cNvSpPr>
            <p:nvPr/>
          </p:nvSpPr>
          <p:spPr bwMode="auto">
            <a:xfrm>
              <a:off x="2087" y="865"/>
              <a:ext cx="2110" cy="68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r>
                <a:rPr lang="en-US" sz="1600" b="1"/>
                <a:t>Quando o preço do alimento cai, o consumo aumenta em </a:t>
              </a:r>
              <a:r>
                <a:rPr lang="en-US" sz="1600" b="1" i="1"/>
                <a:t>A</a:t>
              </a:r>
              <a:r>
                <a:rPr lang="en-US" sz="1600" b="1" i="1" baseline="-25000"/>
                <a:t>1</a:t>
              </a:r>
              <a:r>
                <a:rPr lang="en-US" sz="1600" b="1" i="1"/>
                <a:t>A</a:t>
              </a:r>
              <a:r>
                <a:rPr lang="en-US" sz="1600" b="1" i="1" baseline="-25000"/>
                <a:t>2 </a:t>
              </a:r>
              <a:r>
                <a:rPr lang="en-US" sz="1600" b="1" i="1"/>
                <a:t> à</a:t>
              </a:r>
              <a:r>
                <a:rPr lang="en-US" sz="1600" b="1"/>
                <a:t> medida que o consumidor se move de A para </a:t>
              </a:r>
              <a:r>
                <a:rPr lang="en-US" sz="1600" b="1" i="1"/>
                <a:t>B.</a:t>
              </a:r>
            </a:p>
          </p:txBody>
        </p:sp>
      </p:grpSp>
      <p:grpSp>
        <p:nvGrpSpPr>
          <p:cNvPr id="178228" name="Group 52"/>
          <p:cNvGrpSpPr>
            <a:grpSpLocks/>
          </p:cNvGrpSpPr>
          <p:nvPr/>
        </p:nvGrpSpPr>
        <p:grpSpPr bwMode="auto">
          <a:xfrm>
            <a:off x="2236788" y="2401888"/>
            <a:ext cx="6723062" cy="3789362"/>
            <a:chOff x="1409" y="1513"/>
            <a:chExt cx="4235" cy="2387"/>
          </a:xfrm>
        </p:grpSpPr>
        <p:sp>
          <p:nvSpPr>
            <p:cNvPr id="178208" name="Line 32"/>
            <p:cNvSpPr>
              <a:spLocks noChangeShapeType="1"/>
            </p:cNvSpPr>
            <p:nvPr/>
          </p:nvSpPr>
          <p:spPr bwMode="auto">
            <a:xfrm>
              <a:off x="2928" y="2997"/>
              <a:ext cx="0" cy="60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8181" name="Line 5"/>
            <p:cNvSpPr>
              <a:spLocks noChangeShapeType="1"/>
            </p:cNvSpPr>
            <p:nvPr/>
          </p:nvSpPr>
          <p:spPr bwMode="auto">
            <a:xfrm>
              <a:off x="1409" y="1757"/>
              <a:ext cx="2367" cy="1839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8209" name="Oval 33"/>
            <p:cNvSpPr>
              <a:spLocks noChangeArrowheads="1"/>
            </p:cNvSpPr>
            <p:nvPr/>
          </p:nvSpPr>
          <p:spPr bwMode="auto">
            <a:xfrm>
              <a:off x="2880" y="2844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8210" name="Rectangle 34"/>
            <p:cNvSpPr>
              <a:spLocks noChangeArrowheads="1"/>
            </p:cNvSpPr>
            <p:nvPr/>
          </p:nvSpPr>
          <p:spPr bwMode="auto">
            <a:xfrm>
              <a:off x="2781" y="3609"/>
              <a:ext cx="21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 i="1"/>
                <a:t>E</a:t>
              </a:r>
            </a:p>
          </p:txBody>
        </p:sp>
        <p:sp>
          <p:nvSpPr>
            <p:cNvPr id="178211" name="Line 35"/>
            <p:cNvSpPr>
              <a:spLocks noChangeShapeType="1"/>
            </p:cNvSpPr>
            <p:nvPr/>
          </p:nvSpPr>
          <p:spPr bwMode="auto">
            <a:xfrm>
              <a:off x="1881" y="3900"/>
              <a:ext cx="147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8212" name="Rectangle 36"/>
            <p:cNvSpPr>
              <a:spLocks noChangeArrowheads="1"/>
            </p:cNvSpPr>
            <p:nvPr/>
          </p:nvSpPr>
          <p:spPr bwMode="auto">
            <a:xfrm>
              <a:off x="1955" y="3696"/>
              <a:ext cx="690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/>
                <a:t>Efeito total</a:t>
              </a:r>
            </a:p>
          </p:txBody>
        </p:sp>
        <p:sp>
          <p:nvSpPr>
            <p:cNvPr id="178213" name="Line 37"/>
            <p:cNvSpPr>
              <a:spLocks noChangeShapeType="1"/>
            </p:cNvSpPr>
            <p:nvPr/>
          </p:nvSpPr>
          <p:spPr bwMode="auto">
            <a:xfrm>
              <a:off x="1881" y="3516"/>
              <a:ext cx="9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8214" name="Rectangle 38"/>
            <p:cNvSpPr>
              <a:spLocks noChangeArrowheads="1"/>
            </p:cNvSpPr>
            <p:nvPr/>
          </p:nvSpPr>
          <p:spPr bwMode="auto">
            <a:xfrm>
              <a:off x="1821" y="3129"/>
              <a:ext cx="770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/>
                <a:t>Efeito </a:t>
              </a:r>
            </a:p>
            <a:p>
              <a:r>
                <a:rPr lang="en-US" sz="1400" b="1"/>
                <a:t>substituição</a:t>
              </a:r>
            </a:p>
          </p:txBody>
        </p:sp>
        <p:sp>
          <p:nvSpPr>
            <p:cNvPr id="178218" name="Rectangle 42"/>
            <p:cNvSpPr>
              <a:spLocks noChangeArrowheads="1"/>
            </p:cNvSpPr>
            <p:nvPr/>
          </p:nvSpPr>
          <p:spPr bwMode="auto">
            <a:xfrm>
              <a:off x="2877" y="2601"/>
              <a:ext cx="21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 i="1"/>
                <a:t>D</a:t>
              </a:r>
            </a:p>
          </p:txBody>
        </p:sp>
        <p:sp>
          <p:nvSpPr>
            <p:cNvPr id="178221" name="Rectangle 45"/>
            <p:cNvSpPr>
              <a:spLocks noChangeArrowheads="1"/>
            </p:cNvSpPr>
            <p:nvPr/>
          </p:nvSpPr>
          <p:spPr bwMode="auto">
            <a:xfrm>
              <a:off x="3158" y="1513"/>
              <a:ext cx="2486" cy="68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/>
                <a:t>O efeito substituição, </a:t>
              </a:r>
              <a:r>
                <a:rPr lang="en-US" sz="1600" b="1" i="1"/>
                <a:t>A</a:t>
              </a:r>
              <a:r>
                <a:rPr lang="en-US" sz="1600" b="1" i="1" baseline="-25000"/>
                <a:t>1</a:t>
              </a:r>
              <a:r>
                <a:rPr lang="en-US" sz="1600" b="1" i="1"/>
                <a:t>E, </a:t>
              </a:r>
            </a:p>
            <a:p>
              <a:r>
                <a:rPr lang="en-US" sz="1600" b="1"/>
                <a:t>(do ponto </a:t>
              </a:r>
              <a:r>
                <a:rPr lang="en-US" sz="1600" b="1" i="1"/>
                <a:t>A </a:t>
              </a:r>
              <a:r>
                <a:rPr lang="en-US" sz="1600" b="1"/>
                <a:t>ao</a:t>
              </a:r>
              <a:r>
                <a:rPr lang="en-US" sz="1600" b="1" i="1"/>
                <a:t> D</a:t>
              </a:r>
              <a:r>
                <a:rPr lang="en-US" sz="1600" b="1"/>
                <a:t>)</a:t>
              </a:r>
              <a:r>
                <a:rPr lang="en-US" sz="1600" b="1" i="1"/>
                <a:t>, </a:t>
              </a:r>
              <a:r>
                <a:rPr lang="en-US" sz="1600" b="1"/>
                <a:t>muda os </a:t>
              </a:r>
            </a:p>
            <a:p>
              <a:r>
                <a:rPr lang="en-US" sz="1600" b="1"/>
                <a:t>preços relativos, mas mantém a renda </a:t>
              </a:r>
            </a:p>
            <a:p>
              <a:r>
                <a:rPr lang="en-US" sz="1600" b="1"/>
                <a:t>real (satisfação) constante.</a:t>
              </a:r>
            </a:p>
          </p:txBody>
        </p:sp>
      </p:grpSp>
      <p:sp>
        <p:nvSpPr>
          <p:cNvPr id="178230" name="Text Box 54"/>
          <p:cNvSpPr txBox="1">
            <a:spLocks noChangeArrowheads="1"/>
          </p:cNvSpPr>
          <p:nvPr/>
        </p:nvSpPr>
        <p:spPr bwMode="auto">
          <a:xfrm>
            <a:off x="5791200" y="5943600"/>
            <a:ext cx="16383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Efeito renda</a:t>
            </a:r>
            <a:endParaRPr lang="pt-BR" sz="1400" b="1"/>
          </a:p>
        </p:txBody>
      </p:sp>
      <p:sp>
        <p:nvSpPr>
          <p:cNvPr id="178231" name="Text Box 55"/>
          <p:cNvSpPr txBox="1">
            <a:spLocks noChangeArrowheads="1"/>
          </p:cNvSpPr>
          <p:nvPr/>
        </p:nvSpPr>
        <p:spPr bwMode="auto">
          <a:xfrm>
            <a:off x="6891338" y="1185863"/>
            <a:ext cx="2252662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>
              <a:spcBef>
                <a:spcPct val="70000"/>
              </a:spcBef>
            </a:pPr>
            <a:r>
              <a:rPr lang="en-US" sz="2800" b="1"/>
              <a:t>Bem normal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40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4D5E3447-F4A7-4F66-BB02-4ADFC89D06E7}" type="slidenum">
              <a:rPr lang="en-US"/>
              <a:pPr/>
              <a:t>33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84326" name="Line 6"/>
          <p:cNvSpPr>
            <a:spLocks noChangeShapeType="1"/>
          </p:cNvSpPr>
          <p:nvPr/>
        </p:nvSpPr>
        <p:spPr bwMode="auto">
          <a:xfrm>
            <a:off x="2236788" y="2770188"/>
            <a:ext cx="3757612" cy="2919412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4327" name="Line 7"/>
          <p:cNvSpPr>
            <a:spLocks noChangeShapeType="1"/>
          </p:cNvSpPr>
          <p:nvPr/>
        </p:nvSpPr>
        <p:spPr bwMode="auto">
          <a:xfrm>
            <a:off x="2236788" y="2084388"/>
            <a:ext cx="2690812" cy="3605212"/>
          </a:xfrm>
          <a:prstGeom prst="line">
            <a:avLst/>
          </a:prstGeom>
          <a:noFill/>
          <a:ln w="50800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4328" name="Freeform 8"/>
          <p:cNvSpPr>
            <a:spLocks/>
          </p:cNvSpPr>
          <p:nvPr/>
        </p:nvSpPr>
        <p:spPr bwMode="auto">
          <a:xfrm>
            <a:off x="2281238" y="1749425"/>
            <a:ext cx="3540125" cy="34337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" y="22"/>
              </a:cxn>
              <a:cxn ang="0">
                <a:pos x="29" y="55"/>
              </a:cxn>
              <a:cxn ang="0">
                <a:pos x="65" y="127"/>
              </a:cxn>
              <a:cxn ang="0">
                <a:pos x="106" y="210"/>
              </a:cxn>
              <a:cxn ang="0">
                <a:pos x="153" y="304"/>
              </a:cxn>
              <a:cxn ang="0">
                <a:pos x="200" y="398"/>
              </a:cxn>
              <a:cxn ang="0">
                <a:pos x="246" y="487"/>
              </a:cxn>
              <a:cxn ang="0">
                <a:pos x="293" y="569"/>
              </a:cxn>
              <a:cxn ang="0">
                <a:pos x="329" y="636"/>
              </a:cxn>
              <a:cxn ang="0">
                <a:pos x="358" y="686"/>
              </a:cxn>
              <a:cxn ang="0">
                <a:pos x="381" y="724"/>
              </a:cxn>
              <a:cxn ang="0">
                <a:pos x="399" y="752"/>
              </a:cxn>
              <a:cxn ang="0">
                <a:pos x="417" y="774"/>
              </a:cxn>
              <a:cxn ang="0">
                <a:pos x="434" y="802"/>
              </a:cxn>
              <a:cxn ang="0">
                <a:pos x="458" y="829"/>
              </a:cxn>
              <a:cxn ang="0">
                <a:pos x="493" y="863"/>
              </a:cxn>
              <a:cxn ang="0">
                <a:pos x="534" y="907"/>
              </a:cxn>
              <a:cxn ang="0">
                <a:pos x="587" y="968"/>
              </a:cxn>
              <a:cxn ang="0">
                <a:pos x="651" y="1039"/>
              </a:cxn>
              <a:cxn ang="0">
                <a:pos x="727" y="1111"/>
              </a:cxn>
              <a:cxn ang="0">
                <a:pos x="804" y="1194"/>
              </a:cxn>
              <a:cxn ang="0">
                <a:pos x="962" y="1355"/>
              </a:cxn>
              <a:cxn ang="0">
                <a:pos x="1038" y="1432"/>
              </a:cxn>
              <a:cxn ang="0">
                <a:pos x="1109" y="1498"/>
              </a:cxn>
              <a:cxn ang="0">
                <a:pos x="1244" y="1615"/>
              </a:cxn>
              <a:cxn ang="0">
                <a:pos x="1378" y="1720"/>
              </a:cxn>
              <a:cxn ang="0">
                <a:pos x="1508" y="1814"/>
              </a:cxn>
              <a:cxn ang="0">
                <a:pos x="1642" y="1902"/>
              </a:cxn>
              <a:cxn ang="0">
                <a:pos x="1719" y="1941"/>
              </a:cxn>
              <a:cxn ang="0">
                <a:pos x="1795" y="1980"/>
              </a:cxn>
              <a:cxn ang="0">
                <a:pos x="1959" y="2051"/>
              </a:cxn>
              <a:cxn ang="0">
                <a:pos x="2041" y="2085"/>
              </a:cxn>
              <a:cxn ang="0">
                <a:pos x="2112" y="2112"/>
              </a:cxn>
              <a:cxn ang="0">
                <a:pos x="2176" y="2140"/>
              </a:cxn>
              <a:cxn ang="0">
                <a:pos x="2229" y="2162"/>
              </a:cxn>
            </a:cxnLst>
            <a:rect l="0" t="0" r="r" b="b"/>
            <a:pathLst>
              <a:path w="2230" h="2163">
                <a:moveTo>
                  <a:pt x="0" y="0"/>
                </a:moveTo>
                <a:lnTo>
                  <a:pt x="12" y="22"/>
                </a:lnTo>
                <a:lnTo>
                  <a:pt x="29" y="55"/>
                </a:lnTo>
                <a:lnTo>
                  <a:pt x="65" y="127"/>
                </a:lnTo>
                <a:lnTo>
                  <a:pt x="106" y="210"/>
                </a:lnTo>
                <a:lnTo>
                  <a:pt x="153" y="304"/>
                </a:lnTo>
                <a:lnTo>
                  <a:pt x="200" y="398"/>
                </a:lnTo>
                <a:lnTo>
                  <a:pt x="246" y="487"/>
                </a:lnTo>
                <a:lnTo>
                  <a:pt x="293" y="569"/>
                </a:lnTo>
                <a:lnTo>
                  <a:pt x="329" y="636"/>
                </a:lnTo>
                <a:lnTo>
                  <a:pt x="358" y="686"/>
                </a:lnTo>
                <a:lnTo>
                  <a:pt x="381" y="724"/>
                </a:lnTo>
                <a:lnTo>
                  <a:pt x="399" y="752"/>
                </a:lnTo>
                <a:lnTo>
                  <a:pt x="417" y="774"/>
                </a:lnTo>
                <a:lnTo>
                  <a:pt x="434" y="802"/>
                </a:lnTo>
                <a:lnTo>
                  <a:pt x="458" y="829"/>
                </a:lnTo>
                <a:lnTo>
                  <a:pt x="493" y="863"/>
                </a:lnTo>
                <a:lnTo>
                  <a:pt x="534" y="907"/>
                </a:lnTo>
                <a:lnTo>
                  <a:pt x="587" y="968"/>
                </a:lnTo>
                <a:lnTo>
                  <a:pt x="651" y="1039"/>
                </a:lnTo>
                <a:lnTo>
                  <a:pt x="727" y="1111"/>
                </a:lnTo>
                <a:lnTo>
                  <a:pt x="804" y="1194"/>
                </a:lnTo>
                <a:lnTo>
                  <a:pt x="962" y="1355"/>
                </a:lnTo>
                <a:lnTo>
                  <a:pt x="1038" y="1432"/>
                </a:lnTo>
                <a:lnTo>
                  <a:pt x="1109" y="1498"/>
                </a:lnTo>
                <a:lnTo>
                  <a:pt x="1244" y="1615"/>
                </a:lnTo>
                <a:lnTo>
                  <a:pt x="1378" y="1720"/>
                </a:lnTo>
                <a:lnTo>
                  <a:pt x="1508" y="1814"/>
                </a:lnTo>
                <a:lnTo>
                  <a:pt x="1642" y="1902"/>
                </a:lnTo>
                <a:lnTo>
                  <a:pt x="1719" y="1941"/>
                </a:lnTo>
                <a:lnTo>
                  <a:pt x="1795" y="1980"/>
                </a:lnTo>
                <a:lnTo>
                  <a:pt x="1959" y="2051"/>
                </a:lnTo>
                <a:lnTo>
                  <a:pt x="2041" y="2085"/>
                </a:lnTo>
                <a:lnTo>
                  <a:pt x="2112" y="2112"/>
                </a:lnTo>
                <a:lnTo>
                  <a:pt x="2176" y="2140"/>
                </a:lnTo>
                <a:lnTo>
                  <a:pt x="2229" y="2162"/>
                </a:lnTo>
              </a:path>
            </a:pathLst>
          </a:custGeom>
          <a:noFill/>
          <a:ln w="50800" cap="rnd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84329" name="Line 9"/>
          <p:cNvSpPr>
            <a:spLocks noChangeShapeType="1"/>
          </p:cNvSpPr>
          <p:nvPr/>
        </p:nvSpPr>
        <p:spPr bwMode="auto">
          <a:xfrm>
            <a:off x="2209800" y="1233488"/>
            <a:ext cx="0" cy="4443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4330" name="Rectangle 10"/>
          <p:cNvSpPr>
            <a:spLocks noChangeArrowheads="1"/>
          </p:cNvSpPr>
          <p:nvPr/>
        </p:nvSpPr>
        <p:spPr bwMode="auto">
          <a:xfrm>
            <a:off x="6842125" y="5346700"/>
            <a:ext cx="23018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/>
              <a:t>Alimento (unidades</a:t>
            </a:r>
          </a:p>
          <a:p>
            <a:pPr algn="r"/>
            <a:r>
              <a:rPr lang="en-US" sz="1800" b="1"/>
              <a:t>por mês)</a:t>
            </a:r>
          </a:p>
        </p:txBody>
      </p:sp>
      <p:sp>
        <p:nvSpPr>
          <p:cNvPr id="184331" name="Line 11"/>
          <p:cNvSpPr>
            <a:spLocks noChangeShapeType="1"/>
          </p:cNvSpPr>
          <p:nvPr/>
        </p:nvSpPr>
        <p:spPr bwMode="auto">
          <a:xfrm>
            <a:off x="2224088" y="5676900"/>
            <a:ext cx="46212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4332" name="Rectangle 12"/>
          <p:cNvSpPr>
            <a:spLocks noChangeArrowheads="1"/>
          </p:cNvSpPr>
          <p:nvPr/>
        </p:nvSpPr>
        <p:spPr bwMode="auto">
          <a:xfrm>
            <a:off x="1900238" y="5614988"/>
            <a:ext cx="3587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/>
              <a:t>O</a:t>
            </a:r>
          </a:p>
        </p:txBody>
      </p:sp>
      <p:sp>
        <p:nvSpPr>
          <p:cNvPr id="184333" name="Rectangle 13"/>
          <p:cNvSpPr>
            <a:spLocks noChangeArrowheads="1"/>
          </p:cNvSpPr>
          <p:nvPr/>
        </p:nvSpPr>
        <p:spPr bwMode="auto">
          <a:xfrm>
            <a:off x="1824038" y="1824038"/>
            <a:ext cx="365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i="1"/>
              <a:t>R</a:t>
            </a:r>
          </a:p>
        </p:txBody>
      </p:sp>
      <p:sp>
        <p:nvSpPr>
          <p:cNvPr id="184334" name="Rectangle 14"/>
          <p:cNvSpPr>
            <a:spLocks noChangeArrowheads="1"/>
          </p:cNvSpPr>
          <p:nvPr/>
        </p:nvSpPr>
        <p:spPr bwMode="auto">
          <a:xfrm>
            <a:off x="153988" y="1212850"/>
            <a:ext cx="1692275" cy="912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/>
              <a:t>Vestuário</a:t>
            </a:r>
          </a:p>
          <a:p>
            <a:pPr algn="r"/>
            <a:r>
              <a:rPr lang="en-US" sz="1800" b="1"/>
              <a:t>(unidades por</a:t>
            </a:r>
          </a:p>
          <a:p>
            <a:pPr algn="r"/>
            <a:r>
              <a:rPr lang="en-US" sz="1800" b="1"/>
              <a:t>mês)</a:t>
            </a:r>
          </a:p>
        </p:txBody>
      </p:sp>
      <p:sp>
        <p:nvSpPr>
          <p:cNvPr id="184335" name="Rectangle 15"/>
          <p:cNvSpPr>
            <a:spLocks noChangeArrowheads="1"/>
          </p:cNvSpPr>
          <p:nvPr/>
        </p:nvSpPr>
        <p:spPr bwMode="auto">
          <a:xfrm>
            <a:off x="2662238" y="5614988"/>
            <a:ext cx="430212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/>
              <a:t>A</a:t>
            </a:r>
            <a:r>
              <a:rPr lang="en-US" sz="1800" b="1" i="1" baseline="-25000"/>
              <a:t>1</a:t>
            </a:r>
          </a:p>
        </p:txBody>
      </p:sp>
      <p:sp>
        <p:nvSpPr>
          <p:cNvPr id="184336" name="Rectangle 16"/>
          <p:cNvSpPr>
            <a:spLocks noChangeArrowheads="1"/>
          </p:cNvSpPr>
          <p:nvPr/>
        </p:nvSpPr>
        <p:spPr bwMode="auto">
          <a:xfrm>
            <a:off x="4795838" y="5614988"/>
            <a:ext cx="3333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/>
              <a:t>S</a:t>
            </a:r>
          </a:p>
        </p:txBody>
      </p:sp>
      <p:sp>
        <p:nvSpPr>
          <p:cNvPr id="184337" name="Rectangle 17"/>
          <p:cNvSpPr>
            <a:spLocks noChangeArrowheads="1"/>
          </p:cNvSpPr>
          <p:nvPr/>
        </p:nvSpPr>
        <p:spPr bwMode="auto">
          <a:xfrm>
            <a:off x="3944938" y="5614988"/>
            <a:ext cx="430212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/>
              <a:t>A</a:t>
            </a:r>
            <a:r>
              <a:rPr lang="en-US" sz="1800" b="1" i="1" baseline="-25000"/>
              <a:t>2</a:t>
            </a:r>
          </a:p>
        </p:txBody>
      </p:sp>
      <p:sp>
        <p:nvSpPr>
          <p:cNvPr id="184338" name="Rectangle 18"/>
          <p:cNvSpPr>
            <a:spLocks noChangeArrowheads="1"/>
          </p:cNvSpPr>
          <p:nvPr/>
        </p:nvSpPr>
        <p:spPr bwMode="auto">
          <a:xfrm>
            <a:off x="6624638" y="5614988"/>
            <a:ext cx="3206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/>
              <a:t>T</a:t>
            </a:r>
          </a:p>
        </p:txBody>
      </p:sp>
      <p:sp>
        <p:nvSpPr>
          <p:cNvPr id="184339" name="Oval 19"/>
          <p:cNvSpPr>
            <a:spLocks noChangeArrowheads="1"/>
          </p:cNvSpPr>
          <p:nvPr/>
        </p:nvSpPr>
        <p:spPr bwMode="auto">
          <a:xfrm>
            <a:off x="2819400" y="28956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4340" name="Line 20"/>
          <p:cNvSpPr>
            <a:spLocks noChangeShapeType="1"/>
          </p:cNvSpPr>
          <p:nvPr/>
        </p:nvSpPr>
        <p:spPr bwMode="auto">
          <a:xfrm>
            <a:off x="2895600" y="3062288"/>
            <a:ext cx="0" cy="264001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4342" name="Rectangle 22"/>
          <p:cNvSpPr>
            <a:spLocks noChangeArrowheads="1"/>
          </p:cNvSpPr>
          <p:nvPr/>
        </p:nvSpPr>
        <p:spPr bwMode="auto">
          <a:xfrm>
            <a:off x="2967038" y="2738438"/>
            <a:ext cx="3460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/>
              <a:t>A</a:t>
            </a:r>
          </a:p>
        </p:txBody>
      </p:sp>
      <p:sp>
        <p:nvSpPr>
          <p:cNvPr id="184343" name="Rectangle 23"/>
          <p:cNvSpPr>
            <a:spLocks noChangeArrowheads="1"/>
          </p:cNvSpPr>
          <p:nvPr/>
        </p:nvSpPr>
        <p:spPr bwMode="auto">
          <a:xfrm>
            <a:off x="5672138" y="5138738"/>
            <a:ext cx="4572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i="1"/>
              <a:t>U</a:t>
            </a:r>
            <a:r>
              <a:rPr lang="en-US" b="1" i="1" baseline="-25000"/>
              <a:t>1</a:t>
            </a:r>
          </a:p>
        </p:txBody>
      </p:sp>
      <p:sp>
        <p:nvSpPr>
          <p:cNvPr id="184345" name="Line 25"/>
          <p:cNvSpPr>
            <a:spLocks noChangeShapeType="1"/>
          </p:cNvSpPr>
          <p:nvPr/>
        </p:nvSpPr>
        <p:spPr bwMode="auto">
          <a:xfrm>
            <a:off x="4648200" y="4738688"/>
            <a:ext cx="0" cy="96361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4346" name="Oval 26"/>
          <p:cNvSpPr>
            <a:spLocks noChangeArrowheads="1"/>
          </p:cNvSpPr>
          <p:nvPr/>
        </p:nvSpPr>
        <p:spPr bwMode="auto">
          <a:xfrm>
            <a:off x="4572000" y="44958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4347" name="Rectangle 27"/>
          <p:cNvSpPr>
            <a:spLocks noChangeArrowheads="1"/>
          </p:cNvSpPr>
          <p:nvPr/>
        </p:nvSpPr>
        <p:spPr bwMode="auto">
          <a:xfrm>
            <a:off x="4414838" y="5614988"/>
            <a:ext cx="3333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/>
              <a:t>E</a:t>
            </a:r>
          </a:p>
        </p:txBody>
      </p:sp>
      <p:sp>
        <p:nvSpPr>
          <p:cNvPr id="184349" name="Line 29"/>
          <p:cNvSpPr>
            <a:spLocks noChangeShapeType="1"/>
          </p:cNvSpPr>
          <p:nvPr/>
        </p:nvSpPr>
        <p:spPr bwMode="auto">
          <a:xfrm>
            <a:off x="2986088" y="5467350"/>
            <a:ext cx="15732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4350" name="Rectangle 30"/>
          <p:cNvSpPr>
            <a:spLocks noChangeArrowheads="1"/>
          </p:cNvSpPr>
          <p:nvPr/>
        </p:nvSpPr>
        <p:spPr bwMode="auto">
          <a:xfrm>
            <a:off x="2890838" y="4948238"/>
            <a:ext cx="1222375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Efeito </a:t>
            </a:r>
          </a:p>
          <a:p>
            <a:r>
              <a:rPr lang="en-US" sz="1400" b="1"/>
              <a:t>substituição</a:t>
            </a:r>
          </a:p>
        </p:txBody>
      </p:sp>
      <p:sp>
        <p:nvSpPr>
          <p:cNvPr id="184351" name="Rectangle 31"/>
          <p:cNvSpPr>
            <a:spLocks noChangeArrowheads="1"/>
          </p:cNvSpPr>
          <p:nvPr/>
        </p:nvSpPr>
        <p:spPr bwMode="auto">
          <a:xfrm>
            <a:off x="4567238" y="4110038"/>
            <a:ext cx="3460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/>
              <a:t>D</a:t>
            </a:r>
          </a:p>
        </p:txBody>
      </p:sp>
      <p:grpSp>
        <p:nvGrpSpPr>
          <p:cNvPr id="184363" name="Group 43"/>
          <p:cNvGrpSpPr>
            <a:grpSpLocks/>
          </p:cNvGrpSpPr>
          <p:nvPr/>
        </p:nvGrpSpPr>
        <p:grpSpPr bwMode="auto">
          <a:xfrm>
            <a:off x="2236788" y="1449388"/>
            <a:ext cx="6899275" cy="4867275"/>
            <a:chOff x="1409" y="913"/>
            <a:chExt cx="4346" cy="3066"/>
          </a:xfrm>
        </p:grpSpPr>
        <p:sp>
          <p:nvSpPr>
            <p:cNvPr id="184325" name="Rectangle 5"/>
            <p:cNvSpPr>
              <a:spLocks noChangeArrowheads="1"/>
            </p:cNvSpPr>
            <p:nvPr/>
          </p:nvSpPr>
          <p:spPr bwMode="auto">
            <a:xfrm>
              <a:off x="1821" y="3720"/>
              <a:ext cx="690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/>
                <a:t>Efeito total</a:t>
              </a:r>
            </a:p>
          </p:txBody>
        </p:sp>
        <p:sp>
          <p:nvSpPr>
            <p:cNvPr id="184348" name="Line 28"/>
            <p:cNvSpPr>
              <a:spLocks noChangeShapeType="1"/>
            </p:cNvSpPr>
            <p:nvPr/>
          </p:nvSpPr>
          <p:spPr bwMode="auto">
            <a:xfrm>
              <a:off x="1881" y="3900"/>
              <a:ext cx="75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323" name="Rectangle 3"/>
            <p:cNvSpPr>
              <a:spLocks noChangeArrowheads="1"/>
            </p:cNvSpPr>
            <p:nvPr/>
          </p:nvSpPr>
          <p:spPr bwMode="auto">
            <a:xfrm>
              <a:off x="3675" y="913"/>
              <a:ext cx="2080" cy="834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1600" b="1"/>
                <a:t>Sendo o alimento um</a:t>
              </a:r>
            </a:p>
            <a:p>
              <a:pPr algn="ctr"/>
              <a:r>
                <a:rPr lang="en-US" sz="1600" b="1"/>
                <a:t> bem inferior, </a:t>
              </a:r>
            </a:p>
            <a:p>
              <a:pPr algn="ctr"/>
              <a:r>
                <a:rPr lang="en-US" sz="1600" b="1"/>
                <a:t>o efeito renda é negativo. </a:t>
              </a:r>
            </a:p>
            <a:p>
              <a:pPr algn="ctr"/>
              <a:r>
                <a:rPr lang="en-US" sz="1600" b="1"/>
                <a:t>Entretanto, o efeito substituição</a:t>
              </a:r>
            </a:p>
            <a:p>
              <a:pPr algn="ctr"/>
              <a:r>
                <a:rPr lang="en-US" sz="1600" b="1"/>
                <a:t> é maior do que o efeito renda.</a:t>
              </a:r>
            </a:p>
          </p:txBody>
        </p:sp>
        <p:sp>
          <p:nvSpPr>
            <p:cNvPr id="184341" name="Line 21"/>
            <p:cNvSpPr>
              <a:spLocks noChangeShapeType="1"/>
            </p:cNvSpPr>
            <p:nvPr/>
          </p:nvSpPr>
          <p:spPr bwMode="auto">
            <a:xfrm>
              <a:off x="1409" y="1313"/>
              <a:ext cx="2847" cy="2223"/>
            </a:xfrm>
            <a:prstGeom prst="line">
              <a:avLst/>
            </a:prstGeom>
            <a:noFill/>
            <a:ln w="50800">
              <a:solidFill>
                <a:srgbClr val="0033CC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344" name="Freeform 24"/>
            <p:cNvSpPr>
              <a:spLocks/>
            </p:cNvSpPr>
            <p:nvPr/>
          </p:nvSpPr>
          <p:spPr bwMode="auto">
            <a:xfrm>
              <a:off x="1968" y="1343"/>
              <a:ext cx="1889" cy="13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3"/>
                </a:cxn>
                <a:cxn ang="0">
                  <a:pos x="31" y="55"/>
                </a:cxn>
                <a:cxn ang="0">
                  <a:pos x="49" y="88"/>
                </a:cxn>
                <a:cxn ang="0">
                  <a:pos x="68" y="129"/>
                </a:cxn>
                <a:cxn ang="0">
                  <a:pos x="117" y="217"/>
                </a:cxn>
                <a:cxn ang="0">
                  <a:pos x="173" y="313"/>
                </a:cxn>
                <a:cxn ang="0">
                  <a:pos x="228" y="410"/>
                </a:cxn>
                <a:cxn ang="0">
                  <a:pos x="284" y="512"/>
                </a:cxn>
                <a:cxn ang="0">
                  <a:pos x="346" y="599"/>
                </a:cxn>
                <a:cxn ang="0">
                  <a:pos x="370" y="636"/>
                </a:cxn>
                <a:cxn ang="0">
                  <a:pos x="401" y="673"/>
                </a:cxn>
                <a:cxn ang="0">
                  <a:pos x="450" y="733"/>
                </a:cxn>
                <a:cxn ang="0">
                  <a:pos x="500" y="788"/>
                </a:cxn>
                <a:cxn ang="0">
                  <a:pos x="549" y="839"/>
                </a:cxn>
                <a:cxn ang="0">
                  <a:pos x="599" y="885"/>
                </a:cxn>
                <a:cxn ang="0">
                  <a:pos x="648" y="927"/>
                </a:cxn>
                <a:cxn ang="0">
                  <a:pos x="716" y="968"/>
                </a:cxn>
                <a:cxn ang="0">
                  <a:pos x="784" y="1009"/>
                </a:cxn>
                <a:cxn ang="0">
                  <a:pos x="870" y="1051"/>
                </a:cxn>
                <a:cxn ang="0">
                  <a:pos x="919" y="1074"/>
                </a:cxn>
                <a:cxn ang="0">
                  <a:pos x="975" y="1092"/>
                </a:cxn>
                <a:cxn ang="0">
                  <a:pos x="1104" y="1134"/>
                </a:cxn>
                <a:cxn ang="0">
                  <a:pos x="1246" y="1175"/>
                </a:cxn>
                <a:cxn ang="0">
                  <a:pos x="1388" y="1217"/>
                </a:cxn>
                <a:cxn ang="0">
                  <a:pos x="1536" y="1254"/>
                </a:cxn>
                <a:cxn ang="0">
                  <a:pos x="1672" y="1291"/>
                </a:cxn>
                <a:cxn ang="0">
                  <a:pos x="1795" y="1323"/>
                </a:cxn>
                <a:cxn ang="0">
                  <a:pos x="1845" y="1332"/>
                </a:cxn>
                <a:cxn ang="0">
                  <a:pos x="1888" y="1346"/>
                </a:cxn>
              </a:cxnLst>
              <a:rect l="0" t="0" r="r" b="b"/>
              <a:pathLst>
                <a:path w="1889" h="1347">
                  <a:moveTo>
                    <a:pt x="0" y="0"/>
                  </a:moveTo>
                  <a:lnTo>
                    <a:pt x="12" y="23"/>
                  </a:lnTo>
                  <a:lnTo>
                    <a:pt x="31" y="55"/>
                  </a:lnTo>
                  <a:lnTo>
                    <a:pt x="49" y="88"/>
                  </a:lnTo>
                  <a:lnTo>
                    <a:pt x="68" y="129"/>
                  </a:lnTo>
                  <a:lnTo>
                    <a:pt x="117" y="217"/>
                  </a:lnTo>
                  <a:lnTo>
                    <a:pt x="173" y="313"/>
                  </a:lnTo>
                  <a:lnTo>
                    <a:pt x="228" y="410"/>
                  </a:lnTo>
                  <a:lnTo>
                    <a:pt x="284" y="512"/>
                  </a:lnTo>
                  <a:lnTo>
                    <a:pt x="346" y="599"/>
                  </a:lnTo>
                  <a:lnTo>
                    <a:pt x="370" y="636"/>
                  </a:lnTo>
                  <a:lnTo>
                    <a:pt x="401" y="673"/>
                  </a:lnTo>
                  <a:lnTo>
                    <a:pt x="450" y="733"/>
                  </a:lnTo>
                  <a:lnTo>
                    <a:pt x="500" y="788"/>
                  </a:lnTo>
                  <a:lnTo>
                    <a:pt x="549" y="839"/>
                  </a:lnTo>
                  <a:lnTo>
                    <a:pt x="599" y="885"/>
                  </a:lnTo>
                  <a:lnTo>
                    <a:pt x="648" y="927"/>
                  </a:lnTo>
                  <a:lnTo>
                    <a:pt x="716" y="968"/>
                  </a:lnTo>
                  <a:lnTo>
                    <a:pt x="784" y="1009"/>
                  </a:lnTo>
                  <a:lnTo>
                    <a:pt x="870" y="1051"/>
                  </a:lnTo>
                  <a:lnTo>
                    <a:pt x="919" y="1074"/>
                  </a:lnTo>
                  <a:lnTo>
                    <a:pt x="975" y="1092"/>
                  </a:lnTo>
                  <a:lnTo>
                    <a:pt x="1104" y="1134"/>
                  </a:lnTo>
                  <a:lnTo>
                    <a:pt x="1246" y="1175"/>
                  </a:lnTo>
                  <a:lnTo>
                    <a:pt x="1388" y="1217"/>
                  </a:lnTo>
                  <a:lnTo>
                    <a:pt x="1536" y="1254"/>
                  </a:lnTo>
                  <a:lnTo>
                    <a:pt x="1672" y="1291"/>
                  </a:lnTo>
                  <a:lnTo>
                    <a:pt x="1795" y="1323"/>
                  </a:lnTo>
                  <a:lnTo>
                    <a:pt x="1845" y="1332"/>
                  </a:lnTo>
                  <a:lnTo>
                    <a:pt x="1888" y="1346"/>
                  </a:lnTo>
                </a:path>
              </a:pathLst>
            </a:custGeom>
            <a:noFill/>
            <a:ln w="50800" cap="rnd" cmpd="sng">
              <a:solidFill>
                <a:srgbClr val="CC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84352" name="Oval 32"/>
            <p:cNvSpPr>
              <a:spLocks noChangeArrowheads="1"/>
            </p:cNvSpPr>
            <p:nvPr/>
          </p:nvSpPr>
          <p:spPr bwMode="auto">
            <a:xfrm>
              <a:off x="2592" y="2208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353" name="Line 33"/>
            <p:cNvSpPr>
              <a:spLocks noChangeShapeType="1"/>
            </p:cNvSpPr>
            <p:nvPr/>
          </p:nvSpPr>
          <p:spPr bwMode="auto">
            <a:xfrm>
              <a:off x="2640" y="2265"/>
              <a:ext cx="0" cy="13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354" name="Rectangle 34"/>
            <p:cNvSpPr>
              <a:spLocks noChangeArrowheads="1"/>
            </p:cNvSpPr>
            <p:nvPr/>
          </p:nvSpPr>
          <p:spPr bwMode="auto">
            <a:xfrm>
              <a:off x="2589" y="1965"/>
              <a:ext cx="21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 i="1"/>
                <a:t>B</a:t>
              </a:r>
            </a:p>
          </p:txBody>
        </p:sp>
        <p:sp>
          <p:nvSpPr>
            <p:cNvPr id="184355" name="Line 35"/>
            <p:cNvSpPr>
              <a:spLocks noChangeShapeType="1"/>
            </p:cNvSpPr>
            <p:nvPr/>
          </p:nvSpPr>
          <p:spPr bwMode="auto">
            <a:xfrm flipH="1">
              <a:off x="2633" y="3780"/>
              <a:ext cx="2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356" name="Rectangle 36"/>
            <p:cNvSpPr>
              <a:spLocks noChangeArrowheads="1"/>
            </p:cNvSpPr>
            <p:nvPr/>
          </p:nvSpPr>
          <p:spPr bwMode="auto">
            <a:xfrm>
              <a:off x="2589" y="3789"/>
              <a:ext cx="759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/>
                <a:t>Efeito renda</a:t>
              </a:r>
            </a:p>
          </p:txBody>
        </p:sp>
        <p:sp>
          <p:nvSpPr>
            <p:cNvPr id="184357" name="Rectangle 37"/>
            <p:cNvSpPr>
              <a:spLocks noChangeArrowheads="1"/>
            </p:cNvSpPr>
            <p:nvPr/>
          </p:nvSpPr>
          <p:spPr bwMode="auto">
            <a:xfrm>
              <a:off x="3837" y="2445"/>
              <a:ext cx="288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/>
                <a:t>U</a:t>
              </a:r>
              <a:r>
                <a:rPr lang="en-US" b="1" i="1" baseline="-25000"/>
                <a:t>2</a:t>
              </a:r>
            </a:p>
          </p:txBody>
        </p:sp>
      </p:grpSp>
      <p:sp>
        <p:nvSpPr>
          <p:cNvPr id="184362" name="Rectangle 42"/>
          <p:cNvSpPr>
            <a:spLocks noGrp="1" noChangeArrowheads="1"/>
          </p:cNvSpPr>
          <p:nvPr>
            <p:ph type="title"/>
          </p:nvPr>
        </p:nvSpPr>
        <p:spPr>
          <a:xfrm>
            <a:off x="152400" y="158750"/>
            <a:ext cx="9359900" cy="781050"/>
          </a:xfrm>
          <a:noFill/>
          <a:ln/>
        </p:spPr>
        <p:txBody>
          <a:bodyPr/>
          <a:lstStyle/>
          <a:p>
            <a:r>
              <a:rPr lang="en-US"/>
              <a:t>Efeito renda e efeito substituição</a:t>
            </a:r>
          </a:p>
        </p:txBody>
      </p:sp>
      <p:sp>
        <p:nvSpPr>
          <p:cNvPr id="184364" name="Text Box 44"/>
          <p:cNvSpPr txBox="1">
            <a:spLocks noChangeArrowheads="1"/>
          </p:cNvSpPr>
          <p:nvPr/>
        </p:nvSpPr>
        <p:spPr bwMode="auto">
          <a:xfrm>
            <a:off x="3160713" y="1312863"/>
            <a:ext cx="2292350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>
              <a:spcBef>
                <a:spcPct val="70000"/>
              </a:spcBef>
            </a:pPr>
            <a:r>
              <a:rPr lang="en-US" sz="2800" b="1"/>
              <a:t>Bem inferior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DED09634-4872-4D61-AD7E-06427AA2E335}" type="slidenum">
              <a:rPr lang="en-US"/>
              <a:pPr/>
              <a:t>34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292100"/>
            <a:ext cx="9144000" cy="781050"/>
          </a:xfrm>
          <a:noFill/>
          <a:ln/>
        </p:spPr>
        <p:txBody>
          <a:bodyPr/>
          <a:lstStyle/>
          <a:p>
            <a:r>
              <a:rPr lang="en-US"/>
              <a:t>Efeito renda e efeito substituição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>
                <a:solidFill>
                  <a:srgbClr val="FB110B"/>
                </a:solidFill>
              </a:rPr>
              <a:t>Um caso especial: os bens de Giffen</a:t>
            </a:r>
            <a:endParaRPr lang="en-US"/>
          </a:p>
          <a:p>
            <a:pPr lvl="1">
              <a:buSzPct val="75000"/>
            </a:pPr>
            <a:r>
              <a:rPr lang="en-US"/>
              <a:t>Teoricamente, o efeito renda pode ser suficientemente grande para fazer com que a curva de demanda de um bem passe a ter inclinação ascendente.</a:t>
            </a:r>
          </a:p>
          <a:p>
            <a:pPr lvl="1">
              <a:buSzPct val="75000"/>
            </a:pPr>
            <a:r>
              <a:rPr lang="en-US"/>
              <a:t>Esse caso raramente ocorre e é de pouco interesse prático.</a:t>
            </a:r>
          </a:p>
        </p:txBody>
      </p:sp>
    </p:spTree>
  </p:cSld>
  <p:clrMapOvr>
    <a:masterClrMapping/>
  </p:clrMapOvr>
  <p:transition spd="med">
    <p:zoom dir="in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041CB2A7-7FBE-4A12-AA52-B970C3ADDE75}" type="slidenum">
              <a:rPr lang="en-US"/>
              <a:pPr/>
              <a:t>35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368661" name="Rectangle 1045"/>
          <p:cNvSpPr>
            <a:spLocks noGrp="1" noChangeArrowheads="1"/>
          </p:cNvSpPr>
          <p:nvPr>
            <p:ph type="title"/>
          </p:nvPr>
        </p:nvSpPr>
        <p:spPr>
          <a:xfrm>
            <a:off x="76200" y="279400"/>
            <a:ext cx="9144000" cy="781050"/>
          </a:xfrm>
        </p:spPr>
        <p:txBody>
          <a:bodyPr/>
          <a:lstStyle/>
          <a:p>
            <a:r>
              <a:rPr lang="en-US"/>
              <a:t>Efeito renda e efeito substituição</a:t>
            </a:r>
          </a:p>
        </p:txBody>
      </p:sp>
      <p:sp>
        <p:nvSpPr>
          <p:cNvPr id="368662" name="Rectangle 1046"/>
          <p:cNvSpPr>
            <a:spLocks noGrp="1" noChangeArrowheads="1"/>
          </p:cNvSpPr>
          <p:nvPr>
            <p:ph type="body" idx="1"/>
          </p:nvPr>
        </p:nvSpPr>
        <p:spPr>
          <a:xfrm>
            <a:off x="749300" y="2127250"/>
            <a:ext cx="7627938" cy="4349750"/>
          </a:xfrm>
        </p:spPr>
        <p:txBody>
          <a:bodyPr/>
          <a:lstStyle/>
          <a:p>
            <a:r>
              <a:rPr lang="en-US"/>
              <a:t>Suponha:</a:t>
            </a:r>
          </a:p>
          <a:p>
            <a:pPr lvl="1"/>
            <a:r>
              <a:rPr lang="en-US"/>
              <a:t>Elasticidade de preço da demanda</a:t>
            </a:r>
            <a:r>
              <a:rPr lang="en-US" i="1" baseline="30000"/>
              <a:t> </a:t>
            </a:r>
            <a:r>
              <a:rPr lang="en-US" i="1"/>
              <a:t>= -</a:t>
            </a:r>
            <a:r>
              <a:rPr lang="en-US"/>
              <a:t>0,5</a:t>
            </a:r>
          </a:p>
          <a:p>
            <a:pPr lvl="1"/>
            <a:r>
              <a:rPr lang="en-US"/>
              <a:t>Renda = $9.000</a:t>
            </a:r>
          </a:p>
          <a:p>
            <a:pPr lvl="1"/>
            <a:r>
              <a:rPr lang="en-US"/>
              <a:t>Preço da gasolina = $1 por galão</a:t>
            </a:r>
            <a:endParaRPr lang="en-US" i="1"/>
          </a:p>
        </p:txBody>
      </p:sp>
      <p:sp>
        <p:nvSpPr>
          <p:cNvPr id="368663" name="Text Box 1047"/>
          <p:cNvSpPr txBox="1">
            <a:spLocks noChangeArrowheads="1"/>
          </p:cNvSpPr>
          <p:nvPr/>
        </p:nvSpPr>
        <p:spPr bwMode="auto">
          <a:xfrm>
            <a:off x="339725" y="1401763"/>
            <a:ext cx="8008938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>
              <a:spcBef>
                <a:spcPct val="70000"/>
              </a:spcBef>
            </a:pPr>
            <a:r>
              <a:rPr lang="en-US" sz="2800" b="1"/>
              <a:t>Exemplo: Efeitos do imposto sobre a gasolina</a:t>
            </a:r>
          </a:p>
        </p:txBody>
      </p:sp>
    </p:spTree>
  </p:cSld>
  <p:clrMapOvr>
    <a:masterClrMapping/>
  </p:clrMapOvr>
  <p:transition spd="med">
    <p:zoom dir="in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51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B5E3870E-253E-4E8C-9EF6-6BCCBF874007}" type="slidenum">
              <a:rPr lang="en-US"/>
              <a:pPr/>
              <a:t>36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" y="190500"/>
            <a:ext cx="9144000" cy="781050"/>
          </a:xfrm>
          <a:noFill/>
          <a:ln/>
        </p:spPr>
        <p:txBody>
          <a:bodyPr/>
          <a:lstStyle/>
          <a:p>
            <a:r>
              <a:rPr lang="en-US"/>
              <a:t>Efeito renda e efeito substituição</a:t>
            </a:r>
          </a:p>
        </p:txBody>
      </p:sp>
      <p:sp>
        <p:nvSpPr>
          <p:cNvPr id="370691" name="Line 3"/>
          <p:cNvSpPr>
            <a:spLocks noChangeShapeType="1"/>
          </p:cNvSpPr>
          <p:nvPr/>
        </p:nvSpPr>
        <p:spPr bwMode="auto">
          <a:xfrm>
            <a:off x="2209800" y="1744663"/>
            <a:ext cx="0" cy="28590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70692" name="Line 4"/>
          <p:cNvSpPr>
            <a:spLocks noChangeShapeType="1"/>
          </p:cNvSpPr>
          <p:nvPr/>
        </p:nvSpPr>
        <p:spPr bwMode="auto">
          <a:xfrm>
            <a:off x="4995863" y="5954713"/>
            <a:ext cx="14414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70693" name="Rectangle 5"/>
          <p:cNvSpPr>
            <a:spLocks noChangeArrowheads="1"/>
          </p:cNvSpPr>
          <p:nvPr/>
        </p:nvSpPr>
        <p:spPr bwMode="auto">
          <a:xfrm>
            <a:off x="6453188" y="5759450"/>
            <a:ext cx="2555875" cy="527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800" b="1"/>
              <a:t>Consumo de gasolina</a:t>
            </a:r>
          </a:p>
          <a:p>
            <a:pPr>
              <a:lnSpc>
                <a:spcPct val="80000"/>
              </a:lnSpc>
            </a:pPr>
            <a:r>
              <a:rPr lang="en-US" sz="1800" b="1"/>
              <a:t> (galões/ano) </a:t>
            </a:r>
          </a:p>
        </p:txBody>
      </p:sp>
      <p:sp>
        <p:nvSpPr>
          <p:cNvPr id="370694" name="Rectangle 6"/>
          <p:cNvSpPr>
            <a:spLocks noChangeArrowheads="1"/>
          </p:cNvSpPr>
          <p:nvPr/>
        </p:nvSpPr>
        <p:spPr bwMode="auto">
          <a:xfrm>
            <a:off x="514350" y="1223963"/>
            <a:ext cx="1425575" cy="831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800" b="1"/>
              <a:t>Despesas</a:t>
            </a:r>
          </a:p>
          <a:p>
            <a:pPr algn="r">
              <a:lnSpc>
                <a:spcPct val="90000"/>
              </a:lnSpc>
            </a:pPr>
            <a:r>
              <a:rPr lang="en-US" sz="1800" b="1"/>
              <a:t>com outros</a:t>
            </a:r>
          </a:p>
          <a:p>
            <a:pPr algn="r">
              <a:lnSpc>
                <a:spcPct val="90000"/>
              </a:lnSpc>
            </a:pPr>
            <a:r>
              <a:rPr lang="en-US" sz="1800" b="1"/>
              <a:t>bens ($)</a:t>
            </a:r>
            <a:endParaRPr lang="en-US" sz="1800">
              <a:latin typeface="Times New Roman" pitchFamily="18" charset="0"/>
            </a:endParaRPr>
          </a:p>
        </p:txBody>
      </p:sp>
      <p:sp>
        <p:nvSpPr>
          <p:cNvPr id="370695" name="Line 7"/>
          <p:cNvSpPr>
            <a:spLocks noChangeShapeType="1"/>
          </p:cNvSpPr>
          <p:nvPr/>
        </p:nvSpPr>
        <p:spPr bwMode="auto">
          <a:xfrm>
            <a:off x="2209800" y="4868863"/>
            <a:ext cx="0" cy="1106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70696" name="Freeform 8"/>
          <p:cNvSpPr>
            <a:spLocks/>
          </p:cNvSpPr>
          <p:nvPr/>
        </p:nvSpPr>
        <p:spPr bwMode="auto">
          <a:xfrm rot="-5400000">
            <a:off x="4714876" y="5940425"/>
            <a:ext cx="323850" cy="66675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84" y="2"/>
              </a:cxn>
              <a:cxn ang="0">
                <a:pos x="204" y="86"/>
              </a:cxn>
              <a:cxn ang="0">
                <a:pos x="312" y="26"/>
              </a:cxn>
            </a:cxnLst>
            <a:rect l="0" t="0" r="r" b="b"/>
            <a:pathLst>
              <a:path w="312" h="90">
                <a:moveTo>
                  <a:pt x="0" y="74"/>
                </a:moveTo>
                <a:cubicBezTo>
                  <a:pt x="25" y="37"/>
                  <a:pt x="50" y="0"/>
                  <a:pt x="84" y="2"/>
                </a:cubicBezTo>
                <a:cubicBezTo>
                  <a:pt x="118" y="4"/>
                  <a:pt x="166" y="82"/>
                  <a:pt x="204" y="86"/>
                </a:cubicBezTo>
                <a:cubicBezTo>
                  <a:pt x="242" y="90"/>
                  <a:pt x="277" y="58"/>
                  <a:pt x="312" y="26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370697" name="Freeform 9"/>
          <p:cNvSpPr>
            <a:spLocks/>
          </p:cNvSpPr>
          <p:nvPr/>
        </p:nvSpPr>
        <p:spPr bwMode="auto">
          <a:xfrm>
            <a:off x="2057400" y="4568825"/>
            <a:ext cx="323850" cy="66675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84" y="2"/>
              </a:cxn>
              <a:cxn ang="0">
                <a:pos x="204" y="86"/>
              </a:cxn>
              <a:cxn ang="0">
                <a:pos x="312" y="26"/>
              </a:cxn>
            </a:cxnLst>
            <a:rect l="0" t="0" r="r" b="b"/>
            <a:pathLst>
              <a:path w="312" h="90">
                <a:moveTo>
                  <a:pt x="0" y="74"/>
                </a:moveTo>
                <a:cubicBezTo>
                  <a:pt x="25" y="37"/>
                  <a:pt x="50" y="0"/>
                  <a:pt x="84" y="2"/>
                </a:cubicBezTo>
                <a:cubicBezTo>
                  <a:pt x="118" y="4"/>
                  <a:pt x="166" y="82"/>
                  <a:pt x="204" y="86"/>
                </a:cubicBezTo>
                <a:cubicBezTo>
                  <a:pt x="242" y="90"/>
                  <a:pt x="277" y="58"/>
                  <a:pt x="312" y="26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370698" name="Line 10"/>
          <p:cNvSpPr>
            <a:spLocks noChangeShapeType="1"/>
          </p:cNvSpPr>
          <p:nvPr/>
        </p:nvSpPr>
        <p:spPr bwMode="auto">
          <a:xfrm>
            <a:off x="2233613" y="5954713"/>
            <a:ext cx="26527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70699" name="Freeform 11"/>
          <p:cNvSpPr>
            <a:spLocks/>
          </p:cNvSpPr>
          <p:nvPr/>
        </p:nvSpPr>
        <p:spPr bwMode="auto">
          <a:xfrm rot="-5400000">
            <a:off x="4819651" y="5940425"/>
            <a:ext cx="323850" cy="66675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84" y="2"/>
              </a:cxn>
              <a:cxn ang="0">
                <a:pos x="204" y="86"/>
              </a:cxn>
              <a:cxn ang="0">
                <a:pos x="312" y="26"/>
              </a:cxn>
            </a:cxnLst>
            <a:rect l="0" t="0" r="r" b="b"/>
            <a:pathLst>
              <a:path w="312" h="90">
                <a:moveTo>
                  <a:pt x="0" y="74"/>
                </a:moveTo>
                <a:cubicBezTo>
                  <a:pt x="25" y="37"/>
                  <a:pt x="50" y="0"/>
                  <a:pt x="84" y="2"/>
                </a:cubicBezTo>
                <a:cubicBezTo>
                  <a:pt x="118" y="4"/>
                  <a:pt x="166" y="82"/>
                  <a:pt x="204" y="86"/>
                </a:cubicBezTo>
                <a:cubicBezTo>
                  <a:pt x="242" y="90"/>
                  <a:pt x="277" y="58"/>
                  <a:pt x="312" y="26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370700" name="Freeform 12"/>
          <p:cNvSpPr>
            <a:spLocks/>
          </p:cNvSpPr>
          <p:nvPr/>
        </p:nvSpPr>
        <p:spPr bwMode="auto">
          <a:xfrm>
            <a:off x="2057400" y="4835525"/>
            <a:ext cx="323850" cy="66675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84" y="2"/>
              </a:cxn>
              <a:cxn ang="0">
                <a:pos x="204" y="86"/>
              </a:cxn>
              <a:cxn ang="0">
                <a:pos x="312" y="26"/>
              </a:cxn>
            </a:cxnLst>
            <a:rect l="0" t="0" r="r" b="b"/>
            <a:pathLst>
              <a:path w="312" h="90">
                <a:moveTo>
                  <a:pt x="0" y="74"/>
                </a:moveTo>
                <a:cubicBezTo>
                  <a:pt x="25" y="37"/>
                  <a:pt x="50" y="0"/>
                  <a:pt x="84" y="2"/>
                </a:cubicBezTo>
                <a:cubicBezTo>
                  <a:pt x="118" y="4"/>
                  <a:pt x="166" y="82"/>
                  <a:pt x="204" y="86"/>
                </a:cubicBezTo>
                <a:cubicBezTo>
                  <a:pt x="242" y="90"/>
                  <a:pt x="277" y="58"/>
                  <a:pt x="312" y="26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pt-BR"/>
          </a:p>
        </p:txBody>
      </p:sp>
      <p:grpSp>
        <p:nvGrpSpPr>
          <p:cNvPr id="370751" name="Group 63"/>
          <p:cNvGrpSpPr>
            <a:grpSpLocks/>
          </p:cNvGrpSpPr>
          <p:nvPr/>
        </p:nvGrpSpPr>
        <p:grpSpPr bwMode="auto">
          <a:xfrm>
            <a:off x="1870075" y="2182813"/>
            <a:ext cx="6654800" cy="4100512"/>
            <a:chOff x="1178" y="1375"/>
            <a:chExt cx="4192" cy="2583"/>
          </a:xfrm>
        </p:grpSpPr>
        <p:sp>
          <p:nvSpPr>
            <p:cNvPr id="370702" name="Text Box 14"/>
            <p:cNvSpPr txBox="1">
              <a:spLocks noChangeArrowheads="1"/>
            </p:cNvSpPr>
            <p:nvPr/>
          </p:nvSpPr>
          <p:spPr bwMode="auto">
            <a:xfrm>
              <a:off x="1178" y="1375"/>
              <a:ext cx="23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A</a:t>
              </a:r>
            </a:p>
          </p:txBody>
        </p:sp>
        <p:sp>
          <p:nvSpPr>
            <p:cNvPr id="370701" name="Line 13"/>
            <p:cNvSpPr>
              <a:spLocks noChangeShapeType="1"/>
            </p:cNvSpPr>
            <p:nvPr/>
          </p:nvSpPr>
          <p:spPr bwMode="auto">
            <a:xfrm>
              <a:off x="1384" y="1506"/>
              <a:ext cx="2201" cy="2259"/>
            </a:xfrm>
            <a:prstGeom prst="line">
              <a:avLst/>
            </a:prstGeom>
            <a:noFill/>
            <a:ln w="5715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pt-BR"/>
            </a:p>
          </p:txBody>
        </p:sp>
        <p:sp>
          <p:nvSpPr>
            <p:cNvPr id="370703" name="Text Box 15"/>
            <p:cNvSpPr txBox="1">
              <a:spLocks noChangeArrowheads="1"/>
            </p:cNvSpPr>
            <p:nvPr/>
          </p:nvSpPr>
          <p:spPr bwMode="auto">
            <a:xfrm>
              <a:off x="2419" y="2347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i="1"/>
                <a:t>C</a:t>
              </a:r>
            </a:p>
          </p:txBody>
        </p:sp>
        <p:sp>
          <p:nvSpPr>
            <p:cNvPr id="370707" name="Rectangle 19"/>
            <p:cNvSpPr>
              <a:spLocks noChangeArrowheads="1"/>
            </p:cNvSpPr>
            <p:nvPr/>
          </p:nvSpPr>
          <p:spPr bwMode="auto">
            <a:xfrm>
              <a:off x="3670" y="2431"/>
              <a:ext cx="1700" cy="372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buFontTx/>
                <a:buChar char="•"/>
              </a:pPr>
              <a:r>
                <a:rPr lang="en-US" sz="1600" b="1"/>
                <a:t>Gasolina = 1200 galões</a:t>
              </a:r>
            </a:p>
            <a:p>
              <a:pPr>
                <a:buFontTx/>
                <a:buChar char="•"/>
              </a:pPr>
              <a:r>
                <a:rPr lang="en-US" sz="1600" b="1"/>
                <a:t>Outras despesas = $7800</a:t>
              </a:r>
            </a:p>
          </p:txBody>
        </p:sp>
        <p:sp>
          <p:nvSpPr>
            <p:cNvPr id="370715" name="Rectangle 27"/>
            <p:cNvSpPr>
              <a:spLocks noChangeArrowheads="1"/>
            </p:cNvSpPr>
            <p:nvPr/>
          </p:nvSpPr>
          <p:spPr bwMode="auto">
            <a:xfrm>
              <a:off x="3363" y="2765"/>
              <a:ext cx="288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/>
                <a:t>U</a:t>
              </a:r>
              <a:r>
                <a:rPr lang="en-US" b="1" i="1" baseline="-25000"/>
                <a:t>2</a:t>
              </a:r>
            </a:p>
          </p:txBody>
        </p:sp>
        <p:sp>
          <p:nvSpPr>
            <p:cNvPr id="370716" name="Freeform 28"/>
            <p:cNvSpPr>
              <a:spLocks/>
            </p:cNvSpPr>
            <p:nvPr/>
          </p:nvSpPr>
          <p:spPr bwMode="auto">
            <a:xfrm>
              <a:off x="1926" y="1737"/>
              <a:ext cx="1428" cy="12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0" y="696"/>
                </a:cxn>
                <a:cxn ang="0">
                  <a:pos x="804" y="1188"/>
                </a:cxn>
                <a:cxn ang="0">
                  <a:pos x="1392" y="1416"/>
                </a:cxn>
              </a:cxnLst>
              <a:rect l="0" t="0" r="r" b="b"/>
              <a:pathLst>
                <a:path w="1392" h="1416">
                  <a:moveTo>
                    <a:pt x="0" y="0"/>
                  </a:moveTo>
                  <a:cubicBezTo>
                    <a:pt x="50" y="114"/>
                    <a:pt x="166" y="498"/>
                    <a:pt x="300" y="696"/>
                  </a:cubicBezTo>
                  <a:cubicBezTo>
                    <a:pt x="434" y="894"/>
                    <a:pt x="622" y="1068"/>
                    <a:pt x="804" y="1188"/>
                  </a:cubicBezTo>
                  <a:cubicBezTo>
                    <a:pt x="986" y="1308"/>
                    <a:pt x="1270" y="1369"/>
                    <a:pt x="1392" y="1416"/>
                  </a:cubicBez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endParaRPr lang="pt-BR"/>
            </a:p>
          </p:txBody>
        </p:sp>
        <p:sp>
          <p:nvSpPr>
            <p:cNvPr id="370717" name="Oval 29"/>
            <p:cNvSpPr>
              <a:spLocks noChangeArrowheads="1"/>
            </p:cNvSpPr>
            <p:nvPr/>
          </p:nvSpPr>
          <p:spPr bwMode="auto">
            <a:xfrm>
              <a:off x="2355" y="2511"/>
              <a:ext cx="117" cy="117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70718" name="Line 30"/>
            <p:cNvSpPr>
              <a:spLocks noChangeShapeType="1"/>
            </p:cNvSpPr>
            <p:nvPr/>
          </p:nvSpPr>
          <p:spPr bwMode="auto">
            <a:xfrm>
              <a:off x="2389" y="2618"/>
              <a:ext cx="0" cy="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pt-BR"/>
            </a:p>
          </p:txBody>
        </p:sp>
        <p:sp>
          <p:nvSpPr>
            <p:cNvPr id="370719" name="Text Box 31"/>
            <p:cNvSpPr txBox="1">
              <a:spLocks noChangeArrowheads="1"/>
            </p:cNvSpPr>
            <p:nvPr/>
          </p:nvSpPr>
          <p:spPr bwMode="auto">
            <a:xfrm>
              <a:off x="2261" y="3757"/>
              <a:ext cx="364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/>
                <a:t>1200</a:t>
              </a:r>
            </a:p>
          </p:txBody>
        </p:sp>
        <p:sp>
          <p:nvSpPr>
            <p:cNvPr id="370727" name="Text Box 39"/>
            <p:cNvSpPr txBox="1">
              <a:spLocks noChangeArrowheads="1"/>
            </p:cNvSpPr>
            <p:nvPr/>
          </p:nvSpPr>
          <p:spPr bwMode="auto">
            <a:xfrm>
              <a:off x="3572" y="3166"/>
              <a:ext cx="1332" cy="3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/>
                <a:t>Linha de orçamento</a:t>
              </a:r>
            </a:p>
            <a:p>
              <a:pPr algn="ctr"/>
              <a:r>
                <a:rPr lang="en-US" sz="1600" b="1"/>
                <a:t>original</a:t>
              </a:r>
            </a:p>
          </p:txBody>
        </p:sp>
        <p:sp>
          <p:nvSpPr>
            <p:cNvPr id="370728" name="Line 40"/>
            <p:cNvSpPr>
              <a:spLocks noChangeShapeType="1"/>
            </p:cNvSpPr>
            <p:nvPr/>
          </p:nvSpPr>
          <p:spPr bwMode="auto">
            <a:xfrm flipH="1">
              <a:off x="3474" y="3493"/>
              <a:ext cx="539" cy="1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pt-BR"/>
            </a:p>
          </p:txBody>
        </p:sp>
        <p:sp>
          <p:nvSpPr>
            <p:cNvPr id="370745" name="Text Box 57"/>
            <p:cNvSpPr txBox="1">
              <a:spLocks noChangeArrowheads="1"/>
            </p:cNvSpPr>
            <p:nvPr/>
          </p:nvSpPr>
          <p:spPr bwMode="auto">
            <a:xfrm>
              <a:off x="3480" y="3727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i="1"/>
                <a:t>B</a:t>
              </a:r>
            </a:p>
          </p:txBody>
        </p:sp>
      </p:grpSp>
      <p:sp>
        <p:nvSpPr>
          <p:cNvPr id="370742" name="Freeform 54"/>
          <p:cNvSpPr>
            <a:spLocks/>
          </p:cNvSpPr>
          <p:nvPr/>
        </p:nvSpPr>
        <p:spPr bwMode="auto">
          <a:xfrm>
            <a:off x="2679700" y="3062288"/>
            <a:ext cx="2266950" cy="20304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0" y="696"/>
              </a:cxn>
              <a:cxn ang="0">
                <a:pos x="804" y="1188"/>
              </a:cxn>
              <a:cxn ang="0">
                <a:pos x="1392" y="1416"/>
              </a:cxn>
            </a:cxnLst>
            <a:rect l="0" t="0" r="r" b="b"/>
            <a:pathLst>
              <a:path w="1392" h="1416">
                <a:moveTo>
                  <a:pt x="0" y="0"/>
                </a:moveTo>
                <a:cubicBezTo>
                  <a:pt x="50" y="114"/>
                  <a:pt x="166" y="498"/>
                  <a:pt x="300" y="696"/>
                </a:cubicBezTo>
                <a:cubicBezTo>
                  <a:pt x="434" y="894"/>
                  <a:pt x="622" y="1068"/>
                  <a:pt x="804" y="1188"/>
                </a:cubicBezTo>
                <a:cubicBezTo>
                  <a:pt x="986" y="1308"/>
                  <a:pt x="1270" y="1369"/>
                  <a:pt x="1392" y="1416"/>
                </a:cubicBezTo>
              </a:path>
            </a:pathLst>
          </a:custGeom>
          <a:noFill/>
          <a:ln w="57150" cap="flat" cmpd="sng">
            <a:solidFill>
              <a:srgbClr val="6633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370720" name="Line 32"/>
          <p:cNvSpPr>
            <a:spLocks noChangeShapeType="1"/>
          </p:cNvSpPr>
          <p:nvPr/>
        </p:nvSpPr>
        <p:spPr bwMode="auto">
          <a:xfrm>
            <a:off x="2209800" y="2462213"/>
            <a:ext cx="2016125" cy="3471862"/>
          </a:xfrm>
          <a:prstGeom prst="line">
            <a:avLst/>
          </a:prstGeom>
          <a:noFill/>
          <a:ln w="57150">
            <a:solidFill>
              <a:srgbClr val="0033CC"/>
            </a:solidFill>
            <a:prstDash val="dash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370721" name="Text Box 33"/>
          <p:cNvSpPr txBox="1">
            <a:spLocks noChangeArrowheads="1"/>
          </p:cNvSpPr>
          <p:nvPr/>
        </p:nvSpPr>
        <p:spPr bwMode="auto">
          <a:xfrm>
            <a:off x="4100513" y="5916613"/>
            <a:ext cx="3492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i="1"/>
              <a:t>D</a:t>
            </a:r>
          </a:p>
        </p:txBody>
      </p:sp>
      <p:sp>
        <p:nvSpPr>
          <p:cNvPr id="370725" name="Rectangle 37"/>
          <p:cNvSpPr>
            <a:spLocks noChangeArrowheads="1"/>
          </p:cNvSpPr>
          <p:nvPr/>
        </p:nvSpPr>
        <p:spPr bwMode="auto">
          <a:xfrm>
            <a:off x="4946650" y="4970463"/>
            <a:ext cx="4572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i="1"/>
              <a:t>U</a:t>
            </a:r>
            <a:r>
              <a:rPr lang="en-US" b="1" i="1" baseline="-25000"/>
              <a:t>1</a:t>
            </a:r>
          </a:p>
        </p:txBody>
      </p:sp>
      <p:sp>
        <p:nvSpPr>
          <p:cNvPr id="370723" name="Line 35"/>
          <p:cNvSpPr>
            <a:spLocks noChangeShapeType="1"/>
          </p:cNvSpPr>
          <p:nvPr/>
        </p:nvSpPr>
        <p:spPr bwMode="auto">
          <a:xfrm>
            <a:off x="3151188" y="3559175"/>
            <a:ext cx="0" cy="239236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370724" name="Oval 36"/>
          <p:cNvSpPr>
            <a:spLocks noChangeArrowheads="1"/>
          </p:cNvSpPr>
          <p:nvPr/>
        </p:nvSpPr>
        <p:spPr bwMode="auto">
          <a:xfrm>
            <a:off x="3065463" y="3990975"/>
            <a:ext cx="184150" cy="18415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70726" name="Text Box 38"/>
          <p:cNvSpPr txBox="1">
            <a:spLocks noChangeArrowheads="1"/>
          </p:cNvSpPr>
          <p:nvPr/>
        </p:nvSpPr>
        <p:spPr bwMode="auto">
          <a:xfrm>
            <a:off x="2720975" y="5964238"/>
            <a:ext cx="4794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900</a:t>
            </a:r>
          </a:p>
        </p:txBody>
      </p:sp>
      <p:sp>
        <p:nvSpPr>
          <p:cNvPr id="370729" name="Text Box 41"/>
          <p:cNvSpPr txBox="1">
            <a:spLocks noChangeArrowheads="1"/>
          </p:cNvSpPr>
          <p:nvPr/>
        </p:nvSpPr>
        <p:spPr bwMode="auto">
          <a:xfrm>
            <a:off x="234950" y="3859213"/>
            <a:ext cx="1584325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b="1"/>
              <a:t>Após o</a:t>
            </a:r>
          </a:p>
          <a:p>
            <a:pPr algn="ctr"/>
            <a:r>
              <a:rPr lang="en-US" sz="1600" b="1"/>
              <a:t>imposto sobre</a:t>
            </a:r>
          </a:p>
          <a:p>
            <a:pPr algn="ctr"/>
            <a:r>
              <a:rPr lang="en-US" sz="1600" b="1"/>
              <a:t>a gasolina</a:t>
            </a:r>
          </a:p>
        </p:txBody>
      </p:sp>
      <p:sp>
        <p:nvSpPr>
          <p:cNvPr id="370730" name="Line 42"/>
          <p:cNvSpPr>
            <a:spLocks noChangeShapeType="1"/>
          </p:cNvSpPr>
          <p:nvPr/>
        </p:nvSpPr>
        <p:spPr bwMode="auto">
          <a:xfrm flipV="1">
            <a:off x="1798638" y="3962400"/>
            <a:ext cx="1103312" cy="434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370735" name="Text Box 47"/>
          <p:cNvSpPr txBox="1">
            <a:spLocks noChangeArrowheads="1"/>
          </p:cNvSpPr>
          <p:nvPr/>
        </p:nvSpPr>
        <p:spPr bwMode="auto">
          <a:xfrm>
            <a:off x="2754313" y="4000500"/>
            <a:ext cx="336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i="1"/>
              <a:t>E</a:t>
            </a:r>
          </a:p>
        </p:txBody>
      </p:sp>
      <p:sp>
        <p:nvSpPr>
          <p:cNvPr id="370750" name="Rectangle 62"/>
          <p:cNvSpPr>
            <a:spLocks noChangeArrowheads="1"/>
          </p:cNvSpPr>
          <p:nvPr/>
        </p:nvSpPr>
        <p:spPr bwMode="auto">
          <a:xfrm>
            <a:off x="3821113" y="2247900"/>
            <a:ext cx="2395537" cy="59055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buFontTx/>
              <a:buChar char="•"/>
            </a:pPr>
            <a:r>
              <a:rPr lang="en-US" sz="1600" b="1"/>
              <a:t>Imposto= $0,50 </a:t>
            </a:r>
          </a:p>
          <a:p>
            <a:pPr>
              <a:buFontTx/>
              <a:buChar char="•"/>
            </a:pPr>
            <a:r>
              <a:rPr lang="en-US" sz="1600" b="1"/>
              <a:t>Gasolina = 900 galões</a:t>
            </a:r>
          </a:p>
        </p:txBody>
      </p:sp>
      <p:sp>
        <p:nvSpPr>
          <p:cNvPr id="370733" name="Text Box 45"/>
          <p:cNvSpPr txBox="1">
            <a:spLocks noChangeArrowheads="1"/>
          </p:cNvSpPr>
          <p:nvPr/>
        </p:nvSpPr>
        <p:spPr bwMode="auto">
          <a:xfrm>
            <a:off x="4581525" y="5916613"/>
            <a:ext cx="311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i="1"/>
              <a:t>J</a:t>
            </a:r>
          </a:p>
        </p:txBody>
      </p:sp>
      <p:sp>
        <p:nvSpPr>
          <p:cNvPr id="370743" name="Freeform 55"/>
          <p:cNvSpPr>
            <a:spLocks/>
          </p:cNvSpPr>
          <p:nvPr/>
        </p:nvSpPr>
        <p:spPr bwMode="auto">
          <a:xfrm>
            <a:off x="2955925" y="2887663"/>
            <a:ext cx="2266950" cy="20304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0" y="696"/>
              </a:cxn>
              <a:cxn ang="0">
                <a:pos x="804" y="1188"/>
              </a:cxn>
              <a:cxn ang="0">
                <a:pos x="1392" y="1416"/>
              </a:cxn>
            </a:cxnLst>
            <a:rect l="0" t="0" r="r" b="b"/>
            <a:pathLst>
              <a:path w="1392" h="1416">
                <a:moveTo>
                  <a:pt x="0" y="0"/>
                </a:moveTo>
                <a:cubicBezTo>
                  <a:pt x="50" y="114"/>
                  <a:pt x="166" y="498"/>
                  <a:pt x="300" y="696"/>
                </a:cubicBezTo>
                <a:cubicBezTo>
                  <a:pt x="434" y="894"/>
                  <a:pt x="622" y="1068"/>
                  <a:pt x="804" y="1188"/>
                </a:cubicBezTo>
                <a:cubicBezTo>
                  <a:pt x="986" y="1308"/>
                  <a:pt x="1270" y="1369"/>
                  <a:pt x="1392" y="1416"/>
                </a:cubicBezTo>
              </a:path>
            </a:pathLst>
          </a:custGeom>
          <a:noFill/>
          <a:ln w="57150" cap="flat" cmpd="sng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370731" name="Line 43"/>
          <p:cNvSpPr>
            <a:spLocks noChangeShapeType="1"/>
          </p:cNvSpPr>
          <p:nvPr/>
        </p:nvSpPr>
        <p:spPr bwMode="auto">
          <a:xfrm>
            <a:off x="2209800" y="1985963"/>
            <a:ext cx="2571750" cy="39766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370732" name="Text Box 44"/>
          <p:cNvSpPr txBox="1">
            <a:spLocks noChangeArrowheads="1"/>
          </p:cNvSpPr>
          <p:nvPr/>
        </p:nvSpPr>
        <p:spPr bwMode="auto">
          <a:xfrm>
            <a:off x="1870075" y="1762125"/>
            <a:ext cx="3397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F</a:t>
            </a:r>
          </a:p>
        </p:txBody>
      </p:sp>
      <p:sp>
        <p:nvSpPr>
          <p:cNvPr id="370734" name="Line 46"/>
          <p:cNvSpPr>
            <a:spLocks noChangeShapeType="1"/>
          </p:cNvSpPr>
          <p:nvPr/>
        </p:nvSpPr>
        <p:spPr bwMode="auto">
          <a:xfrm>
            <a:off x="3398838" y="3951288"/>
            <a:ext cx="0" cy="200025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370736" name="Text Box 48"/>
          <p:cNvSpPr txBox="1">
            <a:spLocks noChangeArrowheads="1"/>
          </p:cNvSpPr>
          <p:nvPr/>
        </p:nvSpPr>
        <p:spPr bwMode="auto">
          <a:xfrm>
            <a:off x="3059113" y="3654425"/>
            <a:ext cx="3492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i="1"/>
              <a:t>H</a:t>
            </a:r>
          </a:p>
        </p:txBody>
      </p:sp>
      <p:sp>
        <p:nvSpPr>
          <p:cNvPr id="370738" name="Oval 50"/>
          <p:cNvSpPr>
            <a:spLocks noChangeArrowheads="1"/>
          </p:cNvSpPr>
          <p:nvPr/>
        </p:nvSpPr>
        <p:spPr bwMode="auto">
          <a:xfrm>
            <a:off x="3327400" y="3776663"/>
            <a:ext cx="185738" cy="18573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70739" name="Text Box 51"/>
          <p:cNvSpPr txBox="1">
            <a:spLocks noChangeArrowheads="1"/>
          </p:cNvSpPr>
          <p:nvPr/>
        </p:nvSpPr>
        <p:spPr bwMode="auto">
          <a:xfrm>
            <a:off x="3094038" y="5964238"/>
            <a:ext cx="6270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913,5</a:t>
            </a:r>
          </a:p>
        </p:txBody>
      </p:sp>
      <p:sp>
        <p:nvSpPr>
          <p:cNvPr id="370740" name="Text Box 52"/>
          <p:cNvSpPr txBox="1">
            <a:spLocks noChangeArrowheads="1"/>
          </p:cNvSpPr>
          <p:nvPr/>
        </p:nvSpPr>
        <p:spPr bwMode="auto">
          <a:xfrm>
            <a:off x="2714625" y="1658938"/>
            <a:ext cx="2227263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b="1"/>
              <a:t>Após o imposto</a:t>
            </a:r>
          </a:p>
          <a:p>
            <a:pPr algn="ctr"/>
            <a:r>
              <a:rPr lang="en-US" sz="1600" b="1"/>
              <a:t>mais a compensação</a:t>
            </a:r>
          </a:p>
        </p:txBody>
      </p:sp>
      <p:sp>
        <p:nvSpPr>
          <p:cNvPr id="370741" name="Line 53"/>
          <p:cNvSpPr>
            <a:spLocks noChangeShapeType="1"/>
          </p:cNvSpPr>
          <p:nvPr/>
        </p:nvSpPr>
        <p:spPr bwMode="auto">
          <a:xfrm flipH="1">
            <a:off x="2743200" y="2220913"/>
            <a:ext cx="1073150" cy="392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370744" name="Rectangle 56"/>
          <p:cNvSpPr>
            <a:spLocks noChangeArrowheads="1"/>
          </p:cNvSpPr>
          <p:nvPr/>
        </p:nvSpPr>
        <p:spPr bwMode="auto">
          <a:xfrm>
            <a:off x="5162550" y="4737100"/>
            <a:ext cx="4572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i="1"/>
              <a:t>U</a:t>
            </a:r>
            <a:r>
              <a:rPr lang="en-US" b="1" i="1" baseline="-25000"/>
              <a:t>3</a:t>
            </a:r>
          </a:p>
        </p:txBody>
      </p:sp>
      <p:sp>
        <p:nvSpPr>
          <p:cNvPr id="370753" name="Rectangle 65"/>
          <p:cNvSpPr>
            <a:spLocks noChangeArrowheads="1"/>
          </p:cNvSpPr>
          <p:nvPr/>
        </p:nvSpPr>
        <p:spPr bwMode="auto">
          <a:xfrm>
            <a:off x="4737100" y="2933700"/>
            <a:ext cx="4276725" cy="835025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buFontTx/>
              <a:buChar char="•"/>
            </a:pPr>
            <a:r>
              <a:rPr lang="en-US" sz="1600" b="1"/>
              <a:t>Compensação = $450 </a:t>
            </a:r>
          </a:p>
          <a:p>
            <a:pPr>
              <a:buFontTx/>
              <a:buChar char="•"/>
            </a:pPr>
            <a:r>
              <a:rPr lang="en-US" sz="1600" b="1"/>
              <a:t>Nova linha do orçamento</a:t>
            </a:r>
          </a:p>
          <a:p>
            <a:pPr>
              <a:buFontTx/>
              <a:buChar char="•"/>
            </a:pPr>
            <a:r>
              <a:rPr lang="en-US" sz="1600" b="1"/>
              <a:t>O nível de satisfação do consumidor caiu</a:t>
            </a:r>
          </a:p>
        </p:txBody>
      </p:sp>
      <p:sp>
        <p:nvSpPr>
          <p:cNvPr id="370759" name="Text Box 71"/>
          <p:cNvSpPr txBox="1">
            <a:spLocks noChangeArrowheads="1"/>
          </p:cNvSpPr>
          <p:nvPr/>
        </p:nvSpPr>
        <p:spPr bwMode="auto">
          <a:xfrm>
            <a:off x="2238375" y="1096963"/>
            <a:ext cx="6308725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>
              <a:spcBef>
                <a:spcPct val="70000"/>
              </a:spcBef>
            </a:pPr>
            <a:r>
              <a:rPr lang="en-US" sz="2800" b="1"/>
              <a:t>Efeitos do imposto sobre a gasolina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0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0CE9C236-8A11-48F2-9265-48333E4CE993}" type="slidenum">
              <a:rPr lang="en-US"/>
              <a:pPr/>
              <a:t>37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Demanda de mercado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346200"/>
            <a:ext cx="7272338" cy="4597400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>
                <a:solidFill>
                  <a:srgbClr val="FB110B"/>
                </a:solidFill>
              </a:rPr>
              <a:t>Da demanda individual à demanda de mercado</a:t>
            </a:r>
            <a:endParaRPr lang="en-US"/>
          </a:p>
          <a:p>
            <a:pPr>
              <a:spcBef>
                <a:spcPct val="70000"/>
              </a:spcBef>
            </a:pPr>
            <a:r>
              <a:rPr lang="en-US"/>
              <a:t>Curva da demanda de mercado</a:t>
            </a:r>
          </a:p>
          <a:p>
            <a:pPr lvl="1">
              <a:spcBef>
                <a:spcPct val="70000"/>
              </a:spcBef>
            </a:pPr>
            <a:r>
              <a:rPr lang="en-US"/>
              <a:t>Uma curva que relaciona o preço de uma mercadoria e a quantidade total comprada pelos consumidores de um mercado. </a:t>
            </a:r>
          </a:p>
        </p:txBody>
      </p:sp>
    </p:spTree>
  </p:cSld>
  <p:clrMapOvr>
    <a:masterClrMapping/>
  </p:clrMapOvr>
  <p:transition spd="med">
    <p:pull dir="ru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8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A37DDFAE-5919-4182-9B5F-75476BBF02DE}" type="slidenum">
              <a:rPr lang="en-US"/>
              <a:pPr/>
              <a:t>38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6763" y="0"/>
            <a:ext cx="7983537" cy="781050"/>
          </a:xfrm>
          <a:noFill/>
          <a:ln/>
        </p:spPr>
        <p:txBody>
          <a:bodyPr/>
          <a:lstStyle/>
          <a:p>
            <a:r>
              <a:rPr lang="en-US"/>
              <a:t>Demanda de mercado</a:t>
            </a:r>
            <a:endParaRPr lang="en-US" sz="4000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409825"/>
            <a:ext cx="7443788" cy="3324225"/>
          </a:xfrm>
          <a:noFill/>
          <a:ln/>
        </p:spPr>
        <p:txBody>
          <a:bodyPr/>
          <a:lstStyle/>
          <a:p>
            <a:pPr marL="0" indent="0">
              <a:spcBef>
                <a:spcPct val="70000"/>
              </a:spcBef>
              <a:buFont typeface="Wingdings" pitchFamily="2" charset="2"/>
              <a:buNone/>
              <a:tabLst>
                <a:tab pos="1208088" algn="l"/>
                <a:tab pos="3252788" algn="r"/>
                <a:tab pos="5203825" algn="r"/>
                <a:tab pos="6807200" algn="r"/>
              </a:tabLst>
            </a:pPr>
            <a:r>
              <a:rPr lang="en-US" sz="2800" b="1"/>
              <a:t>1	6	10	16	32</a:t>
            </a:r>
          </a:p>
          <a:p>
            <a:pPr marL="0" indent="0">
              <a:spcBef>
                <a:spcPct val="70000"/>
              </a:spcBef>
              <a:buFont typeface="Wingdings" pitchFamily="2" charset="2"/>
              <a:buNone/>
              <a:tabLst>
                <a:tab pos="1208088" algn="l"/>
                <a:tab pos="3252788" algn="r"/>
                <a:tab pos="5203825" algn="r"/>
                <a:tab pos="6807200" algn="r"/>
              </a:tabLst>
            </a:pPr>
            <a:r>
              <a:rPr lang="en-US" sz="2800" b="1"/>
              <a:t>2	4	8	13	25</a:t>
            </a:r>
          </a:p>
          <a:p>
            <a:pPr marL="0" indent="0">
              <a:spcBef>
                <a:spcPct val="70000"/>
              </a:spcBef>
              <a:buFont typeface="Wingdings" pitchFamily="2" charset="2"/>
              <a:buNone/>
              <a:tabLst>
                <a:tab pos="1208088" algn="l"/>
                <a:tab pos="3252788" algn="r"/>
                <a:tab pos="5203825" algn="r"/>
                <a:tab pos="6807200" algn="r"/>
              </a:tabLst>
            </a:pPr>
            <a:r>
              <a:rPr lang="en-US" sz="2800" b="1"/>
              <a:t>3	2	6	10	18</a:t>
            </a:r>
          </a:p>
          <a:p>
            <a:pPr marL="0" indent="0">
              <a:spcBef>
                <a:spcPct val="70000"/>
              </a:spcBef>
              <a:buFont typeface="Wingdings" pitchFamily="2" charset="2"/>
              <a:buNone/>
              <a:tabLst>
                <a:tab pos="1208088" algn="l"/>
                <a:tab pos="3252788" algn="r"/>
                <a:tab pos="5203825" algn="r"/>
                <a:tab pos="6807200" algn="r"/>
              </a:tabLst>
            </a:pPr>
            <a:r>
              <a:rPr lang="en-US" sz="2800" b="1"/>
              <a:t>4	0	4	7	11</a:t>
            </a:r>
          </a:p>
          <a:p>
            <a:pPr marL="0" indent="0">
              <a:spcBef>
                <a:spcPct val="70000"/>
              </a:spcBef>
              <a:buFont typeface="Wingdings" pitchFamily="2" charset="2"/>
              <a:buNone/>
              <a:tabLst>
                <a:tab pos="1208088" algn="l"/>
                <a:tab pos="3252788" algn="r"/>
                <a:tab pos="5203825" algn="r"/>
                <a:tab pos="6807200" algn="r"/>
              </a:tabLst>
            </a:pPr>
            <a:r>
              <a:rPr lang="en-US" sz="2800" b="1"/>
              <a:t>5	0	2	4	6</a:t>
            </a:r>
          </a:p>
        </p:txBody>
      </p:sp>
      <p:sp>
        <p:nvSpPr>
          <p:cNvPr id="190468" name="Rectangle 4"/>
          <p:cNvSpPr>
            <a:spLocks noChangeArrowheads="1"/>
          </p:cNvSpPr>
          <p:nvPr/>
        </p:nvSpPr>
        <p:spPr bwMode="auto">
          <a:xfrm>
            <a:off x="147638" y="1408113"/>
            <a:ext cx="8772525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tabLst>
                <a:tab pos="800100" algn="ctr"/>
                <a:tab pos="2228850" algn="ctr"/>
                <a:tab pos="4111625" algn="ctr"/>
                <a:tab pos="5994400" algn="ctr"/>
                <a:tab pos="7543800" algn="ctr"/>
              </a:tabLst>
            </a:pPr>
            <a:r>
              <a:rPr lang="en-US" sz="2400" b="1"/>
              <a:t>	</a:t>
            </a:r>
            <a:r>
              <a:rPr lang="en-US" b="1"/>
              <a:t>Preço	 Consumidor A</a:t>
            </a:r>
            <a:r>
              <a:rPr lang="en-US" b="1" i="1"/>
              <a:t>	 </a:t>
            </a:r>
            <a:r>
              <a:rPr lang="en-US" b="1"/>
              <a:t>Consumidor B	 Consumidor C	   Mercado</a:t>
            </a:r>
          </a:p>
          <a:p>
            <a:pPr>
              <a:tabLst>
                <a:tab pos="800100" algn="ctr"/>
                <a:tab pos="2228850" algn="ctr"/>
                <a:tab pos="4111625" algn="ctr"/>
                <a:tab pos="5994400" algn="ctr"/>
                <a:tab pos="7543800" algn="ctr"/>
              </a:tabLst>
            </a:pPr>
            <a:r>
              <a:rPr lang="en-US" b="1"/>
              <a:t>	($)	(unidades)	(unidades)	(unidades)	    (unidades)</a:t>
            </a:r>
          </a:p>
        </p:txBody>
      </p:sp>
      <p:sp>
        <p:nvSpPr>
          <p:cNvPr id="190469" name="Line 5"/>
          <p:cNvSpPr>
            <a:spLocks noChangeShapeType="1"/>
          </p:cNvSpPr>
          <p:nvPr/>
        </p:nvSpPr>
        <p:spPr bwMode="auto">
          <a:xfrm>
            <a:off x="973138" y="2286000"/>
            <a:ext cx="7427912" cy="1588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0473" name="Text Box 9"/>
          <p:cNvSpPr txBox="1">
            <a:spLocks noChangeArrowheads="1"/>
          </p:cNvSpPr>
          <p:nvPr/>
        </p:nvSpPr>
        <p:spPr bwMode="auto">
          <a:xfrm>
            <a:off x="571500" y="804863"/>
            <a:ext cx="8210550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>
              <a:spcBef>
                <a:spcPct val="70000"/>
              </a:spcBef>
            </a:pPr>
            <a:r>
              <a:rPr lang="en-US" sz="2800" b="1"/>
              <a:t>Determinando a curva da demanda de mercado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0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7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36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A399BDDD-1A0F-4341-80E8-FD041F31D639}" type="slidenum">
              <a:rPr lang="en-US"/>
              <a:pPr/>
              <a:t>39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title"/>
          </p:nvPr>
        </p:nvSpPr>
        <p:spPr>
          <a:xfrm>
            <a:off x="766763" y="165100"/>
            <a:ext cx="7983537" cy="781050"/>
          </a:xfrm>
          <a:noFill/>
          <a:ln/>
        </p:spPr>
        <p:txBody>
          <a:bodyPr/>
          <a:lstStyle/>
          <a:p>
            <a:r>
              <a:rPr lang="en-US"/>
              <a:t>Demanda de mercado</a:t>
            </a:r>
            <a:endParaRPr lang="en-US" sz="4000"/>
          </a:p>
        </p:txBody>
      </p:sp>
      <p:sp>
        <p:nvSpPr>
          <p:cNvPr id="198660" name="Line 4"/>
          <p:cNvSpPr>
            <a:spLocks noChangeShapeType="1"/>
          </p:cNvSpPr>
          <p:nvPr/>
        </p:nvSpPr>
        <p:spPr bwMode="auto">
          <a:xfrm>
            <a:off x="2228850" y="1735138"/>
            <a:ext cx="0" cy="4265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8661" name="Line 5"/>
          <p:cNvSpPr>
            <a:spLocks noChangeShapeType="1"/>
          </p:cNvSpPr>
          <p:nvPr/>
        </p:nvSpPr>
        <p:spPr bwMode="auto">
          <a:xfrm>
            <a:off x="2238375" y="6007100"/>
            <a:ext cx="5673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8662" name="Rectangle 6"/>
          <p:cNvSpPr>
            <a:spLocks noChangeArrowheads="1"/>
          </p:cNvSpPr>
          <p:nvPr/>
        </p:nvSpPr>
        <p:spPr bwMode="auto">
          <a:xfrm>
            <a:off x="7642225" y="5729288"/>
            <a:ext cx="15017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Quantidade </a:t>
            </a:r>
          </a:p>
        </p:txBody>
      </p:sp>
      <p:sp>
        <p:nvSpPr>
          <p:cNvPr id="198663" name="Rectangle 7"/>
          <p:cNvSpPr>
            <a:spLocks noChangeArrowheads="1"/>
          </p:cNvSpPr>
          <p:nvPr/>
        </p:nvSpPr>
        <p:spPr bwMode="auto">
          <a:xfrm>
            <a:off x="1898650" y="5037138"/>
            <a:ext cx="3222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1</a:t>
            </a:r>
          </a:p>
        </p:txBody>
      </p:sp>
      <p:sp>
        <p:nvSpPr>
          <p:cNvPr id="198664" name="Rectangle 8"/>
          <p:cNvSpPr>
            <a:spLocks noChangeArrowheads="1"/>
          </p:cNvSpPr>
          <p:nvPr/>
        </p:nvSpPr>
        <p:spPr bwMode="auto">
          <a:xfrm>
            <a:off x="1898650" y="4214813"/>
            <a:ext cx="3222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2</a:t>
            </a:r>
          </a:p>
        </p:txBody>
      </p:sp>
      <p:sp>
        <p:nvSpPr>
          <p:cNvPr id="198665" name="Rectangle 9"/>
          <p:cNvSpPr>
            <a:spLocks noChangeArrowheads="1"/>
          </p:cNvSpPr>
          <p:nvPr/>
        </p:nvSpPr>
        <p:spPr bwMode="auto">
          <a:xfrm>
            <a:off x="1898650" y="3390900"/>
            <a:ext cx="3222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3</a:t>
            </a:r>
          </a:p>
        </p:txBody>
      </p:sp>
      <p:sp>
        <p:nvSpPr>
          <p:cNvPr id="198666" name="Rectangle 10"/>
          <p:cNvSpPr>
            <a:spLocks noChangeArrowheads="1"/>
          </p:cNvSpPr>
          <p:nvPr/>
        </p:nvSpPr>
        <p:spPr bwMode="auto">
          <a:xfrm>
            <a:off x="1898650" y="2568575"/>
            <a:ext cx="3222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4</a:t>
            </a:r>
          </a:p>
        </p:txBody>
      </p:sp>
      <p:sp>
        <p:nvSpPr>
          <p:cNvPr id="198667" name="Rectangle 11"/>
          <p:cNvSpPr>
            <a:spLocks noChangeArrowheads="1"/>
          </p:cNvSpPr>
          <p:nvPr/>
        </p:nvSpPr>
        <p:spPr bwMode="auto">
          <a:xfrm>
            <a:off x="400050" y="1860550"/>
            <a:ext cx="1501775" cy="912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Preço</a:t>
            </a:r>
          </a:p>
          <a:p>
            <a:r>
              <a:rPr lang="en-US" sz="1800" b="1"/>
              <a:t>(dólares por</a:t>
            </a:r>
          </a:p>
          <a:p>
            <a:r>
              <a:rPr lang="en-US" sz="1800" b="1"/>
              <a:t>unidade) </a:t>
            </a:r>
          </a:p>
        </p:txBody>
      </p:sp>
      <p:sp>
        <p:nvSpPr>
          <p:cNvPr id="198668" name="Rectangle 12"/>
          <p:cNvSpPr>
            <a:spLocks noChangeArrowheads="1"/>
          </p:cNvSpPr>
          <p:nvPr/>
        </p:nvSpPr>
        <p:spPr bwMode="auto">
          <a:xfrm>
            <a:off x="1898650" y="5937250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0</a:t>
            </a:r>
          </a:p>
        </p:txBody>
      </p:sp>
      <p:sp>
        <p:nvSpPr>
          <p:cNvPr id="198669" name="Rectangle 13"/>
          <p:cNvSpPr>
            <a:spLocks noChangeArrowheads="1"/>
          </p:cNvSpPr>
          <p:nvPr/>
        </p:nvSpPr>
        <p:spPr bwMode="auto">
          <a:xfrm>
            <a:off x="1898650" y="1746250"/>
            <a:ext cx="3222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5</a:t>
            </a:r>
          </a:p>
        </p:txBody>
      </p:sp>
      <p:sp>
        <p:nvSpPr>
          <p:cNvPr id="198670" name="Rectangle 14"/>
          <p:cNvSpPr>
            <a:spLocks noChangeArrowheads="1"/>
          </p:cNvSpPr>
          <p:nvPr/>
        </p:nvSpPr>
        <p:spPr bwMode="auto">
          <a:xfrm>
            <a:off x="2711450" y="5937250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5</a:t>
            </a:r>
          </a:p>
        </p:txBody>
      </p:sp>
      <p:sp>
        <p:nvSpPr>
          <p:cNvPr id="198671" name="Rectangle 15"/>
          <p:cNvSpPr>
            <a:spLocks noChangeArrowheads="1"/>
          </p:cNvSpPr>
          <p:nvPr/>
        </p:nvSpPr>
        <p:spPr bwMode="auto">
          <a:xfrm>
            <a:off x="3524250" y="5937250"/>
            <a:ext cx="434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10</a:t>
            </a:r>
          </a:p>
        </p:txBody>
      </p:sp>
      <p:sp>
        <p:nvSpPr>
          <p:cNvPr id="198672" name="Rectangle 16"/>
          <p:cNvSpPr>
            <a:spLocks noChangeArrowheads="1"/>
          </p:cNvSpPr>
          <p:nvPr/>
        </p:nvSpPr>
        <p:spPr bwMode="auto">
          <a:xfrm>
            <a:off x="4489450" y="5937250"/>
            <a:ext cx="434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15</a:t>
            </a:r>
          </a:p>
        </p:txBody>
      </p:sp>
      <p:sp>
        <p:nvSpPr>
          <p:cNvPr id="198673" name="Rectangle 17"/>
          <p:cNvSpPr>
            <a:spLocks noChangeArrowheads="1"/>
          </p:cNvSpPr>
          <p:nvPr/>
        </p:nvSpPr>
        <p:spPr bwMode="auto">
          <a:xfrm>
            <a:off x="5454650" y="5937250"/>
            <a:ext cx="434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20</a:t>
            </a:r>
          </a:p>
        </p:txBody>
      </p:sp>
      <p:sp>
        <p:nvSpPr>
          <p:cNvPr id="198674" name="Rectangle 18"/>
          <p:cNvSpPr>
            <a:spLocks noChangeArrowheads="1"/>
          </p:cNvSpPr>
          <p:nvPr/>
        </p:nvSpPr>
        <p:spPr bwMode="auto">
          <a:xfrm>
            <a:off x="6419850" y="5937250"/>
            <a:ext cx="434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25</a:t>
            </a:r>
          </a:p>
        </p:txBody>
      </p:sp>
      <p:sp>
        <p:nvSpPr>
          <p:cNvPr id="198675" name="Rectangle 19"/>
          <p:cNvSpPr>
            <a:spLocks noChangeArrowheads="1"/>
          </p:cNvSpPr>
          <p:nvPr/>
        </p:nvSpPr>
        <p:spPr bwMode="auto">
          <a:xfrm>
            <a:off x="7385050" y="5937250"/>
            <a:ext cx="434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30</a:t>
            </a:r>
          </a:p>
        </p:txBody>
      </p:sp>
      <p:grpSp>
        <p:nvGrpSpPr>
          <p:cNvPr id="198687" name="Group 31"/>
          <p:cNvGrpSpPr>
            <a:grpSpLocks/>
          </p:cNvGrpSpPr>
          <p:nvPr/>
        </p:nvGrpSpPr>
        <p:grpSpPr bwMode="auto">
          <a:xfrm>
            <a:off x="2522538" y="2008188"/>
            <a:ext cx="1614487" cy="3638550"/>
            <a:chOff x="1589" y="1265"/>
            <a:chExt cx="1017" cy="2292"/>
          </a:xfrm>
        </p:grpSpPr>
        <p:sp>
          <p:nvSpPr>
            <p:cNvPr id="198676" name="Line 20"/>
            <p:cNvSpPr>
              <a:spLocks noChangeShapeType="1"/>
            </p:cNvSpPr>
            <p:nvPr/>
          </p:nvSpPr>
          <p:spPr bwMode="auto">
            <a:xfrm>
              <a:off x="1589" y="1265"/>
              <a:ext cx="747" cy="2031"/>
            </a:xfrm>
            <a:prstGeom prst="line">
              <a:avLst/>
            </a:prstGeom>
            <a:noFill/>
            <a:ln w="5080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8679" name="Rectangle 23"/>
            <p:cNvSpPr>
              <a:spLocks noChangeArrowheads="1"/>
            </p:cNvSpPr>
            <p:nvPr/>
          </p:nvSpPr>
          <p:spPr bwMode="auto">
            <a:xfrm>
              <a:off x="2253" y="3309"/>
              <a:ext cx="353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r>
                <a:rPr lang="en-US" b="1"/>
                <a:t>D</a:t>
              </a:r>
              <a:r>
                <a:rPr lang="en-US" b="1" baseline="-25000"/>
                <a:t>B</a:t>
              </a:r>
            </a:p>
          </p:txBody>
        </p:sp>
      </p:grpSp>
      <p:grpSp>
        <p:nvGrpSpPr>
          <p:cNvPr id="198688" name="Group 32"/>
          <p:cNvGrpSpPr>
            <a:grpSpLocks/>
          </p:cNvGrpSpPr>
          <p:nvPr/>
        </p:nvGrpSpPr>
        <p:grpSpPr bwMode="auto">
          <a:xfrm>
            <a:off x="2922588" y="1931988"/>
            <a:ext cx="2433637" cy="3714750"/>
            <a:chOff x="1841" y="1217"/>
            <a:chExt cx="1533" cy="2340"/>
          </a:xfrm>
        </p:grpSpPr>
        <p:sp>
          <p:nvSpPr>
            <p:cNvPr id="198677" name="Line 21"/>
            <p:cNvSpPr>
              <a:spLocks noChangeShapeType="1"/>
            </p:cNvSpPr>
            <p:nvPr/>
          </p:nvSpPr>
          <p:spPr bwMode="auto">
            <a:xfrm>
              <a:off x="1841" y="1217"/>
              <a:ext cx="1263" cy="2079"/>
            </a:xfrm>
            <a:prstGeom prst="line">
              <a:avLst/>
            </a:prstGeom>
            <a:noFill/>
            <a:ln w="5080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8680" name="Rectangle 24"/>
            <p:cNvSpPr>
              <a:spLocks noChangeArrowheads="1"/>
            </p:cNvSpPr>
            <p:nvPr/>
          </p:nvSpPr>
          <p:spPr bwMode="auto">
            <a:xfrm>
              <a:off x="3021" y="3309"/>
              <a:ext cx="353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r>
                <a:rPr lang="en-US" b="1"/>
                <a:t>D</a:t>
              </a:r>
              <a:r>
                <a:rPr lang="en-US" b="1" baseline="-25000"/>
                <a:t>C</a:t>
              </a:r>
            </a:p>
          </p:txBody>
        </p:sp>
      </p:grpSp>
      <p:grpSp>
        <p:nvGrpSpPr>
          <p:cNvPr id="198689" name="Group 33"/>
          <p:cNvGrpSpPr>
            <a:grpSpLocks/>
          </p:cNvGrpSpPr>
          <p:nvPr/>
        </p:nvGrpSpPr>
        <p:grpSpPr bwMode="auto">
          <a:xfrm>
            <a:off x="3151188" y="2008188"/>
            <a:ext cx="5913437" cy="3179762"/>
            <a:chOff x="1985" y="1265"/>
            <a:chExt cx="3725" cy="2003"/>
          </a:xfrm>
        </p:grpSpPr>
        <p:grpSp>
          <p:nvGrpSpPr>
            <p:cNvPr id="198681" name="Group 25"/>
            <p:cNvGrpSpPr>
              <a:grpSpLocks/>
            </p:cNvGrpSpPr>
            <p:nvPr/>
          </p:nvGrpSpPr>
          <p:grpSpPr bwMode="auto">
            <a:xfrm>
              <a:off x="1985" y="1265"/>
              <a:ext cx="3023" cy="2003"/>
              <a:chOff x="1985" y="1265"/>
              <a:chExt cx="3023" cy="2003"/>
            </a:xfrm>
          </p:grpSpPr>
          <p:sp>
            <p:nvSpPr>
              <p:cNvPr id="198682" name="Line 26"/>
              <p:cNvSpPr>
                <a:spLocks noChangeShapeType="1"/>
              </p:cNvSpPr>
              <p:nvPr/>
            </p:nvSpPr>
            <p:spPr bwMode="auto">
              <a:xfrm>
                <a:off x="1985" y="1265"/>
                <a:ext cx="495" cy="447"/>
              </a:xfrm>
              <a:prstGeom prst="line">
                <a:avLst/>
              </a:prstGeom>
              <a:noFill/>
              <a:ln w="50800">
                <a:solidFill>
                  <a:srgbClr val="0033C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8683" name="Line 27"/>
              <p:cNvSpPr>
                <a:spLocks noChangeShapeType="1"/>
              </p:cNvSpPr>
              <p:nvPr/>
            </p:nvSpPr>
            <p:spPr bwMode="auto">
              <a:xfrm flipH="1" flipV="1">
                <a:off x="2481" y="1712"/>
                <a:ext cx="2527" cy="1556"/>
              </a:xfrm>
              <a:prstGeom prst="line">
                <a:avLst/>
              </a:prstGeom>
              <a:noFill/>
              <a:ln w="50800">
                <a:solidFill>
                  <a:srgbClr val="0033C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98684" name="Rectangle 28"/>
            <p:cNvSpPr>
              <a:spLocks noChangeArrowheads="1"/>
            </p:cNvSpPr>
            <p:nvPr/>
          </p:nvSpPr>
          <p:spPr bwMode="auto">
            <a:xfrm>
              <a:off x="3933" y="2349"/>
              <a:ext cx="1777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Demanda de mercado</a:t>
              </a:r>
            </a:p>
          </p:txBody>
        </p:sp>
      </p:grpSp>
      <p:grpSp>
        <p:nvGrpSpPr>
          <p:cNvPr id="198686" name="Group 30"/>
          <p:cNvGrpSpPr>
            <a:grpSpLocks/>
          </p:cNvGrpSpPr>
          <p:nvPr/>
        </p:nvGrpSpPr>
        <p:grpSpPr bwMode="auto">
          <a:xfrm>
            <a:off x="2236788" y="1830388"/>
            <a:ext cx="6842125" cy="3816350"/>
            <a:chOff x="1409" y="1153"/>
            <a:chExt cx="4310" cy="2404"/>
          </a:xfrm>
        </p:grpSpPr>
        <p:sp>
          <p:nvSpPr>
            <p:cNvPr id="198658" name="Line 2"/>
            <p:cNvSpPr>
              <a:spLocks noChangeShapeType="1"/>
            </p:cNvSpPr>
            <p:nvPr/>
          </p:nvSpPr>
          <p:spPr bwMode="auto">
            <a:xfrm>
              <a:off x="1409" y="1793"/>
              <a:ext cx="543" cy="1503"/>
            </a:xfrm>
            <a:prstGeom prst="line">
              <a:avLst/>
            </a:prstGeom>
            <a:noFill/>
            <a:ln w="5080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8678" name="Rectangle 22"/>
            <p:cNvSpPr>
              <a:spLocks noChangeArrowheads="1"/>
            </p:cNvSpPr>
            <p:nvPr/>
          </p:nvSpPr>
          <p:spPr bwMode="auto">
            <a:xfrm>
              <a:off x="1869" y="3309"/>
              <a:ext cx="353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r>
                <a:rPr lang="en-US" b="1"/>
                <a:t>D</a:t>
              </a:r>
              <a:r>
                <a:rPr lang="en-US" b="1" baseline="-25000"/>
                <a:t>A</a:t>
              </a:r>
            </a:p>
          </p:txBody>
        </p:sp>
        <p:sp>
          <p:nvSpPr>
            <p:cNvPr id="198685" name="Rectangle 29"/>
            <p:cNvSpPr>
              <a:spLocks noChangeArrowheads="1"/>
            </p:cNvSpPr>
            <p:nvPr/>
          </p:nvSpPr>
          <p:spPr bwMode="auto">
            <a:xfrm>
              <a:off x="3341" y="1153"/>
              <a:ext cx="2378" cy="75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1800" b="1"/>
                <a:t>A curva de demanda de mercado</a:t>
              </a:r>
            </a:p>
            <a:p>
              <a:pPr algn="ctr"/>
              <a:r>
                <a:rPr lang="en-US" sz="1800" b="1"/>
                <a:t>é obtida por meio da soma</a:t>
              </a:r>
            </a:p>
            <a:p>
              <a:pPr algn="ctr"/>
              <a:r>
                <a:rPr lang="en-US" sz="1800" b="1"/>
                <a:t>das curvas de demanda </a:t>
              </a:r>
            </a:p>
            <a:p>
              <a:pPr algn="ctr"/>
              <a:r>
                <a:rPr lang="en-US" sz="1800" b="1"/>
                <a:t>dos consumidores</a:t>
              </a:r>
            </a:p>
          </p:txBody>
        </p:sp>
      </p:grpSp>
      <p:sp>
        <p:nvSpPr>
          <p:cNvPr id="198690" name="Text Box 34"/>
          <p:cNvSpPr txBox="1">
            <a:spLocks noChangeArrowheads="1"/>
          </p:cNvSpPr>
          <p:nvPr/>
        </p:nvSpPr>
        <p:spPr bwMode="auto">
          <a:xfrm>
            <a:off x="1111250" y="1096963"/>
            <a:ext cx="7340600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>
              <a:spcBef>
                <a:spcPct val="70000"/>
              </a:spcBef>
            </a:pPr>
            <a:r>
              <a:rPr lang="en-US" sz="2800" b="1"/>
              <a:t>Obtendo a curva da demanda de mescado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F609C3D-D297-4268-8E25-FEF417FAEB87}" type="slidenum">
              <a:rPr lang="en-US"/>
              <a:pPr/>
              <a:t>4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Demanda individual </a:t>
            </a:r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>
                <a:solidFill>
                  <a:srgbClr val="FB110B"/>
                </a:solidFill>
              </a:rPr>
              <a:t>Modificações no preço</a:t>
            </a:r>
            <a:endParaRPr lang="en-US"/>
          </a:p>
          <a:p>
            <a:pPr lvl="1">
              <a:buSzPct val="75000"/>
            </a:pPr>
            <a:r>
              <a:rPr lang="en-US"/>
              <a:t>Utilizando os mesmos números do capítulo anterior, o impacto de uma mudança nos preços dos alimentos pode ser ilustrado por meio de curvas de indiferença.</a:t>
            </a:r>
          </a:p>
        </p:txBody>
      </p:sp>
    </p:spTree>
  </p:cSld>
  <p:clrMapOvr>
    <a:masterClrMapping/>
  </p:clrMapOvr>
  <p:transition spd="med">
    <p:wipe dir="r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C8861933-81DF-4234-8CD8-A3B44EC651A5}" type="slidenum">
              <a:rPr lang="en-US"/>
              <a:pPr/>
              <a:t>40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Demanda de mercado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1441450"/>
            <a:ext cx="7881938" cy="4679950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  <a:tabLst>
                <a:tab pos="685800" algn="l"/>
              </a:tabLst>
            </a:pPr>
            <a:r>
              <a:rPr lang="en-US"/>
              <a:t>Dois pontos importantes:</a:t>
            </a:r>
          </a:p>
          <a:p>
            <a:pPr>
              <a:spcBef>
                <a:spcPct val="70000"/>
              </a:spcBef>
              <a:buFont typeface="Wingdings" pitchFamily="2" charset="2"/>
              <a:buNone/>
              <a:tabLst>
                <a:tab pos="685800" algn="l"/>
              </a:tabLst>
            </a:pPr>
            <a:r>
              <a:rPr lang="en-US"/>
              <a:t>	1.	 A demanda de mercado se deslocará para a direita à medida que aumenta o número de consumidores no mercado.</a:t>
            </a:r>
          </a:p>
          <a:p>
            <a:pPr>
              <a:spcBef>
                <a:spcPct val="70000"/>
              </a:spcBef>
              <a:buFont typeface="Wingdings" pitchFamily="2" charset="2"/>
              <a:buNone/>
              <a:tabLst>
                <a:tab pos="685800" algn="l"/>
              </a:tabLst>
            </a:pPr>
            <a:r>
              <a:rPr lang="en-US"/>
              <a:t>	2. Fatores que influenciam as demandas de muitos consumidores também afetarão a demanda de mercado.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7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8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95E49A1E-0C9B-4244-8DE5-218C9927CDFA}" type="slidenum">
              <a:rPr lang="en-US"/>
              <a:pPr/>
              <a:t>41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Demanda de mercado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8400" y="1339850"/>
            <a:ext cx="7272338" cy="4349750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>
                <a:solidFill>
                  <a:srgbClr val="FB110B"/>
                </a:solidFill>
              </a:rPr>
              <a:t>Elasticidade da demanda</a:t>
            </a:r>
            <a:endParaRPr lang="en-US"/>
          </a:p>
          <a:p>
            <a:pPr lvl="1">
              <a:buSzPct val="75000"/>
              <a:buFont typeface="Wingdings" pitchFamily="2" charset="2"/>
              <a:buNone/>
            </a:pPr>
            <a:r>
              <a:rPr lang="en-US"/>
              <a:t>	Lembre-se de que a elasticidade de preço da demanda mede a variação percentual da quantidade demandada resultante de uma variação de 1% no preço.</a:t>
            </a:r>
          </a:p>
        </p:txBody>
      </p:sp>
      <p:grpSp>
        <p:nvGrpSpPr>
          <p:cNvPr id="202763" name="Group 11"/>
          <p:cNvGrpSpPr>
            <a:grpSpLocks/>
          </p:cNvGrpSpPr>
          <p:nvPr/>
        </p:nvGrpSpPr>
        <p:grpSpPr bwMode="auto">
          <a:xfrm>
            <a:off x="1816100" y="4324350"/>
            <a:ext cx="5962650" cy="1657350"/>
            <a:chOff x="1144" y="2724"/>
            <a:chExt cx="3756" cy="1044"/>
          </a:xfrm>
        </p:grpSpPr>
        <p:sp>
          <p:nvSpPr>
            <p:cNvPr id="202760" name="Rectangle 8"/>
            <p:cNvSpPr>
              <a:spLocks noChangeArrowheads="1"/>
            </p:cNvSpPr>
            <p:nvPr/>
          </p:nvSpPr>
          <p:spPr bwMode="auto">
            <a:xfrm>
              <a:off x="1144" y="2724"/>
              <a:ext cx="3756" cy="1044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graphicFrame>
          <p:nvGraphicFramePr>
            <p:cNvPr id="377856" name="Object 1024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311" y="2751"/>
            <a:ext cx="3401" cy="9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7857" name="Equation" r:id="rId4" imgW="1562040" imgH="457200" progId="Equation.3">
                    <p:embed/>
                  </p:oleObj>
                </mc:Choice>
                <mc:Fallback>
                  <p:oleObj name="Equation" r:id="rId4" imgW="1562040" imgH="457200" progId="Equation.3">
                    <p:embed/>
                    <p:pic>
                      <p:nvPicPr>
                        <p:cNvPr id="0" name="Picture 102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11" y="2751"/>
                          <a:ext cx="3401" cy="9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2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8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61D2C85B-86FE-492F-8247-753F51C3D909}" type="slidenum">
              <a:rPr lang="en-US"/>
              <a:pPr/>
              <a:t>42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65163" y="228600"/>
            <a:ext cx="7983537" cy="781050"/>
          </a:xfrm>
          <a:noFill/>
          <a:ln/>
        </p:spPr>
        <p:txBody>
          <a:bodyPr/>
          <a:lstStyle/>
          <a:p>
            <a:r>
              <a:rPr lang="en-US"/>
              <a:t>Demanda de mercado</a:t>
            </a:r>
            <a:endParaRPr lang="en-US" sz="4000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2450"/>
            <a:ext cx="9048750" cy="1143000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  <a:buFont typeface="Wingdings" pitchFamily="2" charset="2"/>
              <a:buNone/>
              <a:tabLst>
                <a:tab pos="1371600" algn="ctr"/>
                <a:tab pos="4171950" algn="ctr"/>
                <a:tab pos="7372350" algn="ctr"/>
              </a:tabLst>
            </a:pPr>
            <a:r>
              <a:rPr lang="en-US" sz="2400" b="1" i="1">
                <a:solidFill>
                  <a:schemeClr val="tx1"/>
                </a:solidFill>
              </a:rPr>
              <a:t>		Demanda	Gasto após	Gasto após</a:t>
            </a:r>
          </a:p>
          <a:p>
            <a:pPr>
              <a:lnSpc>
                <a:spcPct val="10000"/>
              </a:lnSpc>
              <a:spcBef>
                <a:spcPct val="70000"/>
              </a:spcBef>
              <a:buFont typeface="Wingdings" pitchFamily="2" charset="2"/>
              <a:buNone/>
              <a:tabLst>
                <a:tab pos="1371600" algn="ctr"/>
                <a:tab pos="4171950" algn="ctr"/>
                <a:tab pos="7372350" algn="ctr"/>
              </a:tabLst>
            </a:pPr>
            <a:r>
              <a:rPr lang="en-US" sz="2400" b="1" i="1">
                <a:solidFill>
                  <a:schemeClr val="tx1"/>
                </a:solidFill>
              </a:rPr>
              <a:t>			elevação de preço	queda de preço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204804" name="Line 4"/>
          <p:cNvSpPr>
            <a:spLocks noChangeShapeType="1"/>
          </p:cNvSpPr>
          <p:nvPr/>
        </p:nvSpPr>
        <p:spPr bwMode="auto">
          <a:xfrm>
            <a:off x="0" y="2609850"/>
            <a:ext cx="91440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4806" name="Rectangle 6"/>
          <p:cNvSpPr>
            <a:spLocks noChangeArrowheads="1"/>
          </p:cNvSpPr>
          <p:nvPr/>
        </p:nvSpPr>
        <p:spPr bwMode="auto">
          <a:xfrm>
            <a:off x="323850" y="2762250"/>
            <a:ext cx="8724900" cy="209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spcBef>
                <a:spcPct val="70000"/>
              </a:spcBef>
              <a:buClr>
                <a:srgbClr val="663300"/>
              </a:buClr>
              <a:buSzPct val="75000"/>
              <a:buFont typeface="Wingdings" pitchFamily="2" charset="2"/>
              <a:buNone/>
              <a:tabLst>
                <a:tab pos="3086100" algn="l"/>
                <a:tab pos="6057900" algn="l"/>
              </a:tabLst>
            </a:pPr>
            <a:r>
              <a:rPr lang="en-US" sz="2400" b="1">
                <a:solidFill>
                  <a:srgbClr val="376546"/>
                </a:solidFill>
              </a:rPr>
              <a:t>Inelástica (</a:t>
            </a:r>
            <a:r>
              <a:rPr lang="en-US" sz="2400" b="1" i="1">
                <a:solidFill>
                  <a:srgbClr val="376546"/>
                </a:solidFill>
              </a:rPr>
              <a:t>E</a:t>
            </a:r>
            <a:r>
              <a:rPr lang="en-US" sz="2400" b="1" i="1" baseline="-25000">
                <a:solidFill>
                  <a:srgbClr val="376546"/>
                </a:solidFill>
              </a:rPr>
              <a:t>p</a:t>
            </a:r>
            <a:r>
              <a:rPr lang="en-US" sz="2400" b="1" i="1">
                <a:solidFill>
                  <a:srgbClr val="376546"/>
                </a:solidFill>
              </a:rPr>
              <a:t> </a:t>
            </a:r>
            <a:r>
              <a:rPr lang="en-US" sz="2400" b="1">
                <a:solidFill>
                  <a:srgbClr val="376546"/>
                </a:solidFill>
              </a:rPr>
              <a:t>&lt;1)</a:t>
            </a:r>
            <a:r>
              <a:rPr lang="en-US" sz="2400" b="1" i="1">
                <a:solidFill>
                  <a:srgbClr val="376546"/>
                </a:solidFill>
              </a:rPr>
              <a:t>	</a:t>
            </a:r>
            <a:r>
              <a:rPr lang="en-US" sz="2400" b="1">
                <a:solidFill>
                  <a:srgbClr val="376546"/>
                </a:solidFill>
              </a:rPr>
              <a:t>Aumenta	Diminui</a:t>
            </a:r>
          </a:p>
          <a:p>
            <a:pPr>
              <a:spcBef>
                <a:spcPct val="70000"/>
              </a:spcBef>
              <a:buClr>
                <a:srgbClr val="663300"/>
              </a:buClr>
              <a:buSzPct val="75000"/>
              <a:buFont typeface="Wingdings" pitchFamily="2" charset="2"/>
              <a:buNone/>
              <a:tabLst>
                <a:tab pos="3086100" algn="l"/>
                <a:tab pos="6057900" algn="l"/>
              </a:tabLst>
            </a:pPr>
            <a:r>
              <a:rPr lang="en-US" sz="2400" b="1">
                <a:solidFill>
                  <a:srgbClr val="376546"/>
                </a:solidFill>
              </a:rPr>
              <a:t>Unitária (</a:t>
            </a:r>
            <a:r>
              <a:rPr lang="en-US" sz="2400" b="1" i="1">
                <a:solidFill>
                  <a:srgbClr val="376546"/>
                </a:solidFill>
              </a:rPr>
              <a:t>E</a:t>
            </a:r>
            <a:r>
              <a:rPr lang="en-US" sz="2400" b="1" i="1" baseline="-25000">
                <a:solidFill>
                  <a:srgbClr val="376546"/>
                </a:solidFill>
              </a:rPr>
              <a:t>p</a:t>
            </a:r>
            <a:r>
              <a:rPr lang="en-US" sz="2400" b="1" i="1">
                <a:solidFill>
                  <a:srgbClr val="376546"/>
                </a:solidFill>
              </a:rPr>
              <a:t> = </a:t>
            </a:r>
            <a:r>
              <a:rPr lang="en-US" sz="2400" b="1">
                <a:solidFill>
                  <a:srgbClr val="376546"/>
                </a:solidFill>
              </a:rPr>
              <a:t>1) 	Constante	Constante</a:t>
            </a:r>
          </a:p>
          <a:p>
            <a:pPr>
              <a:spcBef>
                <a:spcPct val="70000"/>
              </a:spcBef>
              <a:buClr>
                <a:srgbClr val="663300"/>
              </a:buClr>
              <a:buSzPct val="75000"/>
              <a:buFont typeface="Wingdings" pitchFamily="2" charset="2"/>
              <a:buNone/>
              <a:tabLst>
                <a:tab pos="3086100" algn="l"/>
                <a:tab pos="6057900" algn="l"/>
              </a:tabLst>
            </a:pPr>
            <a:r>
              <a:rPr lang="en-US" sz="2400" b="1">
                <a:solidFill>
                  <a:srgbClr val="376546"/>
                </a:solidFill>
              </a:rPr>
              <a:t>Elástica (</a:t>
            </a:r>
            <a:r>
              <a:rPr lang="en-US" sz="2400" b="1" i="1">
                <a:solidFill>
                  <a:srgbClr val="376546"/>
                </a:solidFill>
              </a:rPr>
              <a:t>E</a:t>
            </a:r>
            <a:r>
              <a:rPr lang="en-US" sz="2400" b="1" i="1" baseline="-25000">
                <a:solidFill>
                  <a:srgbClr val="376546"/>
                </a:solidFill>
              </a:rPr>
              <a:t>p</a:t>
            </a:r>
            <a:r>
              <a:rPr lang="en-US" sz="2400" b="1">
                <a:solidFill>
                  <a:srgbClr val="376546"/>
                </a:solidFill>
              </a:rPr>
              <a:t> &gt;1) 	Diminui	Aumenta</a:t>
            </a:r>
            <a:endParaRPr lang="en-US" b="1">
              <a:solidFill>
                <a:srgbClr val="376546"/>
              </a:solidFill>
            </a:endParaRPr>
          </a:p>
        </p:txBody>
      </p:sp>
      <p:sp>
        <p:nvSpPr>
          <p:cNvPr id="204807" name="Text Box 7"/>
          <p:cNvSpPr txBox="1">
            <a:spLocks noChangeArrowheads="1"/>
          </p:cNvSpPr>
          <p:nvPr/>
        </p:nvSpPr>
        <p:spPr bwMode="auto">
          <a:xfrm>
            <a:off x="730250" y="1249363"/>
            <a:ext cx="7872413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>
              <a:spcBef>
                <a:spcPct val="70000"/>
              </a:spcBef>
            </a:pPr>
            <a:r>
              <a:rPr lang="en-US" sz="2800" b="1"/>
              <a:t>Elasticidade de preço e gasto do consumidor</a:t>
            </a:r>
          </a:p>
        </p:txBody>
      </p:sp>
    </p:spTree>
  </p:cSld>
  <p:clrMapOvr>
    <a:masterClrMapping/>
  </p:clrMapOvr>
  <p:transition spd="med">
    <p:checker dir="vert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A561F4F7-821F-4413-9C9B-0CBDB66724DD}" type="slidenum">
              <a:rPr lang="en-US"/>
              <a:pPr/>
              <a:t>43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6350" y="2527300"/>
            <a:ext cx="7272338" cy="1816100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/>
              <a:t>A demanda total por trigo dos EUA é composta por demanda interna e demanda de exportação.</a:t>
            </a:r>
          </a:p>
        </p:txBody>
      </p:sp>
      <p:sp>
        <p:nvSpPr>
          <p:cNvPr id="215044" name="Text Box 4"/>
          <p:cNvSpPr txBox="1">
            <a:spLocks noChangeArrowheads="1"/>
          </p:cNvSpPr>
          <p:nvPr/>
        </p:nvSpPr>
        <p:spPr bwMode="auto">
          <a:xfrm>
            <a:off x="365125" y="239713"/>
            <a:ext cx="8520113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rgbClr val="663300"/>
                </a:solidFill>
              </a:rPr>
              <a:t>Demanda de mercado</a:t>
            </a:r>
          </a:p>
        </p:txBody>
      </p:sp>
      <p:sp>
        <p:nvSpPr>
          <p:cNvPr id="215045" name="Text Box 5"/>
          <p:cNvSpPr txBox="1">
            <a:spLocks noChangeArrowheads="1"/>
          </p:cNvSpPr>
          <p:nvPr/>
        </p:nvSpPr>
        <p:spPr bwMode="auto">
          <a:xfrm>
            <a:off x="25400" y="1382713"/>
            <a:ext cx="6921500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Exemplo: A demanda agregada do trigo</a:t>
            </a:r>
            <a:endParaRPr lang="en-US" sz="3200" b="1"/>
          </a:p>
        </p:txBody>
      </p:sp>
    </p:spTree>
  </p:cSld>
  <p:clrMapOvr>
    <a:masterClrMapping/>
  </p:clrMapOvr>
  <p:transition spd="med">
    <p:wipe dir="r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DECC0382-5952-4468-AD2F-F056D935DEB1}" type="slidenum">
              <a:rPr lang="en-US"/>
              <a:pPr/>
              <a:t>44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2190750"/>
            <a:ext cx="7272338" cy="4006850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/>
              <a:t>A demanda interna de trigo é dada pela equação:</a:t>
            </a:r>
          </a:p>
          <a:p>
            <a:pPr lvl="1">
              <a:buSzPct val="75000"/>
            </a:pPr>
            <a:r>
              <a:rPr lang="en-US" i="1"/>
              <a:t>Q</a:t>
            </a:r>
            <a:r>
              <a:rPr lang="en-US" i="1" baseline="-25000"/>
              <a:t>DI</a:t>
            </a:r>
            <a:r>
              <a:rPr lang="en-US" i="1"/>
              <a:t> = </a:t>
            </a:r>
            <a:r>
              <a:rPr lang="en-US"/>
              <a:t>1.465 - 88</a:t>
            </a:r>
            <a:r>
              <a:rPr lang="en-US" i="1"/>
              <a:t>P</a:t>
            </a:r>
            <a:endParaRPr lang="en-US"/>
          </a:p>
          <a:p>
            <a:pPr>
              <a:spcBef>
                <a:spcPct val="70000"/>
              </a:spcBef>
            </a:pPr>
            <a:r>
              <a:rPr lang="en-US"/>
              <a:t>A demanda de exportação é dada pela equação:</a:t>
            </a:r>
          </a:p>
          <a:p>
            <a:pPr lvl="1">
              <a:buSzPct val="75000"/>
            </a:pPr>
            <a:r>
              <a:rPr lang="en-US" i="1"/>
              <a:t>Q</a:t>
            </a:r>
            <a:r>
              <a:rPr lang="en-US" i="1" baseline="-25000"/>
              <a:t>DE</a:t>
            </a:r>
            <a:r>
              <a:rPr lang="en-US" i="1"/>
              <a:t> = </a:t>
            </a:r>
            <a:r>
              <a:rPr lang="en-US"/>
              <a:t>1.344 - 138</a:t>
            </a:r>
            <a:r>
              <a:rPr lang="en-US" i="1"/>
              <a:t>P</a:t>
            </a:r>
          </a:p>
        </p:txBody>
      </p:sp>
      <p:sp>
        <p:nvSpPr>
          <p:cNvPr id="217093" name="Text Box 5"/>
          <p:cNvSpPr txBox="1">
            <a:spLocks noChangeArrowheads="1"/>
          </p:cNvSpPr>
          <p:nvPr/>
        </p:nvSpPr>
        <p:spPr bwMode="auto">
          <a:xfrm>
            <a:off x="946150" y="1382713"/>
            <a:ext cx="5221288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A demanda agregada do trigo</a:t>
            </a:r>
            <a:endParaRPr lang="en-US" sz="3200" b="1"/>
          </a:p>
        </p:txBody>
      </p:sp>
      <p:sp>
        <p:nvSpPr>
          <p:cNvPr id="217095" name="Text Box 7"/>
          <p:cNvSpPr txBox="1">
            <a:spLocks noChangeArrowheads="1"/>
          </p:cNvSpPr>
          <p:nvPr/>
        </p:nvSpPr>
        <p:spPr bwMode="auto">
          <a:xfrm>
            <a:off x="365125" y="239713"/>
            <a:ext cx="8520113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rgbClr val="663300"/>
                </a:solidFill>
              </a:rPr>
              <a:t>Demanda de mercado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1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6FB83285-71C4-492A-B1FC-EE19DD4D20B4}" type="slidenum">
              <a:rPr lang="en-US"/>
              <a:pPr/>
              <a:t>45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343150"/>
            <a:ext cx="7272338" cy="3524250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/>
              <a:t>A demanda interna é relativamente inelástica em relação ao preço (-0,2), enquanto que a  demanda de exportação é mais elástica (-0,4).</a:t>
            </a:r>
          </a:p>
        </p:txBody>
      </p:sp>
      <p:sp>
        <p:nvSpPr>
          <p:cNvPr id="219140" name="Text Box 4"/>
          <p:cNvSpPr txBox="1">
            <a:spLocks noChangeArrowheads="1"/>
          </p:cNvSpPr>
          <p:nvPr/>
        </p:nvSpPr>
        <p:spPr bwMode="auto">
          <a:xfrm>
            <a:off x="946150" y="1382713"/>
            <a:ext cx="5221288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A demanda agregada do trigo</a:t>
            </a:r>
            <a:endParaRPr lang="en-US" sz="3200" b="1"/>
          </a:p>
        </p:txBody>
      </p:sp>
      <p:sp>
        <p:nvSpPr>
          <p:cNvPr id="219142" name="Text Box 6"/>
          <p:cNvSpPr txBox="1">
            <a:spLocks noChangeArrowheads="1"/>
          </p:cNvSpPr>
          <p:nvPr/>
        </p:nvSpPr>
        <p:spPr bwMode="auto">
          <a:xfrm>
            <a:off x="365125" y="239713"/>
            <a:ext cx="8520113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rgbClr val="663300"/>
                </a:solidFill>
              </a:rPr>
              <a:t>Demanda de mercado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42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2C7389F0-7D8C-4186-8E57-3686792EF3B8}" type="slidenum">
              <a:rPr lang="en-US"/>
              <a:pPr/>
              <a:t>46</a:t>
            </a:fld>
            <a:endParaRPr lang="en-US" b="0">
              <a:latin typeface="Times New Roman" pitchFamily="18" charset="0"/>
            </a:endParaRPr>
          </a:p>
        </p:txBody>
      </p:sp>
      <p:grpSp>
        <p:nvGrpSpPr>
          <p:cNvPr id="223279" name="Group 47"/>
          <p:cNvGrpSpPr>
            <a:grpSpLocks/>
          </p:cNvGrpSpPr>
          <p:nvPr/>
        </p:nvGrpSpPr>
        <p:grpSpPr bwMode="auto">
          <a:xfrm>
            <a:off x="2179638" y="4110038"/>
            <a:ext cx="1754187" cy="1949450"/>
            <a:chOff x="1373" y="2589"/>
            <a:chExt cx="1105" cy="1228"/>
          </a:xfrm>
        </p:grpSpPr>
        <p:sp>
          <p:nvSpPr>
            <p:cNvPr id="223255" name="Line 23"/>
            <p:cNvSpPr>
              <a:spLocks noChangeShapeType="1"/>
            </p:cNvSpPr>
            <p:nvPr/>
          </p:nvSpPr>
          <p:spPr bwMode="auto">
            <a:xfrm>
              <a:off x="1409" y="2747"/>
              <a:ext cx="933" cy="1041"/>
            </a:xfrm>
            <a:prstGeom prst="line">
              <a:avLst/>
            </a:prstGeom>
            <a:noFill/>
            <a:ln w="50800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3258" name="Rectangle 26"/>
            <p:cNvSpPr>
              <a:spLocks noChangeArrowheads="1"/>
            </p:cNvSpPr>
            <p:nvPr/>
          </p:nvSpPr>
          <p:spPr bwMode="auto">
            <a:xfrm>
              <a:off x="1373" y="2589"/>
              <a:ext cx="243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r>
                <a:rPr lang="en-US" sz="1400" b="1" i="1"/>
                <a:t>C</a:t>
              </a:r>
              <a:endParaRPr lang="en-US" sz="1800" b="1" i="1"/>
            </a:p>
          </p:txBody>
        </p:sp>
        <p:sp>
          <p:nvSpPr>
            <p:cNvPr id="223260" name="Rectangle 28"/>
            <p:cNvSpPr>
              <a:spLocks noChangeArrowheads="1"/>
            </p:cNvSpPr>
            <p:nvPr/>
          </p:nvSpPr>
          <p:spPr bwMode="auto">
            <a:xfrm>
              <a:off x="2283" y="3627"/>
              <a:ext cx="195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i="1"/>
                <a:t>D</a:t>
              </a:r>
            </a:p>
          </p:txBody>
        </p:sp>
        <p:sp>
          <p:nvSpPr>
            <p:cNvPr id="223263" name="Rectangle 31"/>
            <p:cNvSpPr>
              <a:spLocks noChangeArrowheads="1"/>
            </p:cNvSpPr>
            <p:nvPr/>
          </p:nvSpPr>
          <p:spPr bwMode="auto">
            <a:xfrm>
              <a:off x="1425" y="3225"/>
              <a:ext cx="76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/>
                <a:t>Demanda</a:t>
              </a:r>
            </a:p>
            <a:p>
              <a:r>
                <a:rPr lang="en-US" sz="1200" b="1"/>
                <a:t>de exportação</a:t>
              </a:r>
              <a:endParaRPr lang="en-US" sz="1400" b="1"/>
            </a:p>
          </p:txBody>
        </p:sp>
      </p:grpSp>
      <p:grpSp>
        <p:nvGrpSpPr>
          <p:cNvPr id="223280" name="Group 48"/>
          <p:cNvGrpSpPr>
            <a:grpSpLocks/>
          </p:cNvGrpSpPr>
          <p:nvPr/>
        </p:nvGrpSpPr>
        <p:grpSpPr bwMode="auto">
          <a:xfrm>
            <a:off x="2236788" y="2617788"/>
            <a:ext cx="2586037" cy="3441700"/>
            <a:chOff x="1409" y="1649"/>
            <a:chExt cx="1629" cy="2168"/>
          </a:xfrm>
        </p:grpSpPr>
        <p:sp>
          <p:nvSpPr>
            <p:cNvPr id="223256" name="Line 24"/>
            <p:cNvSpPr>
              <a:spLocks noChangeShapeType="1"/>
            </p:cNvSpPr>
            <p:nvPr/>
          </p:nvSpPr>
          <p:spPr bwMode="auto">
            <a:xfrm>
              <a:off x="1433" y="1820"/>
              <a:ext cx="1155" cy="1980"/>
            </a:xfrm>
            <a:prstGeom prst="line">
              <a:avLst/>
            </a:prstGeom>
            <a:noFill/>
            <a:ln w="50800">
              <a:solidFill>
                <a:srgbClr val="99CCFF"/>
              </a:solidFill>
              <a:prstDash val="dash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3257" name="Rectangle 25"/>
            <p:cNvSpPr>
              <a:spLocks noChangeArrowheads="1"/>
            </p:cNvSpPr>
            <p:nvPr/>
          </p:nvSpPr>
          <p:spPr bwMode="auto">
            <a:xfrm>
              <a:off x="1409" y="1649"/>
              <a:ext cx="195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i="1"/>
                <a:t>A</a:t>
              </a:r>
              <a:endParaRPr lang="en-US" sz="1800" b="1" i="1"/>
            </a:p>
          </p:txBody>
        </p:sp>
        <p:sp>
          <p:nvSpPr>
            <p:cNvPr id="223259" name="Rectangle 27"/>
            <p:cNvSpPr>
              <a:spLocks noChangeArrowheads="1"/>
            </p:cNvSpPr>
            <p:nvPr/>
          </p:nvSpPr>
          <p:spPr bwMode="auto">
            <a:xfrm>
              <a:off x="2541" y="3627"/>
              <a:ext cx="195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i="1"/>
                <a:t>B</a:t>
              </a:r>
              <a:endParaRPr lang="en-US" sz="1800" b="1" i="1"/>
            </a:p>
          </p:txBody>
        </p:sp>
        <p:sp>
          <p:nvSpPr>
            <p:cNvPr id="223261" name="Rectangle 29"/>
            <p:cNvSpPr>
              <a:spLocks noChangeArrowheads="1"/>
            </p:cNvSpPr>
            <p:nvPr/>
          </p:nvSpPr>
          <p:spPr bwMode="auto">
            <a:xfrm>
              <a:off x="2493" y="3363"/>
              <a:ext cx="54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/>
                <a:t>Demanda</a:t>
              </a:r>
            </a:p>
            <a:p>
              <a:r>
                <a:rPr lang="en-US" sz="1200" b="1"/>
                <a:t>interna</a:t>
              </a:r>
            </a:p>
          </p:txBody>
        </p:sp>
      </p:grpSp>
      <p:grpSp>
        <p:nvGrpSpPr>
          <p:cNvPr id="223282" name="Group 50"/>
          <p:cNvGrpSpPr>
            <a:grpSpLocks/>
          </p:cNvGrpSpPr>
          <p:nvPr/>
        </p:nvGrpSpPr>
        <p:grpSpPr bwMode="auto">
          <a:xfrm>
            <a:off x="2236788" y="2382838"/>
            <a:ext cx="5583237" cy="3630612"/>
            <a:chOff x="1409" y="1501"/>
            <a:chExt cx="3517" cy="2287"/>
          </a:xfrm>
        </p:grpSpPr>
        <p:sp>
          <p:nvSpPr>
            <p:cNvPr id="223272" name="Rectangle 40"/>
            <p:cNvSpPr>
              <a:spLocks noChangeArrowheads="1"/>
            </p:cNvSpPr>
            <p:nvPr/>
          </p:nvSpPr>
          <p:spPr bwMode="auto">
            <a:xfrm>
              <a:off x="2570" y="1501"/>
              <a:ext cx="2356" cy="52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1600" b="1"/>
                <a:t>A demanda total por trigo é dada </a:t>
              </a:r>
            </a:p>
            <a:p>
              <a:pPr algn="ctr"/>
              <a:r>
                <a:rPr lang="en-US" sz="1600" b="1"/>
                <a:t>pela soma horizontal das demandas </a:t>
              </a:r>
            </a:p>
            <a:p>
              <a:pPr algn="ctr"/>
              <a:r>
                <a:rPr lang="en-US" sz="1600" b="1"/>
                <a:t>interna (AB) e de exportação (CD).</a:t>
              </a:r>
            </a:p>
          </p:txBody>
        </p:sp>
        <p:sp>
          <p:nvSpPr>
            <p:cNvPr id="223266" name="Line 34"/>
            <p:cNvSpPr>
              <a:spLocks noChangeShapeType="1"/>
            </p:cNvSpPr>
            <p:nvPr/>
          </p:nvSpPr>
          <p:spPr bwMode="auto">
            <a:xfrm>
              <a:off x="1973" y="2753"/>
              <a:ext cx="2055" cy="1035"/>
            </a:xfrm>
            <a:prstGeom prst="line">
              <a:avLst/>
            </a:prstGeom>
            <a:noFill/>
            <a:ln w="5080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3268" name="Rectangle 36"/>
            <p:cNvSpPr>
              <a:spLocks noChangeArrowheads="1"/>
            </p:cNvSpPr>
            <p:nvPr/>
          </p:nvSpPr>
          <p:spPr bwMode="auto">
            <a:xfrm>
              <a:off x="3969" y="3579"/>
              <a:ext cx="18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i="1"/>
                <a:t>F</a:t>
              </a:r>
              <a:endParaRPr lang="en-US" sz="1800" b="1" i="1"/>
            </a:p>
          </p:txBody>
        </p:sp>
        <p:sp>
          <p:nvSpPr>
            <p:cNvPr id="223269" name="Rectangle 37"/>
            <p:cNvSpPr>
              <a:spLocks noChangeArrowheads="1"/>
            </p:cNvSpPr>
            <p:nvPr/>
          </p:nvSpPr>
          <p:spPr bwMode="auto">
            <a:xfrm>
              <a:off x="2759" y="2909"/>
              <a:ext cx="1260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Demanda total </a:t>
              </a:r>
            </a:p>
          </p:txBody>
        </p:sp>
        <p:sp>
          <p:nvSpPr>
            <p:cNvPr id="223267" name="Rectangle 35"/>
            <p:cNvSpPr>
              <a:spLocks noChangeArrowheads="1"/>
            </p:cNvSpPr>
            <p:nvPr/>
          </p:nvSpPr>
          <p:spPr bwMode="auto">
            <a:xfrm>
              <a:off x="1971" y="2595"/>
              <a:ext cx="189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i="1"/>
                <a:t>E</a:t>
              </a:r>
              <a:endParaRPr lang="en-US" sz="1800" b="1" i="1"/>
            </a:p>
          </p:txBody>
        </p:sp>
        <p:sp>
          <p:nvSpPr>
            <p:cNvPr id="223275" name="Line 43"/>
            <p:cNvSpPr>
              <a:spLocks noChangeShapeType="1"/>
            </p:cNvSpPr>
            <p:nvPr/>
          </p:nvSpPr>
          <p:spPr bwMode="auto">
            <a:xfrm>
              <a:off x="1409" y="1796"/>
              <a:ext cx="574" cy="972"/>
            </a:xfrm>
            <a:prstGeom prst="line">
              <a:avLst/>
            </a:prstGeom>
            <a:noFill/>
            <a:ln w="5715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Demanda de mercado</a:t>
            </a:r>
          </a:p>
        </p:txBody>
      </p:sp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236" name="Line 4"/>
          <p:cNvSpPr>
            <a:spLocks noChangeShapeType="1"/>
          </p:cNvSpPr>
          <p:nvPr/>
        </p:nvSpPr>
        <p:spPr bwMode="auto">
          <a:xfrm>
            <a:off x="2228850" y="1735138"/>
            <a:ext cx="0" cy="4265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237" name="Line 5"/>
          <p:cNvSpPr>
            <a:spLocks noChangeShapeType="1"/>
          </p:cNvSpPr>
          <p:nvPr/>
        </p:nvSpPr>
        <p:spPr bwMode="auto">
          <a:xfrm>
            <a:off x="2238375" y="6007100"/>
            <a:ext cx="51403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238" name="Rectangle 6"/>
          <p:cNvSpPr>
            <a:spLocks noChangeArrowheads="1"/>
          </p:cNvSpPr>
          <p:nvPr/>
        </p:nvSpPr>
        <p:spPr bwMode="auto">
          <a:xfrm>
            <a:off x="7096125" y="4999038"/>
            <a:ext cx="2022475" cy="9128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Trigo</a:t>
            </a:r>
          </a:p>
          <a:p>
            <a:r>
              <a:rPr lang="en-US" sz="1800" b="1"/>
              <a:t>(milhões de</a:t>
            </a:r>
          </a:p>
          <a:p>
            <a:r>
              <a:rPr lang="en-US" sz="1800" b="1"/>
              <a:t>bushels por ano</a:t>
            </a:r>
            <a:r>
              <a:rPr lang="en-US" sz="1800"/>
              <a:t>)</a:t>
            </a:r>
            <a:endParaRPr lang="en-US" sz="1800" b="1"/>
          </a:p>
        </p:txBody>
      </p:sp>
      <p:sp>
        <p:nvSpPr>
          <p:cNvPr id="223239" name="Rectangle 7"/>
          <p:cNvSpPr>
            <a:spLocks noChangeArrowheads="1"/>
          </p:cNvSpPr>
          <p:nvPr/>
        </p:nvSpPr>
        <p:spPr bwMode="auto">
          <a:xfrm>
            <a:off x="158750" y="1517650"/>
            <a:ext cx="1565275" cy="912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/>
              <a:t>Preço</a:t>
            </a:r>
          </a:p>
          <a:p>
            <a:pPr algn="r"/>
            <a:r>
              <a:rPr lang="en-US" sz="1800" b="1"/>
              <a:t> (dólares por</a:t>
            </a:r>
          </a:p>
          <a:p>
            <a:pPr algn="r"/>
            <a:r>
              <a:rPr lang="en-US" sz="1800" b="1"/>
              <a:t>bushel)</a:t>
            </a:r>
          </a:p>
        </p:txBody>
      </p:sp>
      <p:sp>
        <p:nvSpPr>
          <p:cNvPr id="223240" name="Rectangle 8"/>
          <p:cNvSpPr>
            <a:spLocks noChangeArrowheads="1"/>
          </p:cNvSpPr>
          <p:nvPr/>
        </p:nvSpPr>
        <p:spPr bwMode="auto">
          <a:xfrm>
            <a:off x="1822450" y="5937250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0</a:t>
            </a:r>
          </a:p>
        </p:txBody>
      </p:sp>
      <p:sp>
        <p:nvSpPr>
          <p:cNvPr id="223241" name="Rectangle 9"/>
          <p:cNvSpPr>
            <a:spLocks noChangeArrowheads="1"/>
          </p:cNvSpPr>
          <p:nvPr/>
        </p:nvSpPr>
        <p:spPr bwMode="auto">
          <a:xfrm>
            <a:off x="1822450" y="5518150"/>
            <a:ext cx="3222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2</a:t>
            </a:r>
          </a:p>
        </p:txBody>
      </p:sp>
      <p:sp>
        <p:nvSpPr>
          <p:cNvPr id="223242" name="Rectangle 10"/>
          <p:cNvSpPr>
            <a:spLocks noChangeArrowheads="1"/>
          </p:cNvSpPr>
          <p:nvPr/>
        </p:nvSpPr>
        <p:spPr bwMode="auto">
          <a:xfrm>
            <a:off x="1822450" y="5099050"/>
            <a:ext cx="3222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4</a:t>
            </a:r>
          </a:p>
        </p:txBody>
      </p:sp>
      <p:sp>
        <p:nvSpPr>
          <p:cNvPr id="223243" name="Rectangle 11"/>
          <p:cNvSpPr>
            <a:spLocks noChangeArrowheads="1"/>
          </p:cNvSpPr>
          <p:nvPr/>
        </p:nvSpPr>
        <p:spPr bwMode="auto">
          <a:xfrm>
            <a:off x="1822450" y="4679950"/>
            <a:ext cx="3222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6</a:t>
            </a:r>
          </a:p>
        </p:txBody>
      </p:sp>
      <p:sp>
        <p:nvSpPr>
          <p:cNvPr id="223244" name="Rectangle 12"/>
          <p:cNvSpPr>
            <a:spLocks noChangeArrowheads="1"/>
          </p:cNvSpPr>
          <p:nvPr/>
        </p:nvSpPr>
        <p:spPr bwMode="auto">
          <a:xfrm>
            <a:off x="1822450" y="4260850"/>
            <a:ext cx="3222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8</a:t>
            </a:r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1670050" y="3841750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10</a:t>
            </a:r>
          </a:p>
        </p:txBody>
      </p:sp>
      <p:sp>
        <p:nvSpPr>
          <p:cNvPr id="223246" name="Rectangle 14"/>
          <p:cNvSpPr>
            <a:spLocks noChangeArrowheads="1"/>
          </p:cNvSpPr>
          <p:nvPr/>
        </p:nvSpPr>
        <p:spPr bwMode="auto">
          <a:xfrm>
            <a:off x="1670050" y="3422650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12</a:t>
            </a:r>
          </a:p>
        </p:txBody>
      </p:sp>
      <p:sp>
        <p:nvSpPr>
          <p:cNvPr id="223247" name="Rectangle 15"/>
          <p:cNvSpPr>
            <a:spLocks noChangeArrowheads="1"/>
          </p:cNvSpPr>
          <p:nvPr/>
        </p:nvSpPr>
        <p:spPr bwMode="auto">
          <a:xfrm>
            <a:off x="1670050" y="3003550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14</a:t>
            </a:r>
          </a:p>
        </p:txBody>
      </p:sp>
      <p:sp>
        <p:nvSpPr>
          <p:cNvPr id="223248" name="Rectangle 16"/>
          <p:cNvSpPr>
            <a:spLocks noChangeArrowheads="1"/>
          </p:cNvSpPr>
          <p:nvPr/>
        </p:nvSpPr>
        <p:spPr bwMode="auto">
          <a:xfrm>
            <a:off x="1670050" y="2584450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16</a:t>
            </a:r>
          </a:p>
        </p:txBody>
      </p:sp>
      <p:sp>
        <p:nvSpPr>
          <p:cNvPr id="223249" name="Rectangle 17"/>
          <p:cNvSpPr>
            <a:spLocks noChangeArrowheads="1"/>
          </p:cNvSpPr>
          <p:nvPr/>
        </p:nvSpPr>
        <p:spPr bwMode="auto">
          <a:xfrm>
            <a:off x="1670050" y="2165350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18</a:t>
            </a:r>
          </a:p>
        </p:txBody>
      </p:sp>
      <p:sp>
        <p:nvSpPr>
          <p:cNvPr id="223250" name="Rectangle 18"/>
          <p:cNvSpPr>
            <a:spLocks noChangeArrowheads="1"/>
          </p:cNvSpPr>
          <p:nvPr/>
        </p:nvSpPr>
        <p:spPr bwMode="auto">
          <a:xfrm>
            <a:off x="1670050" y="1746250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20</a:t>
            </a:r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2851150" y="5937250"/>
            <a:ext cx="688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1000</a:t>
            </a:r>
          </a:p>
        </p:txBody>
      </p:sp>
      <p:sp>
        <p:nvSpPr>
          <p:cNvPr id="223252" name="Rectangle 20"/>
          <p:cNvSpPr>
            <a:spLocks noChangeArrowheads="1"/>
          </p:cNvSpPr>
          <p:nvPr/>
        </p:nvSpPr>
        <p:spPr bwMode="auto">
          <a:xfrm>
            <a:off x="4108450" y="5937250"/>
            <a:ext cx="688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2000</a:t>
            </a:r>
          </a:p>
        </p:txBody>
      </p:sp>
      <p:sp>
        <p:nvSpPr>
          <p:cNvPr id="223253" name="Rectangle 21"/>
          <p:cNvSpPr>
            <a:spLocks noChangeArrowheads="1"/>
          </p:cNvSpPr>
          <p:nvPr/>
        </p:nvSpPr>
        <p:spPr bwMode="auto">
          <a:xfrm>
            <a:off x="5365750" y="5937250"/>
            <a:ext cx="688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3000</a:t>
            </a:r>
          </a:p>
        </p:txBody>
      </p:sp>
      <p:sp>
        <p:nvSpPr>
          <p:cNvPr id="223254" name="Rectangle 22"/>
          <p:cNvSpPr>
            <a:spLocks noChangeArrowheads="1"/>
          </p:cNvSpPr>
          <p:nvPr/>
        </p:nvSpPr>
        <p:spPr bwMode="auto">
          <a:xfrm>
            <a:off x="6623050" y="5937250"/>
            <a:ext cx="688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4000</a:t>
            </a:r>
          </a:p>
        </p:txBody>
      </p:sp>
      <p:sp>
        <p:nvSpPr>
          <p:cNvPr id="223283" name="Text Box 51"/>
          <p:cNvSpPr txBox="1">
            <a:spLocks noChangeArrowheads="1"/>
          </p:cNvSpPr>
          <p:nvPr/>
        </p:nvSpPr>
        <p:spPr bwMode="auto">
          <a:xfrm>
            <a:off x="3219450" y="1357313"/>
            <a:ext cx="5221288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A demanda agregada do trigo</a:t>
            </a:r>
            <a:endParaRPr lang="en-US" sz="3200" b="1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3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3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3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54F146B7-6E58-4B1F-A495-6D35AAD03577}" type="slidenum">
              <a:rPr lang="en-US"/>
              <a:pPr/>
              <a:t>47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Excedente do consumidor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>
                <a:solidFill>
                  <a:srgbClr val="FF3300"/>
                </a:solidFill>
              </a:rPr>
              <a:t>Excedente do consumidor</a:t>
            </a:r>
            <a:r>
              <a:rPr lang="en-US"/>
              <a:t> </a:t>
            </a:r>
          </a:p>
          <a:p>
            <a:pPr lvl="1">
              <a:spcBef>
                <a:spcPct val="70000"/>
              </a:spcBef>
            </a:pPr>
            <a:r>
              <a:rPr lang="en-US"/>
              <a:t>É a diferença entre o preço que um consumidor estaria disposto a pagar por uma mercadoria e o preço efetivamente pago pela mercadoria.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3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4B55651E-F507-4613-90B0-4D0F664E462B}" type="slidenum">
              <a:rPr lang="en-US"/>
              <a:pPr/>
              <a:t>48</a:t>
            </a:fld>
            <a:endParaRPr lang="en-US" b="0">
              <a:latin typeface="Times New Roman" pitchFamily="18" charset="0"/>
            </a:endParaRPr>
          </a:p>
        </p:txBody>
      </p:sp>
      <p:grpSp>
        <p:nvGrpSpPr>
          <p:cNvPr id="233518" name="Group 46"/>
          <p:cNvGrpSpPr>
            <a:grpSpLocks/>
          </p:cNvGrpSpPr>
          <p:nvPr/>
        </p:nvGrpSpPr>
        <p:grpSpPr bwMode="auto">
          <a:xfrm>
            <a:off x="2209800" y="1677988"/>
            <a:ext cx="6240463" cy="2817812"/>
            <a:chOff x="1392" y="1057"/>
            <a:chExt cx="3931" cy="1775"/>
          </a:xfrm>
        </p:grpSpPr>
        <p:sp>
          <p:nvSpPr>
            <p:cNvPr id="233476" name="AutoShape 4"/>
            <p:cNvSpPr>
              <a:spLocks noChangeArrowheads="1"/>
            </p:cNvSpPr>
            <p:nvPr/>
          </p:nvSpPr>
          <p:spPr bwMode="auto">
            <a:xfrm>
              <a:off x="1392" y="1296"/>
              <a:ext cx="2352" cy="1536"/>
            </a:xfrm>
            <a:prstGeom prst="rtTriangle">
              <a:avLst/>
            </a:prstGeom>
            <a:solidFill>
              <a:srgbClr val="FFFF00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233517" name="Group 45"/>
            <p:cNvGrpSpPr>
              <a:grpSpLocks/>
            </p:cNvGrpSpPr>
            <p:nvPr/>
          </p:nvGrpSpPr>
          <p:grpSpPr bwMode="auto">
            <a:xfrm>
              <a:off x="1392" y="1057"/>
              <a:ext cx="3931" cy="1768"/>
              <a:chOff x="1392" y="1057"/>
              <a:chExt cx="3931" cy="1768"/>
            </a:xfrm>
          </p:grpSpPr>
          <p:sp>
            <p:nvSpPr>
              <p:cNvPr id="233477" name="Freeform 5"/>
              <p:cNvSpPr>
                <a:spLocks/>
              </p:cNvSpPr>
              <p:nvPr/>
            </p:nvSpPr>
            <p:spPr bwMode="auto">
              <a:xfrm>
                <a:off x="1392" y="1288"/>
                <a:ext cx="2353" cy="15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6" y="0"/>
                  </a:cxn>
                  <a:cxn ang="0">
                    <a:pos x="336" y="240"/>
                  </a:cxn>
                  <a:cxn ang="0">
                    <a:pos x="768" y="240"/>
                  </a:cxn>
                  <a:cxn ang="0">
                    <a:pos x="768" y="528"/>
                  </a:cxn>
                  <a:cxn ang="0">
                    <a:pos x="1152" y="528"/>
                  </a:cxn>
                  <a:cxn ang="0">
                    <a:pos x="1152" y="768"/>
                  </a:cxn>
                  <a:cxn ang="0">
                    <a:pos x="1536" y="768"/>
                  </a:cxn>
                  <a:cxn ang="0">
                    <a:pos x="1536" y="1008"/>
                  </a:cxn>
                  <a:cxn ang="0">
                    <a:pos x="1968" y="1008"/>
                  </a:cxn>
                  <a:cxn ang="0">
                    <a:pos x="1968" y="1248"/>
                  </a:cxn>
                  <a:cxn ang="0">
                    <a:pos x="2352" y="1248"/>
                  </a:cxn>
                  <a:cxn ang="0">
                    <a:pos x="2352" y="1536"/>
                  </a:cxn>
                </a:cxnLst>
                <a:rect l="0" t="0" r="r" b="b"/>
                <a:pathLst>
                  <a:path w="2353" h="1537">
                    <a:moveTo>
                      <a:pt x="0" y="0"/>
                    </a:moveTo>
                    <a:lnTo>
                      <a:pt x="336" y="0"/>
                    </a:lnTo>
                    <a:lnTo>
                      <a:pt x="336" y="240"/>
                    </a:lnTo>
                    <a:lnTo>
                      <a:pt x="768" y="240"/>
                    </a:lnTo>
                    <a:lnTo>
                      <a:pt x="768" y="528"/>
                    </a:lnTo>
                    <a:lnTo>
                      <a:pt x="1152" y="528"/>
                    </a:lnTo>
                    <a:lnTo>
                      <a:pt x="1152" y="768"/>
                    </a:lnTo>
                    <a:lnTo>
                      <a:pt x="1536" y="768"/>
                    </a:lnTo>
                    <a:lnTo>
                      <a:pt x="1536" y="1008"/>
                    </a:lnTo>
                    <a:lnTo>
                      <a:pt x="1968" y="1008"/>
                    </a:lnTo>
                    <a:lnTo>
                      <a:pt x="1968" y="1248"/>
                    </a:lnTo>
                    <a:lnTo>
                      <a:pt x="2352" y="1248"/>
                    </a:lnTo>
                    <a:lnTo>
                      <a:pt x="2352" y="1536"/>
                    </a:lnTo>
                  </a:path>
                </a:pathLst>
              </a:custGeom>
              <a:solidFill>
                <a:srgbClr val="FFFF00"/>
              </a:solidFill>
              <a:ln w="50800" cap="rnd" cmpd="sng">
                <a:solidFill>
                  <a:srgbClr val="00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3507" name="Rectangle 35"/>
              <p:cNvSpPr>
                <a:spLocks noChangeArrowheads="1"/>
              </p:cNvSpPr>
              <p:nvPr/>
            </p:nvSpPr>
            <p:spPr bwMode="auto">
              <a:xfrm>
                <a:off x="3125" y="1057"/>
                <a:ext cx="2198" cy="834"/>
              </a:xfrm>
              <a:prstGeom prst="rect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1600" b="1"/>
                  <a:t>O excedente do consumidor</a:t>
                </a:r>
              </a:p>
              <a:p>
                <a:pPr algn="ctr"/>
                <a:r>
                  <a:rPr lang="en-US" sz="1600" b="1"/>
                  <a:t>associado ao consumo de 6 </a:t>
                </a:r>
              </a:p>
              <a:p>
                <a:pPr algn="ctr"/>
                <a:r>
                  <a:rPr lang="en-US" sz="1600" b="1"/>
                  <a:t>ingressos é dado pela soma </a:t>
                </a:r>
              </a:p>
              <a:p>
                <a:pPr algn="ctr"/>
                <a:r>
                  <a:rPr lang="en-US" sz="1600" b="1"/>
                  <a:t>do excedente obtido do consumo </a:t>
                </a:r>
              </a:p>
              <a:p>
                <a:pPr algn="ctr"/>
                <a:r>
                  <a:rPr lang="en-US" sz="1600" b="1"/>
                  <a:t>de cada ingresso.</a:t>
                </a:r>
              </a:p>
            </p:txBody>
          </p:sp>
        </p:grpSp>
      </p:grpSp>
      <p:sp>
        <p:nvSpPr>
          <p:cNvPr id="233506" name="Rectangle 34"/>
          <p:cNvSpPr>
            <a:spLocks noChangeArrowheads="1"/>
          </p:cNvSpPr>
          <p:nvPr/>
        </p:nvSpPr>
        <p:spPr bwMode="auto">
          <a:xfrm>
            <a:off x="2281238" y="3779838"/>
            <a:ext cx="42957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sz="1800" b="1"/>
              <a:t>Excedente do consumidor</a:t>
            </a:r>
          </a:p>
          <a:p>
            <a:r>
              <a:rPr lang="en-US" sz="1800" b="1"/>
              <a:t>    6    +  5   +   4   +  3    +   2  +  1   = 21      </a:t>
            </a:r>
          </a:p>
        </p:txBody>
      </p:sp>
      <p:sp>
        <p:nvSpPr>
          <p:cNvPr id="233479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Excedente do consumidor</a:t>
            </a:r>
          </a:p>
        </p:txBody>
      </p:sp>
      <p:sp>
        <p:nvSpPr>
          <p:cNvPr id="233480" name="Rectangle 8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33481" name="Line 9"/>
          <p:cNvSpPr>
            <a:spLocks noChangeShapeType="1"/>
          </p:cNvSpPr>
          <p:nvPr/>
        </p:nvSpPr>
        <p:spPr bwMode="auto">
          <a:xfrm>
            <a:off x="2219325" y="6026150"/>
            <a:ext cx="5368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33482" name="Rectangle 10"/>
          <p:cNvSpPr>
            <a:spLocks noChangeArrowheads="1"/>
          </p:cNvSpPr>
          <p:nvPr/>
        </p:nvSpPr>
        <p:spPr bwMode="auto">
          <a:xfrm>
            <a:off x="6765925" y="5430838"/>
            <a:ext cx="22129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Ingressos para um</a:t>
            </a:r>
          </a:p>
          <a:p>
            <a:r>
              <a:rPr lang="en-US" sz="1800" b="1"/>
              <a:t>show de rock</a:t>
            </a:r>
          </a:p>
        </p:txBody>
      </p:sp>
      <p:sp>
        <p:nvSpPr>
          <p:cNvPr id="233483" name="Rectangle 11"/>
          <p:cNvSpPr>
            <a:spLocks noChangeArrowheads="1"/>
          </p:cNvSpPr>
          <p:nvPr/>
        </p:nvSpPr>
        <p:spPr bwMode="auto">
          <a:xfrm>
            <a:off x="9525" y="1593850"/>
            <a:ext cx="1565275" cy="912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/>
              <a:t>Preço</a:t>
            </a:r>
          </a:p>
          <a:p>
            <a:pPr algn="r"/>
            <a:r>
              <a:rPr lang="en-US" sz="1800" b="1"/>
              <a:t> (dólares por</a:t>
            </a:r>
          </a:p>
          <a:p>
            <a:pPr algn="r"/>
            <a:r>
              <a:rPr lang="en-US" sz="1800" b="1"/>
              <a:t>ingresso)</a:t>
            </a:r>
          </a:p>
        </p:txBody>
      </p:sp>
      <p:sp>
        <p:nvSpPr>
          <p:cNvPr id="233484" name="Rectangle 12"/>
          <p:cNvSpPr>
            <a:spLocks noChangeArrowheads="1"/>
          </p:cNvSpPr>
          <p:nvPr/>
        </p:nvSpPr>
        <p:spPr bwMode="auto">
          <a:xfrm>
            <a:off x="3235325" y="5980113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2</a:t>
            </a:r>
          </a:p>
        </p:txBody>
      </p:sp>
      <p:sp>
        <p:nvSpPr>
          <p:cNvPr id="233485" name="Rectangle 13"/>
          <p:cNvSpPr>
            <a:spLocks noChangeArrowheads="1"/>
          </p:cNvSpPr>
          <p:nvPr/>
        </p:nvSpPr>
        <p:spPr bwMode="auto">
          <a:xfrm>
            <a:off x="3873500" y="5980113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3</a:t>
            </a:r>
          </a:p>
        </p:txBody>
      </p:sp>
      <p:sp>
        <p:nvSpPr>
          <p:cNvPr id="233486" name="Rectangle 14"/>
          <p:cNvSpPr>
            <a:spLocks noChangeArrowheads="1"/>
          </p:cNvSpPr>
          <p:nvPr/>
        </p:nvSpPr>
        <p:spPr bwMode="auto">
          <a:xfrm>
            <a:off x="4510088" y="5980113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4</a:t>
            </a:r>
          </a:p>
        </p:txBody>
      </p:sp>
      <p:sp>
        <p:nvSpPr>
          <p:cNvPr id="233487" name="Rectangle 15"/>
          <p:cNvSpPr>
            <a:spLocks noChangeArrowheads="1"/>
          </p:cNvSpPr>
          <p:nvPr/>
        </p:nvSpPr>
        <p:spPr bwMode="auto">
          <a:xfrm>
            <a:off x="5148263" y="5980113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5</a:t>
            </a:r>
          </a:p>
        </p:txBody>
      </p:sp>
      <p:sp>
        <p:nvSpPr>
          <p:cNvPr id="233488" name="Rectangle 16"/>
          <p:cNvSpPr>
            <a:spLocks noChangeArrowheads="1"/>
          </p:cNvSpPr>
          <p:nvPr/>
        </p:nvSpPr>
        <p:spPr bwMode="auto">
          <a:xfrm>
            <a:off x="5786438" y="5980113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6</a:t>
            </a:r>
          </a:p>
        </p:txBody>
      </p:sp>
      <p:sp>
        <p:nvSpPr>
          <p:cNvPr id="233489" name="Line 17"/>
          <p:cNvSpPr>
            <a:spLocks noChangeShapeType="1"/>
          </p:cNvSpPr>
          <p:nvPr/>
        </p:nvSpPr>
        <p:spPr bwMode="auto">
          <a:xfrm>
            <a:off x="2209800" y="1716088"/>
            <a:ext cx="0" cy="3681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33490" name="Rectangle 18"/>
          <p:cNvSpPr>
            <a:spLocks noChangeArrowheads="1"/>
          </p:cNvSpPr>
          <p:nvPr/>
        </p:nvSpPr>
        <p:spPr bwMode="auto">
          <a:xfrm>
            <a:off x="1746250" y="4718050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13</a:t>
            </a:r>
          </a:p>
        </p:txBody>
      </p:sp>
      <p:sp>
        <p:nvSpPr>
          <p:cNvPr id="233491" name="Rectangle 19"/>
          <p:cNvSpPr>
            <a:spLocks noChangeArrowheads="1"/>
          </p:cNvSpPr>
          <p:nvPr/>
        </p:nvSpPr>
        <p:spPr bwMode="auto">
          <a:xfrm>
            <a:off x="1960563" y="5980113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0</a:t>
            </a:r>
          </a:p>
        </p:txBody>
      </p:sp>
      <p:sp>
        <p:nvSpPr>
          <p:cNvPr id="233492" name="Rectangle 20"/>
          <p:cNvSpPr>
            <a:spLocks noChangeArrowheads="1"/>
          </p:cNvSpPr>
          <p:nvPr/>
        </p:nvSpPr>
        <p:spPr bwMode="auto">
          <a:xfrm>
            <a:off x="2597150" y="5980113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1</a:t>
            </a:r>
          </a:p>
        </p:txBody>
      </p:sp>
      <p:sp>
        <p:nvSpPr>
          <p:cNvPr id="233493" name="Line 21"/>
          <p:cNvSpPr>
            <a:spLocks noChangeShapeType="1"/>
          </p:cNvSpPr>
          <p:nvPr/>
        </p:nvSpPr>
        <p:spPr bwMode="auto">
          <a:xfrm flipV="1">
            <a:off x="2209800" y="5780088"/>
            <a:ext cx="0" cy="252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33494" name="Freeform 22"/>
          <p:cNvSpPr>
            <a:spLocks/>
          </p:cNvSpPr>
          <p:nvPr/>
        </p:nvSpPr>
        <p:spPr bwMode="auto">
          <a:xfrm>
            <a:off x="2057400" y="5410200"/>
            <a:ext cx="306388" cy="382588"/>
          </a:xfrm>
          <a:custGeom>
            <a:avLst/>
            <a:gdLst/>
            <a:ahLst/>
            <a:cxnLst>
              <a:cxn ang="0">
                <a:pos x="96" y="240"/>
              </a:cxn>
              <a:cxn ang="0">
                <a:pos x="0" y="240"/>
              </a:cxn>
              <a:cxn ang="0">
                <a:pos x="192" y="0"/>
              </a:cxn>
              <a:cxn ang="0">
                <a:pos x="96" y="0"/>
              </a:cxn>
            </a:cxnLst>
            <a:rect l="0" t="0" r="r" b="b"/>
            <a:pathLst>
              <a:path w="193" h="241">
                <a:moveTo>
                  <a:pt x="96" y="240"/>
                </a:moveTo>
                <a:lnTo>
                  <a:pt x="0" y="240"/>
                </a:lnTo>
                <a:lnTo>
                  <a:pt x="192" y="0"/>
                </a:lnTo>
                <a:lnTo>
                  <a:pt x="9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33495" name="Rectangle 23"/>
          <p:cNvSpPr>
            <a:spLocks noChangeArrowheads="1"/>
          </p:cNvSpPr>
          <p:nvPr/>
        </p:nvSpPr>
        <p:spPr bwMode="auto">
          <a:xfrm>
            <a:off x="1746250" y="4305300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14</a:t>
            </a:r>
          </a:p>
        </p:txBody>
      </p:sp>
      <p:sp>
        <p:nvSpPr>
          <p:cNvPr id="233496" name="Rectangle 24"/>
          <p:cNvSpPr>
            <a:spLocks noChangeArrowheads="1"/>
          </p:cNvSpPr>
          <p:nvPr/>
        </p:nvSpPr>
        <p:spPr bwMode="auto">
          <a:xfrm>
            <a:off x="1746250" y="3890963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15</a:t>
            </a:r>
          </a:p>
        </p:txBody>
      </p:sp>
      <p:sp>
        <p:nvSpPr>
          <p:cNvPr id="233497" name="Rectangle 25"/>
          <p:cNvSpPr>
            <a:spLocks noChangeArrowheads="1"/>
          </p:cNvSpPr>
          <p:nvPr/>
        </p:nvSpPr>
        <p:spPr bwMode="auto">
          <a:xfrm>
            <a:off x="1746250" y="3478213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16</a:t>
            </a:r>
          </a:p>
        </p:txBody>
      </p:sp>
      <p:sp>
        <p:nvSpPr>
          <p:cNvPr id="233498" name="Rectangle 26"/>
          <p:cNvSpPr>
            <a:spLocks noChangeArrowheads="1"/>
          </p:cNvSpPr>
          <p:nvPr/>
        </p:nvSpPr>
        <p:spPr bwMode="auto">
          <a:xfrm>
            <a:off x="1746250" y="3063875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17</a:t>
            </a:r>
          </a:p>
        </p:txBody>
      </p:sp>
      <p:sp>
        <p:nvSpPr>
          <p:cNvPr id="233499" name="Rectangle 27"/>
          <p:cNvSpPr>
            <a:spLocks noChangeArrowheads="1"/>
          </p:cNvSpPr>
          <p:nvPr/>
        </p:nvSpPr>
        <p:spPr bwMode="auto">
          <a:xfrm>
            <a:off x="1746250" y="2651125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18</a:t>
            </a:r>
          </a:p>
        </p:txBody>
      </p:sp>
      <p:sp>
        <p:nvSpPr>
          <p:cNvPr id="233500" name="Rectangle 28"/>
          <p:cNvSpPr>
            <a:spLocks noChangeArrowheads="1"/>
          </p:cNvSpPr>
          <p:nvPr/>
        </p:nvSpPr>
        <p:spPr bwMode="auto">
          <a:xfrm>
            <a:off x="1746250" y="2236788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19</a:t>
            </a:r>
          </a:p>
        </p:txBody>
      </p:sp>
      <p:sp>
        <p:nvSpPr>
          <p:cNvPr id="233501" name="Rectangle 29"/>
          <p:cNvSpPr>
            <a:spLocks noChangeArrowheads="1"/>
          </p:cNvSpPr>
          <p:nvPr/>
        </p:nvSpPr>
        <p:spPr bwMode="auto">
          <a:xfrm>
            <a:off x="1746250" y="1822450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20</a:t>
            </a:r>
          </a:p>
        </p:txBody>
      </p:sp>
      <p:sp>
        <p:nvSpPr>
          <p:cNvPr id="233478" name="Line 6"/>
          <p:cNvSpPr>
            <a:spLocks noChangeShapeType="1"/>
          </p:cNvSpPr>
          <p:nvPr/>
        </p:nvSpPr>
        <p:spPr bwMode="auto">
          <a:xfrm>
            <a:off x="2243138" y="4514850"/>
            <a:ext cx="4926012" cy="0"/>
          </a:xfrm>
          <a:prstGeom prst="line">
            <a:avLst/>
          </a:prstGeom>
          <a:noFill/>
          <a:ln w="25400">
            <a:solidFill>
              <a:srgbClr val="777777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33503" name="Rectangle 31"/>
          <p:cNvSpPr>
            <a:spLocks noChangeArrowheads="1"/>
          </p:cNvSpPr>
          <p:nvPr/>
        </p:nvSpPr>
        <p:spPr bwMode="auto">
          <a:xfrm>
            <a:off x="6994525" y="4160838"/>
            <a:ext cx="21621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Preço de mercado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3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506" grpId="0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12197914-EF60-4FDA-93FC-67D71EC9E400}" type="slidenum">
              <a:rPr lang="en-US"/>
              <a:pPr/>
              <a:t>49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Excedente do consumidor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/>
              <a:t>A curva de demanda em forma de escada pode ser transformada em uma curva de demanda linear, definindo unidades cada vez menores da mercadoria.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4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65D366B9-C764-48BB-A308-7928B7CCEC46}" type="slidenum">
              <a:rPr lang="en-US"/>
              <a:pPr/>
              <a:t>5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6266" name="Rectangle 1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Demanda individual</a:t>
            </a:r>
          </a:p>
        </p:txBody>
      </p:sp>
      <p:sp>
        <p:nvSpPr>
          <p:cNvPr id="96267" name="Rectangle 11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6268" name="Line 12"/>
          <p:cNvSpPr>
            <a:spLocks noChangeShapeType="1"/>
          </p:cNvSpPr>
          <p:nvPr/>
        </p:nvSpPr>
        <p:spPr bwMode="auto">
          <a:xfrm>
            <a:off x="2244725" y="1733550"/>
            <a:ext cx="0" cy="4265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6269" name="Rectangle 13"/>
          <p:cNvSpPr>
            <a:spLocks noChangeArrowheads="1"/>
          </p:cNvSpPr>
          <p:nvPr/>
        </p:nvSpPr>
        <p:spPr bwMode="auto">
          <a:xfrm>
            <a:off x="7270750" y="5334000"/>
            <a:ext cx="1323975" cy="912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/>
              <a:t>Alimento </a:t>
            </a:r>
          </a:p>
          <a:p>
            <a:pPr algn="r"/>
            <a:r>
              <a:rPr lang="en-US" sz="1800" b="1"/>
              <a:t>(unidades </a:t>
            </a:r>
          </a:p>
          <a:p>
            <a:pPr algn="r"/>
            <a:r>
              <a:rPr lang="en-US" sz="1800" b="1"/>
              <a:t>por mês)</a:t>
            </a:r>
          </a:p>
        </p:txBody>
      </p:sp>
      <p:sp>
        <p:nvSpPr>
          <p:cNvPr id="96270" name="Rectangle 14"/>
          <p:cNvSpPr>
            <a:spLocks noChangeArrowheads="1"/>
          </p:cNvSpPr>
          <p:nvPr/>
        </p:nvSpPr>
        <p:spPr bwMode="auto">
          <a:xfrm>
            <a:off x="549275" y="1216025"/>
            <a:ext cx="1692275" cy="912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/>
              <a:t>Vestuário</a:t>
            </a:r>
          </a:p>
          <a:p>
            <a:pPr algn="r"/>
            <a:r>
              <a:rPr lang="en-US" sz="1800" b="1"/>
              <a:t>(unidades por</a:t>
            </a:r>
          </a:p>
          <a:p>
            <a:pPr algn="r"/>
            <a:r>
              <a:rPr lang="en-US" sz="1800" b="1"/>
              <a:t>mês)</a:t>
            </a:r>
          </a:p>
        </p:txBody>
      </p:sp>
      <p:sp>
        <p:nvSpPr>
          <p:cNvPr id="96281" name="Line 25"/>
          <p:cNvSpPr>
            <a:spLocks noChangeShapeType="1"/>
          </p:cNvSpPr>
          <p:nvPr/>
        </p:nvSpPr>
        <p:spPr bwMode="auto">
          <a:xfrm>
            <a:off x="2224088" y="6002338"/>
            <a:ext cx="5078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96297" name="Group 41"/>
          <p:cNvGrpSpPr>
            <a:grpSpLocks/>
          </p:cNvGrpSpPr>
          <p:nvPr/>
        </p:nvGrpSpPr>
        <p:grpSpPr bwMode="auto">
          <a:xfrm>
            <a:off x="1822450" y="2744788"/>
            <a:ext cx="6945313" cy="3575050"/>
            <a:chOff x="1148" y="1729"/>
            <a:chExt cx="4375" cy="2252"/>
          </a:xfrm>
        </p:grpSpPr>
        <p:sp>
          <p:nvSpPr>
            <p:cNvPr id="96259" name="Freeform 3"/>
            <p:cNvSpPr>
              <a:spLocks/>
            </p:cNvSpPr>
            <p:nvPr/>
          </p:nvSpPr>
          <p:spPr bwMode="auto">
            <a:xfrm>
              <a:off x="1535" y="1729"/>
              <a:ext cx="195" cy="6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77"/>
                </a:cxn>
                <a:cxn ang="0">
                  <a:pos x="9" y="153"/>
                </a:cxn>
                <a:cxn ang="0">
                  <a:pos x="20" y="230"/>
                </a:cxn>
                <a:cxn ang="0">
                  <a:pos x="28" y="272"/>
                </a:cxn>
                <a:cxn ang="0">
                  <a:pos x="39" y="315"/>
                </a:cxn>
                <a:cxn ang="0">
                  <a:pos x="70" y="399"/>
                </a:cxn>
                <a:cxn ang="0">
                  <a:pos x="105" y="488"/>
                </a:cxn>
                <a:cxn ang="0">
                  <a:pos x="150" y="580"/>
                </a:cxn>
                <a:cxn ang="0">
                  <a:pos x="194" y="672"/>
                </a:cxn>
              </a:cxnLst>
              <a:rect l="0" t="0" r="r" b="b"/>
              <a:pathLst>
                <a:path w="195" h="673">
                  <a:moveTo>
                    <a:pt x="0" y="0"/>
                  </a:moveTo>
                  <a:lnTo>
                    <a:pt x="3" y="77"/>
                  </a:lnTo>
                  <a:lnTo>
                    <a:pt x="9" y="153"/>
                  </a:lnTo>
                  <a:lnTo>
                    <a:pt x="20" y="230"/>
                  </a:lnTo>
                  <a:lnTo>
                    <a:pt x="28" y="272"/>
                  </a:lnTo>
                  <a:lnTo>
                    <a:pt x="39" y="315"/>
                  </a:lnTo>
                  <a:lnTo>
                    <a:pt x="70" y="399"/>
                  </a:lnTo>
                  <a:lnTo>
                    <a:pt x="105" y="488"/>
                  </a:lnTo>
                  <a:lnTo>
                    <a:pt x="150" y="580"/>
                  </a:lnTo>
                  <a:lnTo>
                    <a:pt x="194" y="672"/>
                  </a:lnTo>
                </a:path>
              </a:pathLst>
            </a:custGeom>
            <a:noFill/>
            <a:ln w="50800" cap="rnd" cmpd="sng">
              <a:solidFill>
                <a:srgbClr val="CC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96261" name="Freeform 5"/>
            <p:cNvSpPr>
              <a:spLocks/>
            </p:cNvSpPr>
            <p:nvPr/>
          </p:nvSpPr>
          <p:spPr bwMode="auto">
            <a:xfrm>
              <a:off x="2302" y="1922"/>
              <a:ext cx="917" cy="7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29"/>
                </a:cxn>
                <a:cxn ang="0">
                  <a:pos x="41" y="68"/>
                </a:cxn>
                <a:cxn ang="0">
                  <a:pos x="66" y="115"/>
                </a:cxn>
                <a:cxn ang="0">
                  <a:pos x="97" y="166"/>
                </a:cxn>
                <a:cxn ang="0">
                  <a:pos x="159" y="268"/>
                </a:cxn>
                <a:cxn ang="0">
                  <a:pos x="195" y="315"/>
                </a:cxn>
                <a:cxn ang="0">
                  <a:pos x="226" y="358"/>
                </a:cxn>
                <a:cxn ang="0">
                  <a:pos x="283" y="421"/>
                </a:cxn>
                <a:cxn ang="0">
                  <a:pos x="344" y="477"/>
                </a:cxn>
                <a:cxn ang="0">
                  <a:pos x="411" y="528"/>
                </a:cxn>
                <a:cxn ang="0">
                  <a:pos x="489" y="575"/>
                </a:cxn>
                <a:cxn ang="0">
                  <a:pos x="540" y="600"/>
                </a:cxn>
                <a:cxn ang="0">
                  <a:pos x="592" y="622"/>
                </a:cxn>
                <a:cxn ang="0">
                  <a:pos x="715" y="669"/>
                </a:cxn>
                <a:cxn ang="0">
                  <a:pos x="772" y="690"/>
                </a:cxn>
                <a:cxn ang="0">
                  <a:pos x="828" y="711"/>
                </a:cxn>
                <a:cxn ang="0">
                  <a:pos x="880" y="728"/>
                </a:cxn>
                <a:cxn ang="0">
                  <a:pos x="916" y="741"/>
                </a:cxn>
              </a:cxnLst>
              <a:rect l="0" t="0" r="r" b="b"/>
              <a:pathLst>
                <a:path w="917" h="742">
                  <a:moveTo>
                    <a:pt x="0" y="0"/>
                  </a:moveTo>
                  <a:lnTo>
                    <a:pt x="15" y="29"/>
                  </a:lnTo>
                  <a:lnTo>
                    <a:pt x="41" y="68"/>
                  </a:lnTo>
                  <a:lnTo>
                    <a:pt x="66" y="115"/>
                  </a:lnTo>
                  <a:lnTo>
                    <a:pt x="97" y="166"/>
                  </a:lnTo>
                  <a:lnTo>
                    <a:pt x="159" y="268"/>
                  </a:lnTo>
                  <a:lnTo>
                    <a:pt x="195" y="315"/>
                  </a:lnTo>
                  <a:lnTo>
                    <a:pt x="226" y="358"/>
                  </a:lnTo>
                  <a:lnTo>
                    <a:pt x="283" y="421"/>
                  </a:lnTo>
                  <a:lnTo>
                    <a:pt x="344" y="477"/>
                  </a:lnTo>
                  <a:lnTo>
                    <a:pt x="411" y="528"/>
                  </a:lnTo>
                  <a:lnTo>
                    <a:pt x="489" y="575"/>
                  </a:lnTo>
                  <a:lnTo>
                    <a:pt x="540" y="600"/>
                  </a:lnTo>
                  <a:lnTo>
                    <a:pt x="592" y="622"/>
                  </a:lnTo>
                  <a:lnTo>
                    <a:pt x="715" y="669"/>
                  </a:lnTo>
                  <a:lnTo>
                    <a:pt x="772" y="690"/>
                  </a:lnTo>
                  <a:lnTo>
                    <a:pt x="828" y="711"/>
                  </a:lnTo>
                  <a:lnTo>
                    <a:pt x="880" y="728"/>
                  </a:lnTo>
                  <a:lnTo>
                    <a:pt x="916" y="741"/>
                  </a:lnTo>
                </a:path>
              </a:pathLst>
            </a:custGeom>
            <a:noFill/>
            <a:ln w="50800" cap="rnd" cmpd="sng">
              <a:solidFill>
                <a:srgbClr val="CC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96263" name="Freeform 7"/>
            <p:cNvSpPr>
              <a:spLocks/>
            </p:cNvSpPr>
            <p:nvPr/>
          </p:nvSpPr>
          <p:spPr bwMode="auto">
            <a:xfrm>
              <a:off x="1967" y="2256"/>
              <a:ext cx="483" cy="9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102"/>
                </a:cxn>
                <a:cxn ang="0">
                  <a:pos x="20" y="208"/>
                </a:cxn>
                <a:cxn ang="0">
                  <a:pos x="31" y="259"/>
                </a:cxn>
                <a:cxn ang="0">
                  <a:pos x="51" y="315"/>
                </a:cxn>
                <a:cxn ang="0">
                  <a:pos x="71" y="370"/>
                </a:cxn>
                <a:cxn ang="0">
                  <a:pos x="98" y="426"/>
                </a:cxn>
                <a:cxn ang="0">
                  <a:pos x="129" y="482"/>
                </a:cxn>
                <a:cxn ang="0">
                  <a:pos x="169" y="543"/>
                </a:cxn>
                <a:cxn ang="0">
                  <a:pos x="216" y="604"/>
                </a:cxn>
                <a:cxn ang="0">
                  <a:pos x="263" y="665"/>
                </a:cxn>
                <a:cxn ang="0">
                  <a:pos x="368" y="786"/>
                </a:cxn>
                <a:cxn ang="0">
                  <a:pos x="482" y="913"/>
                </a:cxn>
              </a:cxnLst>
              <a:rect l="0" t="0" r="r" b="b"/>
              <a:pathLst>
                <a:path w="483" h="914">
                  <a:moveTo>
                    <a:pt x="0" y="0"/>
                  </a:moveTo>
                  <a:lnTo>
                    <a:pt x="8" y="102"/>
                  </a:lnTo>
                  <a:lnTo>
                    <a:pt x="20" y="208"/>
                  </a:lnTo>
                  <a:lnTo>
                    <a:pt x="31" y="259"/>
                  </a:lnTo>
                  <a:lnTo>
                    <a:pt x="51" y="315"/>
                  </a:lnTo>
                  <a:lnTo>
                    <a:pt x="71" y="370"/>
                  </a:lnTo>
                  <a:lnTo>
                    <a:pt x="98" y="426"/>
                  </a:lnTo>
                  <a:lnTo>
                    <a:pt x="129" y="482"/>
                  </a:lnTo>
                  <a:lnTo>
                    <a:pt x="169" y="543"/>
                  </a:lnTo>
                  <a:lnTo>
                    <a:pt x="216" y="604"/>
                  </a:lnTo>
                  <a:lnTo>
                    <a:pt x="263" y="665"/>
                  </a:lnTo>
                  <a:lnTo>
                    <a:pt x="368" y="786"/>
                  </a:lnTo>
                  <a:lnTo>
                    <a:pt x="482" y="913"/>
                  </a:lnTo>
                </a:path>
              </a:pathLst>
            </a:custGeom>
            <a:noFill/>
            <a:ln w="50800" cap="rnd" cmpd="sng">
              <a:solidFill>
                <a:srgbClr val="CC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96271" name="Rectangle 15"/>
            <p:cNvSpPr>
              <a:spLocks noChangeArrowheads="1"/>
            </p:cNvSpPr>
            <p:nvPr/>
          </p:nvSpPr>
          <p:spPr bwMode="auto">
            <a:xfrm>
              <a:off x="1148" y="2588"/>
              <a:ext cx="203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4</a:t>
              </a:r>
            </a:p>
          </p:txBody>
        </p:sp>
        <p:sp>
          <p:nvSpPr>
            <p:cNvPr id="96272" name="Rectangle 16"/>
            <p:cNvSpPr>
              <a:spLocks noChangeArrowheads="1"/>
            </p:cNvSpPr>
            <p:nvPr/>
          </p:nvSpPr>
          <p:spPr bwMode="auto">
            <a:xfrm>
              <a:off x="1148" y="2276"/>
              <a:ext cx="203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5</a:t>
              </a:r>
            </a:p>
          </p:txBody>
        </p:sp>
        <p:sp>
          <p:nvSpPr>
            <p:cNvPr id="96273" name="Rectangle 17"/>
            <p:cNvSpPr>
              <a:spLocks noChangeArrowheads="1"/>
            </p:cNvSpPr>
            <p:nvPr/>
          </p:nvSpPr>
          <p:spPr bwMode="auto">
            <a:xfrm>
              <a:off x="1148" y="1964"/>
              <a:ext cx="203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6</a:t>
              </a:r>
            </a:p>
          </p:txBody>
        </p:sp>
        <p:sp>
          <p:nvSpPr>
            <p:cNvPr id="96274" name="Line 18"/>
            <p:cNvSpPr>
              <a:spLocks noChangeShapeType="1"/>
            </p:cNvSpPr>
            <p:nvPr/>
          </p:nvSpPr>
          <p:spPr bwMode="auto">
            <a:xfrm>
              <a:off x="1401" y="2112"/>
              <a:ext cx="2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6275" name="Line 19"/>
            <p:cNvSpPr>
              <a:spLocks noChangeShapeType="1"/>
            </p:cNvSpPr>
            <p:nvPr/>
          </p:nvSpPr>
          <p:spPr bwMode="auto">
            <a:xfrm>
              <a:off x="1584" y="2121"/>
              <a:ext cx="0" cy="16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6276" name="Oval 20"/>
            <p:cNvSpPr>
              <a:spLocks noChangeArrowheads="1"/>
            </p:cNvSpPr>
            <p:nvPr/>
          </p:nvSpPr>
          <p:spPr bwMode="auto">
            <a:xfrm>
              <a:off x="1536" y="2064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6277" name="Line 21"/>
            <p:cNvSpPr>
              <a:spLocks noChangeShapeType="1"/>
            </p:cNvSpPr>
            <p:nvPr/>
          </p:nvSpPr>
          <p:spPr bwMode="auto">
            <a:xfrm>
              <a:off x="1401" y="2400"/>
              <a:ext cx="118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6278" name="Line 22"/>
            <p:cNvSpPr>
              <a:spLocks noChangeShapeType="1"/>
            </p:cNvSpPr>
            <p:nvPr/>
          </p:nvSpPr>
          <p:spPr bwMode="auto">
            <a:xfrm>
              <a:off x="1401" y="2688"/>
              <a:ext cx="6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6279" name="Line 23"/>
            <p:cNvSpPr>
              <a:spLocks noChangeShapeType="1"/>
            </p:cNvSpPr>
            <p:nvPr/>
          </p:nvSpPr>
          <p:spPr bwMode="auto">
            <a:xfrm>
              <a:off x="2064" y="2697"/>
              <a:ext cx="0" cy="10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6280" name="Oval 24"/>
            <p:cNvSpPr>
              <a:spLocks noChangeArrowheads="1"/>
            </p:cNvSpPr>
            <p:nvPr/>
          </p:nvSpPr>
          <p:spPr bwMode="auto">
            <a:xfrm>
              <a:off x="2016" y="2640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6282" name="Oval 26"/>
            <p:cNvSpPr>
              <a:spLocks noChangeArrowheads="1"/>
            </p:cNvSpPr>
            <p:nvPr/>
          </p:nvSpPr>
          <p:spPr bwMode="auto">
            <a:xfrm>
              <a:off x="2592" y="2352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6283" name="Line 27"/>
            <p:cNvSpPr>
              <a:spLocks noChangeShapeType="1"/>
            </p:cNvSpPr>
            <p:nvPr/>
          </p:nvSpPr>
          <p:spPr bwMode="auto">
            <a:xfrm>
              <a:off x="2640" y="2457"/>
              <a:ext cx="0" cy="127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6284" name="Rectangle 28"/>
            <p:cNvSpPr>
              <a:spLocks noChangeArrowheads="1"/>
            </p:cNvSpPr>
            <p:nvPr/>
          </p:nvSpPr>
          <p:spPr bwMode="auto">
            <a:xfrm>
              <a:off x="2349" y="3117"/>
              <a:ext cx="25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i="1"/>
                <a:t>U</a:t>
              </a:r>
              <a:r>
                <a:rPr lang="en-US" sz="1600" b="1" i="1" baseline="-25000"/>
                <a:t>2</a:t>
              </a:r>
            </a:p>
          </p:txBody>
        </p:sp>
        <p:sp>
          <p:nvSpPr>
            <p:cNvPr id="96285" name="Rectangle 29"/>
            <p:cNvSpPr>
              <a:spLocks noChangeArrowheads="1"/>
            </p:cNvSpPr>
            <p:nvPr/>
          </p:nvSpPr>
          <p:spPr bwMode="auto">
            <a:xfrm>
              <a:off x="3261" y="2589"/>
              <a:ext cx="25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i="1"/>
                <a:t>U</a:t>
              </a:r>
              <a:r>
                <a:rPr lang="en-US" sz="1600" b="1" i="1" baseline="-25000"/>
                <a:t>3</a:t>
              </a:r>
            </a:p>
          </p:txBody>
        </p:sp>
        <p:sp>
          <p:nvSpPr>
            <p:cNvPr id="96286" name="Rectangle 30"/>
            <p:cNvSpPr>
              <a:spLocks noChangeArrowheads="1"/>
            </p:cNvSpPr>
            <p:nvPr/>
          </p:nvSpPr>
          <p:spPr bwMode="auto">
            <a:xfrm>
              <a:off x="1581" y="1965"/>
              <a:ext cx="20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i="1"/>
                <a:t>A</a:t>
              </a:r>
            </a:p>
          </p:txBody>
        </p:sp>
        <p:sp>
          <p:nvSpPr>
            <p:cNvPr id="96287" name="Rectangle 31"/>
            <p:cNvSpPr>
              <a:spLocks noChangeArrowheads="1"/>
            </p:cNvSpPr>
            <p:nvPr/>
          </p:nvSpPr>
          <p:spPr bwMode="auto">
            <a:xfrm>
              <a:off x="2061" y="2397"/>
              <a:ext cx="20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i="1"/>
                <a:t>B</a:t>
              </a:r>
            </a:p>
          </p:txBody>
        </p:sp>
        <p:sp>
          <p:nvSpPr>
            <p:cNvPr id="96288" name="Rectangle 32"/>
            <p:cNvSpPr>
              <a:spLocks noChangeArrowheads="1"/>
            </p:cNvSpPr>
            <p:nvPr/>
          </p:nvSpPr>
          <p:spPr bwMode="auto">
            <a:xfrm>
              <a:off x="2733" y="2253"/>
              <a:ext cx="20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i="1"/>
                <a:t>D</a:t>
              </a:r>
            </a:p>
          </p:txBody>
        </p:sp>
        <p:sp>
          <p:nvSpPr>
            <p:cNvPr id="96289" name="Rectangle 33"/>
            <p:cNvSpPr>
              <a:spLocks noChangeArrowheads="1"/>
            </p:cNvSpPr>
            <p:nvPr/>
          </p:nvSpPr>
          <p:spPr bwMode="auto">
            <a:xfrm>
              <a:off x="1677" y="2220"/>
              <a:ext cx="235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i="1"/>
                <a:t>U</a:t>
              </a:r>
              <a:r>
                <a:rPr lang="en-US" sz="1400" b="1" i="1" baseline="-25000"/>
                <a:t>1</a:t>
              </a:r>
            </a:p>
          </p:txBody>
        </p:sp>
        <p:sp>
          <p:nvSpPr>
            <p:cNvPr id="96290" name="Rectangle 34"/>
            <p:cNvSpPr>
              <a:spLocks noChangeArrowheads="1"/>
            </p:cNvSpPr>
            <p:nvPr/>
          </p:nvSpPr>
          <p:spPr bwMode="auto">
            <a:xfrm>
              <a:off x="1484" y="3733"/>
              <a:ext cx="203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4</a:t>
              </a:r>
            </a:p>
          </p:txBody>
        </p:sp>
        <p:sp>
          <p:nvSpPr>
            <p:cNvPr id="96291" name="Rectangle 35"/>
            <p:cNvSpPr>
              <a:spLocks noChangeArrowheads="1"/>
            </p:cNvSpPr>
            <p:nvPr/>
          </p:nvSpPr>
          <p:spPr bwMode="auto">
            <a:xfrm>
              <a:off x="1964" y="3733"/>
              <a:ext cx="292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12</a:t>
              </a:r>
            </a:p>
          </p:txBody>
        </p:sp>
        <p:sp>
          <p:nvSpPr>
            <p:cNvPr id="96292" name="Rectangle 36"/>
            <p:cNvSpPr>
              <a:spLocks noChangeArrowheads="1"/>
            </p:cNvSpPr>
            <p:nvPr/>
          </p:nvSpPr>
          <p:spPr bwMode="auto">
            <a:xfrm>
              <a:off x="2444" y="3733"/>
              <a:ext cx="292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20</a:t>
              </a:r>
            </a:p>
          </p:txBody>
        </p:sp>
        <p:sp>
          <p:nvSpPr>
            <p:cNvPr id="96293" name="Rectangle 37"/>
            <p:cNvSpPr>
              <a:spLocks noChangeArrowheads="1"/>
            </p:cNvSpPr>
            <p:nvPr/>
          </p:nvSpPr>
          <p:spPr bwMode="auto">
            <a:xfrm>
              <a:off x="3945" y="2320"/>
              <a:ext cx="1578" cy="756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1800" b="1"/>
                <a:t>Três curvas de</a:t>
              </a:r>
            </a:p>
            <a:p>
              <a:pPr algn="ctr"/>
              <a:r>
                <a:rPr lang="en-US" sz="1800" b="1"/>
                <a:t>indiferença distintas</a:t>
              </a:r>
            </a:p>
            <a:p>
              <a:pPr algn="ctr"/>
              <a:r>
                <a:rPr lang="en-US" sz="1800" b="1"/>
                <a:t>são tangentes a cada</a:t>
              </a:r>
            </a:p>
            <a:p>
              <a:pPr algn="ctr"/>
              <a:r>
                <a:rPr lang="en-US" sz="1800" b="1"/>
                <a:t>linha de orçamento.</a:t>
              </a:r>
            </a:p>
          </p:txBody>
        </p:sp>
      </p:grpSp>
      <p:grpSp>
        <p:nvGrpSpPr>
          <p:cNvPr id="96299" name="Group 43"/>
          <p:cNvGrpSpPr>
            <a:grpSpLocks/>
          </p:cNvGrpSpPr>
          <p:nvPr/>
        </p:nvGrpSpPr>
        <p:grpSpPr bwMode="auto">
          <a:xfrm>
            <a:off x="1736725" y="1549400"/>
            <a:ext cx="5248275" cy="4445000"/>
            <a:chOff x="1094" y="976"/>
            <a:chExt cx="3306" cy="2800"/>
          </a:xfrm>
        </p:grpSpPr>
        <p:grpSp>
          <p:nvGrpSpPr>
            <p:cNvPr id="96295" name="Group 39"/>
            <p:cNvGrpSpPr>
              <a:grpSpLocks/>
            </p:cNvGrpSpPr>
            <p:nvPr/>
          </p:nvGrpSpPr>
          <p:grpSpPr bwMode="auto">
            <a:xfrm>
              <a:off x="1409" y="976"/>
              <a:ext cx="2991" cy="2800"/>
              <a:chOff x="1409" y="976"/>
              <a:chExt cx="2991" cy="2800"/>
            </a:xfrm>
          </p:grpSpPr>
          <p:sp>
            <p:nvSpPr>
              <p:cNvPr id="96258" name="Line 2"/>
              <p:cNvSpPr>
                <a:spLocks noChangeShapeType="1"/>
              </p:cNvSpPr>
              <p:nvPr/>
            </p:nvSpPr>
            <p:spPr bwMode="auto">
              <a:xfrm>
                <a:off x="1410" y="1358"/>
                <a:ext cx="590" cy="2418"/>
              </a:xfrm>
              <a:prstGeom prst="line">
                <a:avLst/>
              </a:prstGeom>
              <a:noFill/>
              <a:ln w="50800">
                <a:solidFill>
                  <a:srgbClr val="0033C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6260" name="Line 4"/>
              <p:cNvSpPr>
                <a:spLocks noChangeShapeType="1"/>
              </p:cNvSpPr>
              <p:nvPr/>
            </p:nvSpPr>
            <p:spPr bwMode="auto">
              <a:xfrm>
                <a:off x="1409" y="1409"/>
                <a:ext cx="2991" cy="2367"/>
              </a:xfrm>
              <a:prstGeom prst="line">
                <a:avLst/>
              </a:prstGeom>
              <a:noFill/>
              <a:ln w="50800">
                <a:solidFill>
                  <a:srgbClr val="0033C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6262" name="Line 6"/>
              <p:cNvSpPr>
                <a:spLocks noChangeShapeType="1"/>
              </p:cNvSpPr>
              <p:nvPr/>
            </p:nvSpPr>
            <p:spPr bwMode="auto">
              <a:xfrm>
                <a:off x="1409" y="1409"/>
                <a:ext cx="1215" cy="2367"/>
              </a:xfrm>
              <a:prstGeom prst="line">
                <a:avLst/>
              </a:prstGeom>
              <a:noFill/>
              <a:ln w="50800">
                <a:solidFill>
                  <a:srgbClr val="0033C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6294" name="Rectangle 38"/>
              <p:cNvSpPr>
                <a:spLocks noChangeArrowheads="1"/>
              </p:cNvSpPr>
              <p:nvPr/>
            </p:nvSpPr>
            <p:spPr bwMode="auto">
              <a:xfrm>
                <a:off x="2350" y="976"/>
                <a:ext cx="1384" cy="756"/>
              </a:xfrm>
              <a:prstGeom prst="rect">
                <a:avLst/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800" b="1"/>
                  <a:t>Suponha: </a:t>
                </a:r>
              </a:p>
              <a:p>
                <a:pPr>
                  <a:buFontTx/>
                  <a:buChar char="•"/>
                </a:pPr>
                <a:r>
                  <a:rPr lang="en-US" sz="1800" b="1" i="1"/>
                  <a:t>I = </a:t>
                </a:r>
                <a:r>
                  <a:rPr lang="en-US" sz="1800" b="1"/>
                  <a:t>$20</a:t>
                </a:r>
              </a:p>
              <a:p>
                <a:pPr>
                  <a:buFontTx/>
                  <a:buChar char="•"/>
                </a:pPr>
                <a:r>
                  <a:rPr lang="en-US" sz="1800" b="1" i="1"/>
                  <a:t>P</a:t>
                </a:r>
                <a:r>
                  <a:rPr lang="en-US" sz="1800" b="1" i="1" baseline="-25000"/>
                  <a:t>V </a:t>
                </a:r>
                <a:r>
                  <a:rPr lang="en-US" sz="1800" b="1" i="1"/>
                  <a:t> = $2</a:t>
                </a:r>
              </a:p>
              <a:p>
                <a:pPr>
                  <a:buFontTx/>
                  <a:buChar char="•"/>
                </a:pPr>
                <a:r>
                  <a:rPr lang="en-US" sz="1800" b="1" i="1"/>
                  <a:t>P</a:t>
                </a:r>
                <a:r>
                  <a:rPr lang="en-US" sz="1800" b="1" i="1" baseline="-25000"/>
                  <a:t>A </a:t>
                </a:r>
                <a:r>
                  <a:rPr lang="en-US" sz="1800" b="1" i="1"/>
                  <a:t> = </a:t>
                </a:r>
                <a:r>
                  <a:rPr lang="en-US" sz="1800" b="1"/>
                  <a:t>$2; $1; $0,50</a:t>
                </a:r>
              </a:p>
            </p:txBody>
          </p:sp>
        </p:grpSp>
        <p:sp>
          <p:nvSpPr>
            <p:cNvPr id="96298" name="Text Box 42"/>
            <p:cNvSpPr txBox="1">
              <a:spLocks noChangeArrowheads="1"/>
            </p:cNvSpPr>
            <p:nvPr/>
          </p:nvSpPr>
          <p:spPr bwMode="auto">
            <a:xfrm>
              <a:off x="1094" y="1327"/>
              <a:ext cx="29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10</a:t>
              </a:r>
              <a:endParaRPr lang="en-US"/>
            </a:p>
          </p:txBody>
        </p:sp>
      </p:grpSp>
      <p:sp>
        <p:nvSpPr>
          <p:cNvPr id="96300" name="Text Box 44"/>
          <p:cNvSpPr txBox="1">
            <a:spLocks noChangeArrowheads="1"/>
          </p:cNvSpPr>
          <p:nvPr/>
        </p:nvSpPr>
        <p:spPr bwMode="auto">
          <a:xfrm>
            <a:off x="3814763" y="893763"/>
            <a:ext cx="5081587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2800" b="1"/>
              <a:t>Efeito de variações no preço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6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41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42DE9D71-0821-4BD6-ACDE-E6D50B02818D}" type="slidenum">
              <a:rPr lang="en-US"/>
              <a:pPr/>
              <a:t>50</a:t>
            </a:fld>
            <a:endParaRPr lang="en-US" b="0">
              <a:latin typeface="Times New Roman" pitchFamily="18" charset="0"/>
            </a:endParaRPr>
          </a:p>
        </p:txBody>
      </p:sp>
      <p:grpSp>
        <p:nvGrpSpPr>
          <p:cNvPr id="321591" name="Group 1079"/>
          <p:cNvGrpSpPr>
            <a:grpSpLocks/>
          </p:cNvGrpSpPr>
          <p:nvPr/>
        </p:nvGrpSpPr>
        <p:grpSpPr bwMode="auto">
          <a:xfrm>
            <a:off x="2209800" y="1847850"/>
            <a:ext cx="6410325" cy="3382963"/>
            <a:chOff x="1392" y="1164"/>
            <a:chExt cx="4038" cy="2131"/>
          </a:xfrm>
        </p:grpSpPr>
        <p:sp>
          <p:nvSpPr>
            <p:cNvPr id="321544" name="AutoShape 1032"/>
            <p:cNvSpPr>
              <a:spLocks noChangeArrowheads="1"/>
            </p:cNvSpPr>
            <p:nvPr/>
          </p:nvSpPr>
          <p:spPr bwMode="auto">
            <a:xfrm>
              <a:off x="1392" y="1296"/>
              <a:ext cx="2532" cy="1536"/>
            </a:xfrm>
            <a:prstGeom prst="rtTriangle">
              <a:avLst/>
            </a:prstGeom>
            <a:solidFill>
              <a:srgbClr val="FFFF00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321590" name="Group 1078"/>
            <p:cNvGrpSpPr>
              <a:grpSpLocks/>
            </p:cNvGrpSpPr>
            <p:nvPr/>
          </p:nvGrpSpPr>
          <p:grpSpPr bwMode="auto">
            <a:xfrm>
              <a:off x="1392" y="1164"/>
              <a:ext cx="4038" cy="2131"/>
              <a:chOff x="1392" y="1164"/>
              <a:chExt cx="4038" cy="2131"/>
            </a:xfrm>
          </p:grpSpPr>
          <p:sp>
            <p:nvSpPr>
              <p:cNvPr id="321545" name="Freeform 1033"/>
              <p:cNvSpPr>
                <a:spLocks/>
              </p:cNvSpPr>
              <p:nvPr/>
            </p:nvSpPr>
            <p:spPr bwMode="auto">
              <a:xfrm>
                <a:off x="1392" y="1296"/>
                <a:ext cx="2532" cy="15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6" y="0"/>
                  </a:cxn>
                  <a:cxn ang="0">
                    <a:pos x="336" y="240"/>
                  </a:cxn>
                  <a:cxn ang="0">
                    <a:pos x="768" y="240"/>
                  </a:cxn>
                  <a:cxn ang="0">
                    <a:pos x="768" y="528"/>
                  </a:cxn>
                  <a:cxn ang="0">
                    <a:pos x="1152" y="528"/>
                  </a:cxn>
                  <a:cxn ang="0">
                    <a:pos x="1152" y="768"/>
                  </a:cxn>
                  <a:cxn ang="0">
                    <a:pos x="1536" y="768"/>
                  </a:cxn>
                  <a:cxn ang="0">
                    <a:pos x="1536" y="1008"/>
                  </a:cxn>
                  <a:cxn ang="0">
                    <a:pos x="1968" y="1008"/>
                  </a:cxn>
                  <a:cxn ang="0">
                    <a:pos x="1968" y="1248"/>
                  </a:cxn>
                  <a:cxn ang="0">
                    <a:pos x="2352" y="1248"/>
                  </a:cxn>
                  <a:cxn ang="0">
                    <a:pos x="2352" y="1440"/>
                  </a:cxn>
                  <a:cxn ang="0">
                    <a:pos x="2532" y="1440"/>
                  </a:cxn>
                  <a:cxn ang="0">
                    <a:pos x="2532" y="1524"/>
                  </a:cxn>
                </a:cxnLst>
                <a:rect l="0" t="0" r="r" b="b"/>
                <a:pathLst>
                  <a:path w="2532" h="1524">
                    <a:moveTo>
                      <a:pt x="0" y="0"/>
                    </a:moveTo>
                    <a:lnTo>
                      <a:pt x="336" y="0"/>
                    </a:lnTo>
                    <a:lnTo>
                      <a:pt x="336" y="240"/>
                    </a:lnTo>
                    <a:lnTo>
                      <a:pt x="768" y="240"/>
                    </a:lnTo>
                    <a:lnTo>
                      <a:pt x="768" y="528"/>
                    </a:lnTo>
                    <a:lnTo>
                      <a:pt x="1152" y="528"/>
                    </a:lnTo>
                    <a:lnTo>
                      <a:pt x="1152" y="768"/>
                    </a:lnTo>
                    <a:lnTo>
                      <a:pt x="1536" y="768"/>
                    </a:lnTo>
                    <a:lnTo>
                      <a:pt x="1536" y="1008"/>
                    </a:lnTo>
                    <a:lnTo>
                      <a:pt x="1968" y="1008"/>
                    </a:lnTo>
                    <a:lnTo>
                      <a:pt x="1968" y="1248"/>
                    </a:lnTo>
                    <a:lnTo>
                      <a:pt x="2352" y="1248"/>
                    </a:lnTo>
                    <a:lnTo>
                      <a:pt x="2352" y="1440"/>
                    </a:lnTo>
                    <a:lnTo>
                      <a:pt x="2532" y="1440"/>
                    </a:lnTo>
                    <a:lnTo>
                      <a:pt x="2532" y="1524"/>
                    </a:lnTo>
                  </a:path>
                </a:pathLst>
              </a:custGeom>
              <a:solidFill>
                <a:srgbClr val="FFFF00"/>
              </a:solidFill>
              <a:ln w="50800" cap="rnd" cmpd="sng">
                <a:solidFill>
                  <a:srgbClr val="00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21575" name="Line 1063"/>
              <p:cNvSpPr>
                <a:spLocks noChangeShapeType="1"/>
              </p:cNvSpPr>
              <p:nvPr/>
            </p:nvSpPr>
            <p:spPr bwMode="auto">
              <a:xfrm>
                <a:off x="1392" y="1164"/>
                <a:ext cx="2904" cy="191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21576" name="Rectangle 1064"/>
              <p:cNvSpPr>
                <a:spLocks noChangeArrowheads="1"/>
              </p:cNvSpPr>
              <p:nvPr/>
            </p:nvSpPr>
            <p:spPr bwMode="auto">
              <a:xfrm>
                <a:off x="4317" y="3105"/>
                <a:ext cx="1113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400" b="1"/>
                  <a:t>Curva da demanda</a:t>
                </a:r>
                <a:endParaRPr lang="en-US" sz="1800" b="1"/>
              </a:p>
            </p:txBody>
          </p:sp>
        </p:grpSp>
      </p:grpSp>
      <p:sp>
        <p:nvSpPr>
          <p:cNvPr id="321546" name="Rectangle 1034"/>
          <p:cNvSpPr>
            <a:spLocks noChangeArrowheads="1"/>
          </p:cNvSpPr>
          <p:nvPr/>
        </p:nvSpPr>
        <p:spPr bwMode="auto">
          <a:xfrm>
            <a:off x="2989263" y="3513138"/>
            <a:ext cx="1331912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400" b="1"/>
              <a:t>Excedente do</a:t>
            </a:r>
          </a:p>
          <a:p>
            <a:pPr algn="ctr"/>
            <a:r>
              <a:rPr lang="en-US" sz="1400" b="1"/>
              <a:t>consumidor</a:t>
            </a:r>
            <a:endParaRPr lang="en-US" sz="1800" b="1"/>
          </a:p>
        </p:txBody>
      </p:sp>
      <p:sp>
        <p:nvSpPr>
          <p:cNvPr id="321540" name="Freeform 1028"/>
          <p:cNvSpPr>
            <a:spLocks/>
          </p:cNvSpPr>
          <p:nvPr/>
        </p:nvSpPr>
        <p:spPr bwMode="auto">
          <a:xfrm>
            <a:off x="2057400" y="4495800"/>
            <a:ext cx="4141788" cy="1525588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2448" y="0"/>
              </a:cxn>
              <a:cxn ang="0">
                <a:pos x="2448" y="960"/>
              </a:cxn>
              <a:cxn ang="0">
                <a:pos x="96" y="960"/>
              </a:cxn>
              <a:cxn ang="0">
                <a:pos x="96" y="816"/>
              </a:cxn>
              <a:cxn ang="0">
                <a:pos x="0" y="816"/>
              </a:cxn>
              <a:cxn ang="0">
                <a:pos x="192" y="576"/>
              </a:cxn>
              <a:cxn ang="0">
                <a:pos x="96" y="576"/>
              </a:cxn>
              <a:cxn ang="0">
                <a:pos x="96" y="0"/>
              </a:cxn>
            </a:cxnLst>
            <a:rect l="0" t="0" r="r" b="b"/>
            <a:pathLst>
              <a:path w="2449" h="961">
                <a:moveTo>
                  <a:pt x="96" y="0"/>
                </a:moveTo>
                <a:lnTo>
                  <a:pt x="2448" y="0"/>
                </a:lnTo>
                <a:lnTo>
                  <a:pt x="2448" y="960"/>
                </a:lnTo>
                <a:lnTo>
                  <a:pt x="96" y="960"/>
                </a:lnTo>
                <a:lnTo>
                  <a:pt x="96" y="816"/>
                </a:lnTo>
                <a:lnTo>
                  <a:pt x="0" y="816"/>
                </a:lnTo>
                <a:lnTo>
                  <a:pt x="192" y="576"/>
                </a:lnTo>
                <a:lnTo>
                  <a:pt x="96" y="576"/>
                </a:lnTo>
                <a:lnTo>
                  <a:pt x="96" y="0"/>
                </a:lnTo>
              </a:path>
            </a:pathLst>
          </a:custGeom>
          <a:solidFill>
            <a:srgbClr val="99CCF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21542" name="Rectangle 1030"/>
          <p:cNvSpPr>
            <a:spLocks noChangeArrowheads="1"/>
          </p:cNvSpPr>
          <p:nvPr/>
        </p:nvSpPr>
        <p:spPr bwMode="auto">
          <a:xfrm>
            <a:off x="3867150" y="5038725"/>
            <a:ext cx="75088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400" b="1"/>
              <a:t>Gasto </a:t>
            </a:r>
          </a:p>
          <a:p>
            <a:pPr algn="ctr"/>
            <a:r>
              <a:rPr lang="en-US" sz="1400" b="1"/>
              <a:t>efetivo</a:t>
            </a:r>
            <a:endParaRPr lang="en-US" sz="1800" b="1"/>
          </a:p>
        </p:txBody>
      </p:sp>
      <p:graphicFrame>
        <p:nvGraphicFramePr>
          <p:cNvPr id="378880" name="Object 1024"/>
          <p:cNvGraphicFramePr>
            <a:graphicFrameLocks noChangeAspect="1"/>
          </p:cNvGraphicFramePr>
          <p:nvPr/>
        </p:nvGraphicFramePr>
        <p:xfrm>
          <a:off x="2219325" y="4116388"/>
          <a:ext cx="3421063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881" name="Equação" r:id="rId4" imgW="1765080" imgH="190440" progId="Equation.3">
                  <p:embed/>
                </p:oleObj>
              </mc:Choice>
              <mc:Fallback>
                <p:oleObj name="Equação" r:id="rId4" imgW="1765080" imgH="190440" progId="Equation.3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9325" y="4116388"/>
                        <a:ext cx="3421063" cy="34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1539" name="Line 1027"/>
          <p:cNvSpPr>
            <a:spLocks noChangeShapeType="1"/>
          </p:cNvSpPr>
          <p:nvPr/>
        </p:nvSpPr>
        <p:spPr bwMode="auto">
          <a:xfrm>
            <a:off x="6210300" y="4510088"/>
            <a:ext cx="0" cy="1522412"/>
          </a:xfrm>
          <a:prstGeom prst="line">
            <a:avLst/>
          </a:prstGeom>
          <a:noFill/>
          <a:ln w="50800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1547" name="Rectangle 1035"/>
          <p:cNvSpPr>
            <a:spLocks noChangeArrowheads="1"/>
          </p:cNvSpPr>
          <p:nvPr/>
        </p:nvSpPr>
        <p:spPr bwMode="auto">
          <a:xfrm>
            <a:off x="4513263" y="1677988"/>
            <a:ext cx="3622675" cy="7112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b="1"/>
              <a:t>Excedente do consumidor</a:t>
            </a:r>
          </a:p>
          <a:p>
            <a:pPr algn="ctr"/>
            <a:r>
              <a:rPr lang="en-US" b="1"/>
              <a:t>para a demanda de mercado</a:t>
            </a:r>
          </a:p>
        </p:txBody>
      </p:sp>
      <p:sp>
        <p:nvSpPr>
          <p:cNvPr id="321548" name="Rectangle 103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Excedente do consumidor</a:t>
            </a:r>
          </a:p>
        </p:txBody>
      </p:sp>
      <p:sp>
        <p:nvSpPr>
          <p:cNvPr id="321549" name="Rectangle 1037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1550" name="Line 1038"/>
          <p:cNvSpPr>
            <a:spLocks noChangeShapeType="1"/>
          </p:cNvSpPr>
          <p:nvPr/>
        </p:nvSpPr>
        <p:spPr bwMode="auto">
          <a:xfrm>
            <a:off x="2219325" y="6026150"/>
            <a:ext cx="5368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1551" name="Rectangle 1039"/>
          <p:cNvSpPr>
            <a:spLocks noChangeArrowheads="1"/>
          </p:cNvSpPr>
          <p:nvPr/>
        </p:nvSpPr>
        <p:spPr bwMode="auto">
          <a:xfrm>
            <a:off x="6651625" y="5449888"/>
            <a:ext cx="22129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Ingressos para um</a:t>
            </a:r>
          </a:p>
          <a:p>
            <a:r>
              <a:rPr lang="en-US" sz="1800" b="1"/>
              <a:t>show de rock</a:t>
            </a:r>
          </a:p>
        </p:txBody>
      </p:sp>
      <p:sp>
        <p:nvSpPr>
          <p:cNvPr id="321552" name="Rectangle 1040"/>
          <p:cNvSpPr>
            <a:spLocks noChangeArrowheads="1"/>
          </p:cNvSpPr>
          <p:nvPr/>
        </p:nvSpPr>
        <p:spPr bwMode="auto">
          <a:xfrm>
            <a:off x="9525" y="1593850"/>
            <a:ext cx="1565275" cy="912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/>
              <a:t>Preço</a:t>
            </a:r>
          </a:p>
          <a:p>
            <a:pPr algn="r"/>
            <a:r>
              <a:rPr lang="en-US" sz="1800" b="1"/>
              <a:t> (dólares por</a:t>
            </a:r>
          </a:p>
          <a:p>
            <a:pPr algn="r"/>
            <a:r>
              <a:rPr lang="en-US" sz="1800" b="1"/>
              <a:t>ingresso)</a:t>
            </a:r>
          </a:p>
        </p:txBody>
      </p:sp>
      <p:sp>
        <p:nvSpPr>
          <p:cNvPr id="321553" name="Rectangle 1041"/>
          <p:cNvSpPr>
            <a:spLocks noChangeArrowheads="1"/>
          </p:cNvSpPr>
          <p:nvPr/>
        </p:nvSpPr>
        <p:spPr bwMode="auto">
          <a:xfrm>
            <a:off x="3235325" y="5980113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2</a:t>
            </a:r>
          </a:p>
        </p:txBody>
      </p:sp>
      <p:sp>
        <p:nvSpPr>
          <p:cNvPr id="321554" name="Rectangle 1042"/>
          <p:cNvSpPr>
            <a:spLocks noChangeArrowheads="1"/>
          </p:cNvSpPr>
          <p:nvPr/>
        </p:nvSpPr>
        <p:spPr bwMode="auto">
          <a:xfrm>
            <a:off x="3873500" y="5980113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3</a:t>
            </a:r>
          </a:p>
        </p:txBody>
      </p:sp>
      <p:sp>
        <p:nvSpPr>
          <p:cNvPr id="321555" name="Rectangle 1043"/>
          <p:cNvSpPr>
            <a:spLocks noChangeArrowheads="1"/>
          </p:cNvSpPr>
          <p:nvPr/>
        </p:nvSpPr>
        <p:spPr bwMode="auto">
          <a:xfrm>
            <a:off x="4510088" y="5980113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4</a:t>
            </a:r>
          </a:p>
        </p:txBody>
      </p:sp>
      <p:sp>
        <p:nvSpPr>
          <p:cNvPr id="321556" name="Rectangle 1044"/>
          <p:cNvSpPr>
            <a:spLocks noChangeArrowheads="1"/>
          </p:cNvSpPr>
          <p:nvPr/>
        </p:nvSpPr>
        <p:spPr bwMode="auto">
          <a:xfrm>
            <a:off x="5148263" y="5980113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5</a:t>
            </a:r>
          </a:p>
        </p:txBody>
      </p:sp>
      <p:sp>
        <p:nvSpPr>
          <p:cNvPr id="321557" name="Rectangle 1045"/>
          <p:cNvSpPr>
            <a:spLocks noChangeArrowheads="1"/>
          </p:cNvSpPr>
          <p:nvPr/>
        </p:nvSpPr>
        <p:spPr bwMode="auto">
          <a:xfrm>
            <a:off x="5786438" y="5980113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6</a:t>
            </a:r>
          </a:p>
        </p:txBody>
      </p:sp>
      <p:sp>
        <p:nvSpPr>
          <p:cNvPr id="321558" name="Line 1046"/>
          <p:cNvSpPr>
            <a:spLocks noChangeShapeType="1"/>
          </p:cNvSpPr>
          <p:nvPr/>
        </p:nvSpPr>
        <p:spPr bwMode="auto">
          <a:xfrm>
            <a:off x="2209800" y="1716088"/>
            <a:ext cx="0" cy="3681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1559" name="Rectangle 1047"/>
          <p:cNvSpPr>
            <a:spLocks noChangeArrowheads="1"/>
          </p:cNvSpPr>
          <p:nvPr/>
        </p:nvSpPr>
        <p:spPr bwMode="auto">
          <a:xfrm>
            <a:off x="1746250" y="4718050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13</a:t>
            </a:r>
          </a:p>
        </p:txBody>
      </p:sp>
      <p:sp>
        <p:nvSpPr>
          <p:cNvPr id="321560" name="Rectangle 1048"/>
          <p:cNvSpPr>
            <a:spLocks noChangeArrowheads="1"/>
          </p:cNvSpPr>
          <p:nvPr/>
        </p:nvSpPr>
        <p:spPr bwMode="auto">
          <a:xfrm>
            <a:off x="1960563" y="5980113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0</a:t>
            </a:r>
          </a:p>
        </p:txBody>
      </p:sp>
      <p:sp>
        <p:nvSpPr>
          <p:cNvPr id="321561" name="Rectangle 1049"/>
          <p:cNvSpPr>
            <a:spLocks noChangeArrowheads="1"/>
          </p:cNvSpPr>
          <p:nvPr/>
        </p:nvSpPr>
        <p:spPr bwMode="auto">
          <a:xfrm>
            <a:off x="2597150" y="5980113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1</a:t>
            </a:r>
          </a:p>
        </p:txBody>
      </p:sp>
      <p:sp>
        <p:nvSpPr>
          <p:cNvPr id="321562" name="Line 1050"/>
          <p:cNvSpPr>
            <a:spLocks noChangeShapeType="1"/>
          </p:cNvSpPr>
          <p:nvPr/>
        </p:nvSpPr>
        <p:spPr bwMode="auto">
          <a:xfrm flipV="1">
            <a:off x="2209800" y="5780088"/>
            <a:ext cx="0" cy="252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1563" name="Freeform 1051"/>
          <p:cNvSpPr>
            <a:spLocks/>
          </p:cNvSpPr>
          <p:nvPr/>
        </p:nvSpPr>
        <p:spPr bwMode="auto">
          <a:xfrm>
            <a:off x="2057400" y="5410200"/>
            <a:ext cx="306388" cy="382588"/>
          </a:xfrm>
          <a:custGeom>
            <a:avLst/>
            <a:gdLst/>
            <a:ahLst/>
            <a:cxnLst>
              <a:cxn ang="0">
                <a:pos x="96" y="240"/>
              </a:cxn>
              <a:cxn ang="0">
                <a:pos x="0" y="240"/>
              </a:cxn>
              <a:cxn ang="0">
                <a:pos x="192" y="0"/>
              </a:cxn>
              <a:cxn ang="0">
                <a:pos x="96" y="0"/>
              </a:cxn>
            </a:cxnLst>
            <a:rect l="0" t="0" r="r" b="b"/>
            <a:pathLst>
              <a:path w="193" h="241">
                <a:moveTo>
                  <a:pt x="96" y="240"/>
                </a:moveTo>
                <a:lnTo>
                  <a:pt x="0" y="240"/>
                </a:lnTo>
                <a:lnTo>
                  <a:pt x="192" y="0"/>
                </a:lnTo>
                <a:lnTo>
                  <a:pt x="9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21564" name="Rectangle 1052"/>
          <p:cNvSpPr>
            <a:spLocks noChangeArrowheads="1"/>
          </p:cNvSpPr>
          <p:nvPr/>
        </p:nvSpPr>
        <p:spPr bwMode="auto">
          <a:xfrm>
            <a:off x="1746250" y="4305300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14</a:t>
            </a:r>
          </a:p>
        </p:txBody>
      </p:sp>
      <p:sp>
        <p:nvSpPr>
          <p:cNvPr id="321565" name="Rectangle 1053"/>
          <p:cNvSpPr>
            <a:spLocks noChangeArrowheads="1"/>
          </p:cNvSpPr>
          <p:nvPr/>
        </p:nvSpPr>
        <p:spPr bwMode="auto">
          <a:xfrm>
            <a:off x="1746250" y="3890963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15</a:t>
            </a:r>
          </a:p>
        </p:txBody>
      </p:sp>
      <p:sp>
        <p:nvSpPr>
          <p:cNvPr id="321566" name="Rectangle 1054"/>
          <p:cNvSpPr>
            <a:spLocks noChangeArrowheads="1"/>
          </p:cNvSpPr>
          <p:nvPr/>
        </p:nvSpPr>
        <p:spPr bwMode="auto">
          <a:xfrm>
            <a:off x="1746250" y="3478213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16</a:t>
            </a:r>
          </a:p>
        </p:txBody>
      </p:sp>
      <p:sp>
        <p:nvSpPr>
          <p:cNvPr id="321567" name="Rectangle 1055"/>
          <p:cNvSpPr>
            <a:spLocks noChangeArrowheads="1"/>
          </p:cNvSpPr>
          <p:nvPr/>
        </p:nvSpPr>
        <p:spPr bwMode="auto">
          <a:xfrm>
            <a:off x="1746250" y="3063875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17</a:t>
            </a:r>
          </a:p>
        </p:txBody>
      </p:sp>
      <p:sp>
        <p:nvSpPr>
          <p:cNvPr id="321568" name="Rectangle 1056"/>
          <p:cNvSpPr>
            <a:spLocks noChangeArrowheads="1"/>
          </p:cNvSpPr>
          <p:nvPr/>
        </p:nvSpPr>
        <p:spPr bwMode="auto">
          <a:xfrm>
            <a:off x="1746250" y="2651125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18</a:t>
            </a:r>
          </a:p>
        </p:txBody>
      </p:sp>
      <p:sp>
        <p:nvSpPr>
          <p:cNvPr id="321569" name="Rectangle 1057"/>
          <p:cNvSpPr>
            <a:spLocks noChangeArrowheads="1"/>
          </p:cNvSpPr>
          <p:nvPr/>
        </p:nvSpPr>
        <p:spPr bwMode="auto">
          <a:xfrm>
            <a:off x="1746250" y="2236788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19</a:t>
            </a:r>
          </a:p>
        </p:txBody>
      </p:sp>
      <p:sp>
        <p:nvSpPr>
          <p:cNvPr id="321570" name="Rectangle 1058"/>
          <p:cNvSpPr>
            <a:spLocks noChangeArrowheads="1"/>
          </p:cNvSpPr>
          <p:nvPr/>
        </p:nvSpPr>
        <p:spPr bwMode="auto">
          <a:xfrm>
            <a:off x="1746250" y="1822450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20</a:t>
            </a:r>
          </a:p>
        </p:txBody>
      </p:sp>
      <p:grpSp>
        <p:nvGrpSpPr>
          <p:cNvPr id="321584" name="Group 1072"/>
          <p:cNvGrpSpPr>
            <a:grpSpLocks/>
          </p:cNvGrpSpPr>
          <p:nvPr/>
        </p:nvGrpSpPr>
        <p:grpSpPr bwMode="auto">
          <a:xfrm>
            <a:off x="2224088" y="4313238"/>
            <a:ext cx="6665912" cy="301625"/>
            <a:chOff x="1401" y="2717"/>
            <a:chExt cx="4199" cy="190"/>
          </a:xfrm>
        </p:grpSpPr>
        <p:sp>
          <p:nvSpPr>
            <p:cNvPr id="321572" name="Line 1060"/>
            <p:cNvSpPr>
              <a:spLocks noChangeShapeType="1"/>
            </p:cNvSpPr>
            <p:nvPr/>
          </p:nvSpPr>
          <p:spPr bwMode="auto">
            <a:xfrm>
              <a:off x="1401" y="2832"/>
              <a:ext cx="3103" cy="0"/>
            </a:xfrm>
            <a:prstGeom prst="line">
              <a:avLst/>
            </a:prstGeom>
            <a:noFill/>
            <a:ln w="25400">
              <a:solidFill>
                <a:srgbClr val="777777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1573" name="Rectangle 1061"/>
            <p:cNvSpPr>
              <a:spLocks noChangeArrowheads="1"/>
            </p:cNvSpPr>
            <p:nvPr/>
          </p:nvSpPr>
          <p:spPr bwMode="auto">
            <a:xfrm>
              <a:off x="4517" y="2717"/>
              <a:ext cx="1083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/>
                <a:t>Preço de mercado</a:t>
              </a:r>
              <a:endParaRPr lang="en-US" sz="1800" b="1"/>
            </a:p>
          </p:txBody>
        </p:sp>
      </p:grp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1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1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03C5ACD7-55CB-4272-81EA-C8EF631F521C}" type="slidenum">
              <a:rPr lang="en-US"/>
              <a:pPr/>
              <a:t>51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Excedente do consumidor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1466850"/>
            <a:ext cx="7691438" cy="461645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  <a:tabLst>
                <a:tab pos="742950" algn="l"/>
              </a:tabLst>
            </a:pPr>
            <a:r>
              <a:rPr lang="en-US"/>
              <a:t>Por meio da combinação do excedente do consumidor com o lucro agregado dos produtores, é possível avaliar:</a:t>
            </a:r>
          </a:p>
          <a:p>
            <a:pPr>
              <a:lnSpc>
                <a:spcPct val="90000"/>
              </a:lnSpc>
              <a:spcBef>
                <a:spcPct val="70000"/>
              </a:spcBef>
              <a:buFont typeface="Wingdings" pitchFamily="2" charset="2"/>
              <a:buNone/>
              <a:tabLst>
                <a:tab pos="742950" algn="l"/>
              </a:tabLst>
            </a:pPr>
            <a:r>
              <a:rPr lang="en-US"/>
              <a:t>	1. Custos e benefícios de estruturas de mercado alternativas</a:t>
            </a:r>
          </a:p>
          <a:p>
            <a:pPr>
              <a:lnSpc>
                <a:spcPct val="90000"/>
              </a:lnSpc>
              <a:spcBef>
                <a:spcPct val="70000"/>
              </a:spcBef>
              <a:buFont typeface="Wingdings" pitchFamily="2" charset="2"/>
              <a:buNone/>
              <a:tabLst>
                <a:tab pos="742950" algn="l"/>
              </a:tabLst>
            </a:pPr>
            <a:r>
              <a:rPr lang="en-US"/>
              <a:t>	2.	Políticas públicas que afetem o comportamento de consumidores e empresas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BC287459-53A7-4C46-987E-B6F3B3A3FE73}" type="slidenum">
              <a:rPr lang="en-US"/>
              <a:pPr/>
              <a:t>52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14463" y="2152650"/>
            <a:ext cx="7272337" cy="4140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/>
              <a:t>O ar é grátis, pois as pessoas não precisam pagar para respirá-lo.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/>
              <a:t>A Lei do Ar Puro (“Clean Air Act”) foi aprovada nos EUA em 1963.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>
                <a:solidFill>
                  <a:srgbClr val="FF0000"/>
                </a:solidFill>
              </a:rPr>
              <a:t>Pergunta:</a:t>
            </a:r>
            <a:r>
              <a:rPr lang="en-US"/>
              <a:t> Será que os benefícios de tornar o ar mais puro compensaram os custos de fazê-lo?</a:t>
            </a:r>
          </a:p>
        </p:txBody>
      </p:sp>
      <p:sp>
        <p:nvSpPr>
          <p:cNvPr id="241669" name="Rectangle 5"/>
          <p:cNvSpPr>
            <a:spLocks noChangeArrowheads="1"/>
          </p:cNvSpPr>
          <p:nvPr/>
        </p:nvSpPr>
        <p:spPr bwMode="auto">
          <a:xfrm>
            <a:off x="550863" y="190500"/>
            <a:ext cx="7983537" cy="781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r>
              <a:rPr lang="en-US" sz="4400" b="1">
                <a:solidFill>
                  <a:srgbClr val="663300"/>
                </a:solidFill>
              </a:rPr>
              <a:t>Excedente do consumidor</a:t>
            </a:r>
          </a:p>
        </p:txBody>
      </p:sp>
      <p:sp>
        <p:nvSpPr>
          <p:cNvPr id="241670" name="Text Box 6"/>
          <p:cNvSpPr txBox="1">
            <a:spLocks noChangeArrowheads="1"/>
          </p:cNvSpPr>
          <p:nvPr/>
        </p:nvSpPr>
        <p:spPr bwMode="auto">
          <a:xfrm>
            <a:off x="280988" y="1338263"/>
            <a:ext cx="4979987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Exemplo: O valor do ar puro</a:t>
            </a:r>
            <a:endParaRPr lang="en-US" sz="3200" b="1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7" grpId="0" build="p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8F568391-1FAF-4B5B-A5A4-C28A7DC9B8FC}" type="slidenum">
              <a:rPr lang="en-US"/>
              <a:pPr/>
              <a:t>53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4100" y="2012950"/>
            <a:ext cx="7272338" cy="4349750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/>
              <a:t>As pessoas estão dispostas a pagar mais por residências localizadas onde o ar é puro.</a:t>
            </a:r>
          </a:p>
          <a:p>
            <a:pPr>
              <a:spcBef>
                <a:spcPct val="70000"/>
              </a:spcBef>
            </a:pPr>
            <a:r>
              <a:rPr lang="en-US"/>
              <a:t>Dados de preços de residências em Boston e Los Angeles foram cruzados com os níveis existentes de diversos poluentes de ar.</a:t>
            </a:r>
          </a:p>
        </p:txBody>
      </p:sp>
      <p:sp>
        <p:nvSpPr>
          <p:cNvPr id="243716" name="Text Box 4"/>
          <p:cNvSpPr txBox="1">
            <a:spLocks noChangeArrowheads="1"/>
          </p:cNvSpPr>
          <p:nvPr/>
        </p:nvSpPr>
        <p:spPr bwMode="auto">
          <a:xfrm>
            <a:off x="884238" y="1357313"/>
            <a:ext cx="3279775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O valor do ar puro</a:t>
            </a:r>
            <a:endParaRPr lang="en-US" sz="3200" b="1"/>
          </a:p>
        </p:txBody>
      </p:sp>
      <p:sp>
        <p:nvSpPr>
          <p:cNvPr id="243718" name="Rectangle 6"/>
          <p:cNvSpPr>
            <a:spLocks noChangeArrowheads="1"/>
          </p:cNvSpPr>
          <p:nvPr/>
        </p:nvSpPr>
        <p:spPr bwMode="auto">
          <a:xfrm>
            <a:off x="550863" y="190500"/>
            <a:ext cx="7983537" cy="781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r>
              <a:rPr lang="en-US" sz="4400" b="1">
                <a:solidFill>
                  <a:srgbClr val="663300"/>
                </a:solidFill>
              </a:rPr>
              <a:t>Excedente do consumidor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5" grpId="0" build="p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2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40CB21EE-2BFB-4B33-A8C2-24A37494C8D9}" type="slidenum">
              <a:rPr lang="en-US"/>
              <a:pPr/>
              <a:t>54</a:t>
            </a:fld>
            <a:endParaRPr lang="en-US" b="0">
              <a:latin typeface="Times New Roman" pitchFamily="18" charset="0"/>
            </a:endParaRPr>
          </a:p>
        </p:txBody>
      </p:sp>
      <p:grpSp>
        <p:nvGrpSpPr>
          <p:cNvPr id="249883" name="Group 27"/>
          <p:cNvGrpSpPr>
            <a:grpSpLocks/>
          </p:cNvGrpSpPr>
          <p:nvPr/>
        </p:nvGrpSpPr>
        <p:grpSpPr bwMode="auto">
          <a:xfrm>
            <a:off x="2228850" y="1830388"/>
            <a:ext cx="6305550" cy="2074862"/>
            <a:chOff x="1404" y="1153"/>
            <a:chExt cx="3972" cy="1307"/>
          </a:xfrm>
        </p:grpSpPr>
        <p:sp>
          <p:nvSpPr>
            <p:cNvPr id="249858" name="AutoShape 2"/>
            <p:cNvSpPr>
              <a:spLocks noChangeArrowheads="1"/>
            </p:cNvSpPr>
            <p:nvPr/>
          </p:nvSpPr>
          <p:spPr bwMode="auto">
            <a:xfrm>
              <a:off x="1404" y="1356"/>
              <a:ext cx="1152" cy="1104"/>
            </a:xfrm>
            <a:prstGeom prst="rtTriangle">
              <a:avLst/>
            </a:prstGeom>
            <a:solidFill>
              <a:srgbClr val="FF99CC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49875" name="Rectangle 19"/>
            <p:cNvSpPr>
              <a:spLocks noChangeArrowheads="1"/>
            </p:cNvSpPr>
            <p:nvPr/>
          </p:nvSpPr>
          <p:spPr bwMode="auto">
            <a:xfrm>
              <a:off x="3064" y="1153"/>
              <a:ext cx="2312" cy="834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1600" b="1"/>
                <a:t>A área sombreada representa o </a:t>
              </a:r>
            </a:p>
            <a:p>
              <a:pPr algn="ctr"/>
              <a:r>
                <a:rPr lang="en-US" sz="1600" b="1"/>
                <a:t>excedente do consumidor derivado </a:t>
              </a:r>
            </a:p>
            <a:p>
              <a:pPr algn="ctr"/>
              <a:r>
                <a:rPr lang="en-US" sz="1600" b="1"/>
                <a:t>da redução da poluição em 5 ppcm </a:t>
              </a:r>
            </a:p>
            <a:p>
              <a:pPr algn="ctr"/>
              <a:r>
                <a:rPr lang="en-US" sz="1600" b="1"/>
                <a:t>de óxido de nitrogênio, a um custo </a:t>
              </a:r>
            </a:p>
            <a:p>
              <a:pPr algn="ctr"/>
              <a:r>
                <a:rPr lang="en-US" sz="1600" b="1"/>
                <a:t>de $1.000 por ppcm reduzida.</a:t>
              </a:r>
            </a:p>
          </p:txBody>
        </p:sp>
      </p:grpSp>
      <p:sp>
        <p:nvSpPr>
          <p:cNvPr id="249860" name="Rectangle 4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49870" name="Line 14"/>
          <p:cNvSpPr>
            <a:spLocks noChangeShapeType="1"/>
          </p:cNvSpPr>
          <p:nvPr/>
        </p:nvSpPr>
        <p:spPr bwMode="auto">
          <a:xfrm>
            <a:off x="2236788" y="2160588"/>
            <a:ext cx="4062412" cy="3833812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49867" name="Rectangle 11"/>
          <p:cNvSpPr>
            <a:spLocks noChangeArrowheads="1"/>
          </p:cNvSpPr>
          <p:nvPr/>
        </p:nvSpPr>
        <p:spPr bwMode="auto">
          <a:xfrm>
            <a:off x="1441450" y="2032000"/>
            <a:ext cx="8159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2.000</a:t>
            </a:r>
          </a:p>
        </p:txBody>
      </p:sp>
      <p:sp>
        <p:nvSpPr>
          <p:cNvPr id="249869" name="Rectangle 13"/>
          <p:cNvSpPr>
            <a:spLocks noChangeArrowheads="1"/>
          </p:cNvSpPr>
          <p:nvPr/>
        </p:nvSpPr>
        <p:spPr bwMode="auto">
          <a:xfrm>
            <a:off x="6165850" y="5937250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10</a:t>
            </a:r>
          </a:p>
        </p:txBody>
      </p:sp>
      <p:sp>
        <p:nvSpPr>
          <p:cNvPr id="249865" name="Rectangle 9"/>
          <p:cNvSpPr>
            <a:spLocks noChangeArrowheads="1"/>
          </p:cNvSpPr>
          <p:nvPr/>
        </p:nvSpPr>
        <p:spPr bwMode="auto">
          <a:xfrm>
            <a:off x="1898650" y="5937250"/>
            <a:ext cx="3222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0</a:t>
            </a:r>
          </a:p>
        </p:txBody>
      </p:sp>
      <p:grpSp>
        <p:nvGrpSpPr>
          <p:cNvPr id="249882" name="Group 26"/>
          <p:cNvGrpSpPr>
            <a:grpSpLocks/>
          </p:cNvGrpSpPr>
          <p:nvPr/>
        </p:nvGrpSpPr>
        <p:grpSpPr bwMode="auto">
          <a:xfrm>
            <a:off x="1441450" y="3422650"/>
            <a:ext cx="3032125" cy="2908300"/>
            <a:chOff x="908" y="2156"/>
            <a:chExt cx="1910" cy="1832"/>
          </a:xfrm>
        </p:grpSpPr>
        <p:sp>
          <p:nvSpPr>
            <p:cNvPr id="249866" name="Rectangle 10"/>
            <p:cNvSpPr>
              <a:spLocks noChangeArrowheads="1"/>
            </p:cNvSpPr>
            <p:nvPr/>
          </p:nvSpPr>
          <p:spPr bwMode="auto">
            <a:xfrm>
              <a:off x="908" y="2300"/>
              <a:ext cx="514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1.000</a:t>
              </a:r>
            </a:p>
          </p:txBody>
        </p:sp>
        <p:sp>
          <p:nvSpPr>
            <p:cNvPr id="249868" name="Rectangle 12"/>
            <p:cNvSpPr>
              <a:spLocks noChangeArrowheads="1"/>
            </p:cNvSpPr>
            <p:nvPr/>
          </p:nvSpPr>
          <p:spPr bwMode="auto">
            <a:xfrm>
              <a:off x="2492" y="3740"/>
              <a:ext cx="203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5</a:t>
              </a:r>
            </a:p>
          </p:txBody>
        </p:sp>
        <p:sp>
          <p:nvSpPr>
            <p:cNvPr id="249871" name="Line 15"/>
            <p:cNvSpPr>
              <a:spLocks noChangeShapeType="1"/>
            </p:cNvSpPr>
            <p:nvPr/>
          </p:nvSpPr>
          <p:spPr bwMode="auto">
            <a:xfrm>
              <a:off x="1401" y="2448"/>
              <a:ext cx="113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49872" name="Line 16"/>
            <p:cNvSpPr>
              <a:spLocks noChangeShapeType="1"/>
            </p:cNvSpPr>
            <p:nvPr/>
          </p:nvSpPr>
          <p:spPr bwMode="auto">
            <a:xfrm>
              <a:off x="2592" y="2457"/>
              <a:ext cx="0" cy="13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49873" name="Oval 17"/>
            <p:cNvSpPr>
              <a:spLocks noChangeArrowheads="1"/>
            </p:cNvSpPr>
            <p:nvPr/>
          </p:nvSpPr>
          <p:spPr bwMode="auto">
            <a:xfrm>
              <a:off x="2544" y="2400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49874" name="Rectangle 18"/>
            <p:cNvSpPr>
              <a:spLocks noChangeArrowheads="1"/>
            </p:cNvSpPr>
            <p:nvPr/>
          </p:nvSpPr>
          <p:spPr bwMode="auto">
            <a:xfrm>
              <a:off x="2588" y="2156"/>
              <a:ext cx="230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/>
                <a:t>A</a:t>
              </a:r>
            </a:p>
          </p:txBody>
        </p:sp>
      </p:grpSp>
      <p:sp>
        <p:nvSpPr>
          <p:cNvPr id="249861" name="Line 5"/>
          <p:cNvSpPr>
            <a:spLocks noChangeShapeType="1"/>
          </p:cNvSpPr>
          <p:nvPr/>
        </p:nvSpPr>
        <p:spPr bwMode="auto">
          <a:xfrm>
            <a:off x="2209800" y="1716088"/>
            <a:ext cx="0" cy="4265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49862" name="Line 6"/>
          <p:cNvSpPr>
            <a:spLocks noChangeShapeType="1"/>
          </p:cNvSpPr>
          <p:nvPr/>
        </p:nvSpPr>
        <p:spPr bwMode="auto">
          <a:xfrm>
            <a:off x="2219325" y="5988050"/>
            <a:ext cx="4987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49863" name="Rectangle 7"/>
          <p:cNvSpPr>
            <a:spLocks noChangeArrowheads="1"/>
          </p:cNvSpPr>
          <p:nvPr/>
        </p:nvSpPr>
        <p:spPr bwMode="auto">
          <a:xfrm>
            <a:off x="7156450" y="5289550"/>
            <a:ext cx="1831975" cy="912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/>
              <a:t>Redução da</a:t>
            </a:r>
          </a:p>
          <a:p>
            <a:pPr algn="r"/>
            <a:r>
              <a:rPr lang="en-US" sz="1800" b="1"/>
              <a:t>Poluição</a:t>
            </a:r>
          </a:p>
          <a:p>
            <a:pPr algn="r"/>
            <a:r>
              <a:rPr lang="en-US" sz="1800" b="1"/>
              <a:t>(ppcm de OXN)</a:t>
            </a:r>
          </a:p>
        </p:txBody>
      </p:sp>
      <p:sp>
        <p:nvSpPr>
          <p:cNvPr id="249864" name="Rectangle 8"/>
          <p:cNvSpPr>
            <a:spLocks noChangeArrowheads="1"/>
          </p:cNvSpPr>
          <p:nvPr/>
        </p:nvSpPr>
        <p:spPr bwMode="auto">
          <a:xfrm>
            <a:off x="-46038" y="1155700"/>
            <a:ext cx="2149476" cy="912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/>
              <a:t>Valor</a:t>
            </a:r>
          </a:p>
          <a:p>
            <a:pPr algn="r"/>
            <a:r>
              <a:rPr lang="en-US" sz="1800" b="1"/>
              <a:t>(dólares por </a:t>
            </a:r>
          </a:p>
          <a:p>
            <a:pPr algn="r"/>
            <a:r>
              <a:rPr lang="en-US" sz="1800" b="1"/>
              <a:t>ppcm de redução)</a:t>
            </a:r>
          </a:p>
        </p:txBody>
      </p:sp>
      <p:sp>
        <p:nvSpPr>
          <p:cNvPr id="249886" name="Rectangle 30"/>
          <p:cNvSpPr>
            <a:spLocks noChangeArrowheads="1"/>
          </p:cNvSpPr>
          <p:nvPr/>
        </p:nvSpPr>
        <p:spPr bwMode="auto">
          <a:xfrm>
            <a:off x="550863" y="190500"/>
            <a:ext cx="7983537" cy="781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r>
              <a:rPr lang="en-US" sz="4400" b="1">
                <a:solidFill>
                  <a:srgbClr val="663300"/>
                </a:solidFill>
              </a:rPr>
              <a:t>Excedente do consumidor</a:t>
            </a:r>
          </a:p>
        </p:txBody>
      </p:sp>
      <p:sp>
        <p:nvSpPr>
          <p:cNvPr id="249887" name="Text Box 31"/>
          <p:cNvSpPr txBox="1">
            <a:spLocks noChangeArrowheads="1"/>
          </p:cNvSpPr>
          <p:nvPr/>
        </p:nvSpPr>
        <p:spPr bwMode="auto">
          <a:xfrm>
            <a:off x="2395538" y="1243013"/>
            <a:ext cx="3279775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O valor do ar puro</a:t>
            </a:r>
            <a:endParaRPr lang="en-US" sz="3200" b="1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9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70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523C8B8B-3638-483F-9757-CD002BFD7C3D}" type="slidenum">
              <a:rPr lang="en-US"/>
              <a:pPr/>
              <a:t>55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Externalidades de difusão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403350"/>
            <a:ext cx="7272338" cy="454025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/>
              <a:t>Até o momento, supusemos que as demandas dos consumidores por determinada mercadoria fossem independentes entre si.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/>
              <a:t>Na verdade, a demanda de uma pessoa por determinada mercadoria pode ser afetada pelo número de pessoas que compraram a mercadoria.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7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784F291D-CF5D-4F19-AD50-72C61456566E}" type="slidenum">
              <a:rPr lang="en-US"/>
              <a:pPr/>
              <a:t>56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Externalidades de difusão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/>
              <a:t>Quando isso ocorre, temos uma </a:t>
            </a:r>
            <a:r>
              <a:rPr lang="en-US">
                <a:solidFill>
                  <a:srgbClr val="FF3300"/>
                </a:solidFill>
              </a:rPr>
              <a:t>externalidade de difusão</a:t>
            </a:r>
            <a:r>
              <a:rPr lang="en-US"/>
              <a:t>.</a:t>
            </a:r>
          </a:p>
          <a:p>
            <a:pPr>
              <a:spcBef>
                <a:spcPct val="70000"/>
              </a:spcBef>
            </a:pPr>
            <a:r>
              <a:rPr lang="en-US"/>
              <a:t>Externalidades de difusão podem ser positivas ou negativas.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 build="p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5AA5AEA6-0A16-4758-958A-0C85709C58C3}" type="slidenum">
              <a:rPr lang="en-US"/>
              <a:pPr/>
              <a:t>57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Externalidades de difusão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/>
              <a:t>Uma </a:t>
            </a:r>
            <a:r>
              <a:rPr lang="en-US">
                <a:solidFill>
                  <a:srgbClr val="FF3300"/>
                </a:solidFill>
              </a:rPr>
              <a:t>externalidade de difusão positiva</a:t>
            </a:r>
            <a:r>
              <a:rPr lang="en-US"/>
              <a:t> ocorre quando a quantidade de um bem demandada por um consumidor aumenta em decorrência do aumento das quantidades compradas por outros consumidores.</a:t>
            </a:r>
          </a:p>
          <a:p>
            <a:pPr>
              <a:spcBef>
                <a:spcPct val="70000"/>
              </a:spcBef>
            </a:pPr>
            <a:r>
              <a:rPr lang="en-US">
                <a:solidFill>
                  <a:srgbClr val="FF0000"/>
                </a:solidFill>
              </a:rPr>
              <a:t>Externalidades de difusão negativas</a:t>
            </a:r>
            <a:r>
              <a:rPr lang="en-US"/>
              <a:t> ocorrem no caso inverso.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3" grpId="0" build="p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E98F56A-DBCA-4F99-8C8E-CD67C6AB3681}" type="slidenum">
              <a:rPr lang="en-US"/>
              <a:pPr/>
              <a:t>58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Externalidades de difusão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>
                <a:solidFill>
                  <a:srgbClr val="FB110B"/>
                </a:solidFill>
              </a:rPr>
              <a:t>Efeito cumulativo de consumo</a:t>
            </a:r>
            <a:endParaRPr lang="en-US"/>
          </a:p>
          <a:p>
            <a:pPr lvl="1">
              <a:buSzPct val="75000"/>
            </a:pPr>
            <a:r>
              <a:rPr lang="en-US"/>
              <a:t>É o desejo de ter um bem porque quase todo mundo já o tem, ou pelo fato de que está ‘na moda’.</a:t>
            </a:r>
          </a:p>
          <a:p>
            <a:pPr lvl="1">
              <a:buSzPct val="75000"/>
            </a:pPr>
            <a:r>
              <a:rPr lang="en-US"/>
              <a:t>A criação desse efeito é o principal objetivo das atividades de marketing e propaganda (por exemplo, no caso  de brinquedos e roupas).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42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731B35DC-4B32-4F8A-B5B4-BD237A4E7F15}" type="slidenum">
              <a:rPr lang="en-US"/>
              <a:pPr/>
              <a:t>59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266243" name="Rectangle 3"/>
          <p:cNvSpPr>
            <a:spLocks noChangeArrowheads="1"/>
          </p:cNvSpPr>
          <p:nvPr/>
        </p:nvSpPr>
        <p:spPr bwMode="auto">
          <a:xfrm>
            <a:off x="3124200" y="617855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66244" name="Line 4"/>
          <p:cNvSpPr>
            <a:spLocks noChangeShapeType="1"/>
          </p:cNvSpPr>
          <p:nvPr/>
        </p:nvSpPr>
        <p:spPr bwMode="auto">
          <a:xfrm>
            <a:off x="2209800" y="1716088"/>
            <a:ext cx="0" cy="4265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66245" name="Line 5"/>
          <p:cNvSpPr>
            <a:spLocks noChangeShapeType="1"/>
          </p:cNvSpPr>
          <p:nvPr/>
        </p:nvSpPr>
        <p:spPr bwMode="auto">
          <a:xfrm>
            <a:off x="2238375" y="5969000"/>
            <a:ext cx="4276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66246" name="Rectangle 6"/>
          <p:cNvSpPr>
            <a:spLocks noChangeArrowheads="1"/>
          </p:cNvSpPr>
          <p:nvPr/>
        </p:nvSpPr>
        <p:spPr bwMode="auto">
          <a:xfrm>
            <a:off x="6654800" y="5581650"/>
            <a:ext cx="22891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Quantidade</a:t>
            </a:r>
          </a:p>
          <a:p>
            <a:r>
              <a:rPr lang="en-US" sz="1800" b="1"/>
              <a:t> (milhares por mês)</a:t>
            </a:r>
          </a:p>
        </p:txBody>
      </p:sp>
      <p:sp>
        <p:nvSpPr>
          <p:cNvPr id="266247" name="Rectangle 7"/>
          <p:cNvSpPr>
            <a:spLocks noChangeArrowheads="1"/>
          </p:cNvSpPr>
          <p:nvPr/>
        </p:nvSpPr>
        <p:spPr bwMode="auto">
          <a:xfrm>
            <a:off x="558800" y="1670050"/>
            <a:ext cx="1565275" cy="912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/>
              <a:t>Preço</a:t>
            </a:r>
          </a:p>
          <a:p>
            <a:pPr algn="r"/>
            <a:r>
              <a:rPr lang="en-US" sz="1800" b="1"/>
              <a:t>(dólares por </a:t>
            </a:r>
          </a:p>
          <a:p>
            <a:pPr algn="r"/>
            <a:r>
              <a:rPr lang="en-US" sz="1800" b="1"/>
              <a:t>unidade)</a:t>
            </a:r>
          </a:p>
        </p:txBody>
      </p:sp>
      <p:sp>
        <p:nvSpPr>
          <p:cNvPr id="266253" name="Rectangle 13"/>
          <p:cNvSpPr>
            <a:spLocks noChangeArrowheads="1"/>
          </p:cNvSpPr>
          <p:nvPr/>
        </p:nvSpPr>
        <p:spPr bwMode="auto">
          <a:xfrm>
            <a:off x="3962400" y="617855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66275" name="Group 35"/>
          <p:cNvGrpSpPr>
            <a:grpSpLocks/>
          </p:cNvGrpSpPr>
          <p:nvPr/>
        </p:nvGrpSpPr>
        <p:grpSpPr bwMode="auto">
          <a:xfrm>
            <a:off x="2205038" y="1712913"/>
            <a:ext cx="2189162" cy="4603750"/>
            <a:chOff x="1389" y="1079"/>
            <a:chExt cx="1379" cy="2900"/>
          </a:xfrm>
        </p:grpSpPr>
        <p:sp>
          <p:nvSpPr>
            <p:cNvPr id="266248" name="Line 8"/>
            <p:cNvSpPr>
              <a:spLocks noChangeShapeType="1"/>
            </p:cNvSpPr>
            <p:nvPr/>
          </p:nvSpPr>
          <p:spPr bwMode="auto">
            <a:xfrm>
              <a:off x="1601" y="1361"/>
              <a:ext cx="1167" cy="2079"/>
            </a:xfrm>
            <a:prstGeom prst="line">
              <a:avLst/>
            </a:prstGeom>
            <a:noFill/>
            <a:ln w="508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6249" name="Rectangle 9"/>
            <p:cNvSpPr>
              <a:spLocks noChangeArrowheads="1"/>
            </p:cNvSpPr>
            <p:nvPr/>
          </p:nvSpPr>
          <p:spPr bwMode="auto">
            <a:xfrm>
              <a:off x="1389" y="1079"/>
              <a:ext cx="34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/>
                <a:t>D</a:t>
              </a:r>
              <a:r>
                <a:rPr lang="en-US" b="1" i="1" baseline="-25000"/>
                <a:t>20</a:t>
              </a:r>
            </a:p>
          </p:txBody>
        </p:sp>
        <p:sp>
          <p:nvSpPr>
            <p:cNvPr id="266250" name="Rectangle 10"/>
            <p:cNvSpPr>
              <a:spLocks noChangeArrowheads="1"/>
            </p:cNvSpPr>
            <p:nvPr/>
          </p:nvSpPr>
          <p:spPr bwMode="auto">
            <a:xfrm>
              <a:off x="1523" y="3731"/>
              <a:ext cx="292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20</a:t>
              </a:r>
            </a:p>
          </p:txBody>
        </p:sp>
        <p:sp>
          <p:nvSpPr>
            <p:cNvPr id="266256" name="Line 16"/>
            <p:cNvSpPr>
              <a:spLocks noChangeShapeType="1"/>
            </p:cNvSpPr>
            <p:nvPr/>
          </p:nvSpPr>
          <p:spPr bwMode="auto">
            <a:xfrm flipV="1">
              <a:off x="1680" y="1529"/>
              <a:ext cx="0" cy="222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6257" name="Oval 17"/>
            <p:cNvSpPr>
              <a:spLocks noChangeArrowheads="1"/>
            </p:cNvSpPr>
            <p:nvPr/>
          </p:nvSpPr>
          <p:spPr bwMode="auto">
            <a:xfrm>
              <a:off x="1632" y="1488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266280" name="Group 40"/>
          <p:cNvGrpSpPr>
            <a:grpSpLocks/>
          </p:cNvGrpSpPr>
          <p:nvPr/>
        </p:nvGrpSpPr>
        <p:grpSpPr bwMode="auto">
          <a:xfrm>
            <a:off x="2890838" y="1544638"/>
            <a:ext cx="5491162" cy="4772025"/>
            <a:chOff x="1821" y="973"/>
            <a:chExt cx="3459" cy="3006"/>
          </a:xfrm>
        </p:grpSpPr>
        <p:sp>
          <p:nvSpPr>
            <p:cNvPr id="266251" name="Rectangle 11"/>
            <p:cNvSpPr>
              <a:spLocks noChangeArrowheads="1"/>
            </p:cNvSpPr>
            <p:nvPr/>
          </p:nvSpPr>
          <p:spPr bwMode="auto">
            <a:xfrm>
              <a:off x="2053" y="3731"/>
              <a:ext cx="292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40</a:t>
              </a:r>
            </a:p>
          </p:txBody>
        </p:sp>
        <p:sp>
          <p:nvSpPr>
            <p:cNvPr id="266258" name="Rectangle 18"/>
            <p:cNvSpPr>
              <a:spLocks noChangeArrowheads="1"/>
            </p:cNvSpPr>
            <p:nvPr/>
          </p:nvSpPr>
          <p:spPr bwMode="auto">
            <a:xfrm>
              <a:off x="3379" y="973"/>
              <a:ext cx="1901" cy="834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/>
                <a:t>Quando os consumidores </a:t>
              </a:r>
            </a:p>
            <a:p>
              <a:r>
                <a:rPr lang="en-US" sz="1600" b="1"/>
                <a:t>acreditam que mais pessoas </a:t>
              </a:r>
            </a:p>
            <a:p>
              <a:r>
                <a:rPr lang="en-US" sz="1600" b="1"/>
                <a:t>compraram o bem, a curva </a:t>
              </a:r>
            </a:p>
            <a:p>
              <a:r>
                <a:rPr lang="en-US" sz="1600" b="1"/>
                <a:t>de demanda se desloca para </a:t>
              </a:r>
            </a:p>
            <a:p>
              <a:r>
                <a:rPr lang="en-US" sz="1600" b="1"/>
                <a:t>a direita .</a:t>
              </a:r>
            </a:p>
          </p:txBody>
        </p:sp>
        <p:sp>
          <p:nvSpPr>
            <p:cNvPr id="266259" name="Line 19"/>
            <p:cNvSpPr>
              <a:spLocks noChangeShapeType="1"/>
            </p:cNvSpPr>
            <p:nvPr/>
          </p:nvSpPr>
          <p:spPr bwMode="auto">
            <a:xfrm>
              <a:off x="1937" y="1361"/>
              <a:ext cx="1167" cy="2079"/>
            </a:xfrm>
            <a:prstGeom prst="line">
              <a:avLst/>
            </a:prstGeom>
            <a:noFill/>
            <a:ln w="508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6260" name="Line 20"/>
            <p:cNvSpPr>
              <a:spLocks noChangeShapeType="1"/>
            </p:cNvSpPr>
            <p:nvPr/>
          </p:nvSpPr>
          <p:spPr bwMode="auto">
            <a:xfrm flipV="1">
              <a:off x="2208" y="1769"/>
              <a:ext cx="0" cy="19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6261" name="Oval 21"/>
            <p:cNvSpPr>
              <a:spLocks noChangeArrowheads="1"/>
            </p:cNvSpPr>
            <p:nvPr/>
          </p:nvSpPr>
          <p:spPr bwMode="auto">
            <a:xfrm>
              <a:off x="2160" y="1776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6262" name="Rectangle 22"/>
            <p:cNvSpPr>
              <a:spLocks noChangeArrowheads="1"/>
            </p:cNvSpPr>
            <p:nvPr/>
          </p:nvSpPr>
          <p:spPr bwMode="auto">
            <a:xfrm>
              <a:off x="1821" y="1079"/>
              <a:ext cx="34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/>
                <a:t>D</a:t>
              </a:r>
              <a:r>
                <a:rPr lang="en-US" b="1" i="1" baseline="-25000"/>
                <a:t>40</a:t>
              </a:r>
            </a:p>
          </p:txBody>
        </p:sp>
      </p:grpSp>
      <p:grpSp>
        <p:nvGrpSpPr>
          <p:cNvPr id="266277" name="Group 37"/>
          <p:cNvGrpSpPr>
            <a:grpSpLocks/>
          </p:cNvGrpSpPr>
          <p:nvPr/>
        </p:nvGrpSpPr>
        <p:grpSpPr bwMode="auto">
          <a:xfrm>
            <a:off x="3424238" y="1712913"/>
            <a:ext cx="2112962" cy="4603750"/>
            <a:chOff x="2157" y="1079"/>
            <a:chExt cx="1331" cy="2900"/>
          </a:xfrm>
        </p:grpSpPr>
        <p:sp>
          <p:nvSpPr>
            <p:cNvPr id="266252" name="Rectangle 12"/>
            <p:cNvSpPr>
              <a:spLocks noChangeArrowheads="1"/>
            </p:cNvSpPr>
            <p:nvPr/>
          </p:nvSpPr>
          <p:spPr bwMode="auto">
            <a:xfrm>
              <a:off x="2584" y="3731"/>
              <a:ext cx="292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60</a:t>
              </a:r>
            </a:p>
          </p:txBody>
        </p:sp>
        <p:sp>
          <p:nvSpPr>
            <p:cNvPr id="266263" name="Line 23"/>
            <p:cNvSpPr>
              <a:spLocks noChangeShapeType="1"/>
            </p:cNvSpPr>
            <p:nvPr/>
          </p:nvSpPr>
          <p:spPr bwMode="auto">
            <a:xfrm>
              <a:off x="2321" y="1361"/>
              <a:ext cx="1167" cy="2079"/>
            </a:xfrm>
            <a:prstGeom prst="line">
              <a:avLst/>
            </a:prstGeom>
            <a:noFill/>
            <a:ln w="508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6264" name="Line 24"/>
            <p:cNvSpPr>
              <a:spLocks noChangeShapeType="1"/>
            </p:cNvSpPr>
            <p:nvPr/>
          </p:nvSpPr>
          <p:spPr bwMode="auto">
            <a:xfrm flipV="1">
              <a:off x="2736" y="2105"/>
              <a:ext cx="0" cy="163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6265" name="Oval 25"/>
            <p:cNvSpPr>
              <a:spLocks noChangeArrowheads="1"/>
            </p:cNvSpPr>
            <p:nvPr/>
          </p:nvSpPr>
          <p:spPr bwMode="auto">
            <a:xfrm>
              <a:off x="2688" y="2064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6266" name="Rectangle 26"/>
            <p:cNvSpPr>
              <a:spLocks noChangeArrowheads="1"/>
            </p:cNvSpPr>
            <p:nvPr/>
          </p:nvSpPr>
          <p:spPr bwMode="auto">
            <a:xfrm>
              <a:off x="2157" y="1079"/>
              <a:ext cx="34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/>
                <a:t>D</a:t>
              </a:r>
              <a:r>
                <a:rPr lang="en-US" b="1" i="1" baseline="-25000"/>
                <a:t>60</a:t>
              </a:r>
            </a:p>
          </p:txBody>
        </p:sp>
      </p:grpSp>
      <p:grpSp>
        <p:nvGrpSpPr>
          <p:cNvPr id="266278" name="Group 38"/>
          <p:cNvGrpSpPr>
            <a:grpSpLocks/>
          </p:cNvGrpSpPr>
          <p:nvPr/>
        </p:nvGrpSpPr>
        <p:grpSpPr bwMode="auto">
          <a:xfrm>
            <a:off x="3957638" y="1712913"/>
            <a:ext cx="2112962" cy="4603750"/>
            <a:chOff x="2493" y="1079"/>
            <a:chExt cx="1331" cy="2900"/>
          </a:xfrm>
        </p:grpSpPr>
        <p:sp>
          <p:nvSpPr>
            <p:cNvPr id="266254" name="Rectangle 14"/>
            <p:cNvSpPr>
              <a:spLocks noChangeArrowheads="1"/>
            </p:cNvSpPr>
            <p:nvPr/>
          </p:nvSpPr>
          <p:spPr bwMode="auto">
            <a:xfrm>
              <a:off x="3114" y="3731"/>
              <a:ext cx="292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80</a:t>
              </a:r>
            </a:p>
          </p:txBody>
        </p:sp>
        <p:sp>
          <p:nvSpPr>
            <p:cNvPr id="266267" name="Line 27"/>
            <p:cNvSpPr>
              <a:spLocks noChangeShapeType="1"/>
            </p:cNvSpPr>
            <p:nvPr/>
          </p:nvSpPr>
          <p:spPr bwMode="auto">
            <a:xfrm>
              <a:off x="2657" y="1361"/>
              <a:ext cx="1167" cy="2079"/>
            </a:xfrm>
            <a:prstGeom prst="line">
              <a:avLst/>
            </a:prstGeom>
            <a:noFill/>
            <a:ln w="508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6268" name="Line 28"/>
            <p:cNvSpPr>
              <a:spLocks noChangeShapeType="1"/>
            </p:cNvSpPr>
            <p:nvPr/>
          </p:nvSpPr>
          <p:spPr bwMode="auto">
            <a:xfrm flipV="1">
              <a:off x="3264" y="2441"/>
              <a:ext cx="0" cy="129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6271" name="Oval 31"/>
            <p:cNvSpPr>
              <a:spLocks noChangeArrowheads="1"/>
            </p:cNvSpPr>
            <p:nvPr/>
          </p:nvSpPr>
          <p:spPr bwMode="auto">
            <a:xfrm>
              <a:off x="3216" y="2400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6273" name="Rectangle 33"/>
            <p:cNvSpPr>
              <a:spLocks noChangeArrowheads="1"/>
            </p:cNvSpPr>
            <p:nvPr/>
          </p:nvSpPr>
          <p:spPr bwMode="auto">
            <a:xfrm>
              <a:off x="2493" y="1079"/>
              <a:ext cx="34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/>
                <a:t>D</a:t>
              </a:r>
              <a:r>
                <a:rPr lang="en-US" b="1" i="1" baseline="-25000"/>
                <a:t>80</a:t>
              </a:r>
            </a:p>
          </p:txBody>
        </p:sp>
      </p:grpSp>
      <p:grpSp>
        <p:nvGrpSpPr>
          <p:cNvPr id="266279" name="Group 39"/>
          <p:cNvGrpSpPr>
            <a:grpSpLocks/>
          </p:cNvGrpSpPr>
          <p:nvPr/>
        </p:nvGrpSpPr>
        <p:grpSpPr bwMode="auto">
          <a:xfrm>
            <a:off x="4567238" y="1712913"/>
            <a:ext cx="2036762" cy="4603750"/>
            <a:chOff x="2877" y="1079"/>
            <a:chExt cx="1283" cy="2900"/>
          </a:xfrm>
        </p:grpSpPr>
        <p:sp>
          <p:nvSpPr>
            <p:cNvPr id="266255" name="Rectangle 15"/>
            <p:cNvSpPr>
              <a:spLocks noChangeArrowheads="1"/>
            </p:cNvSpPr>
            <p:nvPr/>
          </p:nvSpPr>
          <p:spPr bwMode="auto">
            <a:xfrm>
              <a:off x="3645" y="3731"/>
              <a:ext cx="381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100</a:t>
              </a:r>
            </a:p>
          </p:txBody>
        </p:sp>
        <p:sp>
          <p:nvSpPr>
            <p:cNvPr id="266269" name="Line 29"/>
            <p:cNvSpPr>
              <a:spLocks noChangeShapeType="1"/>
            </p:cNvSpPr>
            <p:nvPr/>
          </p:nvSpPr>
          <p:spPr bwMode="auto">
            <a:xfrm flipV="1">
              <a:off x="3792" y="2681"/>
              <a:ext cx="0" cy="108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6270" name="Line 30"/>
            <p:cNvSpPr>
              <a:spLocks noChangeShapeType="1"/>
            </p:cNvSpPr>
            <p:nvPr/>
          </p:nvSpPr>
          <p:spPr bwMode="auto">
            <a:xfrm>
              <a:off x="2993" y="1361"/>
              <a:ext cx="1167" cy="2079"/>
            </a:xfrm>
            <a:prstGeom prst="line">
              <a:avLst/>
            </a:prstGeom>
            <a:noFill/>
            <a:ln w="508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6272" name="Oval 32"/>
            <p:cNvSpPr>
              <a:spLocks noChangeArrowheads="1"/>
            </p:cNvSpPr>
            <p:nvPr/>
          </p:nvSpPr>
          <p:spPr bwMode="auto">
            <a:xfrm>
              <a:off x="3744" y="2688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6274" name="Rectangle 34"/>
            <p:cNvSpPr>
              <a:spLocks noChangeArrowheads="1"/>
            </p:cNvSpPr>
            <p:nvPr/>
          </p:nvSpPr>
          <p:spPr bwMode="auto">
            <a:xfrm>
              <a:off x="2877" y="1079"/>
              <a:ext cx="404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/>
                <a:t>D</a:t>
              </a:r>
              <a:r>
                <a:rPr lang="en-US" b="1" i="1" baseline="-25000"/>
                <a:t>100</a:t>
              </a:r>
            </a:p>
          </p:txBody>
        </p:sp>
      </p:grpSp>
      <p:sp>
        <p:nvSpPr>
          <p:cNvPr id="266281" name="Text Box 41"/>
          <p:cNvSpPr txBox="1">
            <a:spLocks noChangeArrowheads="1"/>
          </p:cNvSpPr>
          <p:nvPr/>
        </p:nvSpPr>
        <p:spPr bwMode="auto">
          <a:xfrm>
            <a:off x="6380163" y="3005138"/>
            <a:ext cx="2352675" cy="1323975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b="1"/>
              <a:t>Externalidade de </a:t>
            </a:r>
          </a:p>
          <a:p>
            <a:pPr algn="ctr"/>
            <a:r>
              <a:rPr lang="en-US" b="1"/>
              <a:t>difusão positiva: </a:t>
            </a:r>
          </a:p>
          <a:p>
            <a:pPr algn="ctr"/>
            <a:r>
              <a:rPr lang="en-US" b="1"/>
              <a:t>efeito cumulativo </a:t>
            </a:r>
          </a:p>
          <a:p>
            <a:pPr algn="ctr"/>
            <a:r>
              <a:rPr lang="en-US" b="1"/>
              <a:t>de consumo</a:t>
            </a:r>
            <a:endParaRPr lang="en-US" sz="2400" b="1"/>
          </a:p>
        </p:txBody>
      </p:sp>
      <p:sp>
        <p:nvSpPr>
          <p:cNvPr id="266283" name="Rectangle 4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Externalidades de difusão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6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6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66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66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46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88F69D5-6D40-4413-B135-E4D0AE223A16}" type="slidenum">
              <a:rPr lang="en-US"/>
              <a:pPr/>
              <a:t>6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303146" name="Rectangle 42"/>
          <p:cNvSpPr>
            <a:spLocks noChangeArrowheads="1"/>
          </p:cNvSpPr>
          <p:nvPr/>
        </p:nvSpPr>
        <p:spPr bwMode="auto">
          <a:xfrm>
            <a:off x="4246563" y="3209925"/>
            <a:ext cx="32448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Curva de preço-consumo</a:t>
            </a:r>
          </a:p>
        </p:txBody>
      </p:sp>
      <p:sp>
        <p:nvSpPr>
          <p:cNvPr id="303107" name="Line 3"/>
          <p:cNvSpPr>
            <a:spLocks noChangeShapeType="1"/>
          </p:cNvSpPr>
          <p:nvPr/>
        </p:nvSpPr>
        <p:spPr bwMode="auto">
          <a:xfrm>
            <a:off x="2238375" y="2155825"/>
            <a:ext cx="936625" cy="3838575"/>
          </a:xfrm>
          <a:prstGeom prst="line">
            <a:avLst/>
          </a:prstGeom>
          <a:noFill/>
          <a:ln w="50800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3108" name="Line 4"/>
          <p:cNvSpPr>
            <a:spLocks noChangeShapeType="1"/>
          </p:cNvSpPr>
          <p:nvPr/>
        </p:nvSpPr>
        <p:spPr bwMode="auto">
          <a:xfrm>
            <a:off x="2236788" y="2236788"/>
            <a:ext cx="4748212" cy="3757612"/>
          </a:xfrm>
          <a:prstGeom prst="line">
            <a:avLst/>
          </a:prstGeom>
          <a:noFill/>
          <a:ln w="50800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3109" name="Line 5"/>
          <p:cNvSpPr>
            <a:spLocks noChangeShapeType="1"/>
          </p:cNvSpPr>
          <p:nvPr/>
        </p:nvSpPr>
        <p:spPr bwMode="auto">
          <a:xfrm>
            <a:off x="2236788" y="2236788"/>
            <a:ext cx="1928812" cy="3757612"/>
          </a:xfrm>
          <a:prstGeom prst="line">
            <a:avLst/>
          </a:prstGeom>
          <a:noFill/>
          <a:ln w="50800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3111" name="Rectangle 7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3112" name="Rectangle 8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3113" name="Rectangle 9"/>
          <p:cNvSpPr>
            <a:spLocks noGrp="1" noChangeArrowheads="1"/>
          </p:cNvSpPr>
          <p:nvPr>
            <p:ph type="title"/>
          </p:nvPr>
        </p:nvSpPr>
        <p:spPr>
          <a:xfrm>
            <a:off x="538163" y="0"/>
            <a:ext cx="7983537" cy="781050"/>
          </a:xfrm>
          <a:noFill/>
          <a:ln/>
        </p:spPr>
        <p:txBody>
          <a:bodyPr/>
          <a:lstStyle/>
          <a:p>
            <a:r>
              <a:rPr lang="en-US"/>
              <a:t>Demanda individual</a:t>
            </a:r>
          </a:p>
        </p:txBody>
      </p:sp>
      <p:sp>
        <p:nvSpPr>
          <p:cNvPr id="303114" name="Rectangle 10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3115" name="Line 11"/>
          <p:cNvSpPr>
            <a:spLocks noChangeShapeType="1"/>
          </p:cNvSpPr>
          <p:nvPr/>
        </p:nvSpPr>
        <p:spPr bwMode="auto">
          <a:xfrm>
            <a:off x="2244725" y="1733550"/>
            <a:ext cx="0" cy="4265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3116" name="Rectangle 12"/>
          <p:cNvSpPr>
            <a:spLocks noChangeArrowheads="1"/>
          </p:cNvSpPr>
          <p:nvPr/>
        </p:nvSpPr>
        <p:spPr bwMode="auto">
          <a:xfrm>
            <a:off x="7277100" y="5334000"/>
            <a:ext cx="1323975" cy="912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/>
              <a:t>Alimento </a:t>
            </a:r>
          </a:p>
          <a:p>
            <a:pPr algn="r"/>
            <a:r>
              <a:rPr lang="en-US" sz="1800" b="1"/>
              <a:t>(unidades </a:t>
            </a:r>
          </a:p>
          <a:p>
            <a:pPr algn="r"/>
            <a:r>
              <a:rPr lang="en-US" sz="1800" b="1"/>
              <a:t>por mês)</a:t>
            </a:r>
          </a:p>
        </p:txBody>
      </p:sp>
      <p:sp>
        <p:nvSpPr>
          <p:cNvPr id="303117" name="Rectangle 13"/>
          <p:cNvSpPr>
            <a:spLocks noChangeArrowheads="1"/>
          </p:cNvSpPr>
          <p:nvPr/>
        </p:nvSpPr>
        <p:spPr bwMode="auto">
          <a:xfrm>
            <a:off x="396875" y="1482725"/>
            <a:ext cx="1692275" cy="912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/>
              <a:t>Vestuário</a:t>
            </a:r>
          </a:p>
          <a:p>
            <a:pPr algn="r"/>
            <a:r>
              <a:rPr lang="en-US" sz="1800" b="1"/>
              <a:t>(unidades por</a:t>
            </a:r>
          </a:p>
          <a:p>
            <a:pPr algn="r"/>
            <a:r>
              <a:rPr lang="en-US" sz="1800" b="1"/>
              <a:t>mês)</a:t>
            </a:r>
          </a:p>
        </p:txBody>
      </p:sp>
      <p:sp>
        <p:nvSpPr>
          <p:cNvPr id="303118" name="Line 14"/>
          <p:cNvSpPr>
            <a:spLocks noChangeShapeType="1"/>
          </p:cNvSpPr>
          <p:nvPr/>
        </p:nvSpPr>
        <p:spPr bwMode="auto">
          <a:xfrm>
            <a:off x="2224088" y="6002338"/>
            <a:ext cx="5078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3120" name="Freeform 16"/>
          <p:cNvSpPr>
            <a:spLocks/>
          </p:cNvSpPr>
          <p:nvPr/>
        </p:nvSpPr>
        <p:spPr bwMode="auto">
          <a:xfrm>
            <a:off x="2436813" y="2744788"/>
            <a:ext cx="309562" cy="10683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77"/>
              </a:cxn>
              <a:cxn ang="0">
                <a:pos x="9" y="153"/>
              </a:cxn>
              <a:cxn ang="0">
                <a:pos x="20" y="230"/>
              </a:cxn>
              <a:cxn ang="0">
                <a:pos x="28" y="272"/>
              </a:cxn>
              <a:cxn ang="0">
                <a:pos x="39" y="315"/>
              </a:cxn>
              <a:cxn ang="0">
                <a:pos x="70" y="399"/>
              </a:cxn>
              <a:cxn ang="0">
                <a:pos x="105" y="488"/>
              </a:cxn>
              <a:cxn ang="0">
                <a:pos x="150" y="580"/>
              </a:cxn>
              <a:cxn ang="0">
                <a:pos x="194" y="672"/>
              </a:cxn>
            </a:cxnLst>
            <a:rect l="0" t="0" r="r" b="b"/>
            <a:pathLst>
              <a:path w="195" h="673">
                <a:moveTo>
                  <a:pt x="0" y="0"/>
                </a:moveTo>
                <a:lnTo>
                  <a:pt x="3" y="77"/>
                </a:lnTo>
                <a:lnTo>
                  <a:pt x="9" y="153"/>
                </a:lnTo>
                <a:lnTo>
                  <a:pt x="20" y="230"/>
                </a:lnTo>
                <a:lnTo>
                  <a:pt x="28" y="272"/>
                </a:lnTo>
                <a:lnTo>
                  <a:pt x="39" y="315"/>
                </a:lnTo>
                <a:lnTo>
                  <a:pt x="70" y="399"/>
                </a:lnTo>
                <a:lnTo>
                  <a:pt x="105" y="488"/>
                </a:lnTo>
                <a:lnTo>
                  <a:pt x="150" y="580"/>
                </a:lnTo>
                <a:lnTo>
                  <a:pt x="194" y="672"/>
                </a:lnTo>
              </a:path>
            </a:pathLst>
          </a:custGeom>
          <a:noFill/>
          <a:ln w="50800" cap="rnd" cmpd="sng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03121" name="Freeform 17"/>
          <p:cNvSpPr>
            <a:spLocks/>
          </p:cNvSpPr>
          <p:nvPr/>
        </p:nvSpPr>
        <p:spPr bwMode="auto">
          <a:xfrm>
            <a:off x="3654425" y="3051175"/>
            <a:ext cx="1455738" cy="1177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" y="29"/>
              </a:cxn>
              <a:cxn ang="0">
                <a:pos x="41" y="68"/>
              </a:cxn>
              <a:cxn ang="0">
                <a:pos x="66" y="115"/>
              </a:cxn>
              <a:cxn ang="0">
                <a:pos x="97" y="166"/>
              </a:cxn>
              <a:cxn ang="0">
                <a:pos x="159" y="268"/>
              </a:cxn>
              <a:cxn ang="0">
                <a:pos x="195" y="315"/>
              </a:cxn>
              <a:cxn ang="0">
                <a:pos x="226" y="358"/>
              </a:cxn>
              <a:cxn ang="0">
                <a:pos x="283" y="421"/>
              </a:cxn>
              <a:cxn ang="0">
                <a:pos x="344" y="477"/>
              </a:cxn>
              <a:cxn ang="0">
                <a:pos x="411" y="528"/>
              </a:cxn>
              <a:cxn ang="0">
                <a:pos x="489" y="575"/>
              </a:cxn>
              <a:cxn ang="0">
                <a:pos x="540" y="600"/>
              </a:cxn>
              <a:cxn ang="0">
                <a:pos x="592" y="622"/>
              </a:cxn>
              <a:cxn ang="0">
                <a:pos x="715" y="669"/>
              </a:cxn>
              <a:cxn ang="0">
                <a:pos x="772" y="690"/>
              </a:cxn>
              <a:cxn ang="0">
                <a:pos x="828" y="711"/>
              </a:cxn>
              <a:cxn ang="0">
                <a:pos x="880" y="728"/>
              </a:cxn>
              <a:cxn ang="0">
                <a:pos x="916" y="741"/>
              </a:cxn>
            </a:cxnLst>
            <a:rect l="0" t="0" r="r" b="b"/>
            <a:pathLst>
              <a:path w="917" h="742">
                <a:moveTo>
                  <a:pt x="0" y="0"/>
                </a:moveTo>
                <a:lnTo>
                  <a:pt x="15" y="29"/>
                </a:lnTo>
                <a:lnTo>
                  <a:pt x="41" y="68"/>
                </a:lnTo>
                <a:lnTo>
                  <a:pt x="66" y="115"/>
                </a:lnTo>
                <a:lnTo>
                  <a:pt x="97" y="166"/>
                </a:lnTo>
                <a:lnTo>
                  <a:pt x="159" y="268"/>
                </a:lnTo>
                <a:lnTo>
                  <a:pt x="195" y="315"/>
                </a:lnTo>
                <a:lnTo>
                  <a:pt x="226" y="358"/>
                </a:lnTo>
                <a:lnTo>
                  <a:pt x="283" y="421"/>
                </a:lnTo>
                <a:lnTo>
                  <a:pt x="344" y="477"/>
                </a:lnTo>
                <a:lnTo>
                  <a:pt x="411" y="528"/>
                </a:lnTo>
                <a:lnTo>
                  <a:pt x="489" y="575"/>
                </a:lnTo>
                <a:lnTo>
                  <a:pt x="540" y="600"/>
                </a:lnTo>
                <a:lnTo>
                  <a:pt x="592" y="622"/>
                </a:lnTo>
                <a:lnTo>
                  <a:pt x="715" y="669"/>
                </a:lnTo>
                <a:lnTo>
                  <a:pt x="772" y="690"/>
                </a:lnTo>
                <a:lnTo>
                  <a:pt x="828" y="711"/>
                </a:lnTo>
                <a:lnTo>
                  <a:pt x="880" y="728"/>
                </a:lnTo>
                <a:lnTo>
                  <a:pt x="916" y="741"/>
                </a:lnTo>
              </a:path>
            </a:pathLst>
          </a:custGeom>
          <a:noFill/>
          <a:ln w="50800" cap="rnd" cmpd="sng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03122" name="Freeform 18"/>
          <p:cNvSpPr>
            <a:spLocks/>
          </p:cNvSpPr>
          <p:nvPr/>
        </p:nvSpPr>
        <p:spPr bwMode="auto">
          <a:xfrm>
            <a:off x="3122613" y="3581400"/>
            <a:ext cx="766762" cy="1450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102"/>
              </a:cxn>
              <a:cxn ang="0">
                <a:pos x="20" y="208"/>
              </a:cxn>
              <a:cxn ang="0">
                <a:pos x="31" y="259"/>
              </a:cxn>
              <a:cxn ang="0">
                <a:pos x="51" y="315"/>
              </a:cxn>
              <a:cxn ang="0">
                <a:pos x="71" y="370"/>
              </a:cxn>
              <a:cxn ang="0">
                <a:pos x="98" y="426"/>
              </a:cxn>
              <a:cxn ang="0">
                <a:pos x="129" y="482"/>
              </a:cxn>
              <a:cxn ang="0">
                <a:pos x="169" y="543"/>
              </a:cxn>
              <a:cxn ang="0">
                <a:pos x="216" y="604"/>
              </a:cxn>
              <a:cxn ang="0">
                <a:pos x="263" y="665"/>
              </a:cxn>
              <a:cxn ang="0">
                <a:pos x="368" y="786"/>
              </a:cxn>
              <a:cxn ang="0">
                <a:pos x="482" y="913"/>
              </a:cxn>
            </a:cxnLst>
            <a:rect l="0" t="0" r="r" b="b"/>
            <a:pathLst>
              <a:path w="483" h="914">
                <a:moveTo>
                  <a:pt x="0" y="0"/>
                </a:moveTo>
                <a:lnTo>
                  <a:pt x="8" y="102"/>
                </a:lnTo>
                <a:lnTo>
                  <a:pt x="20" y="208"/>
                </a:lnTo>
                <a:lnTo>
                  <a:pt x="31" y="259"/>
                </a:lnTo>
                <a:lnTo>
                  <a:pt x="51" y="315"/>
                </a:lnTo>
                <a:lnTo>
                  <a:pt x="71" y="370"/>
                </a:lnTo>
                <a:lnTo>
                  <a:pt x="98" y="426"/>
                </a:lnTo>
                <a:lnTo>
                  <a:pt x="129" y="482"/>
                </a:lnTo>
                <a:lnTo>
                  <a:pt x="169" y="543"/>
                </a:lnTo>
                <a:lnTo>
                  <a:pt x="216" y="604"/>
                </a:lnTo>
                <a:lnTo>
                  <a:pt x="263" y="665"/>
                </a:lnTo>
                <a:lnTo>
                  <a:pt x="368" y="786"/>
                </a:lnTo>
                <a:lnTo>
                  <a:pt x="482" y="913"/>
                </a:lnTo>
              </a:path>
            </a:pathLst>
          </a:custGeom>
          <a:noFill/>
          <a:ln w="50800" cap="rnd" cmpd="sng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03123" name="Rectangle 19"/>
          <p:cNvSpPr>
            <a:spLocks noChangeArrowheads="1"/>
          </p:cNvSpPr>
          <p:nvPr/>
        </p:nvSpPr>
        <p:spPr bwMode="auto">
          <a:xfrm>
            <a:off x="1822450" y="4108450"/>
            <a:ext cx="3222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4</a:t>
            </a:r>
          </a:p>
        </p:txBody>
      </p:sp>
      <p:sp>
        <p:nvSpPr>
          <p:cNvPr id="303124" name="Rectangle 20"/>
          <p:cNvSpPr>
            <a:spLocks noChangeArrowheads="1"/>
          </p:cNvSpPr>
          <p:nvPr/>
        </p:nvSpPr>
        <p:spPr bwMode="auto">
          <a:xfrm>
            <a:off x="1822450" y="3613150"/>
            <a:ext cx="3222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5</a:t>
            </a:r>
          </a:p>
        </p:txBody>
      </p:sp>
      <p:sp>
        <p:nvSpPr>
          <p:cNvPr id="303125" name="Rectangle 21"/>
          <p:cNvSpPr>
            <a:spLocks noChangeArrowheads="1"/>
          </p:cNvSpPr>
          <p:nvPr/>
        </p:nvSpPr>
        <p:spPr bwMode="auto">
          <a:xfrm>
            <a:off x="1822450" y="3117850"/>
            <a:ext cx="3222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6</a:t>
            </a:r>
          </a:p>
        </p:txBody>
      </p:sp>
      <p:sp>
        <p:nvSpPr>
          <p:cNvPr id="303126" name="Line 22"/>
          <p:cNvSpPr>
            <a:spLocks noChangeShapeType="1"/>
          </p:cNvSpPr>
          <p:nvPr/>
        </p:nvSpPr>
        <p:spPr bwMode="auto">
          <a:xfrm>
            <a:off x="2224088" y="3352800"/>
            <a:ext cx="35401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3127" name="Line 23"/>
          <p:cNvSpPr>
            <a:spLocks noChangeShapeType="1"/>
          </p:cNvSpPr>
          <p:nvPr/>
        </p:nvSpPr>
        <p:spPr bwMode="auto">
          <a:xfrm>
            <a:off x="2514600" y="3367088"/>
            <a:ext cx="0" cy="264001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3128" name="Oval 24"/>
          <p:cNvSpPr>
            <a:spLocks noChangeArrowheads="1"/>
          </p:cNvSpPr>
          <p:nvPr/>
        </p:nvSpPr>
        <p:spPr bwMode="auto">
          <a:xfrm>
            <a:off x="2438400" y="32766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3129" name="Line 25"/>
          <p:cNvSpPr>
            <a:spLocks noChangeShapeType="1"/>
          </p:cNvSpPr>
          <p:nvPr/>
        </p:nvSpPr>
        <p:spPr bwMode="auto">
          <a:xfrm>
            <a:off x="2224088" y="3810000"/>
            <a:ext cx="187801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3130" name="Line 26"/>
          <p:cNvSpPr>
            <a:spLocks noChangeShapeType="1"/>
          </p:cNvSpPr>
          <p:nvPr/>
        </p:nvSpPr>
        <p:spPr bwMode="auto">
          <a:xfrm>
            <a:off x="2224088" y="4267200"/>
            <a:ext cx="103981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3131" name="Line 27"/>
          <p:cNvSpPr>
            <a:spLocks noChangeShapeType="1"/>
          </p:cNvSpPr>
          <p:nvPr/>
        </p:nvSpPr>
        <p:spPr bwMode="auto">
          <a:xfrm>
            <a:off x="3276600" y="4281488"/>
            <a:ext cx="0" cy="172561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3132" name="Oval 28"/>
          <p:cNvSpPr>
            <a:spLocks noChangeArrowheads="1"/>
          </p:cNvSpPr>
          <p:nvPr/>
        </p:nvSpPr>
        <p:spPr bwMode="auto">
          <a:xfrm>
            <a:off x="3200400" y="41910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3133" name="Oval 29"/>
          <p:cNvSpPr>
            <a:spLocks noChangeArrowheads="1"/>
          </p:cNvSpPr>
          <p:nvPr/>
        </p:nvSpPr>
        <p:spPr bwMode="auto">
          <a:xfrm>
            <a:off x="4114800" y="37338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3134" name="Line 30"/>
          <p:cNvSpPr>
            <a:spLocks noChangeShapeType="1"/>
          </p:cNvSpPr>
          <p:nvPr/>
        </p:nvSpPr>
        <p:spPr bwMode="auto">
          <a:xfrm>
            <a:off x="4191000" y="3900488"/>
            <a:ext cx="0" cy="203041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3135" name="Rectangle 31"/>
          <p:cNvSpPr>
            <a:spLocks noChangeArrowheads="1"/>
          </p:cNvSpPr>
          <p:nvPr/>
        </p:nvSpPr>
        <p:spPr bwMode="auto">
          <a:xfrm>
            <a:off x="3729038" y="4948238"/>
            <a:ext cx="4048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i="1"/>
              <a:t>U</a:t>
            </a:r>
            <a:r>
              <a:rPr lang="en-US" sz="1600" b="1" i="1" baseline="-25000"/>
              <a:t>2</a:t>
            </a:r>
          </a:p>
        </p:txBody>
      </p:sp>
      <p:sp>
        <p:nvSpPr>
          <p:cNvPr id="303136" name="Rectangle 32"/>
          <p:cNvSpPr>
            <a:spLocks noChangeArrowheads="1"/>
          </p:cNvSpPr>
          <p:nvPr/>
        </p:nvSpPr>
        <p:spPr bwMode="auto">
          <a:xfrm>
            <a:off x="5176838" y="4110038"/>
            <a:ext cx="4048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i="1"/>
              <a:t>U</a:t>
            </a:r>
            <a:r>
              <a:rPr lang="en-US" sz="1600" b="1" i="1" baseline="-25000"/>
              <a:t>3</a:t>
            </a:r>
          </a:p>
        </p:txBody>
      </p:sp>
      <p:sp>
        <p:nvSpPr>
          <p:cNvPr id="303137" name="Rectangle 33"/>
          <p:cNvSpPr>
            <a:spLocks noChangeArrowheads="1"/>
          </p:cNvSpPr>
          <p:nvPr/>
        </p:nvSpPr>
        <p:spPr bwMode="auto">
          <a:xfrm>
            <a:off x="2509838" y="3119438"/>
            <a:ext cx="3270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i="1"/>
              <a:t>A</a:t>
            </a:r>
          </a:p>
        </p:txBody>
      </p:sp>
      <p:sp>
        <p:nvSpPr>
          <p:cNvPr id="303138" name="Rectangle 34"/>
          <p:cNvSpPr>
            <a:spLocks noChangeArrowheads="1"/>
          </p:cNvSpPr>
          <p:nvPr/>
        </p:nvSpPr>
        <p:spPr bwMode="auto">
          <a:xfrm>
            <a:off x="3271838" y="3805238"/>
            <a:ext cx="3270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i="1"/>
              <a:t>B</a:t>
            </a:r>
          </a:p>
        </p:txBody>
      </p:sp>
      <p:sp>
        <p:nvSpPr>
          <p:cNvPr id="303139" name="Rectangle 35"/>
          <p:cNvSpPr>
            <a:spLocks noChangeArrowheads="1"/>
          </p:cNvSpPr>
          <p:nvPr/>
        </p:nvSpPr>
        <p:spPr bwMode="auto">
          <a:xfrm>
            <a:off x="4338638" y="3576638"/>
            <a:ext cx="3270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i="1"/>
              <a:t>D</a:t>
            </a:r>
          </a:p>
        </p:txBody>
      </p:sp>
      <p:sp>
        <p:nvSpPr>
          <p:cNvPr id="303140" name="Rectangle 36"/>
          <p:cNvSpPr>
            <a:spLocks noChangeArrowheads="1"/>
          </p:cNvSpPr>
          <p:nvPr/>
        </p:nvSpPr>
        <p:spPr bwMode="auto">
          <a:xfrm>
            <a:off x="2662238" y="3524250"/>
            <a:ext cx="373062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i="1"/>
              <a:t>U</a:t>
            </a:r>
            <a:r>
              <a:rPr lang="en-US" sz="1400" b="1" i="1" baseline="-25000"/>
              <a:t>1</a:t>
            </a:r>
          </a:p>
        </p:txBody>
      </p:sp>
      <p:sp>
        <p:nvSpPr>
          <p:cNvPr id="303141" name="Rectangle 37"/>
          <p:cNvSpPr>
            <a:spLocks noChangeArrowheads="1"/>
          </p:cNvSpPr>
          <p:nvPr/>
        </p:nvSpPr>
        <p:spPr bwMode="auto">
          <a:xfrm>
            <a:off x="2355850" y="5926138"/>
            <a:ext cx="3222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4</a:t>
            </a:r>
          </a:p>
        </p:txBody>
      </p:sp>
      <p:sp>
        <p:nvSpPr>
          <p:cNvPr id="303142" name="Rectangle 38"/>
          <p:cNvSpPr>
            <a:spLocks noChangeArrowheads="1"/>
          </p:cNvSpPr>
          <p:nvPr/>
        </p:nvSpPr>
        <p:spPr bwMode="auto">
          <a:xfrm>
            <a:off x="3117850" y="5926138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12</a:t>
            </a:r>
          </a:p>
        </p:txBody>
      </p:sp>
      <p:sp>
        <p:nvSpPr>
          <p:cNvPr id="303143" name="Rectangle 39"/>
          <p:cNvSpPr>
            <a:spLocks noChangeArrowheads="1"/>
          </p:cNvSpPr>
          <p:nvPr/>
        </p:nvSpPr>
        <p:spPr bwMode="auto">
          <a:xfrm>
            <a:off x="3879850" y="5926138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20</a:t>
            </a:r>
          </a:p>
        </p:txBody>
      </p:sp>
      <p:sp>
        <p:nvSpPr>
          <p:cNvPr id="303144" name="Rectangle 40"/>
          <p:cNvSpPr>
            <a:spLocks noChangeArrowheads="1"/>
          </p:cNvSpPr>
          <p:nvPr/>
        </p:nvSpPr>
        <p:spPr bwMode="auto">
          <a:xfrm>
            <a:off x="5132388" y="1443038"/>
            <a:ext cx="3495675" cy="150495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b="1"/>
              <a:t>A curva de preço-consumo</a:t>
            </a:r>
            <a:endParaRPr lang="en-US" sz="1800" b="1"/>
          </a:p>
          <a:p>
            <a:pPr algn="ctr"/>
            <a:r>
              <a:rPr lang="en-US" sz="1800" b="1"/>
              <a:t>é formada pelas</a:t>
            </a:r>
          </a:p>
          <a:p>
            <a:pPr algn="ctr"/>
            <a:r>
              <a:rPr lang="en-US" sz="1800" b="1"/>
              <a:t>cestas de mercado que </a:t>
            </a:r>
          </a:p>
          <a:p>
            <a:pPr algn="ctr"/>
            <a:r>
              <a:rPr lang="en-US" sz="1800" b="1"/>
              <a:t>maximizam a utilidade para os</a:t>
            </a:r>
          </a:p>
          <a:p>
            <a:pPr algn="ctr"/>
            <a:r>
              <a:rPr lang="en-US" sz="1800" b="1"/>
              <a:t>vários preços do alimento.</a:t>
            </a:r>
          </a:p>
        </p:txBody>
      </p:sp>
      <p:grpSp>
        <p:nvGrpSpPr>
          <p:cNvPr id="303158" name="Group 54"/>
          <p:cNvGrpSpPr>
            <a:grpSpLocks/>
          </p:cNvGrpSpPr>
          <p:nvPr/>
        </p:nvGrpSpPr>
        <p:grpSpPr bwMode="auto">
          <a:xfrm>
            <a:off x="2433638" y="3271838"/>
            <a:ext cx="1838325" cy="1066800"/>
            <a:chOff x="1632" y="2160"/>
            <a:chExt cx="1158" cy="672"/>
          </a:xfrm>
        </p:grpSpPr>
        <p:sp>
          <p:nvSpPr>
            <p:cNvPr id="303145" name="Freeform 41"/>
            <p:cNvSpPr>
              <a:spLocks/>
            </p:cNvSpPr>
            <p:nvPr/>
          </p:nvSpPr>
          <p:spPr bwMode="auto">
            <a:xfrm>
              <a:off x="1683" y="2201"/>
              <a:ext cx="1107" cy="5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30"/>
                </a:cxn>
                <a:cxn ang="0">
                  <a:pos x="22" y="69"/>
                </a:cxn>
                <a:cxn ang="0">
                  <a:pos x="35" y="112"/>
                </a:cxn>
                <a:cxn ang="0">
                  <a:pos x="48" y="164"/>
                </a:cxn>
                <a:cxn ang="0">
                  <a:pos x="86" y="264"/>
                </a:cxn>
                <a:cxn ang="0">
                  <a:pos x="108" y="312"/>
                </a:cxn>
                <a:cxn ang="0">
                  <a:pos x="138" y="351"/>
                </a:cxn>
                <a:cxn ang="0">
                  <a:pos x="168" y="390"/>
                </a:cxn>
                <a:cxn ang="0">
                  <a:pos x="207" y="425"/>
                </a:cxn>
                <a:cxn ang="0">
                  <a:pos x="293" y="494"/>
                </a:cxn>
                <a:cxn ang="0">
                  <a:pos x="336" y="520"/>
                </a:cxn>
                <a:cxn ang="0">
                  <a:pos x="383" y="546"/>
                </a:cxn>
                <a:cxn ang="0">
                  <a:pos x="435" y="563"/>
                </a:cxn>
                <a:cxn ang="0">
                  <a:pos x="482" y="576"/>
                </a:cxn>
                <a:cxn ang="0">
                  <a:pos x="534" y="581"/>
                </a:cxn>
                <a:cxn ang="0">
                  <a:pos x="590" y="576"/>
                </a:cxn>
                <a:cxn ang="0">
                  <a:pos x="650" y="568"/>
                </a:cxn>
                <a:cxn ang="0">
                  <a:pos x="710" y="555"/>
                </a:cxn>
                <a:cxn ang="0">
                  <a:pos x="770" y="537"/>
                </a:cxn>
                <a:cxn ang="0">
                  <a:pos x="822" y="520"/>
                </a:cxn>
                <a:cxn ang="0">
                  <a:pos x="874" y="498"/>
                </a:cxn>
                <a:cxn ang="0">
                  <a:pos x="912" y="481"/>
                </a:cxn>
                <a:cxn ang="0">
                  <a:pos x="943" y="459"/>
                </a:cxn>
                <a:cxn ang="0">
                  <a:pos x="973" y="438"/>
                </a:cxn>
                <a:cxn ang="0">
                  <a:pos x="990" y="412"/>
                </a:cxn>
                <a:cxn ang="0">
                  <a:pos x="1007" y="386"/>
                </a:cxn>
                <a:cxn ang="0">
                  <a:pos x="1033" y="334"/>
                </a:cxn>
                <a:cxn ang="0">
                  <a:pos x="1059" y="290"/>
                </a:cxn>
                <a:cxn ang="0">
                  <a:pos x="1076" y="251"/>
                </a:cxn>
                <a:cxn ang="0">
                  <a:pos x="1089" y="212"/>
                </a:cxn>
                <a:cxn ang="0">
                  <a:pos x="1106" y="143"/>
                </a:cxn>
              </a:cxnLst>
              <a:rect l="0" t="0" r="r" b="b"/>
              <a:pathLst>
                <a:path w="1107" h="582">
                  <a:moveTo>
                    <a:pt x="0" y="0"/>
                  </a:moveTo>
                  <a:lnTo>
                    <a:pt x="9" y="30"/>
                  </a:lnTo>
                  <a:lnTo>
                    <a:pt x="22" y="69"/>
                  </a:lnTo>
                  <a:lnTo>
                    <a:pt x="35" y="112"/>
                  </a:lnTo>
                  <a:lnTo>
                    <a:pt x="48" y="164"/>
                  </a:lnTo>
                  <a:lnTo>
                    <a:pt x="86" y="264"/>
                  </a:lnTo>
                  <a:lnTo>
                    <a:pt x="108" y="312"/>
                  </a:lnTo>
                  <a:lnTo>
                    <a:pt x="138" y="351"/>
                  </a:lnTo>
                  <a:lnTo>
                    <a:pt x="168" y="390"/>
                  </a:lnTo>
                  <a:lnTo>
                    <a:pt x="207" y="425"/>
                  </a:lnTo>
                  <a:lnTo>
                    <a:pt x="293" y="494"/>
                  </a:lnTo>
                  <a:lnTo>
                    <a:pt x="336" y="520"/>
                  </a:lnTo>
                  <a:lnTo>
                    <a:pt x="383" y="546"/>
                  </a:lnTo>
                  <a:lnTo>
                    <a:pt x="435" y="563"/>
                  </a:lnTo>
                  <a:lnTo>
                    <a:pt x="482" y="576"/>
                  </a:lnTo>
                  <a:lnTo>
                    <a:pt x="534" y="581"/>
                  </a:lnTo>
                  <a:lnTo>
                    <a:pt x="590" y="576"/>
                  </a:lnTo>
                  <a:lnTo>
                    <a:pt x="650" y="568"/>
                  </a:lnTo>
                  <a:lnTo>
                    <a:pt x="710" y="555"/>
                  </a:lnTo>
                  <a:lnTo>
                    <a:pt x="770" y="537"/>
                  </a:lnTo>
                  <a:lnTo>
                    <a:pt x="822" y="520"/>
                  </a:lnTo>
                  <a:lnTo>
                    <a:pt x="874" y="498"/>
                  </a:lnTo>
                  <a:lnTo>
                    <a:pt x="912" y="481"/>
                  </a:lnTo>
                  <a:lnTo>
                    <a:pt x="943" y="459"/>
                  </a:lnTo>
                  <a:lnTo>
                    <a:pt x="973" y="438"/>
                  </a:lnTo>
                  <a:lnTo>
                    <a:pt x="990" y="412"/>
                  </a:lnTo>
                  <a:lnTo>
                    <a:pt x="1007" y="386"/>
                  </a:lnTo>
                  <a:lnTo>
                    <a:pt x="1033" y="334"/>
                  </a:lnTo>
                  <a:lnTo>
                    <a:pt x="1059" y="290"/>
                  </a:lnTo>
                  <a:lnTo>
                    <a:pt x="1076" y="251"/>
                  </a:lnTo>
                  <a:lnTo>
                    <a:pt x="1089" y="212"/>
                  </a:lnTo>
                  <a:lnTo>
                    <a:pt x="1106" y="143"/>
                  </a:lnTo>
                </a:path>
              </a:pathLst>
            </a:custGeom>
            <a:noFill/>
            <a:ln w="50800" cap="rnd" cmpd="sng">
              <a:solidFill>
                <a:srgbClr val="FF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303155" name="Oval 51"/>
            <p:cNvSpPr>
              <a:spLocks noChangeArrowheads="1"/>
            </p:cNvSpPr>
            <p:nvPr/>
          </p:nvSpPr>
          <p:spPr bwMode="auto">
            <a:xfrm>
              <a:off x="1632" y="2160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3156" name="Oval 52"/>
            <p:cNvSpPr>
              <a:spLocks noChangeArrowheads="1"/>
            </p:cNvSpPr>
            <p:nvPr/>
          </p:nvSpPr>
          <p:spPr bwMode="auto">
            <a:xfrm>
              <a:off x="2112" y="2736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3157" name="Oval 53"/>
            <p:cNvSpPr>
              <a:spLocks noChangeArrowheads="1"/>
            </p:cNvSpPr>
            <p:nvPr/>
          </p:nvSpPr>
          <p:spPr bwMode="auto">
            <a:xfrm>
              <a:off x="2688" y="2448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03159" name="Text Box 55"/>
          <p:cNvSpPr txBox="1">
            <a:spLocks noChangeArrowheads="1"/>
          </p:cNvSpPr>
          <p:nvPr/>
        </p:nvSpPr>
        <p:spPr bwMode="auto">
          <a:xfrm>
            <a:off x="379413" y="893763"/>
            <a:ext cx="5081587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2800" b="1"/>
              <a:t>Efeito de variações no preço</a:t>
            </a:r>
          </a:p>
        </p:txBody>
      </p:sp>
    </p:spTree>
  </p:cSld>
  <p:clrMapOvr>
    <a:masterClrMapping/>
  </p:clrMapOvr>
  <p:transition spd="med">
    <p:wipe dir="r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39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D68ADD19-47AE-4744-9983-388EF550F38F}" type="slidenum">
              <a:rPr lang="en-US"/>
              <a:pPr/>
              <a:t>60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323619" name="Line 35"/>
          <p:cNvSpPr>
            <a:spLocks noChangeShapeType="1"/>
          </p:cNvSpPr>
          <p:nvPr/>
        </p:nvSpPr>
        <p:spPr bwMode="auto">
          <a:xfrm>
            <a:off x="2312988" y="2236788"/>
            <a:ext cx="4062412" cy="2309812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3620" name="Rectangle 36"/>
          <p:cNvSpPr>
            <a:spLocks noChangeArrowheads="1"/>
          </p:cNvSpPr>
          <p:nvPr/>
        </p:nvSpPr>
        <p:spPr bwMode="auto">
          <a:xfrm>
            <a:off x="6342063" y="4594225"/>
            <a:ext cx="13255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Demanda</a:t>
            </a:r>
          </a:p>
        </p:txBody>
      </p:sp>
      <p:sp>
        <p:nvSpPr>
          <p:cNvPr id="323587" name="Rectangle 3"/>
          <p:cNvSpPr>
            <a:spLocks noChangeArrowheads="1"/>
          </p:cNvSpPr>
          <p:nvPr/>
        </p:nvSpPr>
        <p:spPr bwMode="auto">
          <a:xfrm>
            <a:off x="3124200" y="617855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3588" name="Line 4"/>
          <p:cNvSpPr>
            <a:spLocks noChangeShapeType="1"/>
          </p:cNvSpPr>
          <p:nvPr/>
        </p:nvSpPr>
        <p:spPr bwMode="auto">
          <a:xfrm>
            <a:off x="2209800" y="1716088"/>
            <a:ext cx="0" cy="4265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3589" name="Line 5"/>
          <p:cNvSpPr>
            <a:spLocks noChangeShapeType="1"/>
          </p:cNvSpPr>
          <p:nvPr/>
        </p:nvSpPr>
        <p:spPr bwMode="auto">
          <a:xfrm>
            <a:off x="2238375" y="5969000"/>
            <a:ext cx="4276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3590" name="Rectangle 6"/>
          <p:cNvSpPr>
            <a:spLocks noChangeArrowheads="1"/>
          </p:cNvSpPr>
          <p:nvPr/>
        </p:nvSpPr>
        <p:spPr bwMode="auto">
          <a:xfrm>
            <a:off x="6654800" y="5568950"/>
            <a:ext cx="22891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Quantidade</a:t>
            </a:r>
          </a:p>
          <a:p>
            <a:r>
              <a:rPr lang="en-US" sz="1800" b="1"/>
              <a:t> (milhares por mês)</a:t>
            </a:r>
          </a:p>
        </p:txBody>
      </p:sp>
      <p:sp>
        <p:nvSpPr>
          <p:cNvPr id="323591" name="Rectangle 7"/>
          <p:cNvSpPr>
            <a:spLocks noChangeArrowheads="1"/>
          </p:cNvSpPr>
          <p:nvPr/>
        </p:nvSpPr>
        <p:spPr bwMode="auto">
          <a:xfrm>
            <a:off x="558800" y="1670050"/>
            <a:ext cx="1565275" cy="912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/>
              <a:t>Preço</a:t>
            </a:r>
          </a:p>
          <a:p>
            <a:pPr algn="r"/>
            <a:r>
              <a:rPr lang="en-US" sz="1800" b="1"/>
              <a:t>(dólares por </a:t>
            </a:r>
          </a:p>
          <a:p>
            <a:pPr algn="r"/>
            <a:r>
              <a:rPr lang="en-US" sz="1800" b="1"/>
              <a:t>unidade)</a:t>
            </a:r>
          </a:p>
        </p:txBody>
      </p:sp>
      <p:sp>
        <p:nvSpPr>
          <p:cNvPr id="323592" name="Line 8"/>
          <p:cNvSpPr>
            <a:spLocks noChangeShapeType="1"/>
          </p:cNvSpPr>
          <p:nvPr/>
        </p:nvSpPr>
        <p:spPr bwMode="auto">
          <a:xfrm>
            <a:off x="2541588" y="2160588"/>
            <a:ext cx="1852612" cy="3300412"/>
          </a:xfrm>
          <a:prstGeom prst="line">
            <a:avLst/>
          </a:prstGeom>
          <a:noFill/>
          <a:ln w="508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3593" name="Rectangle 9"/>
          <p:cNvSpPr>
            <a:spLocks noChangeArrowheads="1"/>
          </p:cNvSpPr>
          <p:nvPr/>
        </p:nvSpPr>
        <p:spPr bwMode="auto">
          <a:xfrm>
            <a:off x="2205038" y="1712913"/>
            <a:ext cx="5492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i="1"/>
              <a:t>D</a:t>
            </a:r>
            <a:r>
              <a:rPr lang="en-US" b="1" i="1" baseline="-25000"/>
              <a:t>20</a:t>
            </a:r>
          </a:p>
        </p:txBody>
      </p:sp>
      <p:sp>
        <p:nvSpPr>
          <p:cNvPr id="323594" name="Rectangle 10"/>
          <p:cNvSpPr>
            <a:spLocks noChangeArrowheads="1"/>
          </p:cNvSpPr>
          <p:nvPr/>
        </p:nvSpPr>
        <p:spPr bwMode="auto">
          <a:xfrm>
            <a:off x="2417763" y="5922963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20</a:t>
            </a:r>
          </a:p>
        </p:txBody>
      </p:sp>
      <p:sp>
        <p:nvSpPr>
          <p:cNvPr id="323595" name="Rectangle 11"/>
          <p:cNvSpPr>
            <a:spLocks noChangeArrowheads="1"/>
          </p:cNvSpPr>
          <p:nvPr/>
        </p:nvSpPr>
        <p:spPr bwMode="auto">
          <a:xfrm>
            <a:off x="3259138" y="5922963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40</a:t>
            </a:r>
          </a:p>
        </p:txBody>
      </p:sp>
      <p:sp>
        <p:nvSpPr>
          <p:cNvPr id="323596" name="Rectangle 12"/>
          <p:cNvSpPr>
            <a:spLocks noChangeArrowheads="1"/>
          </p:cNvSpPr>
          <p:nvPr/>
        </p:nvSpPr>
        <p:spPr bwMode="auto">
          <a:xfrm>
            <a:off x="4102100" y="5922963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60</a:t>
            </a:r>
          </a:p>
        </p:txBody>
      </p:sp>
      <p:sp>
        <p:nvSpPr>
          <p:cNvPr id="323597" name="Rectangle 13"/>
          <p:cNvSpPr>
            <a:spLocks noChangeArrowheads="1"/>
          </p:cNvSpPr>
          <p:nvPr/>
        </p:nvSpPr>
        <p:spPr bwMode="auto">
          <a:xfrm>
            <a:off x="3962400" y="617855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3598" name="Rectangle 14"/>
          <p:cNvSpPr>
            <a:spLocks noChangeArrowheads="1"/>
          </p:cNvSpPr>
          <p:nvPr/>
        </p:nvSpPr>
        <p:spPr bwMode="auto">
          <a:xfrm>
            <a:off x="4943475" y="5922963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80</a:t>
            </a:r>
          </a:p>
        </p:txBody>
      </p:sp>
      <p:sp>
        <p:nvSpPr>
          <p:cNvPr id="323599" name="Rectangle 15"/>
          <p:cNvSpPr>
            <a:spLocks noChangeArrowheads="1"/>
          </p:cNvSpPr>
          <p:nvPr/>
        </p:nvSpPr>
        <p:spPr bwMode="auto">
          <a:xfrm>
            <a:off x="5786438" y="5922963"/>
            <a:ext cx="6048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100</a:t>
            </a:r>
          </a:p>
        </p:txBody>
      </p:sp>
      <p:sp>
        <p:nvSpPr>
          <p:cNvPr id="323600" name="Line 16"/>
          <p:cNvSpPr>
            <a:spLocks noChangeShapeType="1"/>
          </p:cNvSpPr>
          <p:nvPr/>
        </p:nvSpPr>
        <p:spPr bwMode="auto">
          <a:xfrm flipV="1">
            <a:off x="2667000" y="2427288"/>
            <a:ext cx="0" cy="352901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3601" name="Oval 17"/>
          <p:cNvSpPr>
            <a:spLocks noChangeArrowheads="1"/>
          </p:cNvSpPr>
          <p:nvPr/>
        </p:nvSpPr>
        <p:spPr bwMode="auto">
          <a:xfrm>
            <a:off x="2590800" y="23622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3603" name="Line 19"/>
          <p:cNvSpPr>
            <a:spLocks noChangeShapeType="1"/>
          </p:cNvSpPr>
          <p:nvPr/>
        </p:nvSpPr>
        <p:spPr bwMode="auto">
          <a:xfrm>
            <a:off x="3074988" y="2160588"/>
            <a:ext cx="1852612" cy="3300412"/>
          </a:xfrm>
          <a:prstGeom prst="line">
            <a:avLst/>
          </a:prstGeom>
          <a:noFill/>
          <a:ln w="508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3604" name="Line 20"/>
          <p:cNvSpPr>
            <a:spLocks noChangeShapeType="1"/>
          </p:cNvSpPr>
          <p:nvPr/>
        </p:nvSpPr>
        <p:spPr bwMode="auto">
          <a:xfrm flipV="1">
            <a:off x="3505200" y="2808288"/>
            <a:ext cx="0" cy="310991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3605" name="Oval 21"/>
          <p:cNvSpPr>
            <a:spLocks noChangeArrowheads="1"/>
          </p:cNvSpPr>
          <p:nvPr/>
        </p:nvSpPr>
        <p:spPr bwMode="auto">
          <a:xfrm>
            <a:off x="3429000" y="28194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3606" name="Rectangle 22"/>
          <p:cNvSpPr>
            <a:spLocks noChangeArrowheads="1"/>
          </p:cNvSpPr>
          <p:nvPr/>
        </p:nvSpPr>
        <p:spPr bwMode="auto">
          <a:xfrm>
            <a:off x="2890838" y="1712913"/>
            <a:ext cx="5492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i="1"/>
              <a:t>D</a:t>
            </a:r>
            <a:r>
              <a:rPr lang="en-US" b="1" i="1" baseline="-25000"/>
              <a:t>40</a:t>
            </a:r>
          </a:p>
        </p:txBody>
      </p:sp>
      <p:sp>
        <p:nvSpPr>
          <p:cNvPr id="323607" name="Line 23"/>
          <p:cNvSpPr>
            <a:spLocks noChangeShapeType="1"/>
          </p:cNvSpPr>
          <p:nvPr/>
        </p:nvSpPr>
        <p:spPr bwMode="auto">
          <a:xfrm>
            <a:off x="3684588" y="2160588"/>
            <a:ext cx="1852612" cy="3300412"/>
          </a:xfrm>
          <a:prstGeom prst="line">
            <a:avLst/>
          </a:prstGeom>
          <a:noFill/>
          <a:ln w="508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3608" name="Line 24"/>
          <p:cNvSpPr>
            <a:spLocks noChangeShapeType="1"/>
          </p:cNvSpPr>
          <p:nvPr/>
        </p:nvSpPr>
        <p:spPr bwMode="auto">
          <a:xfrm flipV="1">
            <a:off x="4343400" y="3341688"/>
            <a:ext cx="0" cy="259556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3609" name="Oval 25"/>
          <p:cNvSpPr>
            <a:spLocks noChangeArrowheads="1"/>
          </p:cNvSpPr>
          <p:nvPr/>
        </p:nvSpPr>
        <p:spPr bwMode="auto">
          <a:xfrm>
            <a:off x="4267200" y="32766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3610" name="Rectangle 26"/>
          <p:cNvSpPr>
            <a:spLocks noChangeArrowheads="1"/>
          </p:cNvSpPr>
          <p:nvPr/>
        </p:nvSpPr>
        <p:spPr bwMode="auto">
          <a:xfrm>
            <a:off x="3424238" y="1712913"/>
            <a:ext cx="5492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i="1"/>
              <a:t>D</a:t>
            </a:r>
            <a:r>
              <a:rPr lang="en-US" b="1" i="1" baseline="-25000"/>
              <a:t>60</a:t>
            </a:r>
          </a:p>
        </p:txBody>
      </p:sp>
      <p:sp>
        <p:nvSpPr>
          <p:cNvPr id="323611" name="Line 27"/>
          <p:cNvSpPr>
            <a:spLocks noChangeShapeType="1"/>
          </p:cNvSpPr>
          <p:nvPr/>
        </p:nvSpPr>
        <p:spPr bwMode="auto">
          <a:xfrm>
            <a:off x="4217988" y="2160588"/>
            <a:ext cx="1852612" cy="3300412"/>
          </a:xfrm>
          <a:prstGeom prst="line">
            <a:avLst/>
          </a:prstGeom>
          <a:noFill/>
          <a:ln w="508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3612" name="Line 28"/>
          <p:cNvSpPr>
            <a:spLocks noChangeShapeType="1"/>
          </p:cNvSpPr>
          <p:nvPr/>
        </p:nvSpPr>
        <p:spPr bwMode="auto">
          <a:xfrm flipV="1">
            <a:off x="5181600" y="3875088"/>
            <a:ext cx="0" cy="206216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3613" name="Line 29"/>
          <p:cNvSpPr>
            <a:spLocks noChangeShapeType="1"/>
          </p:cNvSpPr>
          <p:nvPr/>
        </p:nvSpPr>
        <p:spPr bwMode="auto">
          <a:xfrm flipV="1">
            <a:off x="6019800" y="4256088"/>
            <a:ext cx="0" cy="171926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3614" name="Line 30"/>
          <p:cNvSpPr>
            <a:spLocks noChangeShapeType="1"/>
          </p:cNvSpPr>
          <p:nvPr/>
        </p:nvSpPr>
        <p:spPr bwMode="auto">
          <a:xfrm>
            <a:off x="4751388" y="2160588"/>
            <a:ext cx="1852612" cy="3300412"/>
          </a:xfrm>
          <a:prstGeom prst="line">
            <a:avLst/>
          </a:prstGeom>
          <a:noFill/>
          <a:ln w="508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3615" name="Oval 31"/>
          <p:cNvSpPr>
            <a:spLocks noChangeArrowheads="1"/>
          </p:cNvSpPr>
          <p:nvPr/>
        </p:nvSpPr>
        <p:spPr bwMode="auto">
          <a:xfrm>
            <a:off x="5105400" y="38100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3616" name="Oval 32"/>
          <p:cNvSpPr>
            <a:spLocks noChangeArrowheads="1"/>
          </p:cNvSpPr>
          <p:nvPr/>
        </p:nvSpPr>
        <p:spPr bwMode="auto">
          <a:xfrm>
            <a:off x="5943600" y="42672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3617" name="Rectangle 33"/>
          <p:cNvSpPr>
            <a:spLocks noChangeArrowheads="1"/>
          </p:cNvSpPr>
          <p:nvPr/>
        </p:nvSpPr>
        <p:spPr bwMode="auto">
          <a:xfrm>
            <a:off x="3957638" y="1712913"/>
            <a:ext cx="5492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i="1"/>
              <a:t>D</a:t>
            </a:r>
            <a:r>
              <a:rPr lang="en-US" b="1" i="1" baseline="-25000"/>
              <a:t>80</a:t>
            </a:r>
          </a:p>
        </p:txBody>
      </p:sp>
      <p:sp>
        <p:nvSpPr>
          <p:cNvPr id="323618" name="Rectangle 34"/>
          <p:cNvSpPr>
            <a:spLocks noChangeArrowheads="1"/>
          </p:cNvSpPr>
          <p:nvPr/>
        </p:nvSpPr>
        <p:spPr bwMode="auto">
          <a:xfrm>
            <a:off x="4567238" y="1712913"/>
            <a:ext cx="6413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i="1"/>
              <a:t>D</a:t>
            </a:r>
            <a:r>
              <a:rPr lang="en-US" b="1" i="1" baseline="-25000"/>
              <a:t>100</a:t>
            </a:r>
          </a:p>
        </p:txBody>
      </p:sp>
      <p:sp>
        <p:nvSpPr>
          <p:cNvPr id="323621" name="Rectangle 37"/>
          <p:cNvSpPr>
            <a:spLocks noChangeArrowheads="1"/>
          </p:cNvSpPr>
          <p:nvPr/>
        </p:nvSpPr>
        <p:spPr bwMode="auto">
          <a:xfrm>
            <a:off x="5451475" y="1754188"/>
            <a:ext cx="3557588" cy="1323975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600" b="1"/>
              <a:t>A curva de demanda de mercado</a:t>
            </a:r>
          </a:p>
          <a:p>
            <a:pPr algn="ctr"/>
            <a:r>
              <a:rPr lang="en-US" sz="1600" b="1"/>
              <a:t>é formada pela união dos pontos </a:t>
            </a:r>
          </a:p>
          <a:p>
            <a:pPr algn="ctr"/>
            <a:r>
              <a:rPr lang="en-US" sz="1600" b="1"/>
              <a:t>relevantes das curvas de demanda</a:t>
            </a:r>
          </a:p>
          <a:p>
            <a:pPr algn="ctr"/>
            <a:r>
              <a:rPr lang="en-US" sz="1600" b="1"/>
              <a:t>originais.  Ela é relativamente </a:t>
            </a:r>
          </a:p>
          <a:p>
            <a:pPr algn="ctr"/>
            <a:r>
              <a:rPr lang="en-US" sz="1600" b="1"/>
              <a:t>mais elástica.</a:t>
            </a:r>
            <a:endParaRPr lang="en-US" sz="1800" b="1">
              <a:latin typeface="Times New Roman" pitchFamily="18" charset="0"/>
            </a:endParaRPr>
          </a:p>
        </p:txBody>
      </p:sp>
      <p:sp>
        <p:nvSpPr>
          <p:cNvPr id="323622" name="Text Box 38"/>
          <p:cNvSpPr txBox="1">
            <a:spLocks noChangeArrowheads="1"/>
          </p:cNvSpPr>
          <p:nvPr/>
        </p:nvSpPr>
        <p:spPr bwMode="auto">
          <a:xfrm>
            <a:off x="6573838" y="3144838"/>
            <a:ext cx="2352675" cy="1323975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b="1"/>
              <a:t>Externalidade de </a:t>
            </a:r>
          </a:p>
          <a:p>
            <a:pPr algn="ctr"/>
            <a:r>
              <a:rPr lang="en-US" b="1"/>
              <a:t>difusão positiva: </a:t>
            </a:r>
          </a:p>
          <a:p>
            <a:pPr algn="ctr"/>
            <a:r>
              <a:rPr lang="en-US" b="1"/>
              <a:t>efeito cumulativo </a:t>
            </a:r>
          </a:p>
          <a:p>
            <a:pPr algn="ctr"/>
            <a:r>
              <a:rPr lang="en-US" b="1"/>
              <a:t>de consumo</a:t>
            </a:r>
            <a:endParaRPr lang="en-US" sz="2300" b="1"/>
          </a:p>
        </p:txBody>
      </p:sp>
      <p:sp>
        <p:nvSpPr>
          <p:cNvPr id="323624" name="Rectangle 4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Externalidades de difusão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49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4AED82DC-FC24-4E18-A9C8-6E5D0D973F42}" type="slidenum">
              <a:rPr lang="en-US"/>
              <a:pPr/>
              <a:t>61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325634" name="Line 2"/>
          <p:cNvSpPr>
            <a:spLocks noChangeShapeType="1"/>
          </p:cNvSpPr>
          <p:nvPr/>
        </p:nvSpPr>
        <p:spPr bwMode="auto">
          <a:xfrm>
            <a:off x="2312988" y="2236788"/>
            <a:ext cx="4062412" cy="2309812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5635" name="Rectangle 3"/>
          <p:cNvSpPr>
            <a:spLocks noChangeArrowheads="1"/>
          </p:cNvSpPr>
          <p:nvPr/>
        </p:nvSpPr>
        <p:spPr bwMode="auto">
          <a:xfrm>
            <a:off x="6380163" y="4594225"/>
            <a:ext cx="13255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Demanda</a:t>
            </a:r>
          </a:p>
        </p:txBody>
      </p:sp>
      <p:sp>
        <p:nvSpPr>
          <p:cNvPr id="325637" name="Rectangle 5"/>
          <p:cNvSpPr>
            <a:spLocks noChangeArrowheads="1"/>
          </p:cNvSpPr>
          <p:nvPr/>
        </p:nvSpPr>
        <p:spPr bwMode="auto">
          <a:xfrm>
            <a:off x="3124200" y="617855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5638" name="Line 6"/>
          <p:cNvSpPr>
            <a:spLocks noChangeShapeType="1"/>
          </p:cNvSpPr>
          <p:nvPr/>
        </p:nvSpPr>
        <p:spPr bwMode="auto">
          <a:xfrm>
            <a:off x="2209800" y="1716088"/>
            <a:ext cx="0" cy="4265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5639" name="Line 7"/>
          <p:cNvSpPr>
            <a:spLocks noChangeShapeType="1"/>
          </p:cNvSpPr>
          <p:nvPr/>
        </p:nvSpPr>
        <p:spPr bwMode="auto">
          <a:xfrm>
            <a:off x="2238375" y="5969000"/>
            <a:ext cx="4276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5640" name="Rectangle 8"/>
          <p:cNvSpPr>
            <a:spLocks noChangeArrowheads="1"/>
          </p:cNvSpPr>
          <p:nvPr/>
        </p:nvSpPr>
        <p:spPr bwMode="auto">
          <a:xfrm>
            <a:off x="6667500" y="5556250"/>
            <a:ext cx="22891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Quantidade</a:t>
            </a:r>
          </a:p>
          <a:p>
            <a:r>
              <a:rPr lang="en-US" sz="1800" b="1"/>
              <a:t> (milhares por mês)</a:t>
            </a:r>
          </a:p>
        </p:txBody>
      </p:sp>
      <p:sp>
        <p:nvSpPr>
          <p:cNvPr id="325641" name="Rectangle 9"/>
          <p:cNvSpPr>
            <a:spLocks noChangeArrowheads="1"/>
          </p:cNvSpPr>
          <p:nvPr/>
        </p:nvSpPr>
        <p:spPr bwMode="auto">
          <a:xfrm>
            <a:off x="558800" y="1670050"/>
            <a:ext cx="1565275" cy="912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/>
              <a:t>Preço</a:t>
            </a:r>
          </a:p>
          <a:p>
            <a:pPr algn="r"/>
            <a:r>
              <a:rPr lang="en-US" sz="1800" b="1"/>
              <a:t>(dólares por </a:t>
            </a:r>
          </a:p>
          <a:p>
            <a:pPr algn="r"/>
            <a:r>
              <a:rPr lang="en-US" sz="1800" b="1"/>
              <a:t>unidade)</a:t>
            </a:r>
          </a:p>
        </p:txBody>
      </p:sp>
      <p:sp>
        <p:nvSpPr>
          <p:cNvPr id="325642" name="Line 10"/>
          <p:cNvSpPr>
            <a:spLocks noChangeShapeType="1"/>
          </p:cNvSpPr>
          <p:nvPr/>
        </p:nvSpPr>
        <p:spPr bwMode="auto">
          <a:xfrm>
            <a:off x="2541588" y="2160588"/>
            <a:ext cx="1852612" cy="3300412"/>
          </a:xfrm>
          <a:prstGeom prst="line">
            <a:avLst/>
          </a:prstGeom>
          <a:noFill/>
          <a:ln w="508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5643" name="Rectangle 11"/>
          <p:cNvSpPr>
            <a:spLocks noChangeArrowheads="1"/>
          </p:cNvSpPr>
          <p:nvPr/>
        </p:nvSpPr>
        <p:spPr bwMode="auto">
          <a:xfrm>
            <a:off x="2205038" y="1712913"/>
            <a:ext cx="5492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i="1"/>
              <a:t>D</a:t>
            </a:r>
            <a:r>
              <a:rPr lang="en-US" b="1" i="1" baseline="-25000"/>
              <a:t>20</a:t>
            </a:r>
          </a:p>
        </p:txBody>
      </p:sp>
      <p:sp>
        <p:nvSpPr>
          <p:cNvPr id="325644" name="Rectangle 12"/>
          <p:cNvSpPr>
            <a:spLocks noChangeArrowheads="1"/>
          </p:cNvSpPr>
          <p:nvPr/>
        </p:nvSpPr>
        <p:spPr bwMode="auto">
          <a:xfrm>
            <a:off x="2417763" y="5922963"/>
            <a:ext cx="434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20</a:t>
            </a:r>
          </a:p>
        </p:txBody>
      </p:sp>
      <p:sp>
        <p:nvSpPr>
          <p:cNvPr id="325645" name="Rectangle 13"/>
          <p:cNvSpPr>
            <a:spLocks noChangeArrowheads="1"/>
          </p:cNvSpPr>
          <p:nvPr/>
        </p:nvSpPr>
        <p:spPr bwMode="auto">
          <a:xfrm>
            <a:off x="3259138" y="5922963"/>
            <a:ext cx="434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40</a:t>
            </a:r>
          </a:p>
        </p:txBody>
      </p:sp>
      <p:sp>
        <p:nvSpPr>
          <p:cNvPr id="325646" name="Rectangle 14"/>
          <p:cNvSpPr>
            <a:spLocks noChangeArrowheads="1"/>
          </p:cNvSpPr>
          <p:nvPr/>
        </p:nvSpPr>
        <p:spPr bwMode="auto">
          <a:xfrm>
            <a:off x="4102100" y="5922963"/>
            <a:ext cx="434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60</a:t>
            </a:r>
          </a:p>
        </p:txBody>
      </p:sp>
      <p:sp>
        <p:nvSpPr>
          <p:cNvPr id="325647" name="Rectangle 15"/>
          <p:cNvSpPr>
            <a:spLocks noChangeArrowheads="1"/>
          </p:cNvSpPr>
          <p:nvPr/>
        </p:nvSpPr>
        <p:spPr bwMode="auto">
          <a:xfrm>
            <a:off x="3962400" y="617855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5648" name="Rectangle 16"/>
          <p:cNvSpPr>
            <a:spLocks noChangeArrowheads="1"/>
          </p:cNvSpPr>
          <p:nvPr/>
        </p:nvSpPr>
        <p:spPr bwMode="auto">
          <a:xfrm>
            <a:off x="4943475" y="5922963"/>
            <a:ext cx="434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80</a:t>
            </a:r>
          </a:p>
        </p:txBody>
      </p:sp>
      <p:sp>
        <p:nvSpPr>
          <p:cNvPr id="325649" name="Rectangle 17"/>
          <p:cNvSpPr>
            <a:spLocks noChangeArrowheads="1"/>
          </p:cNvSpPr>
          <p:nvPr/>
        </p:nvSpPr>
        <p:spPr bwMode="auto">
          <a:xfrm>
            <a:off x="5786438" y="5922963"/>
            <a:ext cx="5191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/>
              <a:t>100</a:t>
            </a:r>
          </a:p>
        </p:txBody>
      </p:sp>
      <p:sp>
        <p:nvSpPr>
          <p:cNvPr id="325650" name="Line 18"/>
          <p:cNvSpPr>
            <a:spLocks noChangeShapeType="1"/>
          </p:cNvSpPr>
          <p:nvPr/>
        </p:nvSpPr>
        <p:spPr bwMode="auto">
          <a:xfrm flipV="1">
            <a:off x="2667000" y="2427288"/>
            <a:ext cx="0" cy="352901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5651" name="Oval 19"/>
          <p:cNvSpPr>
            <a:spLocks noChangeArrowheads="1"/>
          </p:cNvSpPr>
          <p:nvPr/>
        </p:nvSpPr>
        <p:spPr bwMode="auto">
          <a:xfrm>
            <a:off x="2590800" y="23622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5652" name="Line 20"/>
          <p:cNvSpPr>
            <a:spLocks noChangeShapeType="1"/>
          </p:cNvSpPr>
          <p:nvPr/>
        </p:nvSpPr>
        <p:spPr bwMode="auto">
          <a:xfrm>
            <a:off x="3074988" y="2160588"/>
            <a:ext cx="1852612" cy="3300412"/>
          </a:xfrm>
          <a:prstGeom prst="line">
            <a:avLst/>
          </a:prstGeom>
          <a:noFill/>
          <a:ln w="508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5653" name="Line 21"/>
          <p:cNvSpPr>
            <a:spLocks noChangeShapeType="1"/>
          </p:cNvSpPr>
          <p:nvPr/>
        </p:nvSpPr>
        <p:spPr bwMode="auto">
          <a:xfrm flipV="1">
            <a:off x="3505200" y="2808288"/>
            <a:ext cx="0" cy="310991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5654" name="Oval 22"/>
          <p:cNvSpPr>
            <a:spLocks noChangeArrowheads="1"/>
          </p:cNvSpPr>
          <p:nvPr/>
        </p:nvSpPr>
        <p:spPr bwMode="auto">
          <a:xfrm>
            <a:off x="3429000" y="28194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5655" name="Rectangle 23"/>
          <p:cNvSpPr>
            <a:spLocks noChangeArrowheads="1"/>
          </p:cNvSpPr>
          <p:nvPr/>
        </p:nvSpPr>
        <p:spPr bwMode="auto">
          <a:xfrm>
            <a:off x="2890838" y="1712913"/>
            <a:ext cx="5492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i="1"/>
              <a:t>D</a:t>
            </a:r>
            <a:r>
              <a:rPr lang="en-US" b="1" i="1" baseline="-25000"/>
              <a:t>40</a:t>
            </a:r>
          </a:p>
        </p:txBody>
      </p:sp>
      <p:sp>
        <p:nvSpPr>
          <p:cNvPr id="325656" name="Line 24"/>
          <p:cNvSpPr>
            <a:spLocks noChangeShapeType="1"/>
          </p:cNvSpPr>
          <p:nvPr/>
        </p:nvSpPr>
        <p:spPr bwMode="auto">
          <a:xfrm>
            <a:off x="3684588" y="2160588"/>
            <a:ext cx="1852612" cy="3300412"/>
          </a:xfrm>
          <a:prstGeom prst="line">
            <a:avLst/>
          </a:prstGeom>
          <a:noFill/>
          <a:ln w="508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5657" name="Line 25"/>
          <p:cNvSpPr>
            <a:spLocks noChangeShapeType="1"/>
          </p:cNvSpPr>
          <p:nvPr/>
        </p:nvSpPr>
        <p:spPr bwMode="auto">
          <a:xfrm flipV="1">
            <a:off x="4343400" y="3341688"/>
            <a:ext cx="0" cy="259556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5658" name="Oval 26"/>
          <p:cNvSpPr>
            <a:spLocks noChangeArrowheads="1"/>
          </p:cNvSpPr>
          <p:nvPr/>
        </p:nvSpPr>
        <p:spPr bwMode="auto">
          <a:xfrm>
            <a:off x="4267200" y="32766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5659" name="Rectangle 27"/>
          <p:cNvSpPr>
            <a:spLocks noChangeArrowheads="1"/>
          </p:cNvSpPr>
          <p:nvPr/>
        </p:nvSpPr>
        <p:spPr bwMode="auto">
          <a:xfrm>
            <a:off x="3424238" y="1712913"/>
            <a:ext cx="5492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i="1"/>
              <a:t>D</a:t>
            </a:r>
            <a:r>
              <a:rPr lang="en-US" b="1" i="1" baseline="-25000"/>
              <a:t>60</a:t>
            </a:r>
          </a:p>
        </p:txBody>
      </p:sp>
      <p:sp>
        <p:nvSpPr>
          <p:cNvPr id="325660" name="Line 28"/>
          <p:cNvSpPr>
            <a:spLocks noChangeShapeType="1"/>
          </p:cNvSpPr>
          <p:nvPr/>
        </p:nvSpPr>
        <p:spPr bwMode="auto">
          <a:xfrm>
            <a:off x="4217988" y="2160588"/>
            <a:ext cx="1852612" cy="3300412"/>
          </a:xfrm>
          <a:prstGeom prst="line">
            <a:avLst/>
          </a:prstGeom>
          <a:noFill/>
          <a:ln w="508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5662" name="Line 30"/>
          <p:cNvSpPr>
            <a:spLocks noChangeShapeType="1"/>
          </p:cNvSpPr>
          <p:nvPr/>
        </p:nvSpPr>
        <p:spPr bwMode="auto">
          <a:xfrm flipV="1">
            <a:off x="6019800" y="4256088"/>
            <a:ext cx="0" cy="171926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5663" name="Line 31"/>
          <p:cNvSpPr>
            <a:spLocks noChangeShapeType="1"/>
          </p:cNvSpPr>
          <p:nvPr/>
        </p:nvSpPr>
        <p:spPr bwMode="auto">
          <a:xfrm>
            <a:off x="4751388" y="2160588"/>
            <a:ext cx="1852612" cy="3300412"/>
          </a:xfrm>
          <a:prstGeom prst="line">
            <a:avLst/>
          </a:prstGeom>
          <a:noFill/>
          <a:ln w="508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5664" name="Oval 32"/>
          <p:cNvSpPr>
            <a:spLocks noChangeArrowheads="1"/>
          </p:cNvSpPr>
          <p:nvPr/>
        </p:nvSpPr>
        <p:spPr bwMode="auto">
          <a:xfrm>
            <a:off x="5076825" y="3781425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5665" name="Oval 33"/>
          <p:cNvSpPr>
            <a:spLocks noChangeArrowheads="1"/>
          </p:cNvSpPr>
          <p:nvPr/>
        </p:nvSpPr>
        <p:spPr bwMode="auto">
          <a:xfrm>
            <a:off x="5943600" y="42672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5666" name="Rectangle 34"/>
          <p:cNvSpPr>
            <a:spLocks noChangeArrowheads="1"/>
          </p:cNvSpPr>
          <p:nvPr/>
        </p:nvSpPr>
        <p:spPr bwMode="auto">
          <a:xfrm>
            <a:off x="3957638" y="1712913"/>
            <a:ext cx="5492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i="1"/>
              <a:t>D</a:t>
            </a:r>
            <a:r>
              <a:rPr lang="en-US" b="1" i="1" baseline="-25000"/>
              <a:t>80</a:t>
            </a:r>
          </a:p>
        </p:txBody>
      </p:sp>
      <p:sp>
        <p:nvSpPr>
          <p:cNvPr id="325667" name="Rectangle 35"/>
          <p:cNvSpPr>
            <a:spLocks noChangeArrowheads="1"/>
          </p:cNvSpPr>
          <p:nvPr/>
        </p:nvSpPr>
        <p:spPr bwMode="auto">
          <a:xfrm>
            <a:off x="4567238" y="1712913"/>
            <a:ext cx="6413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i="1"/>
              <a:t>D</a:t>
            </a:r>
            <a:r>
              <a:rPr lang="en-US" b="1" i="1" baseline="-25000"/>
              <a:t>100</a:t>
            </a:r>
          </a:p>
        </p:txBody>
      </p:sp>
      <p:sp>
        <p:nvSpPr>
          <p:cNvPr id="325669" name="Rectangle 37"/>
          <p:cNvSpPr>
            <a:spLocks noChangeArrowheads="1"/>
          </p:cNvSpPr>
          <p:nvPr/>
        </p:nvSpPr>
        <p:spPr bwMode="auto">
          <a:xfrm>
            <a:off x="1038225" y="5026025"/>
            <a:ext cx="1204913" cy="727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400" b="1"/>
              <a:t>Efeito puro</a:t>
            </a:r>
          </a:p>
          <a:p>
            <a:pPr algn="ctr"/>
            <a:r>
              <a:rPr lang="en-US" sz="1400" b="1"/>
              <a:t>da variação </a:t>
            </a:r>
          </a:p>
          <a:p>
            <a:pPr algn="ctr"/>
            <a:r>
              <a:rPr lang="en-US" sz="1400" b="1"/>
              <a:t>no preço</a:t>
            </a:r>
          </a:p>
        </p:txBody>
      </p:sp>
      <p:sp>
        <p:nvSpPr>
          <p:cNvPr id="325670" name="Line 38"/>
          <p:cNvSpPr>
            <a:spLocks noChangeShapeType="1"/>
          </p:cNvSpPr>
          <p:nvPr/>
        </p:nvSpPr>
        <p:spPr bwMode="auto">
          <a:xfrm>
            <a:off x="1989138" y="5411788"/>
            <a:ext cx="1585912" cy="369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5671" name="Line 39"/>
          <p:cNvSpPr>
            <a:spLocks noChangeShapeType="1"/>
          </p:cNvSpPr>
          <p:nvPr/>
        </p:nvSpPr>
        <p:spPr bwMode="auto">
          <a:xfrm flipV="1">
            <a:off x="3962400" y="4708525"/>
            <a:ext cx="0" cy="1319213"/>
          </a:xfrm>
          <a:prstGeom prst="line">
            <a:avLst/>
          </a:prstGeom>
          <a:noFill/>
          <a:ln w="25400">
            <a:solidFill>
              <a:srgbClr val="FF33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5673" name="Line 41"/>
          <p:cNvSpPr>
            <a:spLocks noChangeShapeType="1"/>
          </p:cNvSpPr>
          <p:nvPr/>
        </p:nvSpPr>
        <p:spPr bwMode="auto">
          <a:xfrm>
            <a:off x="2224088" y="4719638"/>
            <a:ext cx="1725612" cy="0"/>
          </a:xfrm>
          <a:prstGeom prst="line">
            <a:avLst/>
          </a:prstGeom>
          <a:noFill/>
          <a:ln w="25400">
            <a:solidFill>
              <a:srgbClr val="FF33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5674" name="Rectangle 42"/>
          <p:cNvSpPr>
            <a:spLocks noChangeArrowheads="1"/>
          </p:cNvSpPr>
          <p:nvPr/>
        </p:nvSpPr>
        <p:spPr bwMode="auto">
          <a:xfrm>
            <a:off x="3748088" y="5937250"/>
            <a:ext cx="434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rgbClr val="FF3300"/>
                </a:solidFill>
              </a:rPr>
              <a:t>48</a:t>
            </a:r>
          </a:p>
        </p:txBody>
      </p:sp>
      <p:sp>
        <p:nvSpPr>
          <p:cNvPr id="325675" name="Oval 43"/>
          <p:cNvSpPr>
            <a:spLocks noChangeArrowheads="1"/>
          </p:cNvSpPr>
          <p:nvPr/>
        </p:nvSpPr>
        <p:spPr bwMode="auto">
          <a:xfrm>
            <a:off x="3886200" y="4643438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5676" name="Line 44"/>
          <p:cNvSpPr>
            <a:spLocks noChangeShapeType="1"/>
          </p:cNvSpPr>
          <p:nvPr/>
        </p:nvSpPr>
        <p:spPr bwMode="auto">
          <a:xfrm>
            <a:off x="3519488" y="5791200"/>
            <a:ext cx="4302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5677" name="Rectangle 45"/>
          <p:cNvSpPr>
            <a:spLocks noChangeArrowheads="1"/>
          </p:cNvSpPr>
          <p:nvPr/>
        </p:nvSpPr>
        <p:spPr bwMode="auto">
          <a:xfrm>
            <a:off x="5508625" y="1385888"/>
            <a:ext cx="3367088" cy="156845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600" b="1"/>
              <a:t>Suponha uma queda no preço </a:t>
            </a:r>
          </a:p>
          <a:p>
            <a:pPr algn="ctr"/>
            <a:r>
              <a:rPr lang="en-US" sz="1600" b="1"/>
              <a:t>de $30 para $20. Na ausência do </a:t>
            </a:r>
          </a:p>
          <a:p>
            <a:pPr algn="ctr"/>
            <a:r>
              <a:rPr lang="en-US" sz="1600" b="1"/>
              <a:t>efeito cumulativo de consumo, </a:t>
            </a:r>
          </a:p>
          <a:p>
            <a:pPr algn="ctr"/>
            <a:r>
              <a:rPr lang="en-US" sz="1600" b="1"/>
              <a:t>a quantidade demandada </a:t>
            </a:r>
          </a:p>
          <a:p>
            <a:pPr algn="ctr"/>
            <a:r>
              <a:rPr lang="en-US" sz="1600" b="1"/>
              <a:t>aumentaria para apenas </a:t>
            </a:r>
          </a:p>
          <a:p>
            <a:pPr algn="ctr"/>
            <a:r>
              <a:rPr lang="en-US" sz="1600" b="1"/>
              <a:t>48.000.</a:t>
            </a:r>
            <a:endParaRPr lang="en-US" sz="1800" b="1">
              <a:latin typeface="Times New Roman" pitchFamily="18" charset="0"/>
            </a:endParaRPr>
          </a:p>
        </p:txBody>
      </p:sp>
      <p:sp>
        <p:nvSpPr>
          <p:cNvPr id="325672" name="Rectangle 40"/>
          <p:cNvSpPr>
            <a:spLocks noChangeArrowheads="1"/>
          </p:cNvSpPr>
          <p:nvPr/>
        </p:nvSpPr>
        <p:spPr bwMode="auto">
          <a:xfrm>
            <a:off x="1595438" y="4562475"/>
            <a:ext cx="6508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sz="1800" b="1">
                <a:solidFill>
                  <a:srgbClr val="FF3300"/>
                </a:solidFill>
              </a:rPr>
              <a:t>$20</a:t>
            </a:r>
          </a:p>
        </p:txBody>
      </p:sp>
      <p:sp>
        <p:nvSpPr>
          <p:cNvPr id="325678" name="Line 46"/>
          <p:cNvSpPr>
            <a:spLocks noChangeShapeType="1"/>
          </p:cNvSpPr>
          <p:nvPr/>
        </p:nvSpPr>
        <p:spPr bwMode="auto">
          <a:xfrm flipH="1">
            <a:off x="2228850" y="2933700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325680" name="Rectangle 48"/>
          <p:cNvSpPr>
            <a:spLocks noChangeArrowheads="1"/>
          </p:cNvSpPr>
          <p:nvPr/>
        </p:nvSpPr>
        <p:spPr bwMode="auto">
          <a:xfrm>
            <a:off x="1614488" y="2790825"/>
            <a:ext cx="6508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sz="1800" b="1"/>
              <a:t>$30</a:t>
            </a:r>
            <a:endParaRPr lang="en-US" sz="1800" b="1">
              <a:solidFill>
                <a:srgbClr val="FF3300"/>
              </a:solidFill>
            </a:endParaRPr>
          </a:p>
        </p:txBody>
      </p:sp>
      <p:sp>
        <p:nvSpPr>
          <p:cNvPr id="325682" name="Line 50"/>
          <p:cNvSpPr>
            <a:spLocks noChangeShapeType="1"/>
          </p:cNvSpPr>
          <p:nvPr/>
        </p:nvSpPr>
        <p:spPr bwMode="auto">
          <a:xfrm flipV="1">
            <a:off x="5153025" y="3875088"/>
            <a:ext cx="0" cy="206216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5683" name="Text Box 51"/>
          <p:cNvSpPr txBox="1">
            <a:spLocks noChangeArrowheads="1"/>
          </p:cNvSpPr>
          <p:nvPr/>
        </p:nvSpPr>
        <p:spPr bwMode="auto">
          <a:xfrm>
            <a:off x="6630988" y="3119438"/>
            <a:ext cx="2352675" cy="1323975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b="1"/>
              <a:t>Externalidade de </a:t>
            </a:r>
          </a:p>
          <a:p>
            <a:pPr algn="ctr"/>
            <a:r>
              <a:rPr lang="en-US" b="1"/>
              <a:t>difusão positiva: </a:t>
            </a:r>
          </a:p>
          <a:p>
            <a:pPr algn="ctr"/>
            <a:r>
              <a:rPr lang="en-US" b="1"/>
              <a:t>efeito cumulativo </a:t>
            </a:r>
          </a:p>
          <a:p>
            <a:pPr algn="ctr"/>
            <a:r>
              <a:rPr lang="en-US" b="1"/>
              <a:t>de consumo</a:t>
            </a:r>
            <a:endParaRPr lang="en-US" sz="2300" b="1"/>
          </a:p>
        </p:txBody>
      </p:sp>
      <p:sp>
        <p:nvSpPr>
          <p:cNvPr id="325685" name="Rectangle 5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Externalidades de difusão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5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7603BBBE-6647-4645-9C35-5F597AEEF907}" type="slidenum">
              <a:rPr lang="en-US"/>
              <a:pPr/>
              <a:t>62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327725" name="Line 45"/>
          <p:cNvSpPr>
            <a:spLocks noChangeShapeType="1"/>
          </p:cNvSpPr>
          <p:nvPr/>
        </p:nvSpPr>
        <p:spPr bwMode="auto">
          <a:xfrm>
            <a:off x="2224088" y="4719638"/>
            <a:ext cx="2944812" cy="0"/>
          </a:xfrm>
          <a:prstGeom prst="line">
            <a:avLst/>
          </a:prstGeom>
          <a:noFill/>
          <a:ln w="25400">
            <a:solidFill>
              <a:srgbClr val="FF33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7682" name="Line 2"/>
          <p:cNvSpPr>
            <a:spLocks noChangeShapeType="1"/>
          </p:cNvSpPr>
          <p:nvPr/>
        </p:nvSpPr>
        <p:spPr bwMode="auto">
          <a:xfrm>
            <a:off x="2312988" y="2236788"/>
            <a:ext cx="4062412" cy="2309812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7683" name="Rectangle 3"/>
          <p:cNvSpPr>
            <a:spLocks noChangeArrowheads="1"/>
          </p:cNvSpPr>
          <p:nvPr/>
        </p:nvSpPr>
        <p:spPr bwMode="auto">
          <a:xfrm>
            <a:off x="6342063" y="4492625"/>
            <a:ext cx="13255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Demanda</a:t>
            </a:r>
          </a:p>
        </p:txBody>
      </p:sp>
      <p:sp>
        <p:nvSpPr>
          <p:cNvPr id="327685" name="Rectangle 5"/>
          <p:cNvSpPr>
            <a:spLocks noChangeArrowheads="1"/>
          </p:cNvSpPr>
          <p:nvPr/>
        </p:nvSpPr>
        <p:spPr bwMode="auto">
          <a:xfrm>
            <a:off x="3124200" y="617855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7686" name="Line 6"/>
          <p:cNvSpPr>
            <a:spLocks noChangeShapeType="1"/>
          </p:cNvSpPr>
          <p:nvPr/>
        </p:nvSpPr>
        <p:spPr bwMode="auto">
          <a:xfrm>
            <a:off x="2209800" y="1716088"/>
            <a:ext cx="0" cy="4265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7687" name="Line 7"/>
          <p:cNvSpPr>
            <a:spLocks noChangeShapeType="1"/>
          </p:cNvSpPr>
          <p:nvPr/>
        </p:nvSpPr>
        <p:spPr bwMode="auto">
          <a:xfrm>
            <a:off x="2238375" y="5969000"/>
            <a:ext cx="4276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7688" name="Rectangle 8"/>
          <p:cNvSpPr>
            <a:spLocks noChangeArrowheads="1"/>
          </p:cNvSpPr>
          <p:nvPr/>
        </p:nvSpPr>
        <p:spPr bwMode="auto">
          <a:xfrm>
            <a:off x="6464300" y="5619750"/>
            <a:ext cx="22891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Quantidade</a:t>
            </a:r>
          </a:p>
          <a:p>
            <a:r>
              <a:rPr lang="en-US" sz="1800" b="1"/>
              <a:t> (milhares por mês)</a:t>
            </a:r>
          </a:p>
        </p:txBody>
      </p:sp>
      <p:sp>
        <p:nvSpPr>
          <p:cNvPr id="327689" name="Rectangle 9"/>
          <p:cNvSpPr>
            <a:spLocks noChangeArrowheads="1"/>
          </p:cNvSpPr>
          <p:nvPr/>
        </p:nvSpPr>
        <p:spPr bwMode="auto">
          <a:xfrm>
            <a:off x="558800" y="1670050"/>
            <a:ext cx="1565275" cy="912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/>
              <a:t>Preço</a:t>
            </a:r>
          </a:p>
          <a:p>
            <a:pPr algn="r"/>
            <a:r>
              <a:rPr lang="en-US" sz="1800" b="1"/>
              <a:t>(dólares por </a:t>
            </a:r>
          </a:p>
          <a:p>
            <a:pPr algn="r"/>
            <a:r>
              <a:rPr lang="en-US" sz="1800" b="1"/>
              <a:t>unidade)</a:t>
            </a:r>
          </a:p>
        </p:txBody>
      </p:sp>
      <p:sp>
        <p:nvSpPr>
          <p:cNvPr id="327690" name="Line 10"/>
          <p:cNvSpPr>
            <a:spLocks noChangeShapeType="1"/>
          </p:cNvSpPr>
          <p:nvPr/>
        </p:nvSpPr>
        <p:spPr bwMode="auto">
          <a:xfrm>
            <a:off x="2541588" y="2160588"/>
            <a:ext cx="1852612" cy="3300412"/>
          </a:xfrm>
          <a:prstGeom prst="line">
            <a:avLst/>
          </a:prstGeom>
          <a:noFill/>
          <a:ln w="508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7691" name="Rectangle 11"/>
          <p:cNvSpPr>
            <a:spLocks noChangeArrowheads="1"/>
          </p:cNvSpPr>
          <p:nvPr/>
        </p:nvSpPr>
        <p:spPr bwMode="auto">
          <a:xfrm>
            <a:off x="2205038" y="1712913"/>
            <a:ext cx="5492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i="1"/>
              <a:t>D</a:t>
            </a:r>
            <a:r>
              <a:rPr lang="en-US" b="1" i="1" baseline="-25000"/>
              <a:t>20</a:t>
            </a:r>
          </a:p>
        </p:txBody>
      </p:sp>
      <p:sp>
        <p:nvSpPr>
          <p:cNvPr id="327692" name="Rectangle 12"/>
          <p:cNvSpPr>
            <a:spLocks noChangeArrowheads="1"/>
          </p:cNvSpPr>
          <p:nvPr/>
        </p:nvSpPr>
        <p:spPr bwMode="auto">
          <a:xfrm>
            <a:off x="2417763" y="5922963"/>
            <a:ext cx="434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20</a:t>
            </a:r>
          </a:p>
        </p:txBody>
      </p:sp>
      <p:sp>
        <p:nvSpPr>
          <p:cNvPr id="327693" name="Rectangle 13"/>
          <p:cNvSpPr>
            <a:spLocks noChangeArrowheads="1"/>
          </p:cNvSpPr>
          <p:nvPr/>
        </p:nvSpPr>
        <p:spPr bwMode="auto">
          <a:xfrm>
            <a:off x="3259138" y="5922963"/>
            <a:ext cx="434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40</a:t>
            </a:r>
          </a:p>
        </p:txBody>
      </p:sp>
      <p:sp>
        <p:nvSpPr>
          <p:cNvPr id="327694" name="Rectangle 14"/>
          <p:cNvSpPr>
            <a:spLocks noChangeArrowheads="1"/>
          </p:cNvSpPr>
          <p:nvPr/>
        </p:nvSpPr>
        <p:spPr bwMode="auto">
          <a:xfrm>
            <a:off x="4102100" y="5922963"/>
            <a:ext cx="434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60</a:t>
            </a:r>
          </a:p>
        </p:txBody>
      </p:sp>
      <p:sp>
        <p:nvSpPr>
          <p:cNvPr id="327695" name="Rectangle 15"/>
          <p:cNvSpPr>
            <a:spLocks noChangeArrowheads="1"/>
          </p:cNvSpPr>
          <p:nvPr/>
        </p:nvSpPr>
        <p:spPr bwMode="auto">
          <a:xfrm>
            <a:off x="3962400" y="617855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7696" name="Rectangle 16"/>
          <p:cNvSpPr>
            <a:spLocks noChangeArrowheads="1"/>
          </p:cNvSpPr>
          <p:nvPr/>
        </p:nvSpPr>
        <p:spPr bwMode="auto">
          <a:xfrm>
            <a:off x="4943475" y="5922963"/>
            <a:ext cx="434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80</a:t>
            </a:r>
          </a:p>
        </p:txBody>
      </p:sp>
      <p:sp>
        <p:nvSpPr>
          <p:cNvPr id="327697" name="Rectangle 17"/>
          <p:cNvSpPr>
            <a:spLocks noChangeArrowheads="1"/>
          </p:cNvSpPr>
          <p:nvPr/>
        </p:nvSpPr>
        <p:spPr bwMode="auto">
          <a:xfrm>
            <a:off x="5786438" y="5922963"/>
            <a:ext cx="5191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/>
              <a:t>100</a:t>
            </a:r>
          </a:p>
        </p:txBody>
      </p:sp>
      <p:sp>
        <p:nvSpPr>
          <p:cNvPr id="327698" name="Line 18"/>
          <p:cNvSpPr>
            <a:spLocks noChangeShapeType="1"/>
          </p:cNvSpPr>
          <p:nvPr/>
        </p:nvSpPr>
        <p:spPr bwMode="auto">
          <a:xfrm flipV="1">
            <a:off x="2667000" y="2427288"/>
            <a:ext cx="0" cy="352901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7699" name="Oval 19"/>
          <p:cNvSpPr>
            <a:spLocks noChangeArrowheads="1"/>
          </p:cNvSpPr>
          <p:nvPr/>
        </p:nvSpPr>
        <p:spPr bwMode="auto">
          <a:xfrm>
            <a:off x="2590800" y="23622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7700" name="Line 20"/>
          <p:cNvSpPr>
            <a:spLocks noChangeShapeType="1"/>
          </p:cNvSpPr>
          <p:nvPr/>
        </p:nvSpPr>
        <p:spPr bwMode="auto">
          <a:xfrm>
            <a:off x="3074988" y="2160588"/>
            <a:ext cx="1852612" cy="3300412"/>
          </a:xfrm>
          <a:prstGeom prst="line">
            <a:avLst/>
          </a:prstGeom>
          <a:noFill/>
          <a:ln w="508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7701" name="Line 21"/>
          <p:cNvSpPr>
            <a:spLocks noChangeShapeType="1"/>
          </p:cNvSpPr>
          <p:nvPr/>
        </p:nvSpPr>
        <p:spPr bwMode="auto">
          <a:xfrm flipV="1">
            <a:off x="3505200" y="2808288"/>
            <a:ext cx="0" cy="310991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7702" name="Oval 22"/>
          <p:cNvSpPr>
            <a:spLocks noChangeArrowheads="1"/>
          </p:cNvSpPr>
          <p:nvPr/>
        </p:nvSpPr>
        <p:spPr bwMode="auto">
          <a:xfrm>
            <a:off x="3429000" y="28194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7703" name="Rectangle 23"/>
          <p:cNvSpPr>
            <a:spLocks noChangeArrowheads="1"/>
          </p:cNvSpPr>
          <p:nvPr/>
        </p:nvSpPr>
        <p:spPr bwMode="auto">
          <a:xfrm>
            <a:off x="2890838" y="1712913"/>
            <a:ext cx="5492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i="1"/>
              <a:t>D</a:t>
            </a:r>
            <a:r>
              <a:rPr lang="en-US" b="1" i="1" baseline="-25000"/>
              <a:t>40</a:t>
            </a:r>
          </a:p>
        </p:txBody>
      </p:sp>
      <p:sp>
        <p:nvSpPr>
          <p:cNvPr id="327704" name="Line 24"/>
          <p:cNvSpPr>
            <a:spLocks noChangeShapeType="1"/>
          </p:cNvSpPr>
          <p:nvPr/>
        </p:nvSpPr>
        <p:spPr bwMode="auto">
          <a:xfrm>
            <a:off x="3684588" y="2160588"/>
            <a:ext cx="1852612" cy="3300412"/>
          </a:xfrm>
          <a:prstGeom prst="line">
            <a:avLst/>
          </a:prstGeom>
          <a:noFill/>
          <a:ln w="508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7705" name="Line 25"/>
          <p:cNvSpPr>
            <a:spLocks noChangeShapeType="1"/>
          </p:cNvSpPr>
          <p:nvPr/>
        </p:nvSpPr>
        <p:spPr bwMode="auto">
          <a:xfrm flipV="1">
            <a:off x="4343400" y="3341688"/>
            <a:ext cx="0" cy="259556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7706" name="Oval 26"/>
          <p:cNvSpPr>
            <a:spLocks noChangeArrowheads="1"/>
          </p:cNvSpPr>
          <p:nvPr/>
        </p:nvSpPr>
        <p:spPr bwMode="auto">
          <a:xfrm>
            <a:off x="4267200" y="32766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7707" name="Rectangle 27"/>
          <p:cNvSpPr>
            <a:spLocks noChangeArrowheads="1"/>
          </p:cNvSpPr>
          <p:nvPr/>
        </p:nvSpPr>
        <p:spPr bwMode="auto">
          <a:xfrm>
            <a:off x="3424238" y="1712913"/>
            <a:ext cx="5492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i="1"/>
              <a:t>D</a:t>
            </a:r>
            <a:r>
              <a:rPr lang="en-US" b="1" i="1" baseline="-25000"/>
              <a:t>60</a:t>
            </a:r>
          </a:p>
        </p:txBody>
      </p:sp>
      <p:sp>
        <p:nvSpPr>
          <p:cNvPr id="327708" name="Line 28"/>
          <p:cNvSpPr>
            <a:spLocks noChangeShapeType="1"/>
          </p:cNvSpPr>
          <p:nvPr/>
        </p:nvSpPr>
        <p:spPr bwMode="auto">
          <a:xfrm>
            <a:off x="4217988" y="2160588"/>
            <a:ext cx="1852612" cy="3300412"/>
          </a:xfrm>
          <a:prstGeom prst="line">
            <a:avLst/>
          </a:prstGeom>
          <a:noFill/>
          <a:ln w="508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7709" name="Line 29"/>
          <p:cNvSpPr>
            <a:spLocks noChangeShapeType="1"/>
          </p:cNvSpPr>
          <p:nvPr/>
        </p:nvSpPr>
        <p:spPr bwMode="auto">
          <a:xfrm flipV="1">
            <a:off x="5153025" y="3875088"/>
            <a:ext cx="0" cy="206216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7710" name="Line 30"/>
          <p:cNvSpPr>
            <a:spLocks noChangeShapeType="1"/>
          </p:cNvSpPr>
          <p:nvPr/>
        </p:nvSpPr>
        <p:spPr bwMode="auto">
          <a:xfrm flipV="1">
            <a:off x="6019800" y="4256088"/>
            <a:ext cx="0" cy="171926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7711" name="Line 31"/>
          <p:cNvSpPr>
            <a:spLocks noChangeShapeType="1"/>
          </p:cNvSpPr>
          <p:nvPr/>
        </p:nvSpPr>
        <p:spPr bwMode="auto">
          <a:xfrm>
            <a:off x="4751388" y="2160588"/>
            <a:ext cx="1852612" cy="3300412"/>
          </a:xfrm>
          <a:prstGeom prst="line">
            <a:avLst/>
          </a:prstGeom>
          <a:noFill/>
          <a:ln w="508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7713" name="Oval 33"/>
          <p:cNvSpPr>
            <a:spLocks noChangeArrowheads="1"/>
          </p:cNvSpPr>
          <p:nvPr/>
        </p:nvSpPr>
        <p:spPr bwMode="auto">
          <a:xfrm>
            <a:off x="5943600" y="42672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7714" name="Rectangle 34"/>
          <p:cNvSpPr>
            <a:spLocks noChangeArrowheads="1"/>
          </p:cNvSpPr>
          <p:nvPr/>
        </p:nvSpPr>
        <p:spPr bwMode="auto">
          <a:xfrm>
            <a:off x="3957638" y="1712913"/>
            <a:ext cx="5492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i="1"/>
              <a:t>D</a:t>
            </a:r>
            <a:r>
              <a:rPr lang="en-US" b="1" i="1" baseline="-25000"/>
              <a:t>80</a:t>
            </a:r>
          </a:p>
        </p:txBody>
      </p:sp>
      <p:sp>
        <p:nvSpPr>
          <p:cNvPr id="327715" name="Rectangle 35"/>
          <p:cNvSpPr>
            <a:spLocks noChangeArrowheads="1"/>
          </p:cNvSpPr>
          <p:nvPr/>
        </p:nvSpPr>
        <p:spPr bwMode="auto">
          <a:xfrm>
            <a:off x="4567238" y="1712913"/>
            <a:ext cx="6413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i="1"/>
              <a:t>D</a:t>
            </a:r>
            <a:r>
              <a:rPr lang="en-US" b="1" i="1" baseline="-25000"/>
              <a:t>100</a:t>
            </a:r>
          </a:p>
        </p:txBody>
      </p:sp>
      <p:sp>
        <p:nvSpPr>
          <p:cNvPr id="327716" name="Rectangle 36"/>
          <p:cNvSpPr>
            <a:spLocks noChangeArrowheads="1"/>
          </p:cNvSpPr>
          <p:nvPr/>
        </p:nvSpPr>
        <p:spPr bwMode="auto">
          <a:xfrm>
            <a:off x="1035050" y="5026025"/>
            <a:ext cx="1204913" cy="727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400" b="1"/>
              <a:t>Efeito puro</a:t>
            </a:r>
          </a:p>
          <a:p>
            <a:pPr algn="ctr"/>
            <a:r>
              <a:rPr lang="en-US" sz="1400" b="1"/>
              <a:t>da variação </a:t>
            </a:r>
          </a:p>
          <a:p>
            <a:pPr algn="ctr"/>
            <a:r>
              <a:rPr lang="en-US" sz="1400" b="1"/>
              <a:t>no preço</a:t>
            </a:r>
          </a:p>
        </p:txBody>
      </p:sp>
      <p:sp>
        <p:nvSpPr>
          <p:cNvPr id="327717" name="Line 37"/>
          <p:cNvSpPr>
            <a:spLocks noChangeShapeType="1"/>
          </p:cNvSpPr>
          <p:nvPr/>
        </p:nvSpPr>
        <p:spPr bwMode="auto">
          <a:xfrm>
            <a:off x="1989138" y="5411788"/>
            <a:ext cx="1585912" cy="369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7718" name="Line 38"/>
          <p:cNvSpPr>
            <a:spLocks noChangeShapeType="1"/>
          </p:cNvSpPr>
          <p:nvPr/>
        </p:nvSpPr>
        <p:spPr bwMode="auto">
          <a:xfrm flipV="1">
            <a:off x="3962400" y="4708525"/>
            <a:ext cx="0" cy="1319213"/>
          </a:xfrm>
          <a:prstGeom prst="line">
            <a:avLst/>
          </a:prstGeom>
          <a:noFill/>
          <a:ln w="25400">
            <a:solidFill>
              <a:srgbClr val="FF33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7719" name="Rectangle 39"/>
          <p:cNvSpPr>
            <a:spLocks noChangeArrowheads="1"/>
          </p:cNvSpPr>
          <p:nvPr/>
        </p:nvSpPr>
        <p:spPr bwMode="auto">
          <a:xfrm>
            <a:off x="1595438" y="4562475"/>
            <a:ext cx="6508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sz="1800" b="1">
                <a:solidFill>
                  <a:srgbClr val="FF3300"/>
                </a:solidFill>
              </a:rPr>
              <a:t>$20</a:t>
            </a:r>
          </a:p>
        </p:txBody>
      </p:sp>
      <p:sp>
        <p:nvSpPr>
          <p:cNvPr id="327720" name="Line 40"/>
          <p:cNvSpPr>
            <a:spLocks noChangeShapeType="1"/>
          </p:cNvSpPr>
          <p:nvPr/>
        </p:nvSpPr>
        <p:spPr bwMode="auto">
          <a:xfrm>
            <a:off x="2224088" y="4719638"/>
            <a:ext cx="1725612" cy="0"/>
          </a:xfrm>
          <a:prstGeom prst="line">
            <a:avLst/>
          </a:prstGeom>
          <a:noFill/>
          <a:ln w="25400">
            <a:solidFill>
              <a:srgbClr val="FF33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7722" name="Oval 42"/>
          <p:cNvSpPr>
            <a:spLocks noChangeArrowheads="1"/>
          </p:cNvSpPr>
          <p:nvPr/>
        </p:nvSpPr>
        <p:spPr bwMode="auto">
          <a:xfrm>
            <a:off x="3886200" y="4643438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7723" name="Line 43"/>
          <p:cNvSpPr>
            <a:spLocks noChangeShapeType="1"/>
          </p:cNvSpPr>
          <p:nvPr/>
        </p:nvSpPr>
        <p:spPr bwMode="auto">
          <a:xfrm>
            <a:off x="3519488" y="5791200"/>
            <a:ext cx="4302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7726" name="Oval 46"/>
          <p:cNvSpPr>
            <a:spLocks noChangeArrowheads="1"/>
          </p:cNvSpPr>
          <p:nvPr/>
        </p:nvSpPr>
        <p:spPr bwMode="auto">
          <a:xfrm>
            <a:off x="5062538" y="4643438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7727" name="Line 47"/>
          <p:cNvSpPr>
            <a:spLocks noChangeShapeType="1"/>
          </p:cNvSpPr>
          <p:nvPr/>
        </p:nvSpPr>
        <p:spPr bwMode="auto">
          <a:xfrm>
            <a:off x="3976688" y="5786438"/>
            <a:ext cx="11922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7728" name="Rectangle 48"/>
          <p:cNvSpPr>
            <a:spLocks noChangeArrowheads="1"/>
          </p:cNvSpPr>
          <p:nvPr/>
        </p:nvSpPr>
        <p:spPr bwMode="auto">
          <a:xfrm>
            <a:off x="6842125" y="5076825"/>
            <a:ext cx="1706563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400" b="1"/>
              <a:t>Efeito cumulativo </a:t>
            </a:r>
          </a:p>
          <a:p>
            <a:pPr algn="ctr"/>
            <a:r>
              <a:rPr lang="en-US" sz="1400" b="1"/>
              <a:t>de consumo</a:t>
            </a:r>
          </a:p>
        </p:txBody>
      </p:sp>
      <p:sp>
        <p:nvSpPr>
          <p:cNvPr id="327729" name="Line 49"/>
          <p:cNvSpPr>
            <a:spLocks noChangeShapeType="1"/>
          </p:cNvSpPr>
          <p:nvPr/>
        </p:nvSpPr>
        <p:spPr bwMode="auto">
          <a:xfrm flipH="1">
            <a:off x="4719638" y="5392738"/>
            <a:ext cx="2297112" cy="3889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7730" name="Rectangle 50"/>
          <p:cNvSpPr>
            <a:spLocks noChangeArrowheads="1"/>
          </p:cNvSpPr>
          <p:nvPr/>
        </p:nvSpPr>
        <p:spPr bwMode="auto">
          <a:xfrm>
            <a:off x="5902325" y="1360488"/>
            <a:ext cx="3062288" cy="1323975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600" b="1"/>
              <a:t>Mas, à medida que o bem é </a:t>
            </a:r>
          </a:p>
          <a:p>
            <a:pPr algn="ctr"/>
            <a:r>
              <a:rPr lang="en-US" sz="1600" b="1"/>
              <a:t>comprado por mais pessoas, </a:t>
            </a:r>
          </a:p>
          <a:p>
            <a:pPr algn="ctr"/>
            <a:r>
              <a:rPr lang="en-US" sz="1600" b="1"/>
              <a:t>ele se torna uma moda,</a:t>
            </a:r>
          </a:p>
          <a:p>
            <a:pPr algn="ctr"/>
            <a:r>
              <a:rPr lang="en-US" sz="1600" b="1"/>
              <a:t>e a quantidade demandada </a:t>
            </a:r>
          </a:p>
          <a:p>
            <a:pPr algn="ctr"/>
            <a:r>
              <a:rPr lang="en-US" sz="1600" b="1"/>
              <a:t>aumenta ainda mais.</a:t>
            </a:r>
            <a:endParaRPr lang="en-US" sz="1800" b="1">
              <a:latin typeface="Times New Roman" pitchFamily="18" charset="0"/>
            </a:endParaRPr>
          </a:p>
        </p:txBody>
      </p:sp>
      <p:sp>
        <p:nvSpPr>
          <p:cNvPr id="327731" name="Line 51"/>
          <p:cNvSpPr>
            <a:spLocks noChangeShapeType="1"/>
          </p:cNvSpPr>
          <p:nvPr/>
        </p:nvSpPr>
        <p:spPr bwMode="auto">
          <a:xfrm flipH="1">
            <a:off x="2247900" y="2952750"/>
            <a:ext cx="12573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327732" name="Rectangle 52"/>
          <p:cNvSpPr>
            <a:spLocks noChangeArrowheads="1"/>
          </p:cNvSpPr>
          <p:nvPr/>
        </p:nvSpPr>
        <p:spPr bwMode="auto">
          <a:xfrm>
            <a:off x="1633538" y="2790825"/>
            <a:ext cx="6508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sz="1800" b="1"/>
              <a:t>$30</a:t>
            </a:r>
            <a:endParaRPr lang="en-US" sz="1800" b="1">
              <a:solidFill>
                <a:srgbClr val="FF3300"/>
              </a:solidFill>
            </a:endParaRPr>
          </a:p>
        </p:txBody>
      </p:sp>
      <p:sp>
        <p:nvSpPr>
          <p:cNvPr id="327733" name="Rectangle 53"/>
          <p:cNvSpPr>
            <a:spLocks noChangeArrowheads="1"/>
          </p:cNvSpPr>
          <p:nvPr/>
        </p:nvSpPr>
        <p:spPr bwMode="auto">
          <a:xfrm>
            <a:off x="3748088" y="5937250"/>
            <a:ext cx="434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rgbClr val="FF3300"/>
                </a:solidFill>
              </a:rPr>
              <a:t>48</a:t>
            </a:r>
          </a:p>
        </p:txBody>
      </p:sp>
      <p:sp>
        <p:nvSpPr>
          <p:cNvPr id="327734" name="Oval 54"/>
          <p:cNvSpPr>
            <a:spLocks noChangeArrowheads="1"/>
          </p:cNvSpPr>
          <p:nvPr/>
        </p:nvSpPr>
        <p:spPr bwMode="auto">
          <a:xfrm>
            <a:off x="5076825" y="3781425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7736" name="Rectangle 5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Externalidades de difusão</a:t>
            </a:r>
          </a:p>
        </p:txBody>
      </p:sp>
      <p:sp>
        <p:nvSpPr>
          <p:cNvPr id="327737" name="Text Box 57"/>
          <p:cNvSpPr txBox="1">
            <a:spLocks noChangeArrowheads="1"/>
          </p:cNvSpPr>
          <p:nvPr/>
        </p:nvSpPr>
        <p:spPr bwMode="auto">
          <a:xfrm>
            <a:off x="6465888" y="2827338"/>
            <a:ext cx="2352675" cy="1323975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b="1"/>
              <a:t>Externalidade de </a:t>
            </a:r>
          </a:p>
          <a:p>
            <a:pPr algn="ctr"/>
            <a:r>
              <a:rPr lang="en-US" b="1"/>
              <a:t>difusão positiva: </a:t>
            </a:r>
          </a:p>
          <a:p>
            <a:pPr algn="ctr"/>
            <a:r>
              <a:rPr lang="en-US" b="1"/>
              <a:t>efeito cumulativo </a:t>
            </a:r>
          </a:p>
          <a:p>
            <a:pPr algn="ctr"/>
            <a:r>
              <a:rPr lang="en-US" b="1"/>
              <a:t>de consumo</a:t>
            </a:r>
            <a:endParaRPr lang="en-US" sz="2300" b="1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0CF620C6-5AA7-44FB-850F-98FA2DB780E6}" type="slidenum">
              <a:rPr lang="en-US"/>
              <a:pPr/>
              <a:t>63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274434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Externalidades de difusão</a:t>
            </a:r>
          </a:p>
        </p:txBody>
      </p:sp>
      <p:sp>
        <p:nvSpPr>
          <p:cNvPr id="2744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00100" y="1155700"/>
            <a:ext cx="8394700" cy="530225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>
                <a:solidFill>
                  <a:srgbClr val="FB110B"/>
                </a:solidFill>
              </a:rPr>
              <a:t>Efeito de diferenciação de consumo</a:t>
            </a:r>
            <a:endParaRPr lang="en-US"/>
          </a:p>
          <a:p>
            <a:pPr lvl="1">
              <a:lnSpc>
                <a:spcPct val="90000"/>
              </a:lnSpc>
              <a:buSzPct val="75000"/>
            </a:pPr>
            <a:r>
              <a:rPr lang="en-US"/>
              <a:t>Um exemplo de externalidade de difusão negativa é o </a:t>
            </a:r>
            <a:r>
              <a:rPr lang="en-US">
                <a:solidFill>
                  <a:srgbClr val="FF3300"/>
                </a:solidFill>
              </a:rPr>
              <a:t>efeito de diferenciação de consumo</a:t>
            </a:r>
            <a:r>
              <a:rPr lang="en-US"/>
              <a:t>.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/>
              <a:t>O </a:t>
            </a:r>
            <a:r>
              <a:rPr lang="en-US">
                <a:solidFill>
                  <a:srgbClr val="FF3300"/>
                </a:solidFill>
              </a:rPr>
              <a:t>efeito de diferenciação de consumo</a:t>
            </a:r>
            <a:r>
              <a:rPr lang="en-US"/>
              <a:t> refere-se ao desejo de possuir bens exclusivos ou raros.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/>
              <a:t>A quantidade demandada de um bem raro será maior quanto </a:t>
            </a:r>
            <a:r>
              <a:rPr lang="en-US" i="1"/>
              <a:t>menor</a:t>
            </a:r>
            <a:r>
              <a:rPr lang="en-US"/>
              <a:t> for o número de pessoas que o possuam.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82" name="Rectangle 10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4683" name="Line 11"/>
          <p:cNvSpPr>
            <a:spLocks noChangeShapeType="1"/>
          </p:cNvSpPr>
          <p:nvPr/>
        </p:nvSpPr>
        <p:spPr bwMode="auto">
          <a:xfrm>
            <a:off x="2209800" y="1730375"/>
            <a:ext cx="0" cy="4265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4684" name="Line 12"/>
          <p:cNvSpPr>
            <a:spLocks noChangeShapeType="1"/>
          </p:cNvSpPr>
          <p:nvPr/>
        </p:nvSpPr>
        <p:spPr bwMode="auto">
          <a:xfrm>
            <a:off x="2195513" y="6007100"/>
            <a:ext cx="4276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4685" name="Rectangle 13"/>
          <p:cNvSpPr>
            <a:spLocks noChangeArrowheads="1"/>
          </p:cNvSpPr>
          <p:nvPr/>
        </p:nvSpPr>
        <p:spPr bwMode="auto">
          <a:xfrm>
            <a:off x="6546850" y="5727700"/>
            <a:ext cx="22256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Quantidade  </a:t>
            </a:r>
          </a:p>
          <a:p>
            <a:r>
              <a:rPr lang="en-US" sz="1800" b="1"/>
              <a:t>(milhares por mês)</a:t>
            </a:r>
          </a:p>
        </p:txBody>
      </p:sp>
      <p:sp>
        <p:nvSpPr>
          <p:cNvPr id="284689" name="Rectangle 17"/>
          <p:cNvSpPr>
            <a:spLocks noChangeArrowheads="1"/>
          </p:cNvSpPr>
          <p:nvPr/>
        </p:nvSpPr>
        <p:spPr bwMode="auto">
          <a:xfrm>
            <a:off x="3962400" y="62357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4694" name="Rectangle 22"/>
          <p:cNvSpPr>
            <a:spLocks noChangeArrowheads="1"/>
          </p:cNvSpPr>
          <p:nvPr/>
        </p:nvSpPr>
        <p:spPr bwMode="auto">
          <a:xfrm>
            <a:off x="571500" y="1327150"/>
            <a:ext cx="1565275" cy="912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/>
              <a:t>Preço</a:t>
            </a:r>
          </a:p>
          <a:p>
            <a:pPr algn="r"/>
            <a:r>
              <a:rPr lang="en-US" sz="1800" b="1"/>
              <a:t>(dólares por </a:t>
            </a:r>
          </a:p>
          <a:p>
            <a:pPr algn="r"/>
            <a:r>
              <a:rPr lang="en-US" sz="1800" b="1"/>
              <a:t>unidade)</a:t>
            </a:r>
          </a:p>
        </p:txBody>
      </p:sp>
      <p:sp>
        <p:nvSpPr>
          <p:cNvPr id="284680" name="Line 8"/>
          <p:cNvSpPr>
            <a:spLocks noChangeShapeType="1"/>
          </p:cNvSpPr>
          <p:nvPr/>
        </p:nvSpPr>
        <p:spPr bwMode="auto">
          <a:xfrm>
            <a:off x="2751138" y="2198688"/>
            <a:ext cx="1776412" cy="3300412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4710" name="Rectangle 38"/>
          <p:cNvSpPr>
            <a:spLocks noChangeArrowheads="1"/>
          </p:cNvSpPr>
          <p:nvPr/>
        </p:nvSpPr>
        <p:spPr bwMode="auto">
          <a:xfrm>
            <a:off x="2417763" y="1751013"/>
            <a:ext cx="13255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Demanda</a:t>
            </a:r>
          </a:p>
        </p:txBody>
      </p:sp>
      <p:sp>
        <p:nvSpPr>
          <p:cNvPr id="284679" name="Line 7"/>
          <p:cNvSpPr>
            <a:spLocks noChangeShapeType="1"/>
          </p:cNvSpPr>
          <p:nvPr/>
        </p:nvSpPr>
        <p:spPr bwMode="auto">
          <a:xfrm>
            <a:off x="2465388" y="2312988"/>
            <a:ext cx="4595812" cy="2462212"/>
          </a:xfrm>
          <a:prstGeom prst="line">
            <a:avLst/>
          </a:prstGeom>
          <a:noFill/>
          <a:ln w="508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4686" name="Rectangle 14"/>
          <p:cNvSpPr>
            <a:spLocks noChangeArrowheads="1"/>
          </p:cNvSpPr>
          <p:nvPr/>
        </p:nvSpPr>
        <p:spPr bwMode="auto">
          <a:xfrm>
            <a:off x="2738438" y="6056313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2</a:t>
            </a:r>
          </a:p>
        </p:txBody>
      </p:sp>
      <p:sp>
        <p:nvSpPr>
          <p:cNvPr id="284691" name="Line 19"/>
          <p:cNvSpPr>
            <a:spLocks noChangeShapeType="1"/>
          </p:cNvSpPr>
          <p:nvPr/>
        </p:nvSpPr>
        <p:spPr bwMode="auto">
          <a:xfrm flipV="1">
            <a:off x="2895600" y="2503488"/>
            <a:ext cx="0" cy="360521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4692" name="Oval 20"/>
          <p:cNvSpPr>
            <a:spLocks noChangeArrowheads="1"/>
          </p:cNvSpPr>
          <p:nvPr/>
        </p:nvSpPr>
        <p:spPr bwMode="auto">
          <a:xfrm>
            <a:off x="2819400" y="24384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4695" name="Rectangle 23"/>
          <p:cNvSpPr>
            <a:spLocks noChangeArrowheads="1"/>
          </p:cNvSpPr>
          <p:nvPr/>
        </p:nvSpPr>
        <p:spPr bwMode="auto">
          <a:xfrm>
            <a:off x="7081838" y="4643438"/>
            <a:ext cx="6175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b="1" i="1"/>
              <a:t>D</a:t>
            </a:r>
            <a:r>
              <a:rPr lang="en-US" b="1" i="1" baseline="-25000"/>
              <a:t>2</a:t>
            </a:r>
          </a:p>
        </p:txBody>
      </p:sp>
      <p:sp>
        <p:nvSpPr>
          <p:cNvPr id="284696" name="Rectangle 24"/>
          <p:cNvSpPr>
            <a:spLocks noChangeArrowheads="1"/>
          </p:cNvSpPr>
          <p:nvPr/>
        </p:nvSpPr>
        <p:spPr bwMode="auto">
          <a:xfrm>
            <a:off x="1265238" y="2319338"/>
            <a:ext cx="8794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30.000</a:t>
            </a:r>
          </a:p>
        </p:txBody>
      </p:sp>
      <p:sp>
        <p:nvSpPr>
          <p:cNvPr id="284697" name="Line 25"/>
          <p:cNvSpPr>
            <a:spLocks noChangeShapeType="1"/>
          </p:cNvSpPr>
          <p:nvPr/>
        </p:nvSpPr>
        <p:spPr bwMode="auto">
          <a:xfrm>
            <a:off x="2224088" y="2514600"/>
            <a:ext cx="58261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4698" name="Rectangle 26"/>
          <p:cNvSpPr>
            <a:spLocks noChangeArrowheads="1"/>
          </p:cNvSpPr>
          <p:nvPr/>
        </p:nvSpPr>
        <p:spPr bwMode="auto">
          <a:xfrm>
            <a:off x="1252538" y="4122738"/>
            <a:ext cx="8794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15.000</a:t>
            </a:r>
          </a:p>
        </p:txBody>
      </p:sp>
      <p:sp>
        <p:nvSpPr>
          <p:cNvPr id="284699" name="Line 27"/>
          <p:cNvSpPr>
            <a:spLocks noChangeShapeType="1"/>
          </p:cNvSpPr>
          <p:nvPr/>
        </p:nvSpPr>
        <p:spPr bwMode="auto">
          <a:xfrm>
            <a:off x="2224088" y="4343400"/>
            <a:ext cx="401161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4700" name="Rectangle 28"/>
          <p:cNvSpPr>
            <a:spLocks noChangeArrowheads="1"/>
          </p:cNvSpPr>
          <p:nvPr/>
        </p:nvSpPr>
        <p:spPr bwMode="auto">
          <a:xfrm>
            <a:off x="6015038" y="6056313"/>
            <a:ext cx="434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14</a:t>
            </a:r>
          </a:p>
        </p:txBody>
      </p:sp>
      <p:sp>
        <p:nvSpPr>
          <p:cNvPr id="284701" name="Line 29"/>
          <p:cNvSpPr>
            <a:spLocks noChangeShapeType="1"/>
          </p:cNvSpPr>
          <p:nvPr/>
        </p:nvSpPr>
        <p:spPr bwMode="auto">
          <a:xfrm flipV="1">
            <a:off x="6248400" y="4332288"/>
            <a:ext cx="0" cy="177641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4702" name="Oval 30"/>
          <p:cNvSpPr>
            <a:spLocks noChangeArrowheads="1"/>
          </p:cNvSpPr>
          <p:nvPr/>
        </p:nvSpPr>
        <p:spPr bwMode="auto">
          <a:xfrm>
            <a:off x="6172200" y="42672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4711" name="Line 39"/>
          <p:cNvSpPr>
            <a:spLocks noChangeShapeType="1"/>
          </p:cNvSpPr>
          <p:nvPr/>
        </p:nvSpPr>
        <p:spPr bwMode="auto">
          <a:xfrm>
            <a:off x="2909888" y="6438900"/>
            <a:ext cx="33258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4712" name="Rectangle 40"/>
          <p:cNvSpPr>
            <a:spLocks noChangeArrowheads="1"/>
          </p:cNvSpPr>
          <p:nvPr/>
        </p:nvSpPr>
        <p:spPr bwMode="auto">
          <a:xfrm>
            <a:off x="2771775" y="6524625"/>
            <a:ext cx="33432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600" b="1"/>
              <a:t>Efeito puro da variação do preço</a:t>
            </a:r>
            <a:endParaRPr lang="en-US" sz="1400" b="1"/>
          </a:p>
        </p:txBody>
      </p:sp>
      <p:sp>
        <p:nvSpPr>
          <p:cNvPr id="284719" name="Rectangle 47"/>
          <p:cNvSpPr>
            <a:spLocks noChangeArrowheads="1"/>
          </p:cNvSpPr>
          <p:nvPr/>
        </p:nvSpPr>
        <p:spPr bwMode="auto">
          <a:xfrm>
            <a:off x="3732213" y="2014538"/>
            <a:ext cx="2693987" cy="9525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400" b="1"/>
              <a:t>Se os consumidores </a:t>
            </a:r>
          </a:p>
          <a:p>
            <a:pPr algn="ctr"/>
            <a:r>
              <a:rPr lang="en-US" sz="1400" b="1"/>
              <a:t>acreditam que 2.000 pessoas </a:t>
            </a:r>
          </a:p>
          <a:p>
            <a:pPr algn="ctr"/>
            <a:r>
              <a:rPr lang="en-US" sz="1400" b="1"/>
              <a:t>compraram o bem, a curva </a:t>
            </a:r>
          </a:p>
          <a:p>
            <a:pPr algn="ctr"/>
            <a:r>
              <a:rPr lang="en-US" sz="1400" b="1"/>
              <a:t>de demanda é D</a:t>
            </a:r>
            <a:r>
              <a:rPr lang="en-US" sz="1400" b="1" baseline="-25000"/>
              <a:t>2</a:t>
            </a:r>
            <a:r>
              <a:rPr lang="en-US" sz="1400" b="1"/>
              <a:t>.</a:t>
            </a:r>
          </a:p>
        </p:txBody>
      </p:sp>
      <p:sp>
        <p:nvSpPr>
          <p:cNvPr id="284674" name="Line 2"/>
          <p:cNvSpPr>
            <a:spLocks noChangeShapeType="1"/>
          </p:cNvSpPr>
          <p:nvPr/>
        </p:nvSpPr>
        <p:spPr bwMode="auto">
          <a:xfrm flipV="1">
            <a:off x="3886200" y="4256088"/>
            <a:ext cx="0" cy="177641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4675" name="Line 3"/>
          <p:cNvSpPr>
            <a:spLocks noChangeShapeType="1"/>
          </p:cNvSpPr>
          <p:nvPr/>
        </p:nvSpPr>
        <p:spPr bwMode="auto">
          <a:xfrm flipV="1">
            <a:off x="3429000" y="3417888"/>
            <a:ext cx="0" cy="261461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4676" name="Line 4"/>
          <p:cNvSpPr>
            <a:spLocks noChangeShapeType="1"/>
          </p:cNvSpPr>
          <p:nvPr/>
        </p:nvSpPr>
        <p:spPr bwMode="auto">
          <a:xfrm>
            <a:off x="2465388" y="2922588"/>
            <a:ext cx="3986212" cy="2157412"/>
          </a:xfrm>
          <a:prstGeom prst="line">
            <a:avLst/>
          </a:prstGeom>
          <a:noFill/>
          <a:ln w="508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4677" name="Line 5"/>
          <p:cNvSpPr>
            <a:spLocks noChangeShapeType="1"/>
          </p:cNvSpPr>
          <p:nvPr/>
        </p:nvSpPr>
        <p:spPr bwMode="auto">
          <a:xfrm>
            <a:off x="2465388" y="3532188"/>
            <a:ext cx="3452812" cy="1852612"/>
          </a:xfrm>
          <a:prstGeom prst="line">
            <a:avLst/>
          </a:prstGeom>
          <a:noFill/>
          <a:ln w="508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4678" name="Line 6"/>
          <p:cNvSpPr>
            <a:spLocks noChangeShapeType="1"/>
          </p:cNvSpPr>
          <p:nvPr/>
        </p:nvSpPr>
        <p:spPr bwMode="auto">
          <a:xfrm>
            <a:off x="2465388" y="4141788"/>
            <a:ext cx="2843212" cy="1547812"/>
          </a:xfrm>
          <a:prstGeom prst="line">
            <a:avLst/>
          </a:prstGeom>
          <a:noFill/>
          <a:ln w="508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4687" name="Rectangle 15"/>
          <p:cNvSpPr>
            <a:spLocks noChangeArrowheads="1"/>
          </p:cNvSpPr>
          <p:nvPr/>
        </p:nvSpPr>
        <p:spPr bwMode="auto">
          <a:xfrm>
            <a:off x="3233738" y="5980113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4</a:t>
            </a:r>
          </a:p>
        </p:txBody>
      </p:sp>
      <p:sp>
        <p:nvSpPr>
          <p:cNvPr id="284688" name="Rectangle 16"/>
          <p:cNvSpPr>
            <a:spLocks noChangeArrowheads="1"/>
          </p:cNvSpPr>
          <p:nvPr/>
        </p:nvSpPr>
        <p:spPr bwMode="auto">
          <a:xfrm>
            <a:off x="3729038" y="5980113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6</a:t>
            </a:r>
          </a:p>
        </p:txBody>
      </p:sp>
      <p:sp>
        <p:nvSpPr>
          <p:cNvPr id="284690" name="Rectangle 18"/>
          <p:cNvSpPr>
            <a:spLocks noChangeArrowheads="1"/>
          </p:cNvSpPr>
          <p:nvPr/>
        </p:nvSpPr>
        <p:spPr bwMode="auto">
          <a:xfrm>
            <a:off x="4224338" y="5980113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8</a:t>
            </a:r>
          </a:p>
        </p:txBody>
      </p:sp>
      <p:sp>
        <p:nvSpPr>
          <p:cNvPr id="284703" name="Oval 31"/>
          <p:cNvSpPr>
            <a:spLocks noChangeArrowheads="1"/>
          </p:cNvSpPr>
          <p:nvPr/>
        </p:nvSpPr>
        <p:spPr bwMode="auto">
          <a:xfrm>
            <a:off x="3810000" y="41910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4704" name="Oval 32"/>
          <p:cNvSpPr>
            <a:spLocks noChangeArrowheads="1"/>
          </p:cNvSpPr>
          <p:nvPr/>
        </p:nvSpPr>
        <p:spPr bwMode="auto">
          <a:xfrm>
            <a:off x="3352800" y="33528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4705" name="Line 33"/>
          <p:cNvSpPr>
            <a:spLocks noChangeShapeType="1"/>
          </p:cNvSpPr>
          <p:nvPr/>
        </p:nvSpPr>
        <p:spPr bwMode="auto">
          <a:xfrm flipV="1">
            <a:off x="4343400" y="5170488"/>
            <a:ext cx="0" cy="86201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4706" name="Oval 34"/>
          <p:cNvSpPr>
            <a:spLocks noChangeArrowheads="1"/>
          </p:cNvSpPr>
          <p:nvPr/>
        </p:nvSpPr>
        <p:spPr bwMode="auto">
          <a:xfrm>
            <a:off x="4267200" y="51054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4707" name="Rectangle 35"/>
          <p:cNvSpPr>
            <a:spLocks noChangeArrowheads="1"/>
          </p:cNvSpPr>
          <p:nvPr/>
        </p:nvSpPr>
        <p:spPr bwMode="auto">
          <a:xfrm>
            <a:off x="6396038" y="5024438"/>
            <a:ext cx="6175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b="1" i="1"/>
              <a:t>D</a:t>
            </a:r>
            <a:r>
              <a:rPr lang="en-US" b="1" i="1" baseline="-25000"/>
              <a:t>4</a:t>
            </a:r>
          </a:p>
        </p:txBody>
      </p:sp>
      <p:sp>
        <p:nvSpPr>
          <p:cNvPr id="284708" name="Rectangle 36"/>
          <p:cNvSpPr>
            <a:spLocks noChangeArrowheads="1"/>
          </p:cNvSpPr>
          <p:nvPr/>
        </p:nvSpPr>
        <p:spPr bwMode="auto">
          <a:xfrm>
            <a:off x="5786438" y="5405438"/>
            <a:ext cx="617537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sz="1800" b="1" i="1"/>
              <a:t>D</a:t>
            </a:r>
            <a:r>
              <a:rPr lang="en-US" sz="1800" b="1" i="1" baseline="-25000"/>
              <a:t>6</a:t>
            </a:r>
          </a:p>
        </p:txBody>
      </p:sp>
      <p:sp>
        <p:nvSpPr>
          <p:cNvPr id="284709" name="Rectangle 37"/>
          <p:cNvSpPr>
            <a:spLocks noChangeArrowheads="1"/>
          </p:cNvSpPr>
          <p:nvPr/>
        </p:nvSpPr>
        <p:spPr bwMode="auto">
          <a:xfrm>
            <a:off x="5253038" y="5557838"/>
            <a:ext cx="617537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sz="1800" b="1" i="1"/>
              <a:t>D</a:t>
            </a:r>
            <a:r>
              <a:rPr lang="en-US" sz="1800" b="1" i="1" baseline="-25000"/>
              <a:t>8</a:t>
            </a:r>
          </a:p>
        </p:txBody>
      </p:sp>
      <p:sp>
        <p:nvSpPr>
          <p:cNvPr id="284720" name="Rectangle 48"/>
          <p:cNvSpPr>
            <a:spLocks noChangeArrowheads="1"/>
          </p:cNvSpPr>
          <p:nvPr/>
        </p:nvSpPr>
        <p:spPr bwMode="auto">
          <a:xfrm>
            <a:off x="6411913" y="2954338"/>
            <a:ext cx="2732087" cy="137795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400" b="1"/>
              <a:t>Mas se os consumidores </a:t>
            </a:r>
          </a:p>
          <a:p>
            <a:pPr algn="ctr"/>
            <a:r>
              <a:rPr lang="en-US" sz="1400" b="1"/>
              <a:t>acreditam que 4.000 pessoas </a:t>
            </a:r>
          </a:p>
          <a:p>
            <a:pPr algn="ctr"/>
            <a:r>
              <a:rPr lang="en-US" sz="1400" b="1"/>
              <a:t>compraram o bem, seu valor </a:t>
            </a:r>
          </a:p>
          <a:p>
            <a:pPr algn="ctr"/>
            <a:r>
              <a:rPr lang="en-US" sz="1400" b="1"/>
              <a:t>de diferenciação de consumo </a:t>
            </a:r>
          </a:p>
          <a:p>
            <a:pPr algn="ctr"/>
            <a:r>
              <a:rPr lang="en-US" sz="1400" b="1"/>
              <a:t>é menor, e a demanda </a:t>
            </a:r>
          </a:p>
          <a:p>
            <a:pPr algn="ctr"/>
            <a:r>
              <a:rPr lang="en-US" sz="1400" b="1"/>
              <a:t>se desloca de D</a:t>
            </a:r>
            <a:r>
              <a:rPr lang="en-US" sz="1400" b="1" baseline="-25000"/>
              <a:t>2  </a:t>
            </a:r>
            <a:r>
              <a:rPr lang="en-US" sz="1400" b="1"/>
              <a:t>para D</a:t>
            </a:r>
            <a:r>
              <a:rPr lang="en-US" sz="1400" b="1" baseline="-25000"/>
              <a:t>6</a:t>
            </a:r>
            <a:r>
              <a:rPr lang="en-US" sz="1400" b="1"/>
              <a:t>.</a:t>
            </a:r>
            <a:endParaRPr lang="en-US" sz="1600" b="1"/>
          </a:p>
        </p:txBody>
      </p:sp>
      <p:sp>
        <p:nvSpPr>
          <p:cNvPr id="284725" name="Line 53"/>
          <p:cNvSpPr>
            <a:spLocks noChangeShapeType="1"/>
          </p:cNvSpPr>
          <p:nvPr/>
        </p:nvSpPr>
        <p:spPr bwMode="auto">
          <a:xfrm>
            <a:off x="349250" y="1047750"/>
            <a:ext cx="8358188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4726" name="Line 54"/>
          <p:cNvSpPr>
            <a:spLocks noChangeShapeType="1"/>
          </p:cNvSpPr>
          <p:nvPr/>
        </p:nvSpPr>
        <p:spPr bwMode="auto">
          <a:xfrm>
            <a:off x="519113" y="1206500"/>
            <a:ext cx="8356600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84727" name="Group 55"/>
          <p:cNvGrpSpPr>
            <a:grpSpLocks/>
          </p:cNvGrpSpPr>
          <p:nvPr/>
        </p:nvGrpSpPr>
        <p:grpSpPr bwMode="auto">
          <a:xfrm>
            <a:off x="419100" y="4629150"/>
            <a:ext cx="582613" cy="1555750"/>
            <a:chOff x="180" y="3060"/>
            <a:chExt cx="271" cy="728"/>
          </a:xfrm>
        </p:grpSpPr>
        <p:sp>
          <p:nvSpPr>
            <p:cNvPr id="284728" name="AutoShape 56"/>
            <p:cNvSpPr>
              <a:spLocks noChangeArrowheads="1"/>
            </p:cNvSpPr>
            <p:nvPr/>
          </p:nvSpPr>
          <p:spPr bwMode="auto">
            <a:xfrm>
              <a:off x="214" y="3060"/>
              <a:ext cx="237" cy="728"/>
            </a:xfrm>
            <a:prstGeom prst="rtTriangle">
              <a:avLst/>
            </a:prstGeom>
            <a:gradFill rotWithShape="0">
              <a:gsLst>
                <a:gs pos="0">
                  <a:srgbClr val="48845C"/>
                </a:gs>
                <a:gs pos="100000">
                  <a:srgbClr val="1C4E35"/>
                </a:gs>
              </a:gsLst>
              <a:lin ang="2700000" scaled="1"/>
            </a:gradFill>
            <a:ln w="12700">
              <a:noFill/>
              <a:miter lim="800000"/>
              <a:headEnd/>
              <a:tailEnd/>
            </a:ln>
            <a:effectLst>
              <a:outerShdw dist="53882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84729" name="Line 57"/>
            <p:cNvSpPr>
              <a:spLocks noChangeShapeType="1"/>
            </p:cNvSpPr>
            <p:nvPr/>
          </p:nvSpPr>
          <p:spPr bwMode="auto">
            <a:xfrm>
              <a:off x="180" y="3245"/>
              <a:ext cx="0" cy="509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84730" name="Line 58"/>
            <p:cNvSpPr>
              <a:spLocks noChangeShapeType="1"/>
            </p:cNvSpPr>
            <p:nvPr/>
          </p:nvSpPr>
          <p:spPr bwMode="auto">
            <a:xfrm rot="20258273" flipV="1">
              <a:off x="426" y="3245"/>
              <a:ext cx="4" cy="4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84731" name="Line 59"/>
            <p:cNvSpPr>
              <a:spLocks noChangeShapeType="1"/>
            </p:cNvSpPr>
            <p:nvPr/>
          </p:nvSpPr>
          <p:spPr bwMode="auto">
            <a:xfrm>
              <a:off x="254" y="3742"/>
              <a:ext cx="163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84732" name="Text Box 60"/>
          <p:cNvSpPr txBox="1">
            <a:spLocks noChangeArrowheads="1"/>
          </p:cNvSpPr>
          <p:nvPr/>
        </p:nvSpPr>
        <p:spPr bwMode="auto">
          <a:xfrm>
            <a:off x="6038850" y="909638"/>
            <a:ext cx="3016250" cy="1323975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b="1"/>
              <a:t>Externalidade de </a:t>
            </a:r>
          </a:p>
          <a:p>
            <a:pPr algn="ctr"/>
            <a:r>
              <a:rPr lang="en-US" b="1"/>
              <a:t>difusão negativa: </a:t>
            </a:r>
          </a:p>
          <a:p>
            <a:pPr algn="ctr"/>
            <a:r>
              <a:rPr lang="en-US" b="1"/>
              <a:t>efeito de diferenciação </a:t>
            </a:r>
          </a:p>
          <a:p>
            <a:pPr algn="ctr"/>
            <a:r>
              <a:rPr lang="en-US" b="1"/>
              <a:t>de consumo</a:t>
            </a:r>
          </a:p>
        </p:txBody>
      </p:sp>
      <p:sp>
        <p:nvSpPr>
          <p:cNvPr id="284735" name="Rectangle 63"/>
          <p:cNvSpPr>
            <a:spLocks noGrp="1" noChangeArrowheads="1"/>
          </p:cNvSpPr>
          <p:nvPr>
            <p:ph type="title"/>
          </p:nvPr>
        </p:nvSpPr>
        <p:spPr>
          <a:xfrm>
            <a:off x="271463" y="165100"/>
            <a:ext cx="7983537" cy="781050"/>
          </a:xfrm>
          <a:noFill/>
          <a:ln/>
        </p:spPr>
        <p:txBody>
          <a:bodyPr/>
          <a:lstStyle/>
          <a:p>
            <a:r>
              <a:rPr lang="en-US"/>
              <a:t>Externalidades de difusão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Line 2"/>
          <p:cNvSpPr>
            <a:spLocks noChangeShapeType="1"/>
          </p:cNvSpPr>
          <p:nvPr/>
        </p:nvSpPr>
        <p:spPr bwMode="auto">
          <a:xfrm flipV="1">
            <a:off x="3886200" y="4256088"/>
            <a:ext cx="0" cy="177641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9731" name="Line 3"/>
          <p:cNvSpPr>
            <a:spLocks noChangeShapeType="1"/>
          </p:cNvSpPr>
          <p:nvPr/>
        </p:nvSpPr>
        <p:spPr bwMode="auto">
          <a:xfrm flipV="1">
            <a:off x="3429000" y="3417888"/>
            <a:ext cx="0" cy="261461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9732" name="Line 4"/>
          <p:cNvSpPr>
            <a:spLocks noChangeShapeType="1"/>
          </p:cNvSpPr>
          <p:nvPr/>
        </p:nvSpPr>
        <p:spPr bwMode="auto">
          <a:xfrm>
            <a:off x="2465388" y="2922588"/>
            <a:ext cx="3986212" cy="2157412"/>
          </a:xfrm>
          <a:prstGeom prst="line">
            <a:avLst/>
          </a:prstGeom>
          <a:noFill/>
          <a:ln w="508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9733" name="Line 5"/>
          <p:cNvSpPr>
            <a:spLocks noChangeShapeType="1"/>
          </p:cNvSpPr>
          <p:nvPr/>
        </p:nvSpPr>
        <p:spPr bwMode="auto">
          <a:xfrm>
            <a:off x="2465388" y="3532188"/>
            <a:ext cx="3452812" cy="1852612"/>
          </a:xfrm>
          <a:prstGeom prst="line">
            <a:avLst/>
          </a:prstGeom>
          <a:noFill/>
          <a:ln w="508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2465388" y="4141788"/>
            <a:ext cx="2843212" cy="1547812"/>
          </a:xfrm>
          <a:prstGeom prst="line">
            <a:avLst/>
          </a:prstGeom>
          <a:noFill/>
          <a:ln w="508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9735" name="Line 7"/>
          <p:cNvSpPr>
            <a:spLocks noChangeShapeType="1"/>
          </p:cNvSpPr>
          <p:nvPr/>
        </p:nvSpPr>
        <p:spPr bwMode="auto">
          <a:xfrm>
            <a:off x="2465388" y="2236788"/>
            <a:ext cx="4595812" cy="2462212"/>
          </a:xfrm>
          <a:prstGeom prst="line">
            <a:avLst/>
          </a:prstGeom>
          <a:noFill/>
          <a:ln w="508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9736" name="Line 8"/>
          <p:cNvSpPr>
            <a:spLocks noChangeShapeType="1"/>
          </p:cNvSpPr>
          <p:nvPr/>
        </p:nvSpPr>
        <p:spPr bwMode="auto">
          <a:xfrm>
            <a:off x="2770188" y="2236788"/>
            <a:ext cx="1776412" cy="3300412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9738" name="Rectangle 10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9739" name="Line 11"/>
          <p:cNvSpPr>
            <a:spLocks noChangeShapeType="1"/>
          </p:cNvSpPr>
          <p:nvPr/>
        </p:nvSpPr>
        <p:spPr bwMode="auto">
          <a:xfrm>
            <a:off x="2209800" y="1716088"/>
            <a:ext cx="0" cy="4265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9740" name="Line 12"/>
          <p:cNvSpPr>
            <a:spLocks noChangeShapeType="1"/>
          </p:cNvSpPr>
          <p:nvPr/>
        </p:nvSpPr>
        <p:spPr bwMode="auto">
          <a:xfrm>
            <a:off x="2238375" y="6007100"/>
            <a:ext cx="4276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9741" name="Rectangle 13"/>
          <p:cNvSpPr>
            <a:spLocks noChangeArrowheads="1"/>
          </p:cNvSpPr>
          <p:nvPr/>
        </p:nvSpPr>
        <p:spPr bwMode="auto">
          <a:xfrm>
            <a:off x="6546850" y="5727700"/>
            <a:ext cx="22256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Quantidade  </a:t>
            </a:r>
          </a:p>
          <a:p>
            <a:r>
              <a:rPr lang="en-US" sz="1800" b="1"/>
              <a:t>(milhares por mês)</a:t>
            </a:r>
          </a:p>
        </p:txBody>
      </p:sp>
      <p:sp>
        <p:nvSpPr>
          <p:cNvPr id="329742" name="Rectangle 14"/>
          <p:cNvSpPr>
            <a:spLocks noChangeArrowheads="1"/>
          </p:cNvSpPr>
          <p:nvPr/>
        </p:nvSpPr>
        <p:spPr bwMode="auto">
          <a:xfrm>
            <a:off x="2738438" y="5980113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2</a:t>
            </a:r>
          </a:p>
        </p:txBody>
      </p:sp>
      <p:sp>
        <p:nvSpPr>
          <p:cNvPr id="329743" name="Rectangle 15"/>
          <p:cNvSpPr>
            <a:spLocks noChangeArrowheads="1"/>
          </p:cNvSpPr>
          <p:nvPr/>
        </p:nvSpPr>
        <p:spPr bwMode="auto">
          <a:xfrm>
            <a:off x="3233738" y="5980113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4</a:t>
            </a:r>
          </a:p>
        </p:txBody>
      </p:sp>
      <p:sp>
        <p:nvSpPr>
          <p:cNvPr id="329744" name="Rectangle 16"/>
          <p:cNvSpPr>
            <a:spLocks noChangeArrowheads="1"/>
          </p:cNvSpPr>
          <p:nvPr/>
        </p:nvSpPr>
        <p:spPr bwMode="auto">
          <a:xfrm>
            <a:off x="3729038" y="5980113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6</a:t>
            </a:r>
          </a:p>
        </p:txBody>
      </p:sp>
      <p:sp>
        <p:nvSpPr>
          <p:cNvPr id="329745" name="Rectangle 17"/>
          <p:cNvSpPr>
            <a:spLocks noChangeArrowheads="1"/>
          </p:cNvSpPr>
          <p:nvPr/>
        </p:nvSpPr>
        <p:spPr bwMode="auto">
          <a:xfrm>
            <a:off x="3962400" y="62357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9746" name="Rectangle 18"/>
          <p:cNvSpPr>
            <a:spLocks noChangeArrowheads="1"/>
          </p:cNvSpPr>
          <p:nvPr/>
        </p:nvSpPr>
        <p:spPr bwMode="auto">
          <a:xfrm>
            <a:off x="4224338" y="5980113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8</a:t>
            </a:r>
          </a:p>
        </p:txBody>
      </p:sp>
      <p:sp>
        <p:nvSpPr>
          <p:cNvPr id="329747" name="Line 19"/>
          <p:cNvSpPr>
            <a:spLocks noChangeShapeType="1"/>
          </p:cNvSpPr>
          <p:nvPr/>
        </p:nvSpPr>
        <p:spPr bwMode="auto">
          <a:xfrm flipV="1">
            <a:off x="2895600" y="2427288"/>
            <a:ext cx="0" cy="360521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9748" name="Oval 20"/>
          <p:cNvSpPr>
            <a:spLocks noChangeArrowheads="1"/>
          </p:cNvSpPr>
          <p:nvPr/>
        </p:nvSpPr>
        <p:spPr bwMode="auto">
          <a:xfrm>
            <a:off x="2819400" y="23622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9749" name="Rectangle 21"/>
          <p:cNvSpPr>
            <a:spLocks noChangeArrowheads="1"/>
          </p:cNvSpPr>
          <p:nvPr/>
        </p:nvSpPr>
        <p:spPr bwMode="auto">
          <a:xfrm>
            <a:off x="4049713" y="1157288"/>
            <a:ext cx="4135437" cy="156845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600" b="1"/>
              <a:t>A demanda de  um bem raro é menos </a:t>
            </a:r>
          </a:p>
          <a:p>
            <a:pPr algn="ctr"/>
            <a:r>
              <a:rPr lang="en-US" sz="1600" b="1"/>
              <a:t>elástica, e seu valor de diferenciação </a:t>
            </a:r>
          </a:p>
          <a:p>
            <a:pPr algn="ctr"/>
            <a:r>
              <a:rPr lang="en-US" sz="1600" b="1"/>
              <a:t>de consumo diminui à medida que mais </a:t>
            </a:r>
          </a:p>
          <a:p>
            <a:pPr algn="ctr"/>
            <a:r>
              <a:rPr lang="en-US" sz="1600" b="1"/>
              <a:t>pessoas o possuem. Em razão disso, as </a:t>
            </a:r>
          </a:p>
          <a:p>
            <a:pPr algn="ctr"/>
            <a:r>
              <a:rPr lang="en-US" sz="1600" b="1"/>
              <a:t>vendas caem. Exemplos: rélogios Rolex </a:t>
            </a:r>
          </a:p>
          <a:p>
            <a:pPr algn="ctr"/>
            <a:r>
              <a:rPr lang="en-US" sz="1600" b="1"/>
              <a:t>e filas longas nas estações de esqui.</a:t>
            </a:r>
          </a:p>
        </p:txBody>
      </p:sp>
      <p:sp>
        <p:nvSpPr>
          <p:cNvPr id="329750" name="Rectangle 22"/>
          <p:cNvSpPr>
            <a:spLocks noChangeArrowheads="1"/>
          </p:cNvSpPr>
          <p:nvPr/>
        </p:nvSpPr>
        <p:spPr bwMode="auto">
          <a:xfrm>
            <a:off x="647700" y="1314450"/>
            <a:ext cx="1565275" cy="912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/>
              <a:t>Preço</a:t>
            </a:r>
          </a:p>
          <a:p>
            <a:pPr algn="r"/>
            <a:r>
              <a:rPr lang="en-US" sz="1800" b="1"/>
              <a:t>(dólares por </a:t>
            </a:r>
          </a:p>
          <a:p>
            <a:pPr algn="r"/>
            <a:r>
              <a:rPr lang="en-US" sz="1800" b="1"/>
              <a:t>unidade)</a:t>
            </a:r>
          </a:p>
        </p:txBody>
      </p:sp>
      <p:sp>
        <p:nvSpPr>
          <p:cNvPr id="329751" name="Rectangle 23"/>
          <p:cNvSpPr>
            <a:spLocks noChangeArrowheads="1"/>
          </p:cNvSpPr>
          <p:nvPr/>
        </p:nvSpPr>
        <p:spPr bwMode="auto">
          <a:xfrm>
            <a:off x="7081838" y="4567238"/>
            <a:ext cx="6175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b="1" i="1"/>
              <a:t>D</a:t>
            </a:r>
            <a:r>
              <a:rPr lang="en-US" b="1" i="1" baseline="-25000"/>
              <a:t>2</a:t>
            </a:r>
          </a:p>
        </p:txBody>
      </p:sp>
      <p:sp>
        <p:nvSpPr>
          <p:cNvPr id="329752" name="Rectangle 24"/>
          <p:cNvSpPr>
            <a:spLocks noChangeArrowheads="1"/>
          </p:cNvSpPr>
          <p:nvPr/>
        </p:nvSpPr>
        <p:spPr bwMode="auto">
          <a:xfrm>
            <a:off x="985838" y="2281238"/>
            <a:ext cx="10064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$30,000</a:t>
            </a:r>
          </a:p>
        </p:txBody>
      </p:sp>
      <p:sp>
        <p:nvSpPr>
          <p:cNvPr id="329753" name="Line 25"/>
          <p:cNvSpPr>
            <a:spLocks noChangeShapeType="1"/>
          </p:cNvSpPr>
          <p:nvPr/>
        </p:nvSpPr>
        <p:spPr bwMode="auto">
          <a:xfrm>
            <a:off x="2224088" y="2438400"/>
            <a:ext cx="58261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9754" name="Rectangle 26"/>
          <p:cNvSpPr>
            <a:spLocks noChangeArrowheads="1"/>
          </p:cNvSpPr>
          <p:nvPr/>
        </p:nvSpPr>
        <p:spPr bwMode="auto">
          <a:xfrm>
            <a:off x="985838" y="4033838"/>
            <a:ext cx="10064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$15.000</a:t>
            </a:r>
          </a:p>
        </p:txBody>
      </p:sp>
      <p:sp>
        <p:nvSpPr>
          <p:cNvPr id="329755" name="Line 27"/>
          <p:cNvSpPr>
            <a:spLocks noChangeShapeType="1"/>
          </p:cNvSpPr>
          <p:nvPr/>
        </p:nvSpPr>
        <p:spPr bwMode="auto">
          <a:xfrm>
            <a:off x="2224088" y="4267200"/>
            <a:ext cx="401161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9756" name="Rectangle 28"/>
          <p:cNvSpPr>
            <a:spLocks noChangeArrowheads="1"/>
          </p:cNvSpPr>
          <p:nvPr/>
        </p:nvSpPr>
        <p:spPr bwMode="auto">
          <a:xfrm>
            <a:off x="6015038" y="5980113"/>
            <a:ext cx="434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14</a:t>
            </a:r>
          </a:p>
        </p:txBody>
      </p:sp>
      <p:sp>
        <p:nvSpPr>
          <p:cNvPr id="329757" name="Line 29"/>
          <p:cNvSpPr>
            <a:spLocks noChangeShapeType="1"/>
          </p:cNvSpPr>
          <p:nvPr/>
        </p:nvSpPr>
        <p:spPr bwMode="auto">
          <a:xfrm flipV="1">
            <a:off x="6248400" y="4256088"/>
            <a:ext cx="0" cy="177641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9758" name="Oval 30"/>
          <p:cNvSpPr>
            <a:spLocks noChangeArrowheads="1"/>
          </p:cNvSpPr>
          <p:nvPr/>
        </p:nvSpPr>
        <p:spPr bwMode="auto">
          <a:xfrm>
            <a:off x="6172200" y="41910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9759" name="Oval 31"/>
          <p:cNvSpPr>
            <a:spLocks noChangeArrowheads="1"/>
          </p:cNvSpPr>
          <p:nvPr/>
        </p:nvSpPr>
        <p:spPr bwMode="auto">
          <a:xfrm>
            <a:off x="3810000" y="41910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9760" name="Oval 32"/>
          <p:cNvSpPr>
            <a:spLocks noChangeArrowheads="1"/>
          </p:cNvSpPr>
          <p:nvPr/>
        </p:nvSpPr>
        <p:spPr bwMode="auto">
          <a:xfrm>
            <a:off x="3352800" y="33528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9761" name="Line 33"/>
          <p:cNvSpPr>
            <a:spLocks noChangeShapeType="1"/>
          </p:cNvSpPr>
          <p:nvPr/>
        </p:nvSpPr>
        <p:spPr bwMode="auto">
          <a:xfrm flipV="1">
            <a:off x="4343400" y="5170488"/>
            <a:ext cx="0" cy="86201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9762" name="Oval 34"/>
          <p:cNvSpPr>
            <a:spLocks noChangeArrowheads="1"/>
          </p:cNvSpPr>
          <p:nvPr/>
        </p:nvSpPr>
        <p:spPr bwMode="auto">
          <a:xfrm>
            <a:off x="4267200" y="51054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9763" name="Rectangle 35"/>
          <p:cNvSpPr>
            <a:spLocks noChangeArrowheads="1"/>
          </p:cNvSpPr>
          <p:nvPr/>
        </p:nvSpPr>
        <p:spPr bwMode="auto">
          <a:xfrm>
            <a:off x="6396038" y="5024438"/>
            <a:ext cx="6175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b="1" i="1"/>
              <a:t>D</a:t>
            </a:r>
            <a:r>
              <a:rPr lang="en-US" b="1" i="1" baseline="-25000"/>
              <a:t>4</a:t>
            </a:r>
          </a:p>
        </p:txBody>
      </p:sp>
      <p:sp>
        <p:nvSpPr>
          <p:cNvPr id="329764" name="Rectangle 36"/>
          <p:cNvSpPr>
            <a:spLocks noChangeArrowheads="1"/>
          </p:cNvSpPr>
          <p:nvPr/>
        </p:nvSpPr>
        <p:spPr bwMode="auto">
          <a:xfrm>
            <a:off x="5786438" y="5405438"/>
            <a:ext cx="617537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sz="1800" b="1" i="1"/>
              <a:t>D</a:t>
            </a:r>
            <a:r>
              <a:rPr lang="en-US" sz="1800" b="1" i="1" baseline="-25000"/>
              <a:t>6</a:t>
            </a:r>
          </a:p>
        </p:txBody>
      </p:sp>
      <p:sp>
        <p:nvSpPr>
          <p:cNvPr id="329765" name="Rectangle 37"/>
          <p:cNvSpPr>
            <a:spLocks noChangeArrowheads="1"/>
          </p:cNvSpPr>
          <p:nvPr/>
        </p:nvSpPr>
        <p:spPr bwMode="auto">
          <a:xfrm>
            <a:off x="5253038" y="5557838"/>
            <a:ext cx="617537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sz="1800" b="1" i="1"/>
              <a:t>D</a:t>
            </a:r>
            <a:r>
              <a:rPr lang="en-US" sz="1800" b="1" i="1" baseline="-25000"/>
              <a:t>8</a:t>
            </a:r>
          </a:p>
        </p:txBody>
      </p:sp>
      <p:sp>
        <p:nvSpPr>
          <p:cNvPr id="329766" name="Rectangle 38"/>
          <p:cNvSpPr>
            <a:spLocks noChangeArrowheads="1"/>
          </p:cNvSpPr>
          <p:nvPr/>
        </p:nvSpPr>
        <p:spPr bwMode="auto">
          <a:xfrm>
            <a:off x="2570163" y="1789113"/>
            <a:ext cx="13255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Demanda</a:t>
            </a:r>
          </a:p>
        </p:txBody>
      </p:sp>
      <p:sp>
        <p:nvSpPr>
          <p:cNvPr id="329767" name="Line 39"/>
          <p:cNvSpPr>
            <a:spLocks noChangeShapeType="1"/>
          </p:cNvSpPr>
          <p:nvPr/>
        </p:nvSpPr>
        <p:spPr bwMode="auto">
          <a:xfrm>
            <a:off x="2909888" y="6362700"/>
            <a:ext cx="33258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9768" name="Rectangle 40"/>
          <p:cNvSpPr>
            <a:spLocks noChangeArrowheads="1"/>
          </p:cNvSpPr>
          <p:nvPr/>
        </p:nvSpPr>
        <p:spPr bwMode="auto">
          <a:xfrm>
            <a:off x="2763838" y="6524625"/>
            <a:ext cx="33432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600" b="1"/>
              <a:t>Efeito puro da variação do preço</a:t>
            </a:r>
          </a:p>
        </p:txBody>
      </p:sp>
      <p:sp>
        <p:nvSpPr>
          <p:cNvPr id="329769" name="Line 41"/>
          <p:cNvSpPr>
            <a:spLocks noChangeShapeType="1"/>
          </p:cNvSpPr>
          <p:nvPr/>
        </p:nvSpPr>
        <p:spPr bwMode="auto">
          <a:xfrm>
            <a:off x="3976688" y="4267200"/>
            <a:ext cx="2182812" cy="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9770" name="Rectangle 42"/>
          <p:cNvSpPr>
            <a:spLocks noChangeArrowheads="1"/>
          </p:cNvSpPr>
          <p:nvPr/>
        </p:nvSpPr>
        <p:spPr bwMode="auto">
          <a:xfrm>
            <a:off x="6840538" y="5024438"/>
            <a:ext cx="2119312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Efeito de diferenciação</a:t>
            </a:r>
          </a:p>
          <a:p>
            <a:r>
              <a:rPr lang="en-US" sz="1400" b="1"/>
              <a:t>de consumo</a:t>
            </a:r>
          </a:p>
        </p:txBody>
      </p:sp>
      <p:sp>
        <p:nvSpPr>
          <p:cNvPr id="329771" name="Line 43"/>
          <p:cNvSpPr>
            <a:spLocks noChangeShapeType="1"/>
          </p:cNvSpPr>
          <p:nvPr/>
        </p:nvSpPr>
        <p:spPr bwMode="auto">
          <a:xfrm flipH="1" flipV="1">
            <a:off x="5367338" y="4260850"/>
            <a:ext cx="1592262" cy="820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9772" name="Line 44"/>
          <p:cNvSpPr>
            <a:spLocks noChangeShapeType="1"/>
          </p:cNvSpPr>
          <p:nvPr/>
        </p:nvSpPr>
        <p:spPr bwMode="auto">
          <a:xfrm>
            <a:off x="2909888" y="4267200"/>
            <a:ext cx="887412" cy="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9773" name="Rectangle 45"/>
          <p:cNvSpPr>
            <a:spLocks noChangeArrowheads="1"/>
          </p:cNvSpPr>
          <p:nvPr/>
        </p:nvSpPr>
        <p:spPr bwMode="auto">
          <a:xfrm>
            <a:off x="566738" y="3309938"/>
            <a:ext cx="13017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Efeito líquido</a:t>
            </a:r>
          </a:p>
        </p:txBody>
      </p:sp>
      <p:sp>
        <p:nvSpPr>
          <p:cNvPr id="329774" name="Line 46"/>
          <p:cNvSpPr>
            <a:spLocks noChangeShapeType="1"/>
          </p:cNvSpPr>
          <p:nvPr/>
        </p:nvSpPr>
        <p:spPr bwMode="auto">
          <a:xfrm>
            <a:off x="1804988" y="3506788"/>
            <a:ext cx="1503362" cy="696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9777" name="Line 49"/>
          <p:cNvSpPr>
            <a:spLocks noChangeShapeType="1"/>
          </p:cNvSpPr>
          <p:nvPr/>
        </p:nvSpPr>
        <p:spPr bwMode="auto">
          <a:xfrm>
            <a:off x="349250" y="1047750"/>
            <a:ext cx="8358188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9778" name="Line 50"/>
          <p:cNvSpPr>
            <a:spLocks noChangeShapeType="1"/>
          </p:cNvSpPr>
          <p:nvPr/>
        </p:nvSpPr>
        <p:spPr bwMode="auto">
          <a:xfrm>
            <a:off x="519113" y="1206500"/>
            <a:ext cx="8356600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329779" name="Group 51"/>
          <p:cNvGrpSpPr>
            <a:grpSpLocks/>
          </p:cNvGrpSpPr>
          <p:nvPr/>
        </p:nvGrpSpPr>
        <p:grpSpPr bwMode="auto">
          <a:xfrm>
            <a:off x="419100" y="4629150"/>
            <a:ext cx="582613" cy="1555750"/>
            <a:chOff x="180" y="3060"/>
            <a:chExt cx="271" cy="728"/>
          </a:xfrm>
        </p:grpSpPr>
        <p:sp>
          <p:nvSpPr>
            <p:cNvPr id="329780" name="AutoShape 52"/>
            <p:cNvSpPr>
              <a:spLocks noChangeArrowheads="1"/>
            </p:cNvSpPr>
            <p:nvPr/>
          </p:nvSpPr>
          <p:spPr bwMode="auto">
            <a:xfrm>
              <a:off x="214" y="3060"/>
              <a:ext cx="237" cy="728"/>
            </a:xfrm>
            <a:prstGeom prst="rtTriangle">
              <a:avLst/>
            </a:prstGeom>
            <a:gradFill rotWithShape="0">
              <a:gsLst>
                <a:gs pos="0">
                  <a:srgbClr val="48845C"/>
                </a:gs>
                <a:gs pos="100000">
                  <a:srgbClr val="1C4E35"/>
                </a:gs>
              </a:gsLst>
              <a:lin ang="2700000" scaled="1"/>
            </a:gradFill>
            <a:ln w="12700">
              <a:noFill/>
              <a:miter lim="800000"/>
              <a:headEnd/>
              <a:tailEnd/>
            </a:ln>
            <a:effectLst>
              <a:outerShdw dist="53882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9781" name="Line 53"/>
            <p:cNvSpPr>
              <a:spLocks noChangeShapeType="1"/>
            </p:cNvSpPr>
            <p:nvPr/>
          </p:nvSpPr>
          <p:spPr bwMode="auto">
            <a:xfrm>
              <a:off x="180" y="3245"/>
              <a:ext cx="0" cy="509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9782" name="Line 54"/>
            <p:cNvSpPr>
              <a:spLocks noChangeShapeType="1"/>
            </p:cNvSpPr>
            <p:nvPr/>
          </p:nvSpPr>
          <p:spPr bwMode="auto">
            <a:xfrm rot="20258273" flipV="1">
              <a:off x="426" y="3245"/>
              <a:ext cx="4" cy="4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9783" name="Line 55"/>
            <p:cNvSpPr>
              <a:spLocks noChangeShapeType="1"/>
            </p:cNvSpPr>
            <p:nvPr/>
          </p:nvSpPr>
          <p:spPr bwMode="auto">
            <a:xfrm>
              <a:off x="254" y="3742"/>
              <a:ext cx="163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29784" name="Text Box 56"/>
          <p:cNvSpPr txBox="1">
            <a:spLocks noChangeArrowheads="1"/>
          </p:cNvSpPr>
          <p:nvPr/>
        </p:nvSpPr>
        <p:spPr bwMode="auto">
          <a:xfrm>
            <a:off x="6127750" y="2738438"/>
            <a:ext cx="3016250" cy="1323975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b="1"/>
              <a:t>Externalidade de </a:t>
            </a:r>
          </a:p>
          <a:p>
            <a:pPr algn="ctr"/>
            <a:r>
              <a:rPr lang="en-US" b="1"/>
              <a:t>difusão negativa: </a:t>
            </a:r>
          </a:p>
          <a:p>
            <a:pPr algn="ctr"/>
            <a:r>
              <a:rPr lang="en-US" b="1"/>
              <a:t>efeito de diferenciação </a:t>
            </a:r>
          </a:p>
          <a:p>
            <a:pPr algn="ctr"/>
            <a:r>
              <a:rPr lang="en-US" b="1"/>
              <a:t>de consumo</a:t>
            </a:r>
          </a:p>
        </p:txBody>
      </p:sp>
      <p:sp>
        <p:nvSpPr>
          <p:cNvPr id="329786" name="Rectangle 58"/>
          <p:cNvSpPr>
            <a:spLocks noGrp="1" noChangeArrowheads="1"/>
          </p:cNvSpPr>
          <p:nvPr>
            <p:ph type="title"/>
          </p:nvPr>
        </p:nvSpPr>
        <p:spPr>
          <a:xfrm>
            <a:off x="271463" y="165100"/>
            <a:ext cx="7983537" cy="781050"/>
          </a:xfrm>
          <a:noFill/>
          <a:ln/>
        </p:spPr>
        <p:txBody>
          <a:bodyPr/>
          <a:lstStyle/>
          <a:p>
            <a:r>
              <a:rPr lang="en-US"/>
              <a:t>Externalidades de difusão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1615108-E3A1-4FAB-B5E8-748395CEE565}" type="slidenum">
              <a:rPr lang="en-US"/>
              <a:pPr/>
              <a:t>66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2300" y="2520950"/>
            <a:ext cx="8293100" cy="3460750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/>
              <a:t>Exemplos de externalidades de difusão positivas</a:t>
            </a:r>
          </a:p>
          <a:p>
            <a:pPr lvl="1">
              <a:spcBef>
                <a:spcPct val="70000"/>
              </a:spcBef>
            </a:pPr>
            <a:r>
              <a:rPr lang="en-US"/>
              <a:t>Computadores mainframe: 1954 - 1965</a:t>
            </a:r>
          </a:p>
          <a:p>
            <a:pPr lvl="1">
              <a:spcBef>
                <a:spcPct val="70000"/>
              </a:spcBef>
            </a:pPr>
            <a:r>
              <a:rPr lang="en-US"/>
              <a:t>Sistema operacional Windows da Microsoft</a:t>
            </a:r>
          </a:p>
          <a:p>
            <a:pPr lvl="1">
              <a:spcBef>
                <a:spcPct val="70000"/>
              </a:spcBef>
            </a:pPr>
            <a:r>
              <a:rPr lang="en-US"/>
              <a:t>Aparelhos de fax e correio eletrônico</a:t>
            </a:r>
          </a:p>
        </p:txBody>
      </p:sp>
      <p:sp>
        <p:nvSpPr>
          <p:cNvPr id="333828" name="Text Box 4"/>
          <p:cNvSpPr txBox="1">
            <a:spLocks noChangeArrowheads="1"/>
          </p:cNvSpPr>
          <p:nvPr/>
        </p:nvSpPr>
        <p:spPr bwMode="auto">
          <a:xfrm>
            <a:off x="0" y="1433513"/>
            <a:ext cx="9061450" cy="958850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Exemplo: Externalidades de difusão e as demandas </a:t>
            </a:r>
          </a:p>
          <a:p>
            <a:pPr algn="ctr"/>
            <a:r>
              <a:rPr lang="en-US" sz="2800" b="1"/>
              <a:t>de computadores e e-mail</a:t>
            </a:r>
          </a:p>
        </p:txBody>
      </p:sp>
      <p:sp>
        <p:nvSpPr>
          <p:cNvPr id="333831" name="Rectangle 7"/>
          <p:cNvSpPr>
            <a:spLocks noGrp="1" noChangeArrowheads="1"/>
          </p:cNvSpPr>
          <p:nvPr>
            <p:ph type="title"/>
          </p:nvPr>
        </p:nvSpPr>
        <p:spPr>
          <a:xfrm>
            <a:off x="271463" y="165100"/>
            <a:ext cx="7983537" cy="781050"/>
          </a:xfrm>
          <a:noFill/>
          <a:ln/>
        </p:spPr>
        <p:txBody>
          <a:bodyPr/>
          <a:lstStyle/>
          <a:p>
            <a:r>
              <a:rPr lang="en-US"/>
              <a:t>Externalidades de difusão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B1B585FC-899F-4F0F-959B-57A120EB4F1C}" type="slidenum">
              <a:rPr lang="en-US"/>
              <a:pPr/>
              <a:t>67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9144000" cy="762000"/>
          </a:xfrm>
          <a:noFill/>
          <a:ln/>
        </p:spPr>
        <p:txBody>
          <a:bodyPr/>
          <a:lstStyle/>
          <a:p>
            <a:r>
              <a:rPr lang="en-US"/>
              <a:t>Estimativa empírica da demanda</a:t>
            </a:r>
            <a:endParaRPr lang="en-US" sz="4800"/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/>
              <a:t>A forma mais direta de obter informações a respeito da demanda é por meio de entrevistas, nas quais os consumidores são questionados sobre a quantidade de uma mercadoria que estariam dispostos a comprar por um determinado preço.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00E3243E-3EBE-41C5-BEA5-BBC502EB6595}" type="slidenum">
              <a:rPr lang="en-US"/>
              <a:pPr/>
              <a:t>68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1600" y="228600"/>
            <a:ext cx="9144000" cy="762000"/>
          </a:xfrm>
          <a:noFill/>
          <a:ln/>
        </p:spPr>
        <p:txBody>
          <a:bodyPr/>
          <a:lstStyle/>
          <a:p>
            <a:r>
              <a:rPr lang="en-US"/>
              <a:t>Estimativa empírica da demanda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>
                <a:solidFill>
                  <a:srgbClr val="FF3300"/>
                </a:solidFill>
              </a:rPr>
              <a:t>Problema</a:t>
            </a:r>
            <a:endParaRPr lang="en-US"/>
          </a:p>
          <a:p>
            <a:pPr lvl="1">
              <a:spcBef>
                <a:spcPct val="70000"/>
              </a:spcBef>
            </a:pPr>
            <a:r>
              <a:rPr lang="en-US"/>
              <a:t>É  possível que os consumidores não disponham de informações suficientes, não tenham interesse em responder, ou desejem induzir o entrevistador a conclusões equivocadas.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B53DA31-BC6C-4C8C-91A7-D2BF973C9A17}" type="slidenum">
              <a:rPr lang="en-US"/>
              <a:pPr/>
              <a:t>69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/>
              <a:t>Em </a:t>
            </a:r>
            <a:r>
              <a:rPr lang="en-US" i="1"/>
              <a:t>experimentos diretos de marketing</a:t>
            </a:r>
            <a:r>
              <a:rPr lang="en-US"/>
              <a:t>, realizam-se ofertas reais de vendas a consumidores potenciais e observam-se suas respostas.</a:t>
            </a:r>
          </a:p>
        </p:txBody>
      </p:sp>
      <p:sp>
        <p:nvSpPr>
          <p:cNvPr id="288773" name="Rectangle 5"/>
          <p:cNvSpPr>
            <a:spLocks noGrp="1" noChangeArrowheads="1"/>
          </p:cNvSpPr>
          <p:nvPr>
            <p:ph type="title"/>
          </p:nvPr>
        </p:nvSpPr>
        <p:spPr>
          <a:xfrm>
            <a:off x="127000" y="228600"/>
            <a:ext cx="9144000" cy="762000"/>
          </a:xfrm>
          <a:noFill/>
          <a:ln/>
        </p:spPr>
        <p:txBody>
          <a:bodyPr/>
          <a:lstStyle/>
          <a:p>
            <a:r>
              <a:rPr lang="en-US"/>
              <a:t>Estimativa empírica da demanda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3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1F38E823-AD9E-44F9-B3B7-ECA6697944CC}" type="slidenum">
              <a:rPr lang="en-US"/>
              <a:pPr/>
              <a:t>7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Demanda individual</a:t>
            </a:r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00399" name="Group 47"/>
          <p:cNvGrpSpPr>
            <a:grpSpLocks/>
          </p:cNvGrpSpPr>
          <p:nvPr/>
        </p:nvGrpSpPr>
        <p:grpSpPr bwMode="auto">
          <a:xfrm>
            <a:off x="2555875" y="1917700"/>
            <a:ext cx="6588125" cy="3190875"/>
            <a:chOff x="1585" y="1208"/>
            <a:chExt cx="4150" cy="2010"/>
          </a:xfrm>
        </p:grpSpPr>
        <p:sp>
          <p:nvSpPr>
            <p:cNvPr id="100354" name="Freeform 2"/>
            <p:cNvSpPr>
              <a:spLocks/>
            </p:cNvSpPr>
            <p:nvPr/>
          </p:nvSpPr>
          <p:spPr bwMode="auto">
            <a:xfrm>
              <a:off x="1585" y="1534"/>
              <a:ext cx="1009" cy="16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3" y="309"/>
                </a:cxn>
                <a:cxn ang="0">
                  <a:pos x="203" y="458"/>
                </a:cxn>
                <a:cxn ang="0">
                  <a:pos x="270" y="602"/>
                </a:cxn>
                <a:cxn ang="0">
                  <a:pos x="336" y="741"/>
                </a:cxn>
                <a:cxn ang="0">
                  <a:pos x="398" y="875"/>
                </a:cxn>
                <a:cxn ang="0">
                  <a:pos x="465" y="998"/>
                </a:cxn>
                <a:cxn ang="0">
                  <a:pos x="527" y="1107"/>
                </a:cxn>
                <a:cxn ang="0">
                  <a:pos x="589" y="1204"/>
                </a:cxn>
                <a:cxn ang="0">
                  <a:pos x="651" y="1292"/>
                </a:cxn>
                <a:cxn ang="0">
                  <a:pos x="713" y="1374"/>
                </a:cxn>
                <a:cxn ang="0">
                  <a:pos x="772" y="1441"/>
                </a:cxn>
                <a:cxn ang="0">
                  <a:pos x="830" y="1508"/>
                </a:cxn>
                <a:cxn ang="0">
                  <a:pos x="892" y="1570"/>
                </a:cxn>
                <a:cxn ang="0">
                  <a:pos x="1008" y="1683"/>
                </a:cxn>
              </a:cxnLst>
              <a:rect l="0" t="0" r="r" b="b"/>
              <a:pathLst>
                <a:path w="1009" h="1684">
                  <a:moveTo>
                    <a:pt x="0" y="0"/>
                  </a:moveTo>
                  <a:lnTo>
                    <a:pt x="133" y="309"/>
                  </a:lnTo>
                  <a:lnTo>
                    <a:pt x="203" y="458"/>
                  </a:lnTo>
                  <a:lnTo>
                    <a:pt x="270" y="602"/>
                  </a:lnTo>
                  <a:lnTo>
                    <a:pt x="336" y="741"/>
                  </a:lnTo>
                  <a:lnTo>
                    <a:pt x="398" y="875"/>
                  </a:lnTo>
                  <a:lnTo>
                    <a:pt x="465" y="998"/>
                  </a:lnTo>
                  <a:lnTo>
                    <a:pt x="527" y="1107"/>
                  </a:lnTo>
                  <a:lnTo>
                    <a:pt x="589" y="1204"/>
                  </a:lnTo>
                  <a:lnTo>
                    <a:pt x="651" y="1292"/>
                  </a:lnTo>
                  <a:lnTo>
                    <a:pt x="713" y="1374"/>
                  </a:lnTo>
                  <a:lnTo>
                    <a:pt x="772" y="1441"/>
                  </a:lnTo>
                  <a:lnTo>
                    <a:pt x="830" y="1508"/>
                  </a:lnTo>
                  <a:lnTo>
                    <a:pt x="892" y="1570"/>
                  </a:lnTo>
                  <a:lnTo>
                    <a:pt x="1008" y="1683"/>
                  </a:lnTo>
                </a:path>
              </a:pathLst>
            </a:custGeom>
            <a:noFill/>
            <a:ln w="50800" cap="rnd" cmpd="sng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00373" name="Rectangle 21"/>
            <p:cNvSpPr>
              <a:spLocks noChangeArrowheads="1"/>
            </p:cNvSpPr>
            <p:nvPr/>
          </p:nvSpPr>
          <p:spPr bwMode="auto">
            <a:xfrm>
              <a:off x="2397" y="2781"/>
              <a:ext cx="154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Curva da demanda</a:t>
              </a:r>
            </a:p>
          </p:txBody>
        </p:sp>
        <p:sp>
          <p:nvSpPr>
            <p:cNvPr id="100383" name="Rectangle 31"/>
            <p:cNvSpPr>
              <a:spLocks noChangeArrowheads="1"/>
            </p:cNvSpPr>
            <p:nvPr/>
          </p:nvSpPr>
          <p:spPr bwMode="auto">
            <a:xfrm>
              <a:off x="3165" y="1208"/>
              <a:ext cx="2570" cy="756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/>
                <a:t>A curva de demanda individual </a:t>
              </a:r>
            </a:p>
            <a:p>
              <a:r>
                <a:rPr lang="en-US" sz="1800" b="1"/>
                <a:t>mostra a quantidade de uma </a:t>
              </a:r>
            </a:p>
            <a:p>
              <a:r>
                <a:rPr lang="en-US" sz="1800" b="1"/>
                <a:t>mercadoria que um consumidor irá </a:t>
              </a:r>
            </a:p>
            <a:p>
              <a:r>
                <a:rPr lang="en-US" sz="1800" b="1"/>
                <a:t>adquirir em função do seu preço.</a:t>
              </a:r>
            </a:p>
          </p:txBody>
        </p:sp>
      </p:grpSp>
      <p:sp>
        <p:nvSpPr>
          <p:cNvPr id="100384" name="Line 32"/>
          <p:cNvSpPr>
            <a:spLocks noChangeShapeType="1"/>
          </p:cNvSpPr>
          <p:nvPr/>
        </p:nvSpPr>
        <p:spPr bwMode="auto">
          <a:xfrm>
            <a:off x="2244725" y="1733550"/>
            <a:ext cx="0" cy="4265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0385" name="Rectangle 33"/>
          <p:cNvSpPr>
            <a:spLocks noChangeArrowheads="1"/>
          </p:cNvSpPr>
          <p:nvPr/>
        </p:nvSpPr>
        <p:spPr bwMode="auto">
          <a:xfrm>
            <a:off x="7207250" y="5359400"/>
            <a:ext cx="1323975" cy="912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/>
              <a:t>Alimento </a:t>
            </a:r>
          </a:p>
          <a:p>
            <a:pPr algn="r"/>
            <a:r>
              <a:rPr lang="en-US" sz="1800" b="1"/>
              <a:t>(unidades </a:t>
            </a:r>
          </a:p>
          <a:p>
            <a:pPr algn="r"/>
            <a:r>
              <a:rPr lang="en-US" sz="1800" b="1"/>
              <a:t>por mês)</a:t>
            </a:r>
          </a:p>
        </p:txBody>
      </p:sp>
      <p:sp>
        <p:nvSpPr>
          <p:cNvPr id="100386" name="Rectangle 34"/>
          <p:cNvSpPr>
            <a:spLocks noChangeArrowheads="1"/>
          </p:cNvSpPr>
          <p:nvPr/>
        </p:nvSpPr>
        <p:spPr bwMode="auto">
          <a:xfrm>
            <a:off x="625475" y="1482725"/>
            <a:ext cx="14636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/>
              <a:t>Preço</a:t>
            </a:r>
          </a:p>
          <a:p>
            <a:pPr algn="r"/>
            <a:r>
              <a:rPr lang="en-US" sz="1800" b="1"/>
              <a:t>do alimento</a:t>
            </a:r>
          </a:p>
        </p:txBody>
      </p:sp>
      <p:sp>
        <p:nvSpPr>
          <p:cNvPr id="100387" name="Line 35"/>
          <p:cNvSpPr>
            <a:spLocks noChangeShapeType="1"/>
          </p:cNvSpPr>
          <p:nvPr/>
        </p:nvSpPr>
        <p:spPr bwMode="auto">
          <a:xfrm>
            <a:off x="2224088" y="6002338"/>
            <a:ext cx="5078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00398" name="Group 46"/>
          <p:cNvGrpSpPr>
            <a:grpSpLocks/>
          </p:cNvGrpSpPr>
          <p:nvPr/>
        </p:nvGrpSpPr>
        <p:grpSpPr bwMode="auto">
          <a:xfrm>
            <a:off x="1470025" y="2093913"/>
            <a:ext cx="3005138" cy="4225925"/>
            <a:chOff x="926" y="1319"/>
            <a:chExt cx="1893" cy="2662"/>
          </a:xfrm>
        </p:grpSpPr>
        <p:sp>
          <p:nvSpPr>
            <p:cNvPr id="100370" name="Oval 18"/>
            <p:cNvSpPr>
              <a:spLocks noChangeArrowheads="1"/>
            </p:cNvSpPr>
            <p:nvPr/>
          </p:nvSpPr>
          <p:spPr bwMode="auto">
            <a:xfrm>
              <a:off x="1536" y="1488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0371" name="Oval 19"/>
            <p:cNvSpPr>
              <a:spLocks noChangeArrowheads="1"/>
            </p:cNvSpPr>
            <p:nvPr/>
          </p:nvSpPr>
          <p:spPr bwMode="auto">
            <a:xfrm>
              <a:off x="2064" y="2592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0376" name="Rectangle 24"/>
            <p:cNvSpPr>
              <a:spLocks noChangeArrowheads="1"/>
            </p:cNvSpPr>
            <p:nvPr/>
          </p:nvSpPr>
          <p:spPr bwMode="auto">
            <a:xfrm>
              <a:off x="2589" y="3165"/>
              <a:ext cx="230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/>
                <a:t>H</a:t>
              </a:r>
            </a:p>
          </p:txBody>
        </p:sp>
        <p:sp>
          <p:nvSpPr>
            <p:cNvPr id="100372" name="Oval 20"/>
            <p:cNvSpPr>
              <a:spLocks noChangeArrowheads="1"/>
            </p:cNvSpPr>
            <p:nvPr/>
          </p:nvSpPr>
          <p:spPr bwMode="auto">
            <a:xfrm>
              <a:off x="2544" y="3168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0374" name="Rectangle 22"/>
            <p:cNvSpPr>
              <a:spLocks noChangeArrowheads="1"/>
            </p:cNvSpPr>
            <p:nvPr/>
          </p:nvSpPr>
          <p:spPr bwMode="auto">
            <a:xfrm>
              <a:off x="1619" y="1319"/>
              <a:ext cx="221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/>
                <a:t>E</a:t>
              </a:r>
            </a:p>
          </p:txBody>
        </p:sp>
        <p:sp>
          <p:nvSpPr>
            <p:cNvPr id="100375" name="Rectangle 23"/>
            <p:cNvSpPr>
              <a:spLocks noChangeArrowheads="1"/>
            </p:cNvSpPr>
            <p:nvPr/>
          </p:nvSpPr>
          <p:spPr bwMode="auto">
            <a:xfrm>
              <a:off x="2109" y="2349"/>
              <a:ext cx="238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/>
                <a:t>G</a:t>
              </a:r>
            </a:p>
          </p:txBody>
        </p:sp>
        <p:sp>
          <p:nvSpPr>
            <p:cNvPr id="100377" name="Line 25"/>
            <p:cNvSpPr>
              <a:spLocks noChangeShapeType="1"/>
            </p:cNvSpPr>
            <p:nvPr/>
          </p:nvSpPr>
          <p:spPr bwMode="auto">
            <a:xfrm>
              <a:off x="1401" y="1536"/>
              <a:ext cx="2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0378" name="Line 26"/>
            <p:cNvSpPr>
              <a:spLocks noChangeShapeType="1"/>
            </p:cNvSpPr>
            <p:nvPr/>
          </p:nvSpPr>
          <p:spPr bwMode="auto">
            <a:xfrm>
              <a:off x="1401" y="2640"/>
              <a:ext cx="70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0379" name="Line 27"/>
            <p:cNvSpPr>
              <a:spLocks noChangeShapeType="1"/>
            </p:cNvSpPr>
            <p:nvPr/>
          </p:nvSpPr>
          <p:spPr bwMode="auto">
            <a:xfrm>
              <a:off x="1401" y="3216"/>
              <a:ext cx="118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0380" name="Line 28"/>
            <p:cNvSpPr>
              <a:spLocks noChangeShapeType="1"/>
            </p:cNvSpPr>
            <p:nvPr/>
          </p:nvSpPr>
          <p:spPr bwMode="auto">
            <a:xfrm>
              <a:off x="1584" y="1545"/>
              <a:ext cx="0" cy="223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0381" name="Line 29"/>
            <p:cNvSpPr>
              <a:spLocks noChangeShapeType="1"/>
            </p:cNvSpPr>
            <p:nvPr/>
          </p:nvSpPr>
          <p:spPr bwMode="auto">
            <a:xfrm>
              <a:off x="2112" y="2667"/>
              <a:ext cx="0" cy="11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0382" name="Line 30"/>
            <p:cNvSpPr>
              <a:spLocks noChangeShapeType="1"/>
            </p:cNvSpPr>
            <p:nvPr/>
          </p:nvSpPr>
          <p:spPr bwMode="auto">
            <a:xfrm>
              <a:off x="2592" y="3210"/>
              <a:ext cx="0" cy="5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0390" name="Rectangle 38"/>
            <p:cNvSpPr>
              <a:spLocks noChangeArrowheads="1"/>
            </p:cNvSpPr>
            <p:nvPr/>
          </p:nvSpPr>
          <p:spPr bwMode="auto">
            <a:xfrm>
              <a:off x="926" y="1453"/>
              <a:ext cx="514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r"/>
              <a:r>
                <a:rPr lang="en-US" b="1"/>
                <a:t>$2,00</a:t>
              </a:r>
            </a:p>
          </p:txBody>
        </p:sp>
        <p:sp>
          <p:nvSpPr>
            <p:cNvPr id="100391" name="Rectangle 39"/>
            <p:cNvSpPr>
              <a:spLocks noChangeArrowheads="1"/>
            </p:cNvSpPr>
            <p:nvPr/>
          </p:nvSpPr>
          <p:spPr bwMode="auto">
            <a:xfrm>
              <a:off x="1484" y="3733"/>
              <a:ext cx="203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4</a:t>
              </a:r>
            </a:p>
          </p:txBody>
        </p:sp>
        <p:sp>
          <p:nvSpPr>
            <p:cNvPr id="100392" name="Rectangle 40"/>
            <p:cNvSpPr>
              <a:spLocks noChangeArrowheads="1"/>
            </p:cNvSpPr>
            <p:nvPr/>
          </p:nvSpPr>
          <p:spPr bwMode="auto">
            <a:xfrm>
              <a:off x="1964" y="3733"/>
              <a:ext cx="292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12</a:t>
              </a:r>
            </a:p>
          </p:txBody>
        </p:sp>
        <p:sp>
          <p:nvSpPr>
            <p:cNvPr id="100393" name="Rectangle 41"/>
            <p:cNvSpPr>
              <a:spLocks noChangeArrowheads="1"/>
            </p:cNvSpPr>
            <p:nvPr/>
          </p:nvSpPr>
          <p:spPr bwMode="auto">
            <a:xfrm>
              <a:off x="2444" y="3733"/>
              <a:ext cx="292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20</a:t>
              </a:r>
            </a:p>
          </p:txBody>
        </p:sp>
        <p:sp>
          <p:nvSpPr>
            <p:cNvPr id="100394" name="Rectangle 42"/>
            <p:cNvSpPr>
              <a:spLocks noChangeArrowheads="1"/>
            </p:cNvSpPr>
            <p:nvPr/>
          </p:nvSpPr>
          <p:spPr bwMode="auto">
            <a:xfrm>
              <a:off x="926" y="2519"/>
              <a:ext cx="514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r"/>
              <a:r>
                <a:rPr lang="en-US" b="1"/>
                <a:t>$1,00</a:t>
              </a:r>
            </a:p>
          </p:txBody>
        </p:sp>
        <p:sp>
          <p:nvSpPr>
            <p:cNvPr id="100395" name="Rectangle 43"/>
            <p:cNvSpPr>
              <a:spLocks noChangeArrowheads="1"/>
            </p:cNvSpPr>
            <p:nvPr/>
          </p:nvSpPr>
          <p:spPr bwMode="auto">
            <a:xfrm>
              <a:off x="926" y="3086"/>
              <a:ext cx="514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r"/>
              <a:r>
                <a:rPr lang="en-US" b="1"/>
                <a:t>$0,50</a:t>
              </a:r>
            </a:p>
          </p:txBody>
        </p:sp>
      </p:grpSp>
      <p:sp>
        <p:nvSpPr>
          <p:cNvPr id="100400" name="Text Box 48"/>
          <p:cNvSpPr txBox="1">
            <a:spLocks noChangeArrowheads="1"/>
          </p:cNvSpPr>
          <p:nvPr/>
        </p:nvSpPr>
        <p:spPr bwMode="auto">
          <a:xfrm>
            <a:off x="2627313" y="1287463"/>
            <a:ext cx="5081587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2800" b="1"/>
              <a:t>Efeito de variações no preço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0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5A53FA6-7E80-47DC-BDF3-CC3721BCCCC9}" type="slidenum">
              <a:rPr lang="en-US"/>
              <a:pPr/>
              <a:t>70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93850"/>
            <a:ext cx="7272338" cy="46355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>
                <a:solidFill>
                  <a:srgbClr val="FB110B"/>
                </a:solidFill>
              </a:rPr>
              <a:t>Abordagem estatística para a estimativa da demanda</a:t>
            </a:r>
            <a:endParaRPr lang="en-US"/>
          </a:p>
          <a:p>
            <a:pPr lvl="1">
              <a:lnSpc>
                <a:spcPct val="90000"/>
              </a:lnSpc>
              <a:buSzPct val="75000"/>
            </a:pPr>
            <a:r>
              <a:rPr lang="en-US"/>
              <a:t>Quando aplicada adequadamente, a abordagem estatística para a estimativa da demanda permite identificar os efeitos de diversas variáveis sobre as quantidades demandadas de um produto.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/>
              <a:t>A regressão por ‘mínimos quadrados’ é um possível método.</a:t>
            </a:r>
          </a:p>
        </p:txBody>
      </p:sp>
      <p:sp>
        <p:nvSpPr>
          <p:cNvPr id="290821" name="Rectangle 5"/>
          <p:cNvSpPr>
            <a:spLocks noGrp="1" noChangeArrowheads="1"/>
          </p:cNvSpPr>
          <p:nvPr>
            <p:ph type="title"/>
          </p:nvPr>
        </p:nvSpPr>
        <p:spPr>
          <a:xfrm>
            <a:off x="63500" y="228600"/>
            <a:ext cx="9144000" cy="762000"/>
          </a:xfrm>
          <a:noFill/>
          <a:ln/>
        </p:spPr>
        <p:txBody>
          <a:bodyPr/>
          <a:lstStyle/>
          <a:p>
            <a:r>
              <a:rPr lang="en-US"/>
              <a:t>Estimativa empírica da demanda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8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0F7B009-8F66-4F01-B133-DFFB11FE65C8}" type="slidenum">
              <a:rPr lang="en-US"/>
              <a:pPr/>
              <a:t>71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3399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5863" y="1860550"/>
            <a:ext cx="6780212" cy="520700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  <a:buFont typeface="Wingdings" pitchFamily="2" charset="2"/>
              <a:buNone/>
              <a:tabLst>
                <a:tab pos="1771650" algn="ctr"/>
                <a:tab pos="3829050" algn="ctr"/>
                <a:tab pos="5599113" algn="ctr"/>
              </a:tabLst>
            </a:pPr>
            <a:r>
              <a:rPr lang="en-US" sz="2400" b="1" i="1"/>
              <a:t>Ano	    Quantidade(Q)	 Preço(P)	Renda(I)</a:t>
            </a:r>
            <a:endParaRPr lang="en-US"/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title"/>
          </p:nvPr>
        </p:nvSpPr>
        <p:spPr>
          <a:xfrm>
            <a:off x="139700" y="266700"/>
            <a:ext cx="9144000" cy="762000"/>
          </a:xfrm>
          <a:noFill/>
          <a:ln/>
        </p:spPr>
        <p:txBody>
          <a:bodyPr/>
          <a:lstStyle/>
          <a:p>
            <a:r>
              <a:rPr lang="en-US"/>
              <a:t>Estimativa empírica da demanda</a:t>
            </a:r>
          </a:p>
        </p:txBody>
      </p:sp>
      <p:sp>
        <p:nvSpPr>
          <p:cNvPr id="339972" name="Text Box 4"/>
          <p:cNvSpPr txBox="1">
            <a:spLocks noChangeArrowheads="1"/>
          </p:cNvSpPr>
          <p:nvPr/>
        </p:nvSpPr>
        <p:spPr bwMode="auto">
          <a:xfrm>
            <a:off x="1184275" y="2278063"/>
            <a:ext cx="7188200" cy="403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771650" algn="r"/>
                <a:tab pos="3886200" algn="r"/>
                <a:tab pos="5772150" algn="r"/>
              </a:tabLst>
            </a:pPr>
            <a:r>
              <a:rPr lang="en-US" sz="2400"/>
              <a:t>1995	4	24	10</a:t>
            </a:r>
          </a:p>
          <a:p>
            <a:pPr>
              <a:lnSpc>
                <a:spcPct val="120000"/>
              </a:lnSpc>
              <a:tabLst>
                <a:tab pos="1771650" algn="r"/>
                <a:tab pos="3886200" algn="r"/>
                <a:tab pos="5772150" algn="r"/>
              </a:tabLst>
            </a:pPr>
            <a:r>
              <a:rPr lang="en-US" sz="2400"/>
              <a:t>1996	7	20	10</a:t>
            </a:r>
          </a:p>
          <a:p>
            <a:pPr>
              <a:lnSpc>
                <a:spcPct val="120000"/>
              </a:lnSpc>
              <a:tabLst>
                <a:tab pos="1771650" algn="r"/>
                <a:tab pos="3886200" algn="r"/>
                <a:tab pos="5772150" algn="r"/>
              </a:tabLst>
            </a:pPr>
            <a:r>
              <a:rPr lang="en-US" sz="2400"/>
              <a:t>1997	8	17	10</a:t>
            </a:r>
          </a:p>
          <a:p>
            <a:pPr>
              <a:lnSpc>
                <a:spcPct val="120000"/>
              </a:lnSpc>
              <a:tabLst>
                <a:tab pos="1771650" algn="r"/>
                <a:tab pos="3886200" algn="r"/>
                <a:tab pos="5772150" algn="r"/>
              </a:tabLst>
            </a:pPr>
            <a:r>
              <a:rPr lang="en-US" sz="2400"/>
              <a:t>1998	13	17	17</a:t>
            </a:r>
          </a:p>
          <a:p>
            <a:pPr>
              <a:lnSpc>
                <a:spcPct val="120000"/>
              </a:lnSpc>
              <a:tabLst>
                <a:tab pos="1771650" algn="r"/>
                <a:tab pos="3886200" algn="r"/>
                <a:tab pos="5772150" algn="r"/>
              </a:tabLst>
            </a:pPr>
            <a:r>
              <a:rPr lang="en-US" sz="2400"/>
              <a:t>1999	16	10	17</a:t>
            </a:r>
          </a:p>
          <a:p>
            <a:pPr>
              <a:lnSpc>
                <a:spcPct val="120000"/>
              </a:lnSpc>
              <a:tabLst>
                <a:tab pos="1771650" algn="r"/>
                <a:tab pos="3886200" algn="r"/>
                <a:tab pos="5772150" algn="r"/>
              </a:tabLst>
            </a:pPr>
            <a:r>
              <a:rPr lang="en-US" sz="2400"/>
              <a:t>2000	15	15	17</a:t>
            </a:r>
          </a:p>
          <a:p>
            <a:pPr>
              <a:lnSpc>
                <a:spcPct val="120000"/>
              </a:lnSpc>
              <a:tabLst>
                <a:tab pos="1771650" algn="r"/>
                <a:tab pos="3886200" algn="r"/>
                <a:tab pos="5772150" algn="r"/>
              </a:tabLst>
            </a:pPr>
            <a:r>
              <a:rPr lang="en-US" sz="2400"/>
              <a:t>2001	19	12	20</a:t>
            </a:r>
          </a:p>
          <a:p>
            <a:pPr>
              <a:lnSpc>
                <a:spcPct val="120000"/>
              </a:lnSpc>
              <a:tabLst>
                <a:tab pos="1771650" algn="r"/>
                <a:tab pos="3886200" algn="r"/>
                <a:tab pos="5772150" algn="r"/>
              </a:tabLst>
            </a:pPr>
            <a:r>
              <a:rPr lang="en-US" sz="2400"/>
              <a:t>2002	20	9	20</a:t>
            </a:r>
          </a:p>
          <a:p>
            <a:pPr>
              <a:lnSpc>
                <a:spcPct val="120000"/>
              </a:lnSpc>
              <a:tabLst>
                <a:tab pos="1771650" algn="r"/>
                <a:tab pos="3886200" algn="r"/>
                <a:tab pos="5772150" algn="r"/>
              </a:tabLst>
            </a:pPr>
            <a:r>
              <a:rPr lang="en-US" sz="2400"/>
              <a:t>2003	22	5	20</a:t>
            </a:r>
          </a:p>
        </p:txBody>
      </p:sp>
      <p:sp>
        <p:nvSpPr>
          <p:cNvPr id="339973" name="Line 5"/>
          <p:cNvSpPr>
            <a:spLocks noChangeShapeType="1"/>
          </p:cNvSpPr>
          <p:nvPr/>
        </p:nvSpPr>
        <p:spPr bwMode="auto">
          <a:xfrm>
            <a:off x="1219200" y="2336800"/>
            <a:ext cx="6781800" cy="0"/>
          </a:xfrm>
          <a:prstGeom prst="line">
            <a:avLst/>
          </a:prstGeom>
          <a:noFill/>
          <a:ln w="57150" cmpd="thinThick">
            <a:solidFill>
              <a:srgbClr val="3366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339974" name="Text Box 6"/>
          <p:cNvSpPr txBox="1">
            <a:spLocks noChangeArrowheads="1"/>
          </p:cNvSpPr>
          <p:nvPr/>
        </p:nvSpPr>
        <p:spPr bwMode="auto">
          <a:xfrm>
            <a:off x="468313" y="1268413"/>
            <a:ext cx="6884987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Dados sobre a demanda por framboesa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87058477-16A1-40B2-8CBB-DDAA1ACC289F}" type="slidenum">
              <a:rPr lang="en-US"/>
              <a:pPr/>
              <a:t>72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/>
              <a:t>Supondo que a demanda dependa apenas do preço:</a:t>
            </a:r>
          </a:p>
          <a:p>
            <a:pPr lvl="1">
              <a:spcBef>
                <a:spcPct val="70000"/>
              </a:spcBef>
            </a:pPr>
            <a:r>
              <a:rPr lang="en-US" i="1"/>
              <a:t>Q = a – bP</a:t>
            </a:r>
          </a:p>
          <a:p>
            <a:pPr lvl="1">
              <a:spcBef>
                <a:spcPct val="70000"/>
              </a:spcBef>
            </a:pPr>
            <a:r>
              <a:rPr lang="en-US" i="1"/>
              <a:t>Q = </a:t>
            </a:r>
            <a:r>
              <a:rPr lang="en-US"/>
              <a:t>28,2</a:t>
            </a:r>
            <a:r>
              <a:rPr lang="en-US" i="1"/>
              <a:t> </a:t>
            </a:r>
            <a:r>
              <a:rPr lang="en-US"/>
              <a:t>– 1</a:t>
            </a:r>
            <a:r>
              <a:rPr lang="en-US" i="1"/>
              <a:t>P</a:t>
            </a:r>
            <a:endParaRPr lang="en-US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title"/>
          </p:nvPr>
        </p:nvSpPr>
        <p:spPr>
          <a:xfrm>
            <a:off x="127000" y="228600"/>
            <a:ext cx="9144000" cy="762000"/>
          </a:xfrm>
          <a:noFill/>
          <a:ln/>
        </p:spPr>
        <p:txBody>
          <a:bodyPr/>
          <a:lstStyle/>
          <a:p>
            <a:r>
              <a:rPr lang="en-US"/>
              <a:t>Estimativa empírica da demanda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41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56BC6D52-6C4A-428C-89D3-DADABB825395}" type="slidenum">
              <a:rPr lang="en-US"/>
              <a:pPr/>
              <a:t>73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title"/>
          </p:nvPr>
        </p:nvSpPr>
        <p:spPr>
          <a:xfrm>
            <a:off x="177800" y="228600"/>
            <a:ext cx="9144000" cy="762000"/>
          </a:xfrm>
          <a:noFill/>
          <a:ln/>
        </p:spPr>
        <p:txBody>
          <a:bodyPr/>
          <a:lstStyle/>
          <a:p>
            <a:r>
              <a:rPr lang="en-US"/>
              <a:t>Estimativa empírica da demanda</a:t>
            </a:r>
          </a:p>
        </p:txBody>
      </p:sp>
      <p:sp>
        <p:nvSpPr>
          <p:cNvPr id="346118" name="Line 6"/>
          <p:cNvSpPr>
            <a:spLocks noChangeShapeType="1"/>
          </p:cNvSpPr>
          <p:nvPr/>
        </p:nvSpPr>
        <p:spPr bwMode="auto">
          <a:xfrm>
            <a:off x="2209800" y="1744663"/>
            <a:ext cx="0" cy="4211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46119" name="Line 7"/>
          <p:cNvSpPr>
            <a:spLocks noChangeShapeType="1"/>
          </p:cNvSpPr>
          <p:nvPr/>
        </p:nvSpPr>
        <p:spPr bwMode="auto">
          <a:xfrm>
            <a:off x="2214563" y="5954713"/>
            <a:ext cx="42227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46120" name="Rectangle 8"/>
          <p:cNvSpPr>
            <a:spLocks noChangeArrowheads="1"/>
          </p:cNvSpPr>
          <p:nvPr/>
        </p:nvSpPr>
        <p:spPr bwMode="auto">
          <a:xfrm>
            <a:off x="6253163" y="5849938"/>
            <a:ext cx="15224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Quantidade</a:t>
            </a:r>
            <a:r>
              <a:rPr lang="en-US" sz="2400" b="1"/>
              <a:t> </a:t>
            </a:r>
          </a:p>
        </p:txBody>
      </p:sp>
      <p:sp>
        <p:nvSpPr>
          <p:cNvPr id="346121" name="Rectangle 9"/>
          <p:cNvSpPr>
            <a:spLocks noChangeArrowheads="1"/>
          </p:cNvSpPr>
          <p:nvPr/>
        </p:nvSpPr>
        <p:spPr bwMode="auto">
          <a:xfrm>
            <a:off x="1338263" y="1377950"/>
            <a:ext cx="815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/>
              <a:t>Preço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46122" name="Text Box 10"/>
          <p:cNvSpPr txBox="1">
            <a:spLocks noChangeArrowheads="1"/>
          </p:cNvSpPr>
          <p:nvPr/>
        </p:nvSpPr>
        <p:spPr bwMode="auto">
          <a:xfrm>
            <a:off x="1965325" y="5897563"/>
            <a:ext cx="325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0</a:t>
            </a:r>
          </a:p>
        </p:txBody>
      </p:sp>
      <p:sp>
        <p:nvSpPr>
          <p:cNvPr id="346123" name="Text Box 11"/>
          <p:cNvSpPr txBox="1">
            <a:spLocks noChangeArrowheads="1"/>
          </p:cNvSpPr>
          <p:nvPr/>
        </p:nvSpPr>
        <p:spPr bwMode="auto">
          <a:xfrm>
            <a:off x="2641600" y="5897563"/>
            <a:ext cx="325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5</a:t>
            </a:r>
          </a:p>
        </p:txBody>
      </p:sp>
      <p:sp>
        <p:nvSpPr>
          <p:cNvPr id="346124" name="Text Box 12"/>
          <p:cNvSpPr txBox="1">
            <a:spLocks noChangeArrowheads="1"/>
          </p:cNvSpPr>
          <p:nvPr/>
        </p:nvSpPr>
        <p:spPr bwMode="auto">
          <a:xfrm>
            <a:off x="3319463" y="5897563"/>
            <a:ext cx="4667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10</a:t>
            </a:r>
          </a:p>
        </p:txBody>
      </p:sp>
      <p:sp>
        <p:nvSpPr>
          <p:cNvPr id="346125" name="Text Box 13"/>
          <p:cNvSpPr txBox="1">
            <a:spLocks noChangeArrowheads="1"/>
          </p:cNvSpPr>
          <p:nvPr/>
        </p:nvSpPr>
        <p:spPr bwMode="auto">
          <a:xfrm>
            <a:off x="4137025" y="5897563"/>
            <a:ext cx="4667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15</a:t>
            </a:r>
          </a:p>
        </p:txBody>
      </p:sp>
      <p:sp>
        <p:nvSpPr>
          <p:cNvPr id="346126" name="Text Box 14"/>
          <p:cNvSpPr txBox="1">
            <a:spLocks noChangeArrowheads="1"/>
          </p:cNvSpPr>
          <p:nvPr/>
        </p:nvSpPr>
        <p:spPr bwMode="auto">
          <a:xfrm>
            <a:off x="4956175" y="5897563"/>
            <a:ext cx="4667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20</a:t>
            </a:r>
          </a:p>
        </p:txBody>
      </p:sp>
      <p:sp>
        <p:nvSpPr>
          <p:cNvPr id="346127" name="Text Box 15"/>
          <p:cNvSpPr txBox="1">
            <a:spLocks noChangeArrowheads="1"/>
          </p:cNvSpPr>
          <p:nvPr/>
        </p:nvSpPr>
        <p:spPr bwMode="auto">
          <a:xfrm>
            <a:off x="5775325" y="5897563"/>
            <a:ext cx="4667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25</a:t>
            </a:r>
          </a:p>
        </p:txBody>
      </p:sp>
      <p:sp>
        <p:nvSpPr>
          <p:cNvPr id="346131" name="Text Box 19"/>
          <p:cNvSpPr txBox="1">
            <a:spLocks noChangeArrowheads="1"/>
          </p:cNvSpPr>
          <p:nvPr/>
        </p:nvSpPr>
        <p:spPr bwMode="auto">
          <a:xfrm>
            <a:off x="1824038" y="3394075"/>
            <a:ext cx="4667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b="1"/>
              <a:t>15</a:t>
            </a:r>
          </a:p>
        </p:txBody>
      </p:sp>
      <p:sp>
        <p:nvSpPr>
          <p:cNvPr id="346132" name="Text Box 20"/>
          <p:cNvSpPr txBox="1">
            <a:spLocks noChangeArrowheads="1"/>
          </p:cNvSpPr>
          <p:nvPr/>
        </p:nvSpPr>
        <p:spPr bwMode="auto">
          <a:xfrm>
            <a:off x="1824038" y="4227513"/>
            <a:ext cx="4667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b="1"/>
              <a:t>10</a:t>
            </a:r>
          </a:p>
        </p:txBody>
      </p:sp>
      <p:sp>
        <p:nvSpPr>
          <p:cNvPr id="346133" name="Text Box 21"/>
          <p:cNvSpPr txBox="1">
            <a:spLocks noChangeArrowheads="1"/>
          </p:cNvSpPr>
          <p:nvPr/>
        </p:nvSpPr>
        <p:spPr bwMode="auto">
          <a:xfrm>
            <a:off x="1965325" y="5062538"/>
            <a:ext cx="325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b="1"/>
              <a:t>5</a:t>
            </a:r>
          </a:p>
        </p:txBody>
      </p:sp>
      <p:sp>
        <p:nvSpPr>
          <p:cNvPr id="346134" name="Text Box 22"/>
          <p:cNvSpPr txBox="1">
            <a:spLocks noChangeArrowheads="1"/>
          </p:cNvSpPr>
          <p:nvPr/>
        </p:nvSpPr>
        <p:spPr bwMode="auto">
          <a:xfrm>
            <a:off x="1824038" y="1725613"/>
            <a:ext cx="4667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b="1"/>
              <a:t>25</a:t>
            </a:r>
          </a:p>
        </p:txBody>
      </p:sp>
      <p:sp>
        <p:nvSpPr>
          <p:cNvPr id="346135" name="Text Box 23"/>
          <p:cNvSpPr txBox="1">
            <a:spLocks noChangeArrowheads="1"/>
          </p:cNvSpPr>
          <p:nvPr/>
        </p:nvSpPr>
        <p:spPr bwMode="auto">
          <a:xfrm>
            <a:off x="1824038" y="2559050"/>
            <a:ext cx="4667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b="1"/>
              <a:t>20</a:t>
            </a:r>
          </a:p>
        </p:txBody>
      </p:sp>
      <p:grpSp>
        <p:nvGrpSpPr>
          <p:cNvPr id="346153" name="Group 41"/>
          <p:cNvGrpSpPr>
            <a:grpSpLocks/>
          </p:cNvGrpSpPr>
          <p:nvPr/>
        </p:nvGrpSpPr>
        <p:grpSpPr bwMode="auto">
          <a:xfrm>
            <a:off x="2647950" y="2038350"/>
            <a:ext cx="3124200" cy="3505200"/>
            <a:chOff x="1668" y="1284"/>
            <a:chExt cx="1968" cy="2208"/>
          </a:xfrm>
        </p:grpSpPr>
        <p:sp>
          <p:nvSpPr>
            <p:cNvPr id="346136" name="Oval 24"/>
            <p:cNvSpPr>
              <a:spLocks noChangeArrowheads="1"/>
            </p:cNvSpPr>
            <p:nvPr/>
          </p:nvSpPr>
          <p:spPr bwMode="auto">
            <a:xfrm>
              <a:off x="1668" y="1284"/>
              <a:ext cx="120" cy="12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46137" name="Oval 25"/>
            <p:cNvSpPr>
              <a:spLocks noChangeArrowheads="1"/>
            </p:cNvSpPr>
            <p:nvPr/>
          </p:nvSpPr>
          <p:spPr bwMode="auto">
            <a:xfrm>
              <a:off x="1884" y="1656"/>
              <a:ext cx="120" cy="12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46138" name="Oval 26"/>
            <p:cNvSpPr>
              <a:spLocks noChangeArrowheads="1"/>
            </p:cNvSpPr>
            <p:nvPr/>
          </p:nvSpPr>
          <p:spPr bwMode="auto">
            <a:xfrm>
              <a:off x="1992" y="2124"/>
              <a:ext cx="120" cy="12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46139" name="Oval 27"/>
            <p:cNvSpPr>
              <a:spLocks noChangeArrowheads="1"/>
            </p:cNvSpPr>
            <p:nvPr/>
          </p:nvSpPr>
          <p:spPr bwMode="auto">
            <a:xfrm>
              <a:off x="2472" y="2076"/>
              <a:ext cx="120" cy="12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46140" name="Oval 28"/>
            <p:cNvSpPr>
              <a:spLocks noChangeArrowheads="1"/>
            </p:cNvSpPr>
            <p:nvPr/>
          </p:nvSpPr>
          <p:spPr bwMode="auto">
            <a:xfrm>
              <a:off x="2712" y="2184"/>
              <a:ext cx="120" cy="12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46141" name="Oval 29"/>
            <p:cNvSpPr>
              <a:spLocks noChangeArrowheads="1"/>
            </p:cNvSpPr>
            <p:nvPr/>
          </p:nvSpPr>
          <p:spPr bwMode="auto">
            <a:xfrm>
              <a:off x="2892" y="2892"/>
              <a:ext cx="120" cy="12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46142" name="Oval 30"/>
            <p:cNvSpPr>
              <a:spLocks noChangeArrowheads="1"/>
            </p:cNvSpPr>
            <p:nvPr/>
          </p:nvSpPr>
          <p:spPr bwMode="auto">
            <a:xfrm>
              <a:off x="3372" y="2580"/>
              <a:ext cx="120" cy="12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46143" name="Oval 31"/>
            <p:cNvSpPr>
              <a:spLocks noChangeArrowheads="1"/>
            </p:cNvSpPr>
            <p:nvPr/>
          </p:nvSpPr>
          <p:spPr bwMode="auto">
            <a:xfrm>
              <a:off x="3516" y="2832"/>
              <a:ext cx="120" cy="12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46144" name="Oval 32"/>
            <p:cNvSpPr>
              <a:spLocks noChangeArrowheads="1"/>
            </p:cNvSpPr>
            <p:nvPr/>
          </p:nvSpPr>
          <p:spPr bwMode="auto">
            <a:xfrm>
              <a:off x="3492" y="3372"/>
              <a:ext cx="120" cy="12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346159" name="Group 47"/>
          <p:cNvGrpSpPr>
            <a:grpSpLocks/>
          </p:cNvGrpSpPr>
          <p:nvPr/>
        </p:nvGrpSpPr>
        <p:grpSpPr bwMode="auto">
          <a:xfrm>
            <a:off x="2705100" y="1809750"/>
            <a:ext cx="3444875" cy="3951288"/>
            <a:chOff x="1704" y="1140"/>
            <a:chExt cx="2170" cy="2489"/>
          </a:xfrm>
        </p:grpSpPr>
        <p:sp>
          <p:nvSpPr>
            <p:cNvPr id="346145" name="Line 33"/>
            <p:cNvSpPr>
              <a:spLocks noChangeShapeType="1"/>
            </p:cNvSpPr>
            <p:nvPr/>
          </p:nvSpPr>
          <p:spPr bwMode="auto">
            <a:xfrm>
              <a:off x="1704" y="1140"/>
              <a:ext cx="336" cy="12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46146" name="Line 34"/>
            <p:cNvSpPr>
              <a:spLocks noChangeShapeType="1"/>
            </p:cNvSpPr>
            <p:nvPr/>
          </p:nvSpPr>
          <p:spPr bwMode="auto">
            <a:xfrm>
              <a:off x="2520" y="1884"/>
              <a:ext cx="336" cy="12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46147" name="Line 35"/>
            <p:cNvSpPr>
              <a:spLocks noChangeShapeType="1"/>
            </p:cNvSpPr>
            <p:nvPr/>
          </p:nvSpPr>
          <p:spPr bwMode="auto">
            <a:xfrm>
              <a:off x="3276" y="2232"/>
              <a:ext cx="336" cy="12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46150" name="Text Box 38"/>
            <p:cNvSpPr txBox="1">
              <a:spLocks noChangeArrowheads="1"/>
            </p:cNvSpPr>
            <p:nvPr/>
          </p:nvSpPr>
          <p:spPr bwMode="auto">
            <a:xfrm>
              <a:off x="1886" y="2371"/>
              <a:ext cx="27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d</a:t>
              </a:r>
              <a:r>
                <a:rPr lang="en-US" b="1" i="1" baseline="-25000"/>
                <a:t>1</a:t>
              </a:r>
              <a:endParaRPr lang="en-US" b="1" i="1"/>
            </a:p>
          </p:txBody>
        </p:sp>
        <p:sp>
          <p:nvSpPr>
            <p:cNvPr id="346151" name="Text Box 39"/>
            <p:cNvSpPr txBox="1">
              <a:spLocks noChangeArrowheads="1"/>
            </p:cNvSpPr>
            <p:nvPr/>
          </p:nvSpPr>
          <p:spPr bwMode="auto">
            <a:xfrm>
              <a:off x="2726" y="3115"/>
              <a:ext cx="27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d</a:t>
              </a:r>
              <a:r>
                <a:rPr lang="en-US" b="1" i="1" baseline="-25000"/>
                <a:t>2</a:t>
              </a:r>
              <a:endParaRPr lang="en-US" b="1" i="1"/>
            </a:p>
          </p:txBody>
        </p:sp>
        <p:sp>
          <p:nvSpPr>
            <p:cNvPr id="346152" name="Text Box 40"/>
            <p:cNvSpPr txBox="1">
              <a:spLocks noChangeArrowheads="1"/>
            </p:cNvSpPr>
            <p:nvPr/>
          </p:nvSpPr>
          <p:spPr bwMode="auto">
            <a:xfrm>
              <a:off x="3602" y="3379"/>
              <a:ext cx="27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d</a:t>
              </a:r>
              <a:r>
                <a:rPr lang="en-US" b="1" i="1" baseline="-25000"/>
                <a:t>3</a:t>
              </a:r>
              <a:endParaRPr lang="en-US" b="1" i="1"/>
            </a:p>
          </p:txBody>
        </p:sp>
      </p:grpSp>
      <p:grpSp>
        <p:nvGrpSpPr>
          <p:cNvPr id="346158" name="Group 46"/>
          <p:cNvGrpSpPr>
            <a:grpSpLocks/>
          </p:cNvGrpSpPr>
          <p:nvPr/>
        </p:nvGrpSpPr>
        <p:grpSpPr bwMode="auto">
          <a:xfrm>
            <a:off x="2552700" y="1878013"/>
            <a:ext cx="6451600" cy="3494087"/>
            <a:chOff x="1608" y="1183"/>
            <a:chExt cx="4064" cy="2201"/>
          </a:xfrm>
        </p:grpSpPr>
        <p:sp>
          <p:nvSpPr>
            <p:cNvPr id="346148" name="Line 36"/>
            <p:cNvSpPr>
              <a:spLocks noChangeShapeType="1"/>
            </p:cNvSpPr>
            <p:nvPr/>
          </p:nvSpPr>
          <p:spPr bwMode="auto">
            <a:xfrm>
              <a:off x="1608" y="1692"/>
              <a:ext cx="2256" cy="1692"/>
            </a:xfrm>
            <a:prstGeom prst="line">
              <a:avLst/>
            </a:prstGeom>
            <a:noFill/>
            <a:ln w="5715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46149" name="Text Box 37"/>
            <p:cNvSpPr txBox="1">
              <a:spLocks noChangeArrowheads="1"/>
            </p:cNvSpPr>
            <p:nvPr/>
          </p:nvSpPr>
          <p:spPr bwMode="auto">
            <a:xfrm>
              <a:off x="3854" y="3115"/>
              <a:ext cx="23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D</a:t>
              </a:r>
            </a:p>
          </p:txBody>
        </p:sp>
        <p:sp>
          <p:nvSpPr>
            <p:cNvPr id="346157" name="Text Box 45"/>
            <p:cNvSpPr txBox="1">
              <a:spLocks noChangeArrowheads="1"/>
            </p:cNvSpPr>
            <p:nvPr/>
          </p:nvSpPr>
          <p:spPr bwMode="auto">
            <a:xfrm>
              <a:off x="3470" y="1183"/>
              <a:ext cx="2202" cy="102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D </a:t>
              </a:r>
              <a:r>
                <a:rPr lang="en-US" b="1"/>
                <a:t>representa a demanda</a:t>
              </a:r>
            </a:p>
            <a:p>
              <a:r>
                <a:rPr lang="en-US" b="1"/>
                <a:t>quando esta é função </a:t>
              </a:r>
            </a:p>
            <a:p>
              <a:r>
                <a:rPr lang="en-US" b="1"/>
                <a:t>somente do preço. A partir </a:t>
              </a:r>
            </a:p>
            <a:p>
              <a:r>
                <a:rPr lang="en-US" b="1"/>
                <a:t>dos dados, temos então: </a:t>
              </a:r>
            </a:p>
            <a:p>
              <a:r>
                <a:rPr lang="en-US" b="1" i="1"/>
                <a:t>Q </a:t>
              </a:r>
              <a:r>
                <a:rPr lang="en-US" b="1"/>
                <a:t>= 28,2 - 1</a:t>
              </a:r>
              <a:r>
                <a:rPr lang="en-US" b="1" i="1"/>
                <a:t>P</a:t>
              </a:r>
            </a:p>
          </p:txBody>
        </p:sp>
      </p:grpSp>
      <p:sp>
        <p:nvSpPr>
          <p:cNvPr id="346160" name="Text Box 48"/>
          <p:cNvSpPr txBox="1">
            <a:spLocks noChangeArrowheads="1"/>
          </p:cNvSpPr>
          <p:nvPr/>
        </p:nvSpPr>
        <p:spPr bwMode="auto">
          <a:xfrm>
            <a:off x="3001963" y="1230313"/>
            <a:ext cx="3975100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Estimando a demanda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41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D625B5B3-4489-4B4B-A44D-21A5469921CA}" type="slidenum">
              <a:rPr lang="en-US"/>
              <a:pPr/>
              <a:t>74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366631" name="Text Box 39"/>
          <p:cNvSpPr txBox="1">
            <a:spLocks noChangeArrowheads="1"/>
          </p:cNvSpPr>
          <p:nvPr/>
        </p:nvSpPr>
        <p:spPr bwMode="auto">
          <a:xfrm>
            <a:off x="5554663" y="3328988"/>
            <a:ext cx="3690937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663300"/>
                </a:solidFill>
              </a:rPr>
              <a:t>Ajustes para mudanças </a:t>
            </a:r>
          </a:p>
          <a:p>
            <a:r>
              <a:rPr lang="en-US" sz="2400" b="1">
                <a:solidFill>
                  <a:srgbClr val="663300"/>
                </a:solidFill>
              </a:rPr>
              <a:t>na renda</a:t>
            </a:r>
            <a:endParaRPr lang="en-US" sz="2400" b="1"/>
          </a:p>
        </p:txBody>
      </p:sp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5100" y="165100"/>
            <a:ext cx="9410700" cy="762000"/>
          </a:xfrm>
          <a:noFill/>
          <a:ln/>
        </p:spPr>
        <p:txBody>
          <a:bodyPr/>
          <a:lstStyle/>
          <a:p>
            <a:r>
              <a:rPr lang="en-US"/>
              <a:t>Estimativa empírica da demanda</a:t>
            </a:r>
          </a:p>
        </p:txBody>
      </p:sp>
      <p:grpSp>
        <p:nvGrpSpPr>
          <p:cNvPr id="366632" name="Group 40"/>
          <p:cNvGrpSpPr>
            <a:grpSpLocks/>
          </p:cNvGrpSpPr>
          <p:nvPr/>
        </p:nvGrpSpPr>
        <p:grpSpPr bwMode="auto">
          <a:xfrm>
            <a:off x="1338263" y="1377950"/>
            <a:ext cx="6437312" cy="4926013"/>
            <a:chOff x="843" y="868"/>
            <a:chExt cx="4055" cy="3103"/>
          </a:xfrm>
        </p:grpSpPr>
        <p:sp>
          <p:nvSpPr>
            <p:cNvPr id="366595" name="Line 3"/>
            <p:cNvSpPr>
              <a:spLocks noChangeShapeType="1"/>
            </p:cNvSpPr>
            <p:nvPr/>
          </p:nvSpPr>
          <p:spPr bwMode="auto">
            <a:xfrm>
              <a:off x="1392" y="1099"/>
              <a:ext cx="0" cy="265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6596" name="Line 4"/>
            <p:cNvSpPr>
              <a:spLocks noChangeShapeType="1"/>
            </p:cNvSpPr>
            <p:nvPr/>
          </p:nvSpPr>
          <p:spPr bwMode="auto">
            <a:xfrm>
              <a:off x="1395" y="3751"/>
              <a:ext cx="26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6597" name="Rectangle 5"/>
            <p:cNvSpPr>
              <a:spLocks noChangeArrowheads="1"/>
            </p:cNvSpPr>
            <p:nvPr/>
          </p:nvSpPr>
          <p:spPr bwMode="auto">
            <a:xfrm>
              <a:off x="3939" y="3685"/>
              <a:ext cx="95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/>
                <a:t>Quantidade</a:t>
              </a:r>
              <a:r>
                <a:rPr lang="en-US" sz="2400" b="1"/>
                <a:t> </a:t>
              </a:r>
            </a:p>
          </p:txBody>
        </p:sp>
        <p:sp>
          <p:nvSpPr>
            <p:cNvPr id="366598" name="Rectangle 6"/>
            <p:cNvSpPr>
              <a:spLocks noChangeArrowheads="1"/>
            </p:cNvSpPr>
            <p:nvPr/>
          </p:nvSpPr>
          <p:spPr bwMode="auto">
            <a:xfrm>
              <a:off x="843" y="868"/>
              <a:ext cx="51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r"/>
              <a:r>
                <a:rPr lang="en-US" sz="1800" b="1"/>
                <a:t>Preço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66599" name="Text Box 7"/>
            <p:cNvSpPr txBox="1">
              <a:spLocks noChangeArrowheads="1"/>
            </p:cNvSpPr>
            <p:nvPr/>
          </p:nvSpPr>
          <p:spPr bwMode="auto">
            <a:xfrm>
              <a:off x="1238" y="3715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0</a:t>
              </a:r>
            </a:p>
          </p:txBody>
        </p:sp>
        <p:sp>
          <p:nvSpPr>
            <p:cNvPr id="366600" name="Text Box 8"/>
            <p:cNvSpPr txBox="1">
              <a:spLocks noChangeArrowheads="1"/>
            </p:cNvSpPr>
            <p:nvPr/>
          </p:nvSpPr>
          <p:spPr bwMode="auto">
            <a:xfrm>
              <a:off x="1664" y="3715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5</a:t>
              </a:r>
            </a:p>
          </p:txBody>
        </p:sp>
        <p:sp>
          <p:nvSpPr>
            <p:cNvPr id="366601" name="Text Box 9"/>
            <p:cNvSpPr txBox="1">
              <a:spLocks noChangeArrowheads="1"/>
            </p:cNvSpPr>
            <p:nvPr/>
          </p:nvSpPr>
          <p:spPr bwMode="auto">
            <a:xfrm>
              <a:off x="2091" y="3715"/>
              <a:ext cx="29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10</a:t>
              </a:r>
            </a:p>
          </p:txBody>
        </p:sp>
        <p:sp>
          <p:nvSpPr>
            <p:cNvPr id="366602" name="Text Box 10"/>
            <p:cNvSpPr txBox="1">
              <a:spLocks noChangeArrowheads="1"/>
            </p:cNvSpPr>
            <p:nvPr/>
          </p:nvSpPr>
          <p:spPr bwMode="auto">
            <a:xfrm>
              <a:off x="2606" y="3715"/>
              <a:ext cx="29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15</a:t>
              </a:r>
            </a:p>
          </p:txBody>
        </p:sp>
        <p:sp>
          <p:nvSpPr>
            <p:cNvPr id="366603" name="Text Box 11"/>
            <p:cNvSpPr txBox="1">
              <a:spLocks noChangeArrowheads="1"/>
            </p:cNvSpPr>
            <p:nvPr/>
          </p:nvSpPr>
          <p:spPr bwMode="auto">
            <a:xfrm>
              <a:off x="3122" y="3715"/>
              <a:ext cx="29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20</a:t>
              </a:r>
            </a:p>
          </p:txBody>
        </p:sp>
        <p:sp>
          <p:nvSpPr>
            <p:cNvPr id="366604" name="Text Box 12"/>
            <p:cNvSpPr txBox="1">
              <a:spLocks noChangeArrowheads="1"/>
            </p:cNvSpPr>
            <p:nvPr/>
          </p:nvSpPr>
          <p:spPr bwMode="auto">
            <a:xfrm>
              <a:off x="3638" y="3715"/>
              <a:ext cx="29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25</a:t>
              </a:r>
            </a:p>
          </p:txBody>
        </p:sp>
        <p:sp>
          <p:nvSpPr>
            <p:cNvPr id="366605" name="Text Box 13"/>
            <p:cNvSpPr txBox="1">
              <a:spLocks noChangeArrowheads="1"/>
            </p:cNvSpPr>
            <p:nvPr/>
          </p:nvSpPr>
          <p:spPr bwMode="auto">
            <a:xfrm>
              <a:off x="1149" y="2138"/>
              <a:ext cx="29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 b="1"/>
                <a:t>15</a:t>
              </a:r>
            </a:p>
          </p:txBody>
        </p:sp>
        <p:sp>
          <p:nvSpPr>
            <p:cNvPr id="366606" name="Text Box 14"/>
            <p:cNvSpPr txBox="1">
              <a:spLocks noChangeArrowheads="1"/>
            </p:cNvSpPr>
            <p:nvPr/>
          </p:nvSpPr>
          <p:spPr bwMode="auto">
            <a:xfrm>
              <a:off x="1149" y="2663"/>
              <a:ext cx="29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 b="1"/>
                <a:t>10</a:t>
              </a:r>
            </a:p>
          </p:txBody>
        </p:sp>
        <p:sp>
          <p:nvSpPr>
            <p:cNvPr id="366607" name="Text Box 15"/>
            <p:cNvSpPr txBox="1">
              <a:spLocks noChangeArrowheads="1"/>
            </p:cNvSpPr>
            <p:nvPr/>
          </p:nvSpPr>
          <p:spPr bwMode="auto">
            <a:xfrm>
              <a:off x="1238" y="3189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 b="1"/>
                <a:t>5</a:t>
              </a:r>
            </a:p>
          </p:txBody>
        </p:sp>
        <p:sp>
          <p:nvSpPr>
            <p:cNvPr id="366608" name="Text Box 16"/>
            <p:cNvSpPr txBox="1">
              <a:spLocks noChangeArrowheads="1"/>
            </p:cNvSpPr>
            <p:nvPr/>
          </p:nvSpPr>
          <p:spPr bwMode="auto">
            <a:xfrm>
              <a:off x="1149" y="1087"/>
              <a:ext cx="29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 b="1"/>
                <a:t>25</a:t>
              </a:r>
            </a:p>
          </p:txBody>
        </p:sp>
        <p:sp>
          <p:nvSpPr>
            <p:cNvPr id="366609" name="Text Box 17"/>
            <p:cNvSpPr txBox="1">
              <a:spLocks noChangeArrowheads="1"/>
            </p:cNvSpPr>
            <p:nvPr/>
          </p:nvSpPr>
          <p:spPr bwMode="auto">
            <a:xfrm>
              <a:off x="1149" y="1612"/>
              <a:ext cx="29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 b="1"/>
                <a:t>20</a:t>
              </a:r>
            </a:p>
          </p:txBody>
        </p:sp>
        <p:sp>
          <p:nvSpPr>
            <p:cNvPr id="366611" name="Oval 19"/>
            <p:cNvSpPr>
              <a:spLocks noChangeArrowheads="1"/>
            </p:cNvSpPr>
            <p:nvPr/>
          </p:nvSpPr>
          <p:spPr bwMode="auto">
            <a:xfrm>
              <a:off x="1668" y="1284"/>
              <a:ext cx="120" cy="12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66612" name="Oval 20"/>
            <p:cNvSpPr>
              <a:spLocks noChangeArrowheads="1"/>
            </p:cNvSpPr>
            <p:nvPr/>
          </p:nvSpPr>
          <p:spPr bwMode="auto">
            <a:xfrm>
              <a:off x="1884" y="1656"/>
              <a:ext cx="120" cy="12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66613" name="Oval 21"/>
            <p:cNvSpPr>
              <a:spLocks noChangeArrowheads="1"/>
            </p:cNvSpPr>
            <p:nvPr/>
          </p:nvSpPr>
          <p:spPr bwMode="auto">
            <a:xfrm>
              <a:off x="1992" y="2124"/>
              <a:ext cx="120" cy="12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66614" name="Oval 22"/>
            <p:cNvSpPr>
              <a:spLocks noChangeArrowheads="1"/>
            </p:cNvSpPr>
            <p:nvPr/>
          </p:nvSpPr>
          <p:spPr bwMode="auto">
            <a:xfrm>
              <a:off x="2472" y="2076"/>
              <a:ext cx="120" cy="12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66615" name="Oval 23"/>
            <p:cNvSpPr>
              <a:spLocks noChangeArrowheads="1"/>
            </p:cNvSpPr>
            <p:nvPr/>
          </p:nvSpPr>
          <p:spPr bwMode="auto">
            <a:xfrm>
              <a:off x="2712" y="2184"/>
              <a:ext cx="120" cy="12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66616" name="Oval 24"/>
            <p:cNvSpPr>
              <a:spLocks noChangeArrowheads="1"/>
            </p:cNvSpPr>
            <p:nvPr/>
          </p:nvSpPr>
          <p:spPr bwMode="auto">
            <a:xfrm>
              <a:off x="2892" y="2892"/>
              <a:ext cx="120" cy="12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66617" name="Oval 25"/>
            <p:cNvSpPr>
              <a:spLocks noChangeArrowheads="1"/>
            </p:cNvSpPr>
            <p:nvPr/>
          </p:nvSpPr>
          <p:spPr bwMode="auto">
            <a:xfrm>
              <a:off x="3372" y="2580"/>
              <a:ext cx="120" cy="12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66618" name="Oval 26"/>
            <p:cNvSpPr>
              <a:spLocks noChangeArrowheads="1"/>
            </p:cNvSpPr>
            <p:nvPr/>
          </p:nvSpPr>
          <p:spPr bwMode="auto">
            <a:xfrm>
              <a:off x="3516" y="2832"/>
              <a:ext cx="120" cy="12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66619" name="Oval 27"/>
            <p:cNvSpPr>
              <a:spLocks noChangeArrowheads="1"/>
            </p:cNvSpPr>
            <p:nvPr/>
          </p:nvSpPr>
          <p:spPr bwMode="auto">
            <a:xfrm>
              <a:off x="3492" y="3372"/>
              <a:ext cx="120" cy="12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66628" name="Line 36"/>
            <p:cNvSpPr>
              <a:spLocks noChangeShapeType="1"/>
            </p:cNvSpPr>
            <p:nvPr/>
          </p:nvSpPr>
          <p:spPr bwMode="auto">
            <a:xfrm>
              <a:off x="1596" y="1704"/>
              <a:ext cx="2256" cy="1692"/>
            </a:xfrm>
            <a:prstGeom prst="line">
              <a:avLst/>
            </a:prstGeom>
            <a:noFill/>
            <a:ln w="5715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66629" name="Text Box 37"/>
            <p:cNvSpPr txBox="1">
              <a:spLocks noChangeArrowheads="1"/>
            </p:cNvSpPr>
            <p:nvPr/>
          </p:nvSpPr>
          <p:spPr bwMode="auto">
            <a:xfrm>
              <a:off x="3842" y="3127"/>
              <a:ext cx="23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D</a:t>
              </a:r>
            </a:p>
          </p:txBody>
        </p:sp>
      </p:grpSp>
      <p:grpSp>
        <p:nvGrpSpPr>
          <p:cNvPr id="366633" name="Group 41"/>
          <p:cNvGrpSpPr>
            <a:grpSpLocks/>
          </p:cNvGrpSpPr>
          <p:nvPr/>
        </p:nvGrpSpPr>
        <p:grpSpPr bwMode="auto">
          <a:xfrm>
            <a:off x="2705100" y="1809750"/>
            <a:ext cx="6438900" cy="3951288"/>
            <a:chOff x="1704" y="1140"/>
            <a:chExt cx="4056" cy="2489"/>
          </a:xfrm>
        </p:grpSpPr>
        <p:sp>
          <p:nvSpPr>
            <p:cNvPr id="366621" name="Line 29"/>
            <p:cNvSpPr>
              <a:spLocks noChangeShapeType="1"/>
            </p:cNvSpPr>
            <p:nvPr/>
          </p:nvSpPr>
          <p:spPr bwMode="auto">
            <a:xfrm>
              <a:off x="1704" y="1140"/>
              <a:ext cx="336" cy="12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66622" name="Line 30"/>
            <p:cNvSpPr>
              <a:spLocks noChangeShapeType="1"/>
            </p:cNvSpPr>
            <p:nvPr/>
          </p:nvSpPr>
          <p:spPr bwMode="auto">
            <a:xfrm>
              <a:off x="2520" y="1884"/>
              <a:ext cx="336" cy="12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66623" name="Line 31"/>
            <p:cNvSpPr>
              <a:spLocks noChangeShapeType="1"/>
            </p:cNvSpPr>
            <p:nvPr/>
          </p:nvSpPr>
          <p:spPr bwMode="auto">
            <a:xfrm>
              <a:off x="3276" y="2232"/>
              <a:ext cx="336" cy="12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66624" name="Text Box 32"/>
            <p:cNvSpPr txBox="1">
              <a:spLocks noChangeArrowheads="1"/>
            </p:cNvSpPr>
            <p:nvPr/>
          </p:nvSpPr>
          <p:spPr bwMode="auto">
            <a:xfrm>
              <a:off x="1886" y="2371"/>
              <a:ext cx="27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d</a:t>
              </a:r>
              <a:r>
                <a:rPr lang="en-US" b="1" i="1" baseline="-25000"/>
                <a:t>1</a:t>
              </a:r>
              <a:endParaRPr lang="en-US" b="1" i="1"/>
            </a:p>
          </p:txBody>
        </p:sp>
        <p:sp>
          <p:nvSpPr>
            <p:cNvPr id="366625" name="Text Box 33"/>
            <p:cNvSpPr txBox="1">
              <a:spLocks noChangeArrowheads="1"/>
            </p:cNvSpPr>
            <p:nvPr/>
          </p:nvSpPr>
          <p:spPr bwMode="auto">
            <a:xfrm>
              <a:off x="2726" y="3115"/>
              <a:ext cx="27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d</a:t>
              </a:r>
              <a:r>
                <a:rPr lang="en-US" b="1" i="1" baseline="-25000"/>
                <a:t>2</a:t>
              </a:r>
              <a:endParaRPr lang="en-US" b="1" i="1"/>
            </a:p>
          </p:txBody>
        </p:sp>
        <p:sp>
          <p:nvSpPr>
            <p:cNvPr id="366626" name="Text Box 34"/>
            <p:cNvSpPr txBox="1">
              <a:spLocks noChangeArrowheads="1"/>
            </p:cNvSpPr>
            <p:nvPr/>
          </p:nvSpPr>
          <p:spPr bwMode="auto">
            <a:xfrm>
              <a:off x="3602" y="3379"/>
              <a:ext cx="27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d</a:t>
              </a:r>
              <a:r>
                <a:rPr lang="en-US" b="1" i="1" baseline="-25000"/>
                <a:t>3</a:t>
              </a:r>
              <a:endParaRPr lang="en-US" b="1" i="1"/>
            </a:p>
          </p:txBody>
        </p:sp>
        <p:sp>
          <p:nvSpPr>
            <p:cNvPr id="366630" name="Text Box 38"/>
            <p:cNvSpPr txBox="1">
              <a:spLocks noChangeArrowheads="1"/>
            </p:cNvSpPr>
            <p:nvPr/>
          </p:nvSpPr>
          <p:spPr bwMode="auto">
            <a:xfrm>
              <a:off x="2642" y="1219"/>
              <a:ext cx="3118" cy="834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 i="1"/>
                <a:t>d</a:t>
              </a:r>
              <a:r>
                <a:rPr lang="en-US" b="1" i="1" baseline="-25000"/>
                <a:t>1</a:t>
              </a:r>
              <a:r>
                <a:rPr lang="en-US" b="1" i="1"/>
                <a:t>,</a:t>
              </a:r>
              <a:r>
                <a:rPr lang="en-US" b="1" i="1" baseline="-25000"/>
                <a:t> </a:t>
              </a:r>
              <a:r>
                <a:rPr lang="en-US" b="1" i="1"/>
                <a:t>d</a:t>
              </a:r>
              <a:r>
                <a:rPr lang="en-US" b="1" i="1" baseline="-25000"/>
                <a:t>2</a:t>
              </a:r>
              <a:r>
                <a:rPr lang="en-US" b="1" i="1"/>
                <a:t>,</a:t>
              </a:r>
              <a:r>
                <a:rPr lang="en-US" b="1" i="1" baseline="-25000"/>
                <a:t> </a:t>
              </a:r>
              <a:r>
                <a:rPr lang="en-US" b="1" i="1"/>
                <a:t>d</a:t>
              </a:r>
              <a:r>
                <a:rPr lang="en-US" b="1" i="1" baseline="-25000"/>
                <a:t>3</a:t>
              </a:r>
              <a:r>
                <a:rPr lang="en-US" b="1" i="1"/>
                <a:t> </a:t>
              </a:r>
              <a:r>
                <a:rPr lang="en-US" b="1"/>
                <a:t>representam a demanda para cada nível de renda. Incluindo a renda na equação da demanda, teríamos: </a:t>
              </a:r>
            </a:p>
            <a:p>
              <a:r>
                <a:rPr lang="en-US" b="1" i="1"/>
                <a:t>Q = a - bP + cI </a:t>
              </a:r>
              <a:r>
                <a:rPr lang="en-US" b="1"/>
                <a:t>ou </a:t>
              </a:r>
              <a:r>
                <a:rPr lang="en-US" b="1" i="1"/>
                <a:t>Q = </a:t>
              </a:r>
              <a:r>
                <a:rPr lang="en-US" b="1"/>
                <a:t>8,08 –0,49</a:t>
              </a:r>
              <a:r>
                <a:rPr lang="en-US" b="1" i="1"/>
                <a:t>P</a:t>
              </a:r>
              <a:r>
                <a:rPr lang="en-US" b="1"/>
                <a:t>+0,81</a:t>
              </a:r>
              <a:r>
                <a:rPr lang="en-US" b="1" i="1"/>
                <a:t>I</a:t>
              </a:r>
              <a:endParaRPr lang="en-US" b="1" i="1" baseline="-25000"/>
            </a:p>
          </p:txBody>
        </p:sp>
      </p:grpSp>
      <p:sp>
        <p:nvSpPr>
          <p:cNvPr id="366634" name="Text Box 42"/>
          <p:cNvSpPr txBox="1">
            <a:spLocks noChangeArrowheads="1"/>
          </p:cNvSpPr>
          <p:nvPr/>
        </p:nvSpPr>
        <p:spPr bwMode="auto">
          <a:xfrm>
            <a:off x="3179763" y="1255713"/>
            <a:ext cx="3975100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Estimando a demanda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6372F0F2-3557-4C95-BD47-7AE947C23298}" type="slidenum">
              <a:rPr lang="en-US"/>
              <a:pPr/>
              <a:t>75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43000" y="2146300"/>
            <a:ext cx="7272338" cy="3797300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/>
              <a:t>Para a equação de demanda: </a:t>
            </a:r>
          </a:p>
          <a:p>
            <a:pPr>
              <a:spcBef>
                <a:spcPct val="70000"/>
              </a:spcBef>
              <a:buFont typeface="Wingdings" pitchFamily="2" charset="2"/>
              <a:buNone/>
            </a:pPr>
            <a:r>
              <a:rPr lang="en-US" i="1"/>
              <a:t>	Q = a - bP</a:t>
            </a:r>
          </a:p>
          <a:p>
            <a:pPr>
              <a:spcBef>
                <a:spcPct val="70000"/>
              </a:spcBef>
            </a:pPr>
            <a:r>
              <a:rPr lang="en-US"/>
              <a:t>Elasticidade: 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title"/>
          </p:nvPr>
        </p:nvSpPr>
        <p:spPr>
          <a:xfrm>
            <a:off x="177800" y="228600"/>
            <a:ext cx="9144000" cy="762000"/>
          </a:xfrm>
          <a:noFill/>
          <a:ln/>
        </p:spPr>
        <p:txBody>
          <a:bodyPr/>
          <a:lstStyle/>
          <a:p>
            <a:r>
              <a:rPr lang="en-US"/>
              <a:t>Estimativa empírica da demanda</a:t>
            </a:r>
          </a:p>
        </p:txBody>
      </p:sp>
      <p:sp>
        <p:nvSpPr>
          <p:cNvPr id="350212" name="Text Box 4"/>
          <p:cNvSpPr txBox="1">
            <a:spLocks noChangeArrowheads="1"/>
          </p:cNvSpPr>
          <p:nvPr/>
        </p:nvSpPr>
        <p:spPr bwMode="auto">
          <a:xfrm>
            <a:off x="371475" y="1427163"/>
            <a:ext cx="4352925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>
              <a:spcBef>
                <a:spcPct val="70000"/>
              </a:spcBef>
            </a:pPr>
            <a:r>
              <a:rPr lang="en-US" sz="2800" b="1"/>
              <a:t>Estimando elasticidades</a:t>
            </a:r>
          </a:p>
        </p:txBody>
      </p:sp>
      <p:graphicFrame>
        <p:nvGraphicFramePr>
          <p:cNvPr id="379904" name="Object 0"/>
          <p:cNvGraphicFramePr>
            <a:graphicFrameLocks noChangeAspect="1"/>
          </p:cNvGraphicFramePr>
          <p:nvPr/>
        </p:nvGraphicFramePr>
        <p:xfrm>
          <a:off x="1619250" y="4637088"/>
          <a:ext cx="561975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05" name="Equação" r:id="rId4" imgW="2095200" imgH="215640" progId="Equation.3">
                  <p:embed/>
                </p:oleObj>
              </mc:Choice>
              <mc:Fallback>
                <p:oleObj name="Equação" r:id="rId4" imgW="2095200" imgH="21564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637088"/>
                        <a:ext cx="5619750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8688556E-4CFD-45E4-BAE2-56CF96EC382E}" type="slidenum">
              <a:rPr lang="en-US"/>
              <a:pPr/>
              <a:t>76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3522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43000" y="2146300"/>
            <a:ext cx="7558088" cy="404495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/>
              <a:t>Supondo elasticidades constantes em relação a preço e renda</a:t>
            </a:r>
          </a:p>
          <a:p>
            <a:pPr lvl="1">
              <a:lnSpc>
                <a:spcPct val="90000"/>
              </a:lnSpc>
              <a:spcBef>
                <a:spcPct val="70000"/>
              </a:spcBef>
            </a:pPr>
            <a:r>
              <a:rPr lang="en-US"/>
              <a:t>Demanda isoelástica:  </a:t>
            </a:r>
          </a:p>
          <a:p>
            <a:pPr lvl="1">
              <a:lnSpc>
                <a:spcPct val="90000"/>
              </a:lnSpc>
              <a:spcBef>
                <a:spcPct val="70000"/>
              </a:spcBef>
              <a:buFont typeface="Wingdings" pitchFamily="2" charset="2"/>
              <a:buNone/>
            </a:pPr>
            <a:endParaRPr lang="en-US"/>
          </a:p>
          <a:p>
            <a:pPr lvl="1">
              <a:lnSpc>
                <a:spcPct val="90000"/>
              </a:lnSpc>
              <a:spcBef>
                <a:spcPct val="70000"/>
              </a:spcBef>
            </a:pPr>
            <a:r>
              <a:rPr lang="en-US"/>
              <a:t>-</a:t>
            </a:r>
            <a:r>
              <a:rPr lang="en-US" i="1"/>
              <a:t>b</a:t>
            </a:r>
            <a:r>
              <a:rPr lang="en-US"/>
              <a:t> (inclinação) = elasticidade de preço da demanda</a:t>
            </a:r>
          </a:p>
          <a:p>
            <a:pPr lvl="1">
              <a:lnSpc>
                <a:spcPct val="50000"/>
              </a:lnSpc>
              <a:spcBef>
                <a:spcPct val="70000"/>
              </a:spcBef>
            </a:pPr>
            <a:r>
              <a:rPr lang="en-US" i="1"/>
              <a:t>c = </a:t>
            </a:r>
            <a:r>
              <a:rPr lang="en-US"/>
              <a:t>elasticidade de renda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title"/>
          </p:nvPr>
        </p:nvSpPr>
        <p:spPr>
          <a:xfrm>
            <a:off x="165100" y="228600"/>
            <a:ext cx="9144000" cy="762000"/>
          </a:xfrm>
          <a:noFill/>
          <a:ln/>
        </p:spPr>
        <p:txBody>
          <a:bodyPr/>
          <a:lstStyle/>
          <a:p>
            <a:r>
              <a:rPr lang="en-US"/>
              <a:t>Estimativa empírica da demanda</a:t>
            </a:r>
          </a:p>
        </p:txBody>
      </p:sp>
      <p:sp>
        <p:nvSpPr>
          <p:cNvPr id="352260" name="Text Box 4"/>
          <p:cNvSpPr txBox="1">
            <a:spLocks noChangeArrowheads="1"/>
          </p:cNvSpPr>
          <p:nvPr/>
        </p:nvSpPr>
        <p:spPr bwMode="auto">
          <a:xfrm>
            <a:off x="369888" y="1427163"/>
            <a:ext cx="4352925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>
              <a:spcBef>
                <a:spcPct val="70000"/>
              </a:spcBef>
            </a:pPr>
            <a:r>
              <a:rPr lang="en-US" sz="2800" b="1"/>
              <a:t>Estimando elasticidades</a:t>
            </a:r>
          </a:p>
        </p:txBody>
      </p:sp>
      <p:graphicFrame>
        <p:nvGraphicFramePr>
          <p:cNvPr id="380928" name="Object 0"/>
          <p:cNvGraphicFramePr>
            <a:graphicFrameLocks noChangeAspect="1"/>
          </p:cNvGraphicFramePr>
          <p:nvPr/>
        </p:nvGraphicFramePr>
        <p:xfrm>
          <a:off x="2216150" y="3968750"/>
          <a:ext cx="5580063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929" name="Equação" r:id="rId4" imgW="1942920" imgH="203040" progId="Equation.3">
                  <p:embed/>
                </p:oleObj>
              </mc:Choice>
              <mc:Fallback>
                <p:oleObj name="Equação" r:id="rId4" imgW="1942920" imgH="20304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6150" y="3968750"/>
                        <a:ext cx="5580063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761C918B-53B4-4930-8C93-9EDBACA185DB}" type="slidenum">
              <a:rPr lang="en-US"/>
              <a:pPr/>
              <a:t>77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3543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43000" y="2146300"/>
            <a:ext cx="7558088" cy="3797300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/>
              <a:t>Usando os dados de consumo de framboesa:</a:t>
            </a:r>
          </a:p>
          <a:p>
            <a:pPr>
              <a:spcBef>
                <a:spcPct val="70000"/>
              </a:spcBef>
              <a:buFont typeface="Wingdings" pitchFamily="2" charset="2"/>
              <a:buNone/>
            </a:pPr>
            <a:endParaRPr lang="en-US"/>
          </a:p>
          <a:p>
            <a:pPr lvl="1">
              <a:spcBef>
                <a:spcPct val="70000"/>
              </a:spcBef>
            </a:pPr>
            <a:r>
              <a:rPr lang="en-US"/>
              <a:t>Elasticidade-preço = -0,24 (inelástica)</a:t>
            </a:r>
          </a:p>
          <a:p>
            <a:pPr lvl="1">
              <a:spcBef>
                <a:spcPct val="70000"/>
              </a:spcBef>
            </a:pPr>
            <a:r>
              <a:rPr lang="en-US"/>
              <a:t>Elasticidade-renda = 1,46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title"/>
          </p:nvPr>
        </p:nvSpPr>
        <p:spPr>
          <a:xfrm>
            <a:off x="127000" y="228600"/>
            <a:ext cx="9144000" cy="762000"/>
          </a:xfrm>
          <a:noFill/>
          <a:ln/>
        </p:spPr>
        <p:txBody>
          <a:bodyPr/>
          <a:lstStyle/>
          <a:p>
            <a:r>
              <a:rPr lang="en-US"/>
              <a:t>Estimativa empírica da demanda</a:t>
            </a:r>
          </a:p>
        </p:txBody>
      </p:sp>
      <p:sp>
        <p:nvSpPr>
          <p:cNvPr id="354308" name="Text Box 4"/>
          <p:cNvSpPr txBox="1">
            <a:spLocks noChangeArrowheads="1"/>
          </p:cNvSpPr>
          <p:nvPr/>
        </p:nvSpPr>
        <p:spPr bwMode="auto">
          <a:xfrm>
            <a:off x="369888" y="1427163"/>
            <a:ext cx="4352925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>
              <a:spcBef>
                <a:spcPct val="70000"/>
              </a:spcBef>
            </a:pPr>
            <a:r>
              <a:rPr lang="en-US" sz="2800" b="1"/>
              <a:t>Estimando elasticidades</a:t>
            </a:r>
          </a:p>
        </p:txBody>
      </p:sp>
      <p:graphicFrame>
        <p:nvGraphicFramePr>
          <p:cNvPr id="381952" name="Object 0"/>
          <p:cNvGraphicFramePr>
            <a:graphicFrameLocks noChangeAspect="1"/>
          </p:cNvGraphicFramePr>
          <p:nvPr/>
        </p:nvGraphicFramePr>
        <p:xfrm>
          <a:off x="977900" y="3282950"/>
          <a:ext cx="72580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953" name="Equação" r:id="rId4" imgW="2527200" imgH="203040" progId="Equation.3">
                  <p:embed/>
                </p:oleObj>
              </mc:Choice>
              <mc:Fallback>
                <p:oleObj name="Equação" r:id="rId4" imgW="2527200" imgH="20304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3282950"/>
                        <a:ext cx="7258050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8C2210B3-E515-4FE5-A8B2-13F99437F295}" type="slidenum">
              <a:rPr lang="en-US"/>
              <a:pPr/>
              <a:t>78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3563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43000" y="3136900"/>
            <a:ext cx="7558088" cy="2806700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/>
              <a:t>Substitutos: </a:t>
            </a:r>
            <a:r>
              <a:rPr lang="en-US" i="1"/>
              <a:t>b</a:t>
            </a:r>
            <a:r>
              <a:rPr lang="en-US" i="1" baseline="-25000"/>
              <a:t>2</a:t>
            </a:r>
            <a:r>
              <a:rPr lang="en-US" i="1"/>
              <a:t> </a:t>
            </a:r>
            <a:r>
              <a:rPr lang="en-US"/>
              <a:t>é positiva</a:t>
            </a:r>
          </a:p>
          <a:p>
            <a:pPr>
              <a:spcBef>
                <a:spcPct val="70000"/>
              </a:spcBef>
            </a:pPr>
            <a:r>
              <a:rPr lang="en-US"/>
              <a:t>Complementos: </a:t>
            </a:r>
            <a:r>
              <a:rPr lang="en-US" i="1"/>
              <a:t>b</a:t>
            </a:r>
            <a:r>
              <a:rPr lang="en-US" i="1" baseline="-25000"/>
              <a:t>2</a:t>
            </a:r>
            <a:r>
              <a:rPr lang="en-US" i="1"/>
              <a:t> </a:t>
            </a:r>
            <a:r>
              <a:rPr lang="en-US"/>
              <a:t>é negativa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title"/>
          </p:nvPr>
        </p:nvSpPr>
        <p:spPr>
          <a:xfrm>
            <a:off x="101600" y="203200"/>
            <a:ext cx="9144000" cy="762000"/>
          </a:xfrm>
          <a:noFill/>
          <a:ln/>
        </p:spPr>
        <p:txBody>
          <a:bodyPr/>
          <a:lstStyle/>
          <a:p>
            <a:r>
              <a:rPr lang="en-US"/>
              <a:t>Estimativa empírica da demanda</a:t>
            </a:r>
          </a:p>
        </p:txBody>
      </p:sp>
      <p:sp>
        <p:nvSpPr>
          <p:cNvPr id="356356" name="Text Box 4"/>
          <p:cNvSpPr txBox="1">
            <a:spLocks noChangeArrowheads="1"/>
          </p:cNvSpPr>
          <p:nvPr/>
        </p:nvSpPr>
        <p:spPr bwMode="auto">
          <a:xfrm>
            <a:off x="647700" y="1427163"/>
            <a:ext cx="6943725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>
              <a:spcBef>
                <a:spcPct val="70000"/>
              </a:spcBef>
            </a:pPr>
            <a:r>
              <a:rPr lang="en-US" sz="2800" b="1"/>
              <a:t>Estimando complementos e substitutos</a:t>
            </a:r>
          </a:p>
        </p:txBody>
      </p:sp>
      <p:graphicFrame>
        <p:nvGraphicFramePr>
          <p:cNvPr id="382976" name="Object 0"/>
          <p:cNvGraphicFramePr>
            <a:graphicFrameLocks noChangeAspect="1"/>
          </p:cNvGraphicFramePr>
          <p:nvPr/>
        </p:nvGraphicFramePr>
        <p:xfrm>
          <a:off x="833438" y="2347913"/>
          <a:ext cx="754697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977" name="Equação" r:id="rId4" imgW="2628720" imgH="215640" progId="Equation.3">
                  <p:embed/>
                </p:oleObj>
              </mc:Choice>
              <mc:Fallback>
                <p:oleObj name="Equação" r:id="rId4" imgW="2628720" imgH="21564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438" y="2347913"/>
                        <a:ext cx="7546975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2C87268D-6830-4815-B41D-3AD0A2E0E6C1}" type="slidenum">
              <a:rPr lang="en-US"/>
              <a:pPr/>
              <a:t>79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3358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7900" y="2203450"/>
            <a:ext cx="7272338" cy="3689350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>
                <a:solidFill>
                  <a:srgbClr val="FF3300"/>
                </a:solidFill>
              </a:rPr>
              <a:t>O que você acha?</a:t>
            </a:r>
            <a:endParaRPr lang="en-US"/>
          </a:p>
          <a:p>
            <a:pPr lvl="1">
              <a:spcBef>
                <a:spcPct val="70000"/>
              </a:spcBef>
            </a:pPr>
            <a:r>
              <a:rPr lang="en-US"/>
              <a:t>Os cereais Grape Nuts e Shredded Wheat Spoon Size são bons substitutos?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title"/>
          </p:nvPr>
        </p:nvSpPr>
        <p:spPr>
          <a:xfrm>
            <a:off x="127000" y="228600"/>
            <a:ext cx="9144000" cy="762000"/>
          </a:xfrm>
          <a:noFill/>
          <a:ln/>
        </p:spPr>
        <p:txBody>
          <a:bodyPr/>
          <a:lstStyle/>
          <a:p>
            <a:r>
              <a:rPr lang="en-US"/>
              <a:t>Estimativa empírica da demanda</a:t>
            </a:r>
          </a:p>
        </p:txBody>
      </p:sp>
      <p:sp>
        <p:nvSpPr>
          <p:cNvPr id="335876" name="Text Box 4"/>
          <p:cNvSpPr txBox="1">
            <a:spLocks noChangeArrowheads="1"/>
          </p:cNvSpPr>
          <p:nvPr/>
        </p:nvSpPr>
        <p:spPr bwMode="auto">
          <a:xfrm>
            <a:off x="38100" y="1452563"/>
            <a:ext cx="8883650" cy="515937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>
              <a:spcBef>
                <a:spcPct val="70000"/>
              </a:spcBef>
            </a:pPr>
            <a:r>
              <a:rPr lang="en-US" sz="2700" b="1"/>
              <a:t>Exemplo: A demanda de cereal pronto para consumo</a:t>
            </a:r>
            <a:endParaRPr lang="en-US" sz="2800" b="1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BED49317-E72C-4EEB-ABD1-1DD4B78644DC}" type="slidenum">
              <a:rPr lang="en-US"/>
              <a:pPr/>
              <a:t>8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Demanda individual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1273175"/>
            <a:ext cx="7272338" cy="4670425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  <a:tabLst>
                <a:tab pos="914400" algn="l"/>
              </a:tabLst>
            </a:pPr>
            <a:r>
              <a:rPr lang="en-US">
                <a:solidFill>
                  <a:srgbClr val="FB110B"/>
                </a:solidFill>
              </a:rPr>
              <a:t>A curva da demanda individual</a:t>
            </a:r>
            <a:endParaRPr lang="en-US"/>
          </a:p>
          <a:p>
            <a:pPr>
              <a:spcBef>
                <a:spcPct val="70000"/>
              </a:spcBef>
              <a:tabLst>
                <a:tab pos="914400" algn="l"/>
              </a:tabLst>
            </a:pPr>
            <a:r>
              <a:rPr lang="en-US"/>
              <a:t>As curvas da demanda possuem duas propriedades importantes:</a:t>
            </a:r>
          </a:p>
          <a:p>
            <a:pPr>
              <a:spcBef>
                <a:spcPct val="70000"/>
              </a:spcBef>
              <a:buFont typeface="Wingdings" pitchFamily="2" charset="2"/>
              <a:buNone/>
              <a:tabLst>
                <a:tab pos="914400" algn="l"/>
              </a:tabLst>
            </a:pPr>
            <a:r>
              <a:rPr lang="en-US"/>
              <a:t>	1. O nível de utilidade que pode ser obtido varia à medida que nos movemos ao longo da curva.</a:t>
            </a:r>
          </a:p>
        </p:txBody>
      </p:sp>
    </p:spTree>
  </p:cSld>
  <p:clrMapOvr>
    <a:masterClrMapping/>
  </p:clrMapOvr>
  <p:transition spd="med">
    <p:zoom dir="in"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29D85F6F-465F-479A-96D1-C6242FB8E732}" type="slidenum">
              <a:rPr lang="en-US"/>
              <a:pPr/>
              <a:t>80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3379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9500" y="1911350"/>
            <a:ext cx="7272338" cy="434975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>
                <a:solidFill>
                  <a:srgbClr val="FF3300"/>
                </a:solidFill>
              </a:rPr>
              <a:t>Resposta:</a:t>
            </a:r>
            <a:endParaRPr lang="en-US"/>
          </a:p>
          <a:p>
            <a:pPr lvl="1">
              <a:lnSpc>
                <a:spcPct val="90000"/>
              </a:lnSpc>
              <a:spcBef>
                <a:spcPct val="70000"/>
              </a:spcBef>
            </a:pPr>
            <a:r>
              <a:rPr lang="en-US"/>
              <a:t>Demanda estimada pelos cereais Grape Nuts (GN)</a:t>
            </a:r>
          </a:p>
          <a:p>
            <a:pPr lvl="1">
              <a:lnSpc>
                <a:spcPct val="90000"/>
              </a:lnSpc>
              <a:spcBef>
                <a:spcPct val="70000"/>
              </a:spcBef>
              <a:buFont typeface="Wingdings" pitchFamily="2" charset="2"/>
              <a:buNone/>
            </a:pPr>
            <a:endParaRPr lang="en-US"/>
          </a:p>
          <a:p>
            <a:pPr lvl="2">
              <a:lnSpc>
                <a:spcPct val="90000"/>
              </a:lnSpc>
              <a:spcBef>
                <a:spcPct val="70000"/>
              </a:spcBef>
            </a:pPr>
            <a:r>
              <a:rPr lang="en-US"/>
              <a:t>Elasticidade de preço = -2.085</a:t>
            </a:r>
          </a:p>
          <a:p>
            <a:pPr lvl="2">
              <a:lnSpc>
                <a:spcPct val="90000"/>
              </a:lnSpc>
              <a:spcBef>
                <a:spcPct val="70000"/>
              </a:spcBef>
            </a:pPr>
            <a:r>
              <a:rPr lang="en-US"/>
              <a:t>Elasticidade de renda = 0,62</a:t>
            </a:r>
          </a:p>
          <a:p>
            <a:pPr lvl="2">
              <a:lnSpc>
                <a:spcPct val="90000"/>
              </a:lnSpc>
              <a:spcBef>
                <a:spcPct val="70000"/>
              </a:spcBef>
            </a:pPr>
            <a:r>
              <a:rPr lang="en-US"/>
              <a:t>Elasticidade cruzada = 0,14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title"/>
          </p:nvPr>
        </p:nvSpPr>
        <p:spPr>
          <a:xfrm>
            <a:off x="88900" y="228600"/>
            <a:ext cx="9144000" cy="762000"/>
          </a:xfrm>
          <a:noFill/>
          <a:ln/>
        </p:spPr>
        <p:txBody>
          <a:bodyPr/>
          <a:lstStyle/>
          <a:p>
            <a:r>
              <a:rPr lang="en-US"/>
              <a:t>Estimativa empírica da demanda</a:t>
            </a:r>
          </a:p>
        </p:txBody>
      </p:sp>
      <p:graphicFrame>
        <p:nvGraphicFramePr>
          <p:cNvPr id="384000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467009"/>
              </p:ext>
            </p:extLst>
          </p:nvPr>
        </p:nvGraphicFramePr>
        <p:xfrm flipV="1">
          <a:off x="588963" y="3927405"/>
          <a:ext cx="8399213" cy="504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001" name="Equação" r:id="rId4" imgW="3797280" imgH="228600" progId="Equation.3">
                  <p:embed/>
                </p:oleObj>
              </mc:Choice>
              <mc:Fallback>
                <p:oleObj name="Equação" r:id="rId4" imgW="3797280" imgH="22860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V="1">
                        <a:off x="588963" y="3927405"/>
                        <a:ext cx="8399213" cy="5042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25" name="Text Box 5"/>
          <p:cNvSpPr txBox="1">
            <a:spLocks noChangeArrowheads="1"/>
          </p:cNvSpPr>
          <p:nvPr/>
        </p:nvSpPr>
        <p:spPr bwMode="auto">
          <a:xfrm>
            <a:off x="588963" y="1325563"/>
            <a:ext cx="7516812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>
              <a:spcBef>
                <a:spcPct val="70000"/>
              </a:spcBef>
            </a:pPr>
            <a:r>
              <a:rPr lang="en-US" sz="2800" b="1"/>
              <a:t>A demanda de cereal pronto para consumo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4B7637CB-2C7A-44A1-9EBC-CF304B573730}" type="slidenum">
              <a:rPr lang="en-US"/>
              <a:pPr/>
              <a:t>81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Resumo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52550"/>
            <a:ext cx="7970838" cy="4591050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/>
              <a:t>As curvas de demanda de consumidores individuais podem ser obtidas a partir de informações sobre seus gostos em relação a todos os bens e serviços e de suas restrições orçamentárias.</a:t>
            </a:r>
          </a:p>
          <a:p>
            <a:pPr>
              <a:spcBef>
                <a:spcPct val="70000"/>
              </a:spcBef>
            </a:pPr>
            <a:r>
              <a:rPr lang="en-US"/>
              <a:t>As curvas de Engel descrevem a relação entre a quantidade demandade de um bem e a renda dos consumidores.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2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7" grpId="0" build="p" autoUpdateAnimBg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77654A4-678A-454F-B409-5E91DF1E9BBE}" type="slidenum">
              <a:rPr lang="en-US"/>
              <a:pPr/>
              <a:t>82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Resumo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28750"/>
            <a:ext cx="8250238" cy="451485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/>
              <a:t>Dois bens são substitutos (complementos) quando um aumento ( ou redução) no preço de um deles leva a um aumento (ou redução) na quantidade demandada do outro bem.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/>
              <a:t>O efeito de uma variação no preço de um bem sobre a quantidade demandada pode ser decomposto em duas partes – o efeito substituição e o efeito renda.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5" grpId="0" build="p" autoUpdateAnimBg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D1F33CBA-9EA0-432C-8B01-8AF4290B9F84}" type="slidenum">
              <a:rPr lang="en-US"/>
              <a:pPr/>
              <a:t>83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Resumo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377950"/>
            <a:ext cx="7272338" cy="456565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/>
              <a:t>A curva de demanda de mercado corresponde à soma horizontal das curvas de demanda de cada consumidor individual.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/>
              <a:t>A variação percentual na quantidade demandada resultante de uma variação de 1% no preço corresponde à elasticidade de preço da demanda.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3" grpId="0" build="p" autoUpdateAnimBg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8BFA483E-CF1E-4597-B645-6671BB83D415}" type="slidenum">
              <a:rPr lang="en-US"/>
              <a:pPr/>
              <a:t>84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Resumo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/>
              <a:t>Uma externalidade de difusão ocorre quando a demanda de um consumidor é afetada diretamente pelas decisões de compra tomadas por outros consumidores.</a:t>
            </a:r>
          </a:p>
          <a:p>
            <a:pPr>
              <a:spcBef>
                <a:spcPct val="70000"/>
              </a:spcBef>
            </a:pPr>
            <a:r>
              <a:rPr lang="en-US"/>
              <a:t>Vários métodos podem ser usados para obter informações sobre a demanda do consumidor.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1" grpId="0" build="p" autoUpdateAnimBg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0" y="2057400"/>
            <a:ext cx="7772400" cy="1143000"/>
          </a:xfrm>
          <a:noFill/>
          <a:ln/>
        </p:spPr>
        <p:txBody>
          <a:bodyPr/>
          <a:lstStyle/>
          <a:p>
            <a:pPr algn="ctr"/>
            <a:r>
              <a:rPr lang="en-US" sz="6000" b="0"/>
              <a:t> Fim do Capítulo 4</a:t>
            </a:r>
            <a:endParaRPr lang="en-US" sz="6600"/>
          </a:p>
        </p:txBody>
      </p:sp>
      <p:sp>
        <p:nvSpPr>
          <p:cNvPr id="71686" name="AutoShape 6"/>
          <p:cNvSpPr>
            <a:spLocks noChangeArrowheads="1"/>
          </p:cNvSpPr>
          <p:nvPr/>
        </p:nvSpPr>
        <p:spPr bwMode="auto">
          <a:xfrm>
            <a:off x="717550" y="492125"/>
            <a:ext cx="1076325" cy="5556250"/>
          </a:xfrm>
          <a:prstGeom prst="rtTriangle">
            <a:avLst/>
          </a:prstGeom>
          <a:gradFill rotWithShape="0">
            <a:gsLst>
              <a:gs pos="0">
                <a:srgbClr val="48845C"/>
              </a:gs>
              <a:gs pos="100000">
                <a:srgbClr val="1C4E35"/>
              </a:gs>
            </a:gsLst>
            <a:lin ang="2700000" scaled="1"/>
          </a:gra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71687" name="Line 7"/>
          <p:cNvSpPr>
            <a:spLocks noChangeShapeType="1"/>
          </p:cNvSpPr>
          <p:nvPr/>
        </p:nvSpPr>
        <p:spPr bwMode="auto">
          <a:xfrm>
            <a:off x="563563" y="1905000"/>
            <a:ext cx="0" cy="3879850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1688" name="Line 8"/>
          <p:cNvSpPr>
            <a:spLocks noChangeShapeType="1"/>
          </p:cNvSpPr>
          <p:nvPr/>
        </p:nvSpPr>
        <p:spPr bwMode="auto">
          <a:xfrm rot="20903740" flipV="1">
            <a:off x="1250950" y="2460625"/>
            <a:ext cx="22225" cy="324643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1689" name="Line 9"/>
          <p:cNvSpPr>
            <a:spLocks noChangeShapeType="1"/>
          </p:cNvSpPr>
          <p:nvPr/>
        </p:nvSpPr>
        <p:spPr bwMode="auto">
          <a:xfrm>
            <a:off x="900113" y="5837238"/>
            <a:ext cx="739775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1691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6400800" cy="990600"/>
          </a:xfrm>
          <a:noFill/>
          <a:ln/>
          <a:effectLst>
            <a:outerShdw dist="71842" dir="2700000" algn="ctr" rotWithShape="0">
              <a:srgbClr val="B2B2B2"/>
            </a:outerShdw>
          </a:effec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6000" b="1"/>
              <a:t>Demanda Individual e Demanda de Mercado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4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8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0A2AE418-9803-42BA-91C6-8342880050E7}" type="slidenum">
              <a:rPr lang="en-US"/>
              <a:pPr/>
              <a:t>9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305154" name="Rectangle 1026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5155" name="Rectangle 1027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5156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Demanda individual</a:t>
            </a:r>
          </a:p>
        </p:txBody>
      </p:sp>
      <p:sp>
        <p:nvSpPr>
          <p:cNvPr id="305157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749300" y="1965325"/>
            <a:ext cx="8394700" cy="4244975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  <a:tabLst>
                <a:tab pos="914400" algn="l"/>
              </a:tabLst>
            </a:pPr>
            <a:r>
              <a:rPr lang="en-US"/>
              <a:t>As curvas de demanda possuem duas propriedades importantes:</a:t>
            </a:r>
          </a:p>
          <a:p>
            <a:pPr>
              <a:spcBef>
                <a:spcPct val="70000"/>
              </a:spcBef>
              <a:buFont typeface="Wingdings" pitchFamily="2" charset="2"/>
              <a:buNone/>
              <a:tabLst>
                <a:tab pos="914400" algn="l"/>
              </a:tabLst>
            </a:pPr>
            <a:r>
              <a:rPr lang="en-US" sz="3600"/>
              <a:t>	</a:t>
            </a:r>
            <a:r>
              <a:rPr lang="en-US"/>
              <a:t>2.	Em cada ponto da curva de demanda, o consumidor estará maximizando a utilidade ao satisfazer a condição de que a </a:t>
            </a:r>
            <a:r>
              <a:rPr lang="en-US" i="1"/>
              <a:t>TMS do vestuário por alimento seja igual à razão entre os preços desses bens.</a:t>
            </a:r>
            <a:endParaRPr lang="en-US"/>
          </a:p>
          <a:p>
            <a:pPr>
              <a:spcBef>
                <a:spcPct val="70000"/>
              </a:spcBef>
              <a:buFont typeface="Wingdings" pitchFamily="2" charset="2"/>
              <a:buNone/>
              <a:tabLst>
                <a:tab pos="914400" algn="l"/>
              </a:tabLst>
            </a:pPr>
            <a:endParaRPr lang="en-US"/>
          </a:p>
        </p:txBody>
      </p:sp>
      <p:sp>
        <p:nvSpPr>
          <p:cNvPr id="305158" name="Text Box 1030"/>
          <p:cNvSpPr txBox="1">
            <a:spLocks noChangeArrowheads="1"/>
          </p:cNvSpPr>
          <p:nvPr/>
        </p:nvSpPr>
        <p:spPr bwMode="auto">
          <a:xfrm>
            <a:off x="322263" y="1287463"/>
            <a:ext cx="5438775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A curva de demanda individual</a:t>
            </a:r>
          </a:p>
        </p:txBody>
      </p:sp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Multiple Bars">
  <a:themeElements>
    <a:clrScheme name="">
      <a:dk1>
        <a:srgbClr val="000000"/>
      </a:dk1>
      <a:lt1>
        <a:srgbClr val="FFFFE1"/>
      </a:lt1>
      <a:dk2>
        <a:srgbClr val="000000"/>
      </a:dk2>
      <a:lt2>
        <a:srgbClr val="FFFFCC"/>
      </a:lt2>
      <a:accent1>
        <a:srgbClr val="FF9933"/>
      </a:accent1>
      <a:accent2>
        <a:srgbClr val="9999FF"/>
      </a:accent2>
      <a:accent3>
        <a:srgbClr val="FFFFEE"/>
      </a:accent3>
      <a:accent4>
        <a:srgbClr val="000000"/>
      </a:accent4>
      <a:accent5>
        <a:srgbClr val="FFCAAD"/>
      </a:accent5>
      <a:accent6>
        <a:srgbClr val="8A8AE7"/>
      </a:accent6>
      <a:hlink>
        <a:srgbClr val="FFCC99"/>
      </a:hlink>
      <a:folHlink>
        <a:srgbClr val="DDDDDD"/>
      </a:folHlink>
    </a:clrScheme>
    <a:fontScheme name="Multiple Ba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ultiple 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ltiple 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E1"/>
    </a:lt1>
    <a:dk2>
      <a:srgbClr val="000000"/>
    </a:dk2>
    <a:lt2>
      <a:srgbClr val="FFFFCC"/>
    </a:lt2>
    <a:accent1>
      <a:srgbClr val="FF9933"/>
    </a:accent1>
    <a:accent2>
      <a:srgbClr val="9999FF"/>
    </a:accent2>
    <a:accent3>
      <a:srgbClr val="FFFFEE"/>
    </a:accent3>
    <a:accent4>
      <a:srgbClr val="000000"/>
    </a:accent4>
    <a:accent5>
      <a:srgbClr val="FFCAAD"/>
    </a:accent5>
    <a:accent6>
      <a:srgbClr val="8A8AE7"/>
    </a:accent6>
    <a:hlink>
      <a:srgbClr val="FFCC99"/>
    </a:hlink>
    <a:folHlink>
      <a:srgbClr val="DDDDDD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E1"/>
    </a:lt1>
    <a:dk2>
      <a:srgbClr val="000000"/>
    </a:dk2>
    <a:lt2>
      <a:srgbClr val="FFFFCC"/>
    </a:lt2>
    <a:accent1>
      <a:srgbClr val="FF9933"/>
    </a:accent1>
    <a:accent2>
      <a:srgbClr val="9999FF"/>
    </a:accent2>
    <a:accent3>
      <a:srgbClr val="FFFFEE"/>
    </a:accent3>
    <a:accent4>
      <a:srgbClr val="000000"/>
    </a:accent4>
    <a:accent5>
      <a:srgbClr val="FFCAAD"/>
    </a:accent5>
    <a:accent6>
      <a:srgbClr val="8A8AE7"/>
    </a:accent6>
    <a:hlink>
      <a:srgbClr val="FFCC99"/>
    </a:hlink>
    <a:folHlink>
      <a:srgbClr val="DDDDD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Designs\Multiple Bars.pot</Template>
  <TotalTime>2383</TotalTime>
  <Words>4016</Words>
  <Application>Microsoft Office PowerPoint</Application>
  <PresentationFormat>Apresentação na tela (4:3)</PresentationFormat>
  <Paragraphs>1138</Paragraphs>
  <Slides>85</Slides>
  <Notes>85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85</vt:i4>
      </vt:variant>
    </vt:vector>
  </HeadingPairs>
  <TitlesOfParts>
    <vt:vector size="91" baseType="lpstr">
      <vt:lpstr>Arial</vt:lpstr>
      <vt:lpstr>Times New Roman</vt:lpstr>
      <vt:lpstr>Wingdings</vt:lpstr>
      <vt:lpstr>Multiple Bars</vt:lpstr>
      <vt:lpstr>Equation</vt:lpstr>
      <vt:lpstr>Equação</vt:lpstr>
      <vt:lpstr>Capítulo 4</vt:lpstr>
      <vt:lpstr>Tópicos para discussão</vt:lpstr>
      <vt:lpstr>Tópicos para discussão</vt:lpstr>
      <vt:lpstr>Demanda individual </vt:lpstr>
      <vt:lpstr>Demanda individual</vt:lpstr>
      <vt:lpstr>Demanda individual</vt:lpstr>
      <vt:lpstr>Demanda individual</vt:lpstr>
      <vt:lpstr>Demanda individual</vt:lpstr>
      <vt:lpstr>Demanda individual</vt:lpstr>
      <vt:lpstr>Demanda individual</vt:lpstr>
      <vt:lpstr>Demanda individual</vt:lpstr>
      <vt:lpstr>Demanda individual</vt:lpstr>
      <vt:lpstr>Demanda individual</vt:lpstr>
      <vt:lpstr>Demanda individual</vt:lpstr>
      <vt:lpstr>Demanda individual</vt:lpstr>
      <vt:lpstr>Demanda individual</vt:lpstr>
      <vt:lpstr>Demanda individual</vt:lpstr>
      <vt:lpstr>Demanda individual</vt:lpstr>
      <vt:lpstr>Demanda individual</vt:lpstr>
      <vt:lpstr>Demanda individual</vt:lpstr>
      <vt:lpstr>Demanda individual</vt:lpstr>
      <vt:lpstr>Demanda individual</vt:lpstr>
      <vt:lpstr>Demanda individual</vt:lpstr>
      <vt:lpstr>Demanda individual</vt:lpstr>
      <vt:lpstr>Demanda individual</vt:lpstr>
      <vt:lpstr>Demanda individual</vt:lpstr>
      <vt:lpstr>Efeito renda e efeito substituição</vt:lpstr>
      <vt:lpstr>Efeito renda e efeito substituição</vt:lpstr>
      <vt:lpstr>Efeito renda e efeito substituição</vt:lpstr>
      <vt:lpstr>Efeito renda e efeito substituição</vt:lpstr>
      <vt:lpstr>Efeito renda e efeito substituição</vt:lpstr>
      <vt:lpstr>Efeito renda e efeito substituição</vt:lpstr>
      <vt:lpstr>Efeito renda e efeito substituição</vt:lpstr>
      <vt:lpstr>Efeito renda e efeito substituição</vt:lpstr>
      <vt:lpstr>Efeito renda e efeito substituição</vt:lpstr>
      <vt:lpstr>Efeito renda e efeito substituição</vt:lpstr>
      <vt:lpstr>Demanda de mercado</vt:lpstr>
      <vt:lpstr>Demanda de mercado</vt:lpstr>
      <vt:lpstr>Demanda de mercado</vt:lpstr>
      <vt:lpstr>Demanda de mercado</vt:lpstr>
      <vt:lpstr>Demanda de mercado</vt:lpstr>
      <vt:lpstr>Demanda de mercado</vt:lpstr>
      <vt:lpstr>Apresentação do PowerPoint</vt:lpstr>
      <vt:lpstr>Apresentação do PowerPoint</vt:lpstr>
      <vt:lpstr>Apresentação do PowerPoint</vt:lpstr>
      <vt:lpstr>Demanda de mercado</vt:lpstr>
      <vt:lpstr>Excedente do consumidor</vt:lpstr>
      <vt:lpstr>Excedente do consumidor</vt:lpstr>
      <vt:lpstr>Excedente do consumidor</vt:lpstr>
      <vt:lpstr>Excedente do consumidor</vt:lpstr>
      <vt:lpstr>Excedente do consumidor</vt:lpstr>
      <vt:lpstr>Apresentação do PowerPoint</vt:lpstr>
      <vt:lpstr>Apresentação do PowerPoint</vt:lpstr>
      <vt:lpstr>Apresentação do PowerPoint</vt:lpstr>
      <vt:lpstr>Externalidades de difusão</vt:lpstr>
      <vt:lpstr>Externalidades de difusão</vt:lpstr>
      <vt:lpstr>Externalidades de difusão</vt:lpstr>
      <vt:lpstr>Externalidades de difusão</vt:lpstr>
      <vt:lpstr>Externalidades de difusão</vt:lpstr>
      <vt:lpstr>Externalidades de difusão</vt:lpstr>
      <vt:lpstr>Externalidades de difusão</vt:lpstr>
      <vt:lpstr>Externalidades de difusão</vt:lpstr>
      <vt:lpstr>Externalidades de difusão</vt:lpstr>
      <vt:lpstr>Externalidades de difusão</vt:lpstr>
      <vt:lpstr>Externalidades de difusão</vt:lpstr>
      <vt:lpstr>Externalidades de difusão</vt:lpstr>
      <vt:lpstr>Estimativa empírica da demanda</vt:lpstr>
      <vt:lpstr>Estimativa empírica da demanda</vt:lpstr>
      <vt:lpstr>Estimativa empírica da demanda</vt:lpstr>
      <vt:lpstr>Estimativa empírica da demanda</vt:lpstr>
      <vt:lpstr>Estimativa empírica da demanda</vt:lpstr>
      <vt:lpstr>Estimativa empírica da demanda</vt:lpstr>
      <vt:lpstr>Estimativa empírica da demanda</vt:lpstr>
      <vt:lpstr>Estimativa empírica da demanda</vt:lpstr>
      <vt:lpstr>Estimativa empírica da demanda</vt:lpstr>
      <vt:lpstr>Estimativa empírica da demanda</vt:lpstr>
      <vt:lpstr>Estimativa empírica da demanda</vt:lpstr>
      <vt:lpstr>Estimativa empírica da demanda</vt:lpstr>
      <vt:lpstr>Estimativa empírica da demanda</vt:lpstr>
      <vt:lpstr>Estimativa empírica da demanda</vt:lpstr>
      <vt:lpstr>Resumo</vt:lpstr>
      <vt:lpstr>Resumo</vt:lpstr>
      <vt:lpstr>Resumo</vt:lpstr>
      <vt:lpstr>Resumo</vt:lpstr>
      <vt:lpstr> Fim do Capítulo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Jeff Caldwell</dc:creator>
  <cp:lastModifiedBy>Edgard Monforte Merlo</cp:lastModifiedBy>
  <cp:revision>289</cp:revision>
  <dcterms:created xsi:type="dcterms:W3CDTF">1997-07-14T00:22:12Z</dcterms:created>
  <dcterms:modified xsi:type="dcterms:W3CDTF">2018-08-31T00:49:18Z</dcterms:modified>
</cp:coreProperties>
</file>