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4" r:id="rId3"/>
  </p:sldMasterIdLst>
  <p:sldIdLst>
    <p:sldId id="256" r:id="rId4"/>
    <p:sldId id="257" r:id="rId5"/>
    <p:sldId id="258" r:id="rId6"/>
    <p:sldId id="266" r:id="rId7"/>
    <p:sldId id="268" r:id="rId8"/>
    <p:sldId id="267" r:id="rId9"/>
    <p:sldId id="259" r:id="rId10"/>
    <p:sldId id="262" r:id="rId11"/>
    <p:sldId id="263" r:id="rId12"/>
    <p:sldId id="260" r:id="rId13"/>
    <p:sldId id="265" r:id="rId14"/>
    <p:sldId id="269" r:id="rId15"/>
    <p:sldId id="264" r:id="rId16"/>
    <p:sldId id="26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33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5F3B-30E5-4042-B127-CC421C53AA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D0987-6F16-4B2C-A49A-155F7B5185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3DD6A-CACB-424A-A687-E2DBA3B0A7E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31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DB218-DB4C-477E-88E7-44C84CB2F8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DE1FA-445B-4327-A67A-ED106029BF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FF523-7972-4AB2-A04B-7383A0D138A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94483-ADC6-41E1-BD94-C03E81F61EF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DD8FD-8CAC-4C1A-9D3C-97F7BA34B4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E295D-38CA-4B90-B1FF-954BAE1C2F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2A425-A32C-484E-AFF9-DB45BBF69D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F193C-62B1-45FC-A636-27609BB3F67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F7D21-CE49-48FD-9B68-EA77221787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4147B-3AAB-4C55-807F-56B2354EE8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3B43A-CA38-4CC3-B014-D39F87F4F4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877D0-93FC-4D77-97A2-C6660F822BC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F361C-AE2B-45B5-9BA8-60D94B9FBF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BD066-5AC6-46B3-B386-75ACD1FB51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1CCD7-677C-43C7-A8EA-4375BADF61D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81D43-48C8-4659-84A5-903BB9BE8B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A1B77-915F-4EDE-BE7B-5693C96EA6E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10A16-5CFE-4749-A8E1-489F2ED68BF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9B04B-96B6-468E-8FCA-E29036B56D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DAA80-E182-46B6-80E7-1A15AEEA36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26A3F-936A-4CA5-A5D9-693C5F3269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97184-5000-4C0D-9FFB-DA54D85DC1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D3762-DA55-4BAD-B726-F1BC778098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59145-41B3-441F-8984-AFF3B3345C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44277-B1DC-4592-92FC-352983B764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C7972-E926-4567-9FC5-8ADE4B655B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F1E94-5FD7-4F2A-ACC9-759484854F0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FD524-4C58-49FD-AE49-575324B542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2877-07F2-4B3F-A38D-077624A0B7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97603-9EA2-4216-B849-7AEECC25243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37CFB-1F3A-4938-B6FE-C3E363C5A31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11E3D-C5C8-4DF2-9E23-70A57FA74C9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78FD8CD-1663-4864-AF00-B6414D00DD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26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127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1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127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7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7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7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7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27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10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128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28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8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8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9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0292C4A-543A-42D2-A340-499ACC1E5F7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2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8EF13DC-BCB4-48E1-B525-B31E9637C3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1850" y="590550"/>
            <a:ext cx="4938713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9600" y="304800"/>
            <a:ext cx="2514600" cy="2362200"/>
          </a:xfrm>
        </p:spPr>
        <p:txBody>
          <a:bodyPr/>
          <a:lstStyle/>
          <a:p>
            <a:pPr eaLnBrk="1" hangingPunct="1"/>
            <a:r>
              <a:rPr lang="en-US" sz="2800" smtClean="0"/>
              <a:t>Examinando o espaçotempo de Einstein com giroscópios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Satélite GP-B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endParaRPr lang="en-US" sz="2800" smtClean="0"/>
          </a:p>
        </p:txBody>
      </p:sp>
      <p:pic>
        <p:nvPicPr>
          <p:cNvPr id="13316" name="Picture 16" descr="Picture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1219200"/>
            <a:ext cx="3611563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Mantendo a mira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029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Telescópio apontando para o centro de uma estrela na constelação de Pégaso (300 anos-luz)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Telescópio de quartzo com peças coladas por adesão molecular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Estrelas estão em movimento: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Quasar como guia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Very Long Base Interferometer (VLBI)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Difração (1,4”)</a:t>
            </a:r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05600" y="3733800"/>
            <a:ext cx="1673225" cy="2171700"/>
          </a:xfrm>
          <a:noFill/>
        </p:spPr>
      </p:pic>
      <p:pic>
        <p:nvPicPr>
          <p:cNvPr id="43014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1608138"/>
            <a:ext cx="3771900" cy="1820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14400"/>
            <a:ext cx="50006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981200" y="2667000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Cassegrain</a:t>
            </a:r>
            <a:r>
              <a:rPr lang="pt-BR" dirty="0" smtClean="0"/>
              <a:t> (refletor) de 36 cm</a:t>
            </a:r>
          </a:p>
          <a:p>
            <a:r>
              <a:rPr lang="pt-BR" dirty="0" smtClean="0"/>
              <a:t>Distância focal de 3.8 m</a:t>
            </a:r>
          </a:p>
          <a:p>
            <a:r>
              <a:rPr lang="pt-BR" dirty="0" smtClean="0"/>
              <a:t>Difração: 1.4”</a:t>
            </a:r>
          </a:p>
          <a:p>
            <a:r>
              <a:rPr lang="pt-BR" dirty="0" smtClean="0"/>
              <a:t>Precisão: 0.0001”</a:t>
            </a:r>
          </a:p>
          <a:p>
            <a:r>
              <a:rPr lang="pt-BR" dirty="0" smtClean="0"/>
              <a:t>Mirar o centro de um estrela distante</a:t>
            </a:r>
            <a:endParaRPr lang="en-US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267200"/>
            <a:ext cx="55530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+Problemas + Soluções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Os instrumentos precisam ser mantidos a 1,8 K e livres de forças externas numa órbita estável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Problemas: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Evaporação do He líquido (4,2 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Força estabilizadora (milésimos de Newton)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Solução: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Válvula porosa: deixa escapar He gasoso e retém He líquido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Universidade de Stanford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Stanford, CA, USA</a:t>
            </a:r>
          </a:p>
          <a:p>
            <a:pPr eaLnBrk="1" hangingPunct="1">
              <a:defRPr/>
            </a:pPr>
            <a:r>
              <a:rPr lang="en-US" smtClean="0"/>
              <a:t>einstein.stanford.edu</a:t>
            </a:r>
          </a:p>
          <a:p>
            <a:pPr eaLnBrk="1" hangingPunct="1">
              <a:defRPr/>
            </a:pPr>
            <a:r>
              <a:rPr lang="en-US" smtClean="0"/>
              <a:t>Leland Stanford Junior University</a:t>
            </a:r>
          </a:p>
          <a:p>
            <a:pPr eaLnBrk="1" hangingPunct="1">
              <a:defRPr/>
            </a:pPr>
            <a:r>
              <a:rPr lang="en-US" smtClean="0"/>
              <a:t>Fundada em 1885; Início em 1891; (61/15)</a:t>
            </a:r>
          </a:p>
          <a:p>
            <a:pPr eaLnBrk="1" hangingPunct="1">
              <a:defRPr/>
            </a:pPr>
            <a:r>
              <a:rPr lang="en-US" smtClean="0"/>
              <a:t>Leland Stanford e Jane Lathrop Stanford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Inserção das principais idéias de Einstein sobre o espaçotempo no ensino médio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3733800"/>
            <a:ext cx="2552700" cy="1920875"/>
          </a:xfr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Conceitos e Concepção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 </a:t>
            </a:r>
            <a:r>
              <a:rPr lang="en-US" sz="2400" dirty="0" err="1" smtClean="0"/>
              <a:t>teoria</a:t>
            </a:r>
            <a:r>
              <a:rPr lang="en-US" sz="2400" dirty="0" smtClean="0"/>
              <a:t> do </a:t>
            </a:r>
            <a:r>
              <a:rPr lang="en-US" sz="2400" dirty="0" err="1" smtClean="0"/>
              <a:t>espaçotempo</a:t>
            </a:r>
            <a:r>
              <a:rPr lang="en-US" sz="2400" dirty="0" smtClean="0"/>
              <a:t> de Einstein </a:t>
            </a:r>
            <a:r>
              <a:rPr lang="en-US" sz="2400" dirty="0" err="1" smtClean="0"/>
              <a:t>prevê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um </a:t>
            </a:r>
            <a:r>
              <a:rPr lang="en-US" sz="2400" dirty="0" err="1" smtClean="0"/>
              <a:t>corpo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a Terra </a:t>
            </a:r>
            <a:r>
              <a:rPr lang="en-US" sz="2400" dirty="0" err="1" smtClean="0"/>
              <a:t>afeta</a:t>
            </a:r>
            <a:r>
              <a:rPr lang="en-US" sz="2400" dirty="0" smtClean="0"/>
              <a:t> o </a:t>
            </a:r>
            <a:r>
              <a:rPr lang="en-US" sz="2400" dirty="0" err="1" smtClean="0"/>
              <a:t>espaçotempo</a:t>
            </a:r>
            <a:r>
              <a:rPr lang="en-US" sz="2400" dirty="0" smtClean="0"/>
              <a:t> de </a:t>
            </a:r>
            <a:r>
              <a:rPr lang="en-US" sz="2400" dirty="0" err="1" smtClean="0"/>
              <a:t>duas</a:t>
            </a:r>
            <a:r>
              <a:rPr lang="en-US" sz="2400" dirty="0" smtClean="0"/>
              <a:t> </a:t>
            </a:r>
            <a:r>
              <a:rPr lang="en-US" sz="2400" dirty="0" err="1" smtClean="0"/>
              <a:t>formas</a:t>
            </a:r>
            <a:r>
              <a:rPr lang="en-US" sz="2400" dirty="0" smtClean="0"/>
              <a:t>:</a:t>
            </a:r>
          </a:p>
          <a:p>
            <a:pPr lvl="1" eaLnBrk="1" hangingPunct="1"/>
            <a:r>
              <a:rPr lang="en-US" sz="2000" dirty="0" err="1" smtClean="0"/>
              <a:t>Curvando</a:t>
            </a:r>
            <a:r>
              <a:rPr lang="en-US" sz="2000" dirty="0" smtClean="0"/>
              <a:t> o </a:t>
            </a:r>
            <a:r>
              <a:rPr lang="en-US" sz="2000" dirty="0" err="1" smtClean="0"/>
              <a:t>espaçotempo</a:t>
            </a:r>
            <a:r>
              <a:rPr lang="en-US" sz="2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Eisntein</a:t>
            </a:r>
            <a:r>
              <a:rPr lang="en-US" sz="2000" dirty="0" smtClean="0"/>
              <a:t> 1915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lvl="1" eaLnBrk="1" hangingPunct="1"/>
            <a:r>
              <a:rPr lang="en-US" sz="2000" dirty="0" err="1" smtClean="0"/>
              <a:t>Torcendo</a:t>
            </a:r>
            <a:r>
              <a:rPr lang="en-US" sz="2000" dirty="0" smtClean="0"/>
              <a:t> o </a:t>
            </a:r>
            <a:r>
              <a:rPr lang="en-US" sz="2000" dirty="0" err="1" smtClean="0"/>
              <a:t>espaçotempo</a:t>
            </a:r>
            <a:r>
              <a:rPr lang="en-US" sz="2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Lense-Thirring</a:t>
            </a:r>
            <a:r>
              <a:rPr lang="en-US" sz="2000" dirty="0" smtClean="0"/>
              <a:t> 1918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Como </a:t>
            </a:r>
            <a:r>
              <a:rPr lang="en-US" sz="2400" dirty="0" err="1" smtClean="0"/>
              <a:t>medir</a:t>
            </a:r>
            <a:r>
              <a:rPr lang="en-US" sz="2400" dirty="0" smtClean="0"/>
              <a:t>?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1676400"/>
            <a:ext cx="2362200" cy="1303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Conceitos e Concepção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41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Leonard Schiff (1960)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/>
              <a:t>Giroscópio</a:t>
            </a:r>
            <a:r>
              <a:rPr lang="en-US" sz="2000" dirty="0" smtClean="0"/>
              <a:t> </a:t>
            </a:r>
            <a:r>
              <a:rPr lang="en-US" sz="2000" dirty="0" err="1" smtClean="0"/>
              <a:t>construído</a:t>
            </a:r>
            <a:r>
              <a:rPr lang="en-US" sz="2000" dirty="0" smtClean="0"/>
              <a:t> de </a:t>
            </a:r>
            <a:r>
              <a:rPr lang="en-US" sz="2000" dirty="0" err="1" smtClean="0"/>
              <a:t>uma</a:t>
            </a:r>
            <a:r>
              <a:rPr lang="en-US" sz="2000" dirty="0" smtClean="0"/>
              <a:t> </a:t>
            </a:r>
            <a:r>
              <a:rPr lang="en-US" sz="2000" dirty="0" err="1" smtClean="0"/>
              <a:t>esfera</a:t>
            </a:r>
            <a:r>
              <a:rPr lang="en-US" sz="2000" dirty="0" smtClean="0"/>
              <a:t> </a:t>
            </a:r>
            <a:r>
              <a:rPr lang="en-US" sz="2000" dirty="0" err="1" smtClean="0"/>
              <a:t>perfeita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/>
              <a:t>Sistema</a:t>
            </a:r>
            <a:r>
              <a:rPr lang="en-US" sz="2000" dirty="0" smtClean="0"/>
              <a:t> </a:t>
            </a:r>
            <a:r>
              <a:rPr lang="en-US" sz="2000" dirty="0" err="1" smtClean="0"/>
              <a:t>isolado</a:t>
            </a:r>
            <a:r>
              <a:rPr lang="en-US" sz="2000" dirty="0" smtClean="0"/>
              <a:t> </a:t>
            </a:r>
            <a:r>
              <a:rPr lang="en-US" sz="2000" dirty="0" err="1" smtClean="0"/>
              <a:t>flutuando</a:t>
            </a:r>
            <a:r>
              <a:rPr lang="en-US" sz="2000" dirty="0" smtClean="0"/>
              <a:t> </a:t>
            </a:r>
            <a:r>
              <a:rPr lang="en-US" sz="2000" dirty="0" err="1" smtClean="0"/>
              <a:t>ao</a:t>
            </a:r>
            <a:r>
              <a:rPr lang="en-US" sz="2000" dirty="0" smtClean="0"/>
              <a:t> </a:t>
            </a:r>
            <a:r>
              <a:rPr lang="en-US" sz="2000" dirty="0" err="1" smtClean="0"/>
              <a:t>redor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Terra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/>
              <a:t>Qualquer</a:t>
            </a:r>
            <a:r>
              <a:rPr lang="en-US" sz="2000" dirty="0" smtClean="0"/>
              <a:t> </a:t>
            </a:r>
            <a:r>
              <a:rPr lang="en-US" sz="2000" dirty="0" err="1" smtClean="0"/>
              <a:t>mudança</a:t>
            </a:r>
            <a:r>
              <a:rPr lang="en-US" sz="2000" dirty="0" smtClean="0"/>
              <a:t> no </a:t>
            </a:r>
            <a:r>
              <a:rPr lang="en-US" sz="2000" dirty="0" err="1" smtClean="0"/>
              <a:t>eixo</a:t>
            </a:r>
            <a:r>
              <a:rPr lang="en-US" sz="2000" dirty="0" smtClean="0"/>
              <a:t> de </a:t>
            </a:r>
            <a:r>
              <a:rPr lang="en-US" sz="2000" dirty="0" err="1" smtClean="0"/>
              <a:t>rotação</a:t>
            </a:r>
            <a:r>
              <a:rPr lang="en-US" sz="2000" dirty="0" smtClean="0"/>
              <a:t> </a:t>
            </a:r>
            <a:r>
              <a:rPr lang="en-US" sz="2000" dirty="0" err="1" smtClean="0"/>
              <a:t>será</a:t>
            </a:r>
            <a:r>
              <a:rPr lang="en-US" sz="2000" dirty="0" smtClean="0"/>
              <a:t> </a:t>
            </a:r>
            <a:r>
              <a:rPr lang="en-US" sz="2000" dirty="0" err="1" smtClean="0"/>
              <a:t>devido</a:t>
            </a:r>
            <a:r>
              <a:rPr lang="en-US" sz="2000" dirty="0" smtClean="0"/>
              <a:t> </a:t>
            </a:r>
            <a:r>
              <a:rPr lang="en-US" sz="2000" dirty="0" err="1" smtClean="0"/>
              <a:t>exclusivamente</a:t>
            </a:r>
            <a:r>
              <a:rPr lang="en-US" sz="2000" dirty="0" smtClean="0"/>
              <a:t> a </a:t>
            </a:r>
            <a:r>
              <a:rPr lang="en-US" sz="2000" dirty="0" err="1" smtClean="0"/>
              <a:t>variações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estrutura</a:t>
            </a:r>
            <a:r>
              <a:rPr lang="en-US" sz="2000" dirty="0" smtClean="0"/>
              <a:t> do </a:t>
            </a:r>
            <a:r>
              <a:rPr lang="en-US" sz="2000" dirty="0" err="1" smtClean="0"/>
              <a:t>espaçotempo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Gravity Probe B (20 de </a:t>
            </a:r>
            <a:r>
              <a:rPr lang="en-US" sz="2000" dirty="0" err="1" smtClean="0"/>
              <a:t>Abril</a:t>
            </a:r>
            <a:r>
              <a:rPr lang="en-US" sz="2000" dirty="0" smtClean="0"/>
              <a:t> de 2004)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err="1" smtClean="0"/>
              <a:t>Órbita</a:t>
            </a:r>
            <a:r>
              <a:rPr lang="en-US" sz="1800" dirty="0" smtClean="0"/>
              <a:t> polar a 650 km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err="1" smtClean="0"/>
              <a:t>Precessão</a:t>
            </a:r>
            <a:r>
              <a:rPr lang="en-US" sz="1800" dirty="0" smtClean="0"/>
              <a:t>: 14 </a:t>
            </a:r>
            <a:r>
              <a:rPr lang="en-US" sz="1800" dirty="0" err="1" smtClean="0"/>
              <a:t>milionésimos</a:t>
            </a:r>
            <a:r>
              <a:rPr lang="en-US" sz="1800" dirty="0" smtClean="0"/>
              <a:t> de um </a:t>
            </a:r>
            <a:r>
              <a:rPr lang="en-US" sz="1800" dirty="0" err="1" smtClean="0"/>
              <a:t>grau</a:t>
            </a:r>
            <a:r>
              <a:rPr lang="en-US" sz="1800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err="1" smtClean="0"/>
              <a:t>Margem</a:t>
            </a:r>
            <a:r>
              <a:rPr lang="en-US" sz="1800" dirty="0" smtClean="0"/>
              <a:t> de </a:t>
            </a:r>
            <a:r>
              <a:rPr lang="en-US" sz="1800" dirty="0" err="1" smtClean="0"/>
              <a:t>erro</a:t>
            </a:r>
            <a:r>
              <a:rPr lang="en-US" sz="1800" dirty="0" smtClean="0"/>
              <a:t>: 0,0005”</a:t>
            </a:r>
          </a:p>
          <a:p>
            <a:pPr lvl="2" eaLnBrk="1" hangingPunct="1">
              <a:lnSpc>
                <a:spcPct val="90000"/>
              </a:lnSpc>
            </a:pPr>
            <a:endParaRPr lang="en-US" sz="1800" dirty="0" smtClean="0"/>
          </a:p>
        </p:txBody>
      </p:sp>
      <p:pic>
        <p:nvPicPr>
          <p:cNvPr id="16391" name="Picture 7" descr="Picture2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447800"/>
            <a:ext cx="3771900" cy="2620963"/>
          </a:xfr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876800"/>
            <a:ext cx="4294654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791200" y="4267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Gravitomagnetismo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4" descr="GP-B-Expt-Dgr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1066800"/>
            <a:ext cx="7581900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57200" y="609601"/>
          <a:ext cx="8458200" cy="4974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819400"/>
                <a:gridCol w="2819400"/>
              </a:tblGrid>
              <a:tr h="4320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requerido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atingido</a:t>
                      </a:r>
                      <a:endParaRPr lang="en-US" dirty="0"/>
                    </a:p>
                  </a:txBody>
                  <a:tcPr/>
                </a:tc>
              </a:tr>
              <a:tr h="650037">
                <a:tc>
                  <a:txBody>
                    <a:bodyPr/>
                    <a:lstStyle/>
                    <a:p>
                      <a:r>
                        <a:rPr lang="pt-BR" dirty="0" smtClean="0"/>
                        <a:t>Rotor dos giroscópios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0037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Esferacidade</a:t>
                      </a:r>
                      <a:r>
                        <a:rPr lang="pt-BR" dirty="0" smtClean="0"/>
                        <a:t> mec.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50 </a:t>
                      </a:r>
                      <a:r>
                        <a:rPr lang="pt-BR" dirty="0" err="1" smtClean="0"/>
                        <a:t>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 </a:t>
                      </a:r>
                      <a:r>
                        <a:rPr lang="pt-BR" dirty="0" err="1" smtClean="0"/>
                        <a:t>nm</a:t>
                      </a:r>
                      <a:endParaRPr lang="en-US" dirty="0"/>
                    </a:p>
                  </a:txBody>
                  <a:tcPr/>
                </a:tc>
              </a:tr>
              <a:tr h="432068">
                <a:tc>
                  <a:txBody>
                    <a:bodyPr/>
                    <a:lstStyle/>
                    <a:p>
                      <a:r>
                        <a:rPr lang="pt-BR" dirty="0" smtClean="0"/>
                        <a:t>Homogeneidade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 </a:t>
                      </a:r>
                      <a:r>
                        <a:rPr lang="pt-BR" dirty="0" err="1" smtClean="0"/>
                        <a:t>ppm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0.3 </a:t>
                      </a:r>
                      <a:r>
                        <a:rPr lang="pt-BR" dirty="0" err="1" smtClean="0"/>
                        <a:t>ppm</a:t>
                      </a:r>
                      <a:endParaRPr lang="en-US" dirty="0"/>
                    </a:p>
                  </a:txBody>
                  <a:tcPr/>
                </a:tc>
              </a:tr>
              <a:tr h="432068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Esferacidade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elét</a:t>
                      </a:r>
                      <a:r>
                        <a:rPr lang="pt-BR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0.5 </a:t>
                      </a:r>
                      <a:r>
                        <a:rPr lang="pt-BR" dirty="0" err="1" smtClean="0"/>
                        <a:t>ppm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0.5 </a:t>
                      </a:r>
                      <a:r>
                        <a:rPr lang="pt-BR" dirty="0" err="1" smtClean="0"/>
                        <a:t>ppm</a:t>
                      </a:r>
                      <a:endParaRPr lang="en-US" dirty="0"/>
                    </a:p>
                  </a:txBody>
                  <a:tcPr/>
                </a:tc>
              </a:tr>
              <a:tr h="432068">
                <a:tc>
                  <a:txBody>
                    <a:bodyPr/>
                    <a:lstStyle/>
                    <a:p>
                      <a:r>
                        <a:rPr lang="pt-BR" dirty="0" smtClean="0"/>
                        <a:t>Meio ambiente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2068">
                <a:tc>
                  <a:txBody>
                    <a:bodyPr/>
                    <a:lstStyle/>
                    <a:p>
                      <a:r>
                        <a:rPr lang="pt-BR" dirty="0" smtClean="0"/>
                        <a:t>Temperatura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 Kelvin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1.8 Kelvin</a:t>
                      </a:r>
                      <a:endParaRPr lang="en-US" dirty="0"/>
                    </a:p>
                  </a:txBody>
                  <a:tcPr/>
                </a:tc>
              </a:tr>
              <a:tr h="432068">
                <a:tc>
                  <a:txBody>
                    <a:bodyPr/>
                    <a:lstStyle/>
                    <a:p>
                      <a:r>
                        <a:rPr lang="pt-BR" dirty="0" smtClean="0"/>
                        <a:t>Aceleração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</a:t>
                      </a:r>
                      <a:r>
                        <a:rPr lang="pt-BR" baseline="30000" dirty="0" smtClean="0"/>
                        <a:t>-10</a:t>
                      </a:r>
                      <a:r>
                        <a:rPr lang="pt-BR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</a:t>
                      </a:r>
                      <a:r>
                        <a:rPr lang="pt-BR" baseline="30000" dirty="0" smtClean="0"/>
                        <a:t>-12</a:t>
                      </a:r>
                      <a:r>
                        <a:rPr lang="pt-BR" dirty="0" smtClean="0"/>
                        <a:t> g</a:t>
                      </a:r>
                      <a:endParaRPr lang="en-US" dirty="0"/>
                    </a:p>
                  </a:txBody>
                  <a:tcPr/>
                </a:tc>
              </a:tr>
              <a:tr h="650037">
                <a:tc>
                  <a:txBody>
                    <a:bodyPr/>
                    <a:lstStyle/>
                    <a:p>
                      <a:r>
                        <a:rPr lang="pt-BR" dirty="0" smtClean="0"/>
                        <a:t>Campo Magnético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</a:t>
                      </a:r>
                      <a:r>
                        <a:rPr lang="pt-BR" baseline="30000" dirty="0" smtClean="0"/>
                        <a:t>-6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gauss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</a:t>
                      </a:r>
                      <a:r>
                        <a:rPr lang="pt-BR" baseline="30000" dirty="0" smtClean="0"/>
                        <a:t>-7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gauss</a:t>
                      </a:r>
                      <a:endParaRPr lang="en-US" dirty="0"/>
                    </a:p>
                  </a:txBody>
                  <a:tcPr/>
                </a:tc>
              </a:tr>
              <a:tr h="432068">
                <a:tc>
                  <a:txBody>
                    <a:bodyPr/>
                    <a:lstStyle/>
                    <a:p>
                      <a:r>
                        <a:rPr lang="pt-BR" dirty="0" smtClean="0"/>
                        <a:t>Pressão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</a:t>
                      </a:r>
                      <a:r>
                        <a:rPr lang="pt-BR" baseline="30000" dirty="0" smtClean="0"/>
                        <a:t>-11</a:t>
                      </a:r>
                      <a:r>
                        <a:rPr lang="pt-BR" dirty="0" smtClean="0"/>
                        <a:t> torr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</a:t>
                      </a:r>
                      <a:r>
                        <a:rPr lang="pt-BR" baseline="30000" dirty="0" smtClean="0"/>
                        <a:t>-11</a:t>
                      </a:r>
                      <a:r>
                        <a:rPr lang="pt-BR" dirty="0" smtClean="0"/>
                        <a:t> torr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1" descr="gyro_drift_plots_f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Conceitos e Concepção</a:t>
            </a:r>
          </a:p>
        </p:txBody>
      </p:sp>
      <p:sp>
        <p:nvSpPr>
          <p:cNvPr id="20483" name="AutoShap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457200" y="1600200"/>
            <a:ext cx="5943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Um giroscópio quase perfeito: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Esfera de quartzo (crescido no Brasil) coberta com uma camada de nióbio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Esfericidade: 1,5” (</a:t>
            </a:r>
            <a:r>
              <a:rPr lang="en-US" sz="2400" smtClean="0">
                <a:cs typeface="Arial" charset="0"/>
              </a:rPr>
              <a:t>±</a:t>
            </a:r>
            <a:r>
              <a:rPr lang="en-US" sz="2400" smtClean="0"/>
              <a:t>20 nm)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Uniformidade: 2 ppm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Rotação: 4000 rpm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Distância entre a esfera e a cavidade: 33 </a:t>
            </a:r>
            <a:r>
              <a:rPr lang="en-US" sz="2400" smtClean="0">
                <a:cs typeface="Arial" charset="0"/>
              </a:rPr>
              <a:t>µm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cs typeface="Arial" charset="0"/>
              </a:rPr>
              <a:t>Colocado em rotação por He gasoso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cs typeface="Arial" charset="0"/>
              </a:rPr>
              <a:t>Problema: como ver o eixo de rotação numa esfera perfeita?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53200" y="2286000"/>
            <a:ext cx="2193925" cy="1684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Vendo o eixo de rotação de uma esfera perfeita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029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Fritz London, 1946, brincando com metais supercondutores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Uma esfera supercondutora em rotação produz um campo magnético alinhado com o eixo de rotação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As esferas de quartzo foram cobertas com uma camada de nióbio (1270 nm)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Superconducting QUantum Interference Device (SQUID) (sensibilidade: 10^(-14) Gauss)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cs typeface="Arial" charset="0"/>
              </a:rPr>
              <a:t>Temperatura: 9,25 K</a:t>
            </a:r>
          </a:p>
        </p:txBody>
      </p:sp>
      <p:pic>
        <p:nvPicPr>
          <p:cNvPr id="2765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91200" y="1600200"/>
            <a:ext cx="2759075" cy="2171700"/>
          </a:xfrm>
          <a:noFill/>
        </p:spPr>
      </p:pic>
      <p:graphicFrame>
        <p:nvGraphicFramePr>
          <p:cNvPr id="1026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6161088" y="3924300"/>
          <a:ext cx="1012825" cy="2171700"/>
        </p:xfrm>
        <a:graphic>
          <a:graphicData uri="http://schemas.openxmlformats.org/presentationml/2006/ole">
            <p:oleObj spid="_x0000_s1026" name="Equation" r:id="rId5" imgW="88560" imgH="19044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SQUID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Junção Josephson (sc|isolante|sc)</a:t>
            </a:r>
          </a:p>
          <a:p>
            <a:pPr eaLnBrk="1" hangingPunct="1"/>
            <a:r>
              <a:rPr lang="en-US" sz="2800" smtClean="0"/>
              <a:t>Corrente AC na presença de um potencial elétrico DC</a:t>
            </a:r>
          </a:p>
          <a:p>
            <a:pPr eaLnBrk="1" hangingPunct="1"/>
            <a:r>
              <a:rPr lang="en-US" sz="2800" smtClean="0"/>
              <a:t>Corrente DC na presença de um campo magnético externo: </a:t>
            </a:r>
          </a:p>
        </p:txBody>
      </p:sp>
      <p:graphicFrame>
        <p:nvGraphicFramePr>
          <p:cNvPr id="34828" name="Object 12"/>
          <p:cNvGraphicFramePr>
            <a:graphicFrameLocks noChangeAspect="1"/>
          </p:cNvGraphicFramePr>
          <p:nvPr>
            <p:ph sz="quarter" idx="3"/>
          </p:nvPr>
        </p:nvGraphicFramePr>
        <p:xfrm>
          <a:off x="5038725" y="4181475"/>
          <a:ext cx="3257550" cy="1654175"/>
        </p:xfrm>
        <a:graphic>
          <a:graphicData uri="http://schemas.openxmlformats.org/presentationml/2006/ole">
            <p:oleObj spid="_x0000_s2050" name="Equation" r:id="rId3" imgW="825480" imgH="419040" progId="Equation.3">
              <p:embed/>
            </p:oleObj>
          </a:graphicData>
        </a:graphic>
      </p:graphicFrame>
      <p:pic>
        <p:nvPicPr>
          <p:cNvPr id="34822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62588" y="1633538"/>
            <a:ext cx="2408237" cy="2103437"/>
          </a:xfrm>
        </p:spPr>
      </p:pic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3657600" y="5410200"/>
            <a:ext cx="685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4648200" y="5410200"/>
            <a:ext cx="685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4343400" y="5410200"/>
            <a:ext cx="3048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>
            <a:off x="3962400" y="5791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22" grpId="0"/>
      <p:bldP spid="34835" grpId="0" animBg="1"/>
      <p:bldP spid="34837" grpId="0" animBg="1"/>
      <p:bldP spid="34838" grpId="0" animBg="1"/>
      <p:bldP spid="348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|6.5|10.9|11.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486</Words>
  <Application>Microsoft Office PowerPoint</Application>
  <PresentationFormat>Apresentação na tela (4:3)</PresentationFormat>
  <Paragraphs>88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Default Design</vt:lpstr>
      <vt:lpstr>Mountain Top</vt:lpstr>
      <vt:lpstr>Textured</vt:lpstr>
      <vt:lpstr>Equation</vt:lpstr>
      <vt:lpstr>Examinando o espaçotempo de Einstein com giroscópios</vt:lpstr>
      <vt:lpstr>Conceitos e Concepção</vt:lpstr>
      <vt:lpstr>Conceitos e Concepção</vt:lpstr>
      <vt:lpstr>Slide 4</vt:lpstr>
      <vt:lpstr>Slide 5</vt:lpstr>
      <vt:lpstr>Slide 6</vt:lpstr>
      <vt:lpstr>Conceitos e Concepção</vt:lpstr>
      <vt:lpstr>Vendo o eixo de rotação de uma esfera perfeita</vt:lpstr>
      <vt:lpstr>SQUID</vt:lpstr>
      <vt:lpstr>Satélite GP-B</vt:lpstr>
      <vt:lpstr>Mantendo a mira</vt:lpstr>
      <vt:lpstr>Slide 12</vt:lpstr>
      <vt:lpstr>+Problemas + Soluções</vt:lpstr>
      <vt:lpstr>Universidade de Stanford</vt:lpstr>
    </vt:vector>
  </TitlesOfParts>
  <Company>HH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Examinando o espaçotempo de Einstein com giroscópios</dc:title>
  <dc:creator>Esmerindo Bernardes</dc:creator>
  <cp:lastModifiedBy>Esmerindo Bernardes</cp:lastModifiedBy>
  <cp:revision>25</cp:revision>
  <dcterms:created xsi:type="dcterms:W3CDTF">2006-08-17T11:22:47Z</dcterms:created>
  <dcterms:modified xsi:type="dcterms:W3CDTF">2014-10-06T20:47:04Z</dcterms:modified>
</cp:coreProperties>
</file>