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vsd" ContentType="application/vnd.visio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67" r:id="rId3"/>
    <p:sldId id="398" r:id="rId4"/>
    <p:sldId id="399" r:id="rId5"/>
    <p:sldId id="337" r:id="rId6"/>
    <p:sldId id="400" r:id="rId7"/>
    <p:sldId id="401" r:id="rId8"/>
    <p:sldId id="336" r:id="rId9"/>
    <p:sldId id="342" r:id="rId10"/>
    <p:sldId id="335" r:id="rId11"/>
    <p:sldId id="341" r:id="rId12"/>
    <p:sldId id="343" r:id="rId13"/>
    <p:sldId id="372" r:id="rId14"/>
    <p:sldId id="339" r:id="rId15"/>
    <p:sldId id="346" r:id="rId16"/>
    <p:sldId id="394" r:id="rId17"/>
    <p:sldId id="338" r:id="rId18"/>
    <p:sldId id="396" r:id="rId19"/>
    <p:sldId id="392" r:id="rId20"/>
    <p:sldId id="393" r:id="rId21"/>
    <p:sldId id="345" r:id="rId22"/>
    <p:sldId id="350" r:id="rId23"/>
    <p:sldId id="397" r:id="rId24"/>
    <p:sldId id="402" r:id="rId25"/>
    <p:sldId id="405" r:id="rId26"/>
    <p:sldId id="406" r:id="rId27"/>
    <p:sldId id="404" r:id="rId28"/>
    <p:sldId id="409" r:id="rId29"/>
    <p:sldId id="410" r:id="rId30"/>
    <p:sldId id="411" r:id="rId31"/>
    <p:sldId id="412" r:id="rId32"/>
    <p:sldId id="413" r:id="rId33"/>
    <p:sldId id="407" r:id="rId34"/>
    <p:sldId id="461" r:id="rId35"/>
    <p:sldId id="462" r:id="rId36"/>
    <p:sldId id="464" r:id="rId37"/>
    <p:sldId id="463" r:id="rId38"/>
    <p:sldId id="465" r:id="rId39"/>
    <p:sldId id="466" r:id="rId40"/>
    <p:sldId id="415" r:id="rId41"/>
    <p:sldId id="414" r:id="rId42"/>
    <p:sldId id="403" r:id="rId43"/>
    <p:sldId id="418" r:id="rId44"/>
    <p:sldId id="417" r:id="rId45"/>
    <p:sldId id="419" r:id="rId46"/>
    <p:sldId id="416" r:id="rId47"/>
    <p:sldId id="420" r:id="rId48"/>
    <p:sldId id="421" r:id="rId49"/>
    <p:sldId id="422" r:id="rId50"/>
    <p:sldId id="423" r:id="rId51"/>
    <p:sldId id="425" r:id="rId52"/>
    <p:sldId id="424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</p:sldIdLst>
  <p:sldSz cx="9144000" cy="6858000" type="screen4x3"/>
  <p:notesSz cx="7099300" cy="10223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renc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99"/>
    <a:srgbClr val="9933FF"/>
    <a:srgbClr val="9900FF"/>
    <a:srgbClr val="666699"/>
    <a:srgbClr val="9999FF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24" autoAdjust="0"/>
  </p:normalViewPr>
  <p:slideViewPr>
    <p:cSldViewPr>
      <p:cViewPr>
        <p:scale>
          <a:sx n="70" d="100"/>
          <a:sy n="70" d="100"/>
        </p:scale>
        <p:origin x="-15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93543CA2-02BA-4148-AC49-D70EF9CA4AD9}" type="datetimeFigureOut">
              <a:rPr lang="pt-BR" smtClean="0"/>
              <a:pPr/>
              <a:t>04/10/2018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9E411B9C-FAEE-4914-B34E-D22ED551ED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56163"/>
            <a:ext cx="567944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10551"/>
            <a:ext cx="3076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92BFBED-BC27-4346-B8D0-0EBE46EEDEB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C1B42-0A9C-4737-B505-7359409381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86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4392E-F49B-4172-BC78-BB3D1435F5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212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34250" y="2636838"/>
            <a:ext cx="1639888" cy="28082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11413" y="2636838"/>
            <a:ext cx="4770437" cy="2808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73D85-A441-49FF-9304-38F7BEFB6C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063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771800" y="6389340"/>
            <a:ext cx="603374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PEA2488 – Eletrônica de Potência II</a:t>
            </a:r>
            <a:endParaRPr lang="pt-BR" sz="1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77933-31E8-4618-9186-049AB73383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83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EF4A1-7679-43CB-8900-BCED190D0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00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55875" y="4076700"/>
            <a:ext cx="2922588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30863" y="4076700"/>
            <a:ext cx="29225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2E44F6-AD46-4FDF-8D62-29A5543B643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86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46963-498A-4338-A749-A6217993E4B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56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44758-49D7-4C23-B5AD-53932D7EE7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19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08BEC-A218-4812-8983-BB4739B771D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02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92019-BF0E-4D65-8D06-7CA19EAB17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467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851275" y="6461125"/>
            <a:ext cx="5624513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COBEP 2007</a:t>
            </a:r>
            <a:r>
              <a:rPr lang="pt-BR" sz="1200"/>
              <a:t>   IX Congresso Brasileiro de Eletrônica de Potência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F5902-A2B7-4152-B426-0FA5AF96CAC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8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636838"/>
            <a:ext cx="65627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5875" y="4076700"/>
            <a:ext cx="5997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2863" y="6475413"/>
            <a:ext cx="611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6600FF"/>
                </a:solidFill>
              </a:defRPr>
            </a:lvl1pPr>
          </a:lstStyle>
          <a:p>
            <a:fld id="{14BC57E7-9805-4781-961F-8E567494C6A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Desenho_do_Microsoft_Visio_2003-201055.vsd"/><Relationship Id="rId4" Type="http://schemas.openxmlformats.org/officeDocument/2006/relationships/oleObject" Target="../embeddings/Desenho_do_Microsoft_Visio_2003-201044.vsd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Word_97_-_2003_Document1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ildipedia.com/aec-pros/public-infrastructure/" TargetMode="External"/><Relationship Id="rId5" Type="http://schemas.openxmlformats.org/officeDocument/2006/relationships/hyperlink" Target="http://www.alternative-energy-news.info/technology/" TargetMode="Externa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Word_97_-_2003_Document2.doc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Word_97_-_2003_Document3.doc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9513" y="2564904"/>
            <a:ext cx="6694487" cy="1971849"/>
          </a:xfrm>
        </p:spPr>
        <p:txBody>
          <a:bodyPr/>
          <a:lstStyle/>
          <a:p>
            <a:r>
              <a:rPr lang="pt-BR" sz="2800" b="1" dirty="0" smtClean="0"/>
              <a:t>Inversores: funcionamento e sua aplicação em sistemas de geração e de armazenamento de energia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4000" b="1" dirty="0">
              <a:solidFill>
                <a:srgbClr val="99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4149080"/>
            <a:ext cx="3992562" cy="12961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Lourenço </a:t>
            </a:r>
            <a:r>
              <a:rPr lang="pt-BR" sz="2400" b="1" dirty="0" err="1" smtClean="0">
                <a:solidFill>
                  <a:srgbClr val="9900FF"/>
                </a:solidFill>
              </a:rPr>
              <a:t>Matakas</a:t>
            </a:r>
            <a:r>
              <a:rPr lang="pt-BR" sz="2400" b="1" dirty="0" smtClean="0">
                <a:solidFill>
                  <a:srgbClr val="9900FF"/>
                </a:solidFill>
              </a:rPr>
              <a:t> </a:t>
            </a:r>
            <a:r>
              <a:rPr lang="pt-BR" sz="2400" b="1" dirty="0">
                <a:solidFill>
                  <a:srgbClr val="9900FF"/>
                </a:solidFill>
              </a:rPr>
              <a:t>J</a:t>
            </a:r>
            <a:r>
              <a:rPr lang="pt-BR" sz="2400" b="1" dirty="0" smtClean="0">
                <a:solidFill>
                  <a:srgbClr val="9900FF"/>
                </a:solidFill>
              </a:rPr>
              <a:t>unior</a:t>
            </a:r>
          </a:p>
          <a:p>
            <a:pPr>
              <a:lnSpc>
                <a:spcPct val="80000"/>
              </a:lnSpc>
            </a:pPr>
            <a:r>
              <a:rPr lang="pt-BR" sz="2400" b="1" dirty="0" smtClean="0">
                <a:solidFill>
                  <a:srgbClr val="9900FF"/>
                </a:solidFill>
              </a:rPr>
              <a:t>Wilson </a:t>
            </a:r>
            <a:r>
              <a:rPr lang="pt-BR" sz="2400" b="1" dirty="0" err="1" smtClean="0">
                <a:solidFill>
                  <a:srgbClr val="9900FF"/>
                </a:solidFill>
              </a:rPr>
              <a:t>Komatsu</a:t>
            </a: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endParaRPr lang="pt-BR" sz="1600" b="1" dirty="0" smtClean="0">
              <a:solidFill>
                <a:srgbClr val="9900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600" b="1" dirty="0" smtClean="0">
                <a:solidFill>
                  <a:srgbClr val="9900FF"/>
                </a:solidFill>
              </a:rPr>
              <a:t>Versão </a:t>
            </a:r>
            <a:r>
              <a:rPr lang="pt-BR" sz="1600" b="1" dirty="0" smtClean="0">
                <a:solidFill>
                  <a:srgbClr val="9900FF"/>
                </a:solidFill>
              </a:rPr>
              <a:t>outubro 2-18</a:t>
            </a:r>
            <a:endParaRPr lang="pt-BR" sz="1600" b="1" dirty="0">
              <a:solidFill>
                <a:srgbClr val="9900FF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43213" y="5662989"/>
            <a:ext cx="5327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900FF"/>
                </a:solidFill>
              </a:rPr>
              <a:t>Laboratório de Eletrônica de Potência</a:t>
            </a:r>
          </a:p>
          <a:p>
            <a:pPr algn="ctr"/>
            <a:r>
              <a:rPr lang="pt-BR" dirty="0" smtClean="0">
                <a:solidFill>
                  <a:srgbClr val="9900FF"/>
                </a:solidFill>
              </a:rPr>
              <a:t>PEA </a:t>
            </a:r>
            <a:r>
              <a:rPr lang="pt-BR" dirty="0">
                <a:solidFill>
                  <a:srgbClr val="9900FF"/>
                </a:solidFill>
              </a:rPr>
              <a:t>– Depto. Eng. Energia e Automação Elétricas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149945"/>
            <a:ext cx="7772400" cy="5871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Geração do Sinal PWM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1220" y="5576570"/>
            <a:ext cx="7772400" cy="80475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Estratégia baseada na comparação de </a:t>
            </a:r>
            <a:r>
              <a:rPr lang="pt-BR" sz="2400" dirty="0" err="1" smtClean="0"/>
              <a:t>Vref</a:t>
            </a:r>
            <a:r>
              <a:rPr lang="pt-BR" sz="2400" dirty="0" smtClean="0"/>
              <a:t> com portadora triangular (</a:t>
            </a:r>
            <a:r>
              <a:rPr lang="pt-BR" sz="2400" i="1" dirty="0" smtClean="0"/>
              <a:t>natural </a:t>
            </a:r>
            <a:r>
              <a:rPr lang="pt-BR" sz="2400" i="1" dirty="0" err="1" smtClean="0"/>
              <a:t>sampling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0" t="3735" r="7530" b="5663"/>
          <a:stretch>
            <a:fillRect/>
          </a:stretch>
        </p:blipFill>
        <p:spPr bwMode="auto">
          <a:xfrm>
            <a:off x="1184575" y="1780468"/>
            <a:ext cx="70104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480" y="14939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PWM com Portadora Triangular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480" y="2636912"/>
            <a:ext cx="7772400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dirty="0" err="1" smtClean="0"/>
              <a:t>Freqüência</a:t>
            </a:r>
            <a:r>
              <a:rPr lang="pt-BR" dirty="0" smtClean="0"/>
              <a:t> de chaveamento (</a:t>
            </a:r>
            <a:r>
              <a:rPr lang="pt-BR" dirty="0" err="1" smtClean="0"/>
              <a:t>f</a:t>
            </a:r>
            <a:r>
              <a:rPr lang="pt-BR" baseline="-25000" dirty="0" err="1" smtClean="0"/>
              <a:t>s</a:t>
            </a:r>
            <a:r>
              <a:rPr lang="pt-BR" dirty="0" smtClean="0"/>
              <a:t>) fixa</a:t>
            </a:r>
          </a:p>
          <a:p>
            <a:r>
              <a:rPr lang="pt-BR" dirty="0" smtClean="0"/>
              <a:t>Implementação  simples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8561"/>
            <a:ext cx="7270070" cy="61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011405"/>
            <a:ext cx="8496944" cy="6757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</a:t>
            </a:r>
            <a:r>
              <a:rPr lang="pt-BR" sz="3600" i="1" dirty="0" err="1" smtClean="0"/>
              <a:t>Half</a:t>
            </a:r>
            <a:r>
              <a:rPr lang="pt-BR" sz="3600" i="1" dirty="0" smtClean="0"/>
              <a:t>-Bridge</a:t>
            </a:r>
            <a:r>
              <a:rPr lang="pt-BR" sz="3600" dirty="0" smtClean="0"/>
              <a:t> + Modulador PWM</a:t>
            </a:r>
            <a:endParaRPr lang="pt-BR" sz="3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253338" y="4828863"/>
            <a:ext cx="3672408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Implementação do PWM com </a:t>
            </a:r>
            <a:r>
              <a:rPr lang="pt-BR" sz="2800" i="1" dirty="0" smtClean="0"/>
              <a:t>natural </a:t>
            </a:r>
            <a:r>
              <a:rPr lang="pt-BR" sz="2800" i="1" dirty="0" err="1" smtClean="0"/>
              <a:t>sampling</a:t>
            </a:r>
            <a:endParaRPr lang="pt-BR" sz="2800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7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de cantos arredondados 28"/>
          <p:cNvSpPr/>
          <p:nvPr/>
        </p:nvSpPr>
        <p:spPr>
          <a:xfrm>
            <a:off x="5364088" y="6093296"/>
            <a:ext cx="2520280" cy="7647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41276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Espectro do sinal PWM</a:t>
            </a:r>
            <a:endParaRPr lang="pt-BR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9024" y="5877272"/>
            <a:ext cx="8784976" cy="72008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000" dirty="0" smtClean="0"/>
              <a:t>Referência senoidal a f(</a:t>
            </a:r>
            <a:r>
              <a:rPr lang="pt-BR" sz="2000" dirty="0" err="1" smtClean="0"/>
              <a:t>V</a:t>
            </a:r>
            <a:r>
              <a:rPr lang="pt-BR" sz="2000" baseline="-25000" dirty="0" err="1" smtClean="0"/>
              <a:t>ref</a:t>
            </a:r>
            <a:r>
              <a:rPr lang="pt-BR" sz="2000" dirty="0" smtClean="0"/>
              <a:t>)=60Hz</a:t>
            </a:r>
          </a:p>
          <a:p>
            <a:r>
              <a:rPr lang="pt-BR" sz="2000" dirty="0" smtClean="0"/>
              <a:t>                          Frequência da portadora </a:t>
            </a:r>
            <a:r>
              <a:rPr lang="pt-BR" sz="2000" dirty="0" err="1" smtClean="0"/>
              <a:t>ftri</a:t>
            </a:r>
            <a:r>
              <a:rPr lang="pt-BR" sz="2000" dirty="0" smtClean="0"/>
              <a:t>=30*f(</a:t>
            </a:r>
            <a:r>
              <a:rPr lang="pt-BR" sz="2000" dirty="0" err="1" smtClean="0"/>
              <a:t>V</a:t>
            </a:r>
            <a:r>
              <a:rPr lang="pt-BR" sz="2000" baseline="-25000" dirty="0" err="1" smtClean="0"/>
              <a:t>ref</a:t>
            </a:r>
            <a:r>
              <a:rPr lang="pt-BR" sz="2000" dirty="0" smtClean="0"/>
              <a:t>)=1800Hz</a:t>
            </a:r>
          </a:p>
          <a:p>
            <a:pPr marL="0" indent="0" algn="ctr">
              <a:buNone/>
            </a:pPr>
            <a:endParaRPr lang="pt-BR" sz="28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66800" y="1268760"/>
          <a:ext cx="7572002" cy="2232248"/>
        </p:xfrm>
        <a:graphic>
          <a:graphicData uri="http://schemas.openxmlformats.org/presentationml/2006/ole">
            <p:oleObj spid="_x0000_s114690" name="Figura" r:id="rId4" imgW="4734000" imgH="1409760" progId="Word.Picture.8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-468560" y="3356992"/>
          <a:ext cx="9351596" cy="2448272"/>
        </p:xfrm>
        <a:graphic>
          <a:graphicData uri="http://schemas.openxmlformats.org/presentationml/2006/ole">
            <p:oleObj spid="_x0000_s114691" name="Figura" r:id="rId5" imgW="5263920" imgH="1377720" progId="Word.Picture.8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99792" y="2204864"/>
            <a:ext cx="5112568" cy="36004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Quero </a:t>
            </a:r>
            <a:r>
              <a:rPr lang="pt-BR" sz="2000" dirty="0" err="1" smtClean="0">
                <a:solidFill>
                  <a:srgbClr val="FF0000"/>
                </a:solidFill>
              </a:rPr>
              <a:t>senoide</a:t>
            </a:r>
            <a:r>
              <a:rPr lang="pt-BR" sz="2000" dirty="0" smtClean="0">
                <a:solidFill>
                  <a:srgbClr val="FF0000"/>
                </a:solidFill>
              </a:rPr>
              <a:t>  de 60 Hz com amplitude 1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67744" y="3933056"/>
            <a:ext cx="4788024" cy="36004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rgbClr val="FF0000"/>
                </a:solidFill>
              </a:rPr>
              <a:t>1ª  </a:t>
            </a:r>
            <a:r>
              <a:rPr lang="pt-BR" sz="2000" dirty="0" err="1" smtClean="0">
                <a:solidFill>
                  <a:srgbClr val="FF0000"/>
                </a:solidFill>
              </a:rPr>
              <a:t>harmonica</a:t>
            </a:r>
            <a:r>
              <a:rPr lang="pt-BR" sz="2000" dirty="0" smtClean="0">
                <a:solidFill>
                  <a:srgbClr val="FF0000"/>
                </a:solidFill>
              </a:rPr>
              <a:t> tem amplitude 1!!!</a:t>
            </a:r>
            <a:endParaRPr lang="pt-BR" sz="2000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971600" y="1844824"/>
            <a:ext cx="936104" cy="33123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7308304" y="3068960"/>
            <a:ext cx="216024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1979712" y="4581128"/>
            <a:ext cx="5256584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619672" y="5517232"/>
            <a:ext cx="576064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30</a:t>
            </a:r>
            <a:endParaRPr lang="pt-BR" sz="1800" b="1" dirty="0">
              <a:solidFill>
                <a:srgbClr val="FF0000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899592" y="3861048"/>
            <a:ext cx="0" cy="16561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11560" y="5589240"/>
            <a:ext cx="576064" cy="2880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>
                <a:solidFill>
                  <a:srgbClr val="0070C0"/>
                </a:solidFill>
              </a:rPr>
              <a:t>1</a:t>
            </a:r>
            <a:endParaRPr lang="pt-BR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8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9" grpId="0" animBg="1"/>
      <p:bldP spid="10" grpId="0" animBg="1"/>
      <p:bldP spid="2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25250"/>
            <a:ext cx="7772400" cy="7311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corrente de saída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4941168"/>
            <a:ext cx="8426896" cy="15841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</a:t>
            </a:r>
          </a:p>
          <a:p>
            <a:pPr lvl="1"/>
            <a:r>
              <a:rPr lang="pt-BR" sz="2400" dirty="0" smtClean="0"/>
              <a:t>aplicações: acionamentos CA, filtros ativos, STATCOM, retificadores, </a:t>
            </a:r>
            <a:r>
              <a:rPr lang="pt-BR" sz="2400" u="sng" dirty="0" smtClean="0">
                <a:solidFill>
                  <a:srgbClr val="FF0000"/>
                </a:solidFill>
              </a:rPr>
              <a:t>inversores para sistemas eólicos e fotovoltaicos</a:t>
            </a:r>
            <a:r>
              <a:rPr lang="pt-BR" sz="2400" dirty="0" smtClean="0"/>
              <a:t>, </a:t>
            </a:r>
            <a:r>
              <a:rPr lang="pt-BR" sz="2400" u="sng" dirty="0" smtClean="0">
                <a:solidFill>
                  <a:srgbClr val="00B050"/>
                </a:solidFill>
              </a:rPr>
              <a:t>armazenamento de energia</a:t>
            </a:r>
            <a:r>
              <a:rPr lang="pt-BR" sz="2400" dirty="0" smtClean="0"/>
              <a:t>, etc.</a:t>
            </a:r>
            <a:endParaRPr lang="pt-BR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97358"/>
            <a:ext cx="731520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0" t="3735" r="8519" b="7590"/>
          <a:stretch>
            <a:fillRect/>
          </a:stretch>
        </p:blipFill>
        <p:spPr bwMode="auto">
          <a:xfrm>
            <a:off x="784785" y="1607211"/>
            <a:ext cx="7631113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          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92280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03648" y="1484784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Vref</a:t>
            </a:r>
            <a:r>
              <a:rPr lang="pt-BR" dirty="0" smtClean="0">
                <a:solidFill>
                  <a:srgbClr val="FF0000"/>
                </a:solidFill>
              </a:rPr>
              <a:t>                          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691680" y="1772816"/>
            <a:ext cx="14401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067944" y="1772816"/>
            <a:ext cx="144016" cy="360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339752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Vc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771800" y="2996952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051720" y="537321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Ifundamental</a:t>
            </a:r>
            <a:r>
              <a:rPr lang="pt-BR" dirty="0" smtClean="0">
                <a:solidFill>
                  <a:srgbClr val="FF0000"/>
                </a:solidFill>
              </a:rPr>
              <a:t>                        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699792" y="4581128"/>
            <a:ext cx="93610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4139952" y="4941168"/>
            <a:ext cx="864096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292080" y="5877272"/>
            <a:ext cx="3589010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 smtClean="0"/>
              <a:t>Pq</a:t>
            </a:r>
            <a:r>
              <a:rPr lang="pt-BR" dirty="0" smtClean="0"/>
              <a:t>  corrente fica  serrilhada???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1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97215" y="5734050"/>
            <a:ext cx="7772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10098" b="5388"/>
          <a:stretch>
            <a:fillRect/>
          </a:stretch>
        </p:blipFill>
        <p:spPr bwMode="auto">
          <a:xfrm>
            <a:off x="467544" y="1556792"/>
            <a:ext cx="8136904" cy="41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71600" y="13407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Vc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59632" y="371703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Icarga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483768" y="5157192"/>
            <a:ext cx="1296144" cy="720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851920" y="3789040"/>
            <a:ext cx="441659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calcular o espectro da corrente???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8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 </a:t>
            </a:r>
            <a:r>
              <a:rPr lang="pt-BR" sz="2800" dirty="0" smtClean="0"/>
              <a:t>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3" t="3735" r="6543" b="7590"/>
          <a:stretch>
            <a:fillRect/>
          </a:stretch>
        </p:blipFill>
        <p:spPr bwMode="auto">
          <a:xfrm>
            <a:off x="698500" y="1600200"/>
            <a:ext cx="79248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13820" y="5445224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516216" y="6165304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77724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Comportamento do Filtro L com aumento de L</a:t>
            </a:r>
            <a:endParaRPr lang="pt-BR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5517232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L=0.1H</a:t>
            </a:r>
            <a:r>
              <a:rPr lang="pt-BR" sz="2800" dirty="0" smtClean="0"/>
              <a:t>    ;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5796136" y="5508521"/>
            <a:ext cx="32301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L </a:t>
            </a:r>
            <a:r>
              <a:rPr lang="pt-BR" sz="3200" b="1" dirty="0" smtClean="0"/>
              <a:t>↑</a:t>
            </a:r>
            <a:r>
              <a:rPr lang="pt-BR" sz="2400" dirty="0" smtClean="0"/>
              <a:t>  </a:t>
            </a:r>
            <a:r>
              <a:rPr lang="pt-BR" sz="2400" dirty="0" smtClean="0">
                <a:sym typeface="Wingdings" pitchFamily="2" charset="2"/>
              </a:rPr>
              <a:t> m</a:t>
            </a:r>
            <a:r>
              <a:rPr lang="pt-BR" sz="2400" dirty="0" smtClean="0"/>
              <a:t>enor </a:t>
            </a:r>
            <a:r>
              <a:rPr lang="pt-BR" sz="2400" i="1" dirty="0" err="1" smtClean="0"/>
              <a:t>ripple</a:t>
            </a:r>
            <a:r>
              <a:rPr lang="pt-BR" sz="2800" dirty="0" smtClean="0"/>
              <a:t>!!!</a:t>
            </a:r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5388" r="9541" b="6594"/>
          <a:stretch>
            <a:fillRect/>
          </a:stretch>
        </p:blipFill>
        <p:spPr bwMode="auto">
          <a:xfrm>
            <a:off x="611559" y="1484784"/>
            <a:ext cx="79751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516216" y="6165304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627784" y="5085184"/>
            <a:ext cx="3168352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s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23458" b="5388"/>
          <a:stretch>
            <a:fillRect/>
          </a:stretch>
        </p:blipFill>
        <p:spPr bwMode="auto">
          <a:xfrm>
            <a:off x="1115616" y="1556792"/>
            <a:ext cx="64423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796136" y="5373216"/>
            <a:ext cx="33137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s</a:t>
            </a:r>
            <a:r>
              <a:rPr lang="pt-BR" sz="2400" b="1" dirty="0" smtClean="0"/>
              <a:t> =</a:t>
            </a:r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tri</a:t>
            </a:r>
            <a:r>
              <a:rPr lang="pt-BR" sz="2400" b="1" baseline="-25000" dirty="0" smtClean="0"/>
              <a:t> </a:t>
            </a:r>
            <a:r>
              <a:rPr lang="pt-BR" sz="3200" b="1" dirty="0" smtClean="0"/>
              <a:t>↑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m</a:t>
            </a:r>
            <a:r>
              <a:rPr lang="pt-BR" sz="2000" dirty="0" smtClean="0"/>
              <a:t>enor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6516216" y="6021288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5"/>
            <a:ext cx="8676456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1/3</a:t>
            </a:r>
          </a:p>
          <a:p>
            <a:pPr>
              <a:buNone/>
            </a:pPr>
            <a:r>
              <a:rPr lang="pt-BR" sz="2400" b="1" dirty="0" smtClean="0"/>
              <a:t>Parte I  - Conversores CC-CA autocomutados  (inversores)</a:t>
            </a:r>
            <a:endParaRPr lang="pt-BR" sz="2400" dirty="0" smtClean="0"/>
          </a:p>
          <a:p>
            <a:pPr lvl="1">
              <a:buNone/>
            </a:pPr>
            <a:r>
              <a:rPr lang="pt-BR" sz="2400" dirty="0" smtClean="0"/>
              <a:t>a.   Conversor monofásico meia ponte </a:t>
            </a:r>
          </a:p>
          <a:p>
            <a:pPr lvl="1"/>
            <a:r>
              <a:rPr lang="pt-BR" sz="2400" dirty="0" smtClean="0"/>
              <a:t>i.   Operação </a:t>
            </a:r>
          </a:p>
          <a:p>
            <a:pPr lvl="1"/>
            <a:r>
              <a:rPr lang="pt-BR" sz="2400" dirty="0" smtClean="0"/>
              <a:t>ii.   Modulação em largura de pulso </a:t>
            </a:r>
          </a:p>
          <a:p>
            <a:pPr lvl="1"/>
            <a:r>
              <a:rPr lang="pt-BR" sz="2400" dirty="0" smtClean="0"/>
              <a:t>iii.   Espectro da tensão de saída </a:t>
            </a:r>
          </a:p>
          <a:p>
            <a:pPr lvl="1"/>
            <a:r>
              <a:rPr lang="pt-BR" sz="2400" dirty="0" smtClean="0"/>
              <a:t>iv.   Filtragem da tensão e da corrente </a:t>
            </a:r>
          </a:p>
          <a:p>
            <a:pPr lvl="1">
              <a:buNone/>
            </a:pPr>
            <a:r>
              <a:rPr lang="pt-BR" sz="2400" dirty="0" smtClean="0"/>
              <a:t>b.   Conversor monofásico em ponte H ( 2 e 3 níveis) </a:t>
            </a:r>
          </a:p>
          <a:p>
            <a:pPr lvl="1">
              <a:buNone/>
            </a:pPr>
            <a:r>
              <a:rPr lang="pt-BR" sz="2400" dirty="0" smtClean="0"/>
              <a:t>c.   Conversor trifásico</a:t>
            </a:r>
            <a:r>
              <a:rPr lang="pt-BR" sz="2000" dirty="0" smtClean="0"/>
              <a:t> </a:t>
            </a:r>
          </a:p>
          <a:p>
            <a:pPr>
              <a:buNone/>
            </a:pPr>
            <a:endParaRPr lang="pt-BR" sz="2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55975"/>
            <a:ext cx="84582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Aumento da frequência de chaveamento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8513" y="573405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  ;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f</a:t>
            </a:r>
            <a:r>
              <a:rPr lang="pt-BR" sz="2800" baseline="-25000" dirty="0" err="1" smtClean="0">
                <a:solidFill>
                  <a:srgbClr val="FF0000"/>
                </a:solidFill>
              </a:rPr>
              <a:t>s</a:t>
            </a:r>
            <a:r>
              <a:rPr lang="pt-BR" sz="2800" dirty="0" smtClean="0">
                <a:solidFill>
                  <a:srgbClr val="FF0000"/>
                </a:solidFill>
              </a:rPr>
              <a:t>=2400Hz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9182" t="5388" r="11768" b="6594"/>
          <a:stretch>
            <a:fillRect/>
          </a:stretch>
        </p:blipFill>
        <p:spPr bwMode="auto">
          <a:xfrm>
            <a:off x="395536" y="1556792"/>
            <a:ext cx="8136904" cy="41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3851920" y="5373216"/>
            <a:ext cx="72008" cy="4320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724128" y="5631631"/>
            <a:ext cx="320472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s</a:t>
            </a:r>
            <a:r>
              <a:rPr lang="pt-BR" sz="2400" b="1" dirty="0" smtClean="0"/>
              <a:t>=</a:t>
            </a:r>
            <a:r>
              <a:rPr lang="pt-BR" sz="2400" b="1" dirty="0" err="1" smtClean="0"/>
              <a:t>f</a:t>
            </a:r>
            <a:r>
              <a:rPr lang="pt-BR" sz="2400" b="1" baseline="-25000" dirty="0" err="1" smtClean="0"/>
              <a:t>tri</a:t>
            </a:r>
            <a:r>
              <a:rPr lang="pt-BR" sz="2400" b="1" dirty="0" smtClean="0"/>
              <a:t> ↑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sz="2000" dirty="0" smtClean="0">
                <a:sym typeface="Wingdings" pitchFamily="2" charset="2"/>
              </a:rPr>
              <a:t>m</a:t>
            </a:r>
            <a:r>
              <a:rPr lang="pt-BR" sz="2000" dirty="0" smtClean="0"/>
              <a:t>enor </a:t>
            </a:r>
            <a:r>
              <a:rPr lang="pt-BR" sz="2000" i="1" dirty="0" err="1" smtClean="0"/>
              <a:t>ripple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6824744" y="6279703"/>
            <a:ext cx="13500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400" dirty="0" smtClean="0"/>
              <a:t>Porque?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3923928" y="5301208"/>
            <a:ext cx="216024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039120"/>
            <a:ext cx="7772400" cy="6977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Filtrando a tensão de saída 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4897584"/>
            <a:ext cx="7772400" cy="119639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2400" dirty="0" smtClean="0"/>
              <a:t>Utilização de filtro LC</a:t>
            </a:r>
          </a:p>
          <a:p>
            <a:pPr lvl="1"/>
            <a:r>
              <a:rPr lang="pt-BR" sz="2400" dirty="0" smtClean="0"/>
              <a:t>Filtro LC precisa de controle de tensão de saída</a:t>
            </a:r>
          </a:p>
          <a:p>
            <a:pPr lvl="1"/>
            <a:r>
              <a:rPr lang="pt-BR" sz="2400" dirty="0"/>
              <a:t>A</a:t>
            </a:r>
            <a:r>
              <a:rPr lang="pt-BR" sz="2400" dirty="0" smtClean="0"/>
              <a:t>plicações: UPS, filtro ativo série, etc.</a:t>
            </a:r>
            <a:endParaRPr lang="pt-BR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97194"/>
            <a:ext cx="8153400" cy="31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940152" y="2564904"/>
            <a:ext cx="1440160" cy="108012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1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22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39105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562600"/>
            <a:ext cx="7772400" cy="609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19" t="3735" r="8519" b="7590"/>
          <a:stretch>
            <a:fillRect/>
          </a:stretch>
        </p:blipFill>
        <p:spPr bwMode="auto">
          <a:xfrm>
            <a:off x="838200" y="1600200"/>
            <a:ext cx="7620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16016" y="6093296"/>
            <a:ext cx="42017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sz="2000" i="1" dirty="0" err="1" smtClean="0"/>
              <a:t>Ripple</a:t>
            </a:r>
            <a:r>
              <a:rPr lang="pt-BR" sz="2000" i="1" dirty="0" smtClean="0"/>
              <a:t> muito pequeno em </a:t>
            </a:r>
            <a:r>
              <a:rPr lang="pt-BR" sz="2000" i="1" dirty="0" err="1" smtClean="0"/>
              <a:t>Vcarga</a:t>
            </a:r>
            <a:r>
              <a:rPr lang="pt-BR" sz="2000" dirty="0" smtClean="0"/>
              <a:t>!!!</a:t>
            </a:r>
            <a:endParaRPr lang="pt-BR" sz="2000" dirty="0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7452320" y="2492896"/>
            <a:ext cx="1296144" cy="3528392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836712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Comportamento do Filtro LC</a:t>
            </a:r>
            <a:endParaRPr lang="pt-B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6093296"/>
            <a:ext cx="7772400" cy="5040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dirty="0" smtClean="0"/>
              <a:t>L=0.05H  ;  C=10</a:t>
            </a:r>
            <a:r>
              <a:rPr lang="pt-BR" sz="2800" dirty="0" smtClean="0">
                <a:latin typeface="Symbol" pitchFamily="18" charset="2"/>
              </a:rPr>
              <a:t>m</a:t>
            </a:r>
            <a:r>
              <a:rPr lang="pt-BR" sz="2800" dirty="0" smtClean="0"/>
              <a:t>F  ;  </a:t>
            </a:r>
            <a:r>
              <a:rPr lang="pt-BR" sz="2800" dirty="0" err="1" smtClean="0"/>
              <a:t>f</a:t>
            </a:r>
            <a:r>
              <a:rPr lang="pt-BR" sz="2800" baseline="-25000" dirty="0" err="1" smtClean="0"/>
              <a:t>s</a:t>
            </a:r>
            <a:r>
              <a:rPr lang="pt-BR" sz="2800" dirty="0" smtClean="0"/>
              <a:t>=1200Hz</a:t>
            </a:r>
            <a:endParaRPr lang="pt-BR" sz="28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 l="8625" t="4182" r="12325" b="5388"/>
          <a:stretch>
            <a:fillRect/>
          </a:stretch>
        </p:blipFill>
        <p:spPr bwMode="auto">
          <a:xfrm>
            <a:off x="323528" y="1484784"/>
            <a:ext cx="8496944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779912" y="4581128"/>
            <a:ext cx="4416594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calcular o espectro da tensão???</a:t>
            </a:r>
          </a:p>
          <a:p>
            <a:r>
              <a:rPr lang="pt-BR" dirty="0" smtClean="0"/>
              <a:t>        &gt;&gt;&gt; lousa</a:t>
            </a:r>
            <a:endParaRPr lang="pt-BR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Monofásico  do tipo Ponte H</a:t>
            </a:r>
            <a:endParaRPr lang="pt-BR" sz="3600" dirty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041" y="1772816"/>
            <a:ext cx="5132135" cy="348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499992" y="198884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Duas meia pontes!!!</a:t>
            </a:r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932040" y="4077072"/>
          <a:ext cx="3552056" cy="212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6028"/>
                <a:gridCol w="1776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Estado das chaves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S1=S2=1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Vcc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S3-S4=1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r>
                        <a:rPr lang="pt-BR" dirty="0" err="1" smtClean="0"/>
                        <a:t>Vcc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S1=S3=1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S2=S4=1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395536" y="548680"/>
            <a:ext cx="7272808" cy="3672408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Comparação: </a:t>
            </a:r>
            <a:r>
              <a:rPr lang="pt-BR" sz="3600" b="1" u="sng" dirty="0" smtClean="0"/>
              <a:t>Meia Ponte</a:t>
            </a:r>
            <a:r>
              <a:rPr lang="pt-BR" sz="3600" dirty="0" smtClean="0"/>
              <a:t> x </a:t>
            </a:r>
            <a:r>
              <a:rPr lang="pt-BR" sz="3600" b="1" u="sng" dirty="0" smtClean="0"/>
              <a:t>Ponte H</a:t>
            </a:r>
            <a:endParaRPr lang="pt-BR" sz="3600" b="1" u="sng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39552" y="2924944"/>
          <a:ext cx="7992888" cy="3108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0401"/>
                <a:gridCol w="2088232"/>
                <a:gridCol w="230425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Meia ponte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Ponte H 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Tensão CC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2V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Tensão</a:t>
                      </a:r>
                      <a:r>
                        <a:rPr lang="pt-BR" sz="2400" baseline="0" dirty="0" smtClean="0"/>
                        <a:t> nas chaves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2V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Corrente de pico</a:t>
                      </a:r>
                      <a:r>
                        <a:rPr lang="pt-BR" sz="2400" baseline="0" dirty="0" smtClean="0"/>
                        <a:t> nas chaves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Ip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Níveis</a:t>
                      </a:r>
                      <a:r>
                        <a:rPr lang="pt-BR" sz="2400" baseline="0" dirty="0" smtClean="0"/>
                        <a:t> de tensão em </a:t>
                      </a:r>
                      <a:r>
                        <a:rPr lang="pt-BR" sz="2400" baseline="0" dirty="0" err="1" smtClean="0"/>
                        <a:t>Vc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 !!!!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Numero de fontes</a:t>
                      </a:r>
                      <a:r>
                        <a:rPr lang="pt-BR" sz="2400" baseline="0" dirty="0" smtClean="0"/>
                        <a:t> CC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628800"/>
            <a:ext cx="8431088" cy="10801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Para obter </a:t>
            </a:r>
            <a:r>
              <a:rPr lang="pt-BR" sz="2800" dirty="0" err="1" smtClean="0"/>
              <a:t>Vc</a:t>
            </a:r>
            <a:r>
              <a:rPr lang="pt-BR" sz="2800" dirty="0" smtClean="0"/>
              <a:t>=±V  e corrente máxima </a:t>
            </a:r>
            <a:r>
              <a:rPr lang="pt-BR" sz="2800" dirty="0" err="1" smtClean="0"/>
              <a:t>Ip</a:t>
            </a:r>
            <a:endParaRPr lang="pt-BR" sz="2800" dirty="0" smtClean="0"/>
          </a:p>
          <a:p>
            <a:r>
              <a:rPr lang="pt-BR" sz="2800" b="1" u="sng" dirty="0" smtClean="0"/>
              <a:t>MESMA POTÊNCIA no lado CA!!!</a:t>
            </a:r>
            <a:endParaRPr lang="pt-BR" sz="2800" b="1" u="sng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Comparação: </a:t>
            </a:r>
            <a:r>
              <a:rPr lang="pt-BR" sz="3600" b="1" u="sng" dirty="0" smtClean="0"/>
              <a:t>Meia Ponte</a:t>
            </a:r>
            <a:r>
              <a:rPr lang="pt-BR" sz="3600" dirty="0" smtClean="0"/>
              <a:t> x </a:t>
            </a:r>
            <a:r>
              <a:rPr lang="pt-BR" sz="3600" b="1" u="sng" dirty="0" smtClean="0"/>
              <a:t>Ponte H</a:t>
            </a:r>
            <a:endParaRPr lang="pt-BR" sz="3600" b="1" u="sng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628800"/>
            <a:ext cx="8431088" cy="10801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Para obter</a:t>
            </a:r>
          </a:p>
          <a:p>
            <a:r>
              <a:rPr lang="pt-BR" sz="2800" b="1" u="sng" dirty="0" smtClean="0"/>
              <a:t>MESMA POTÊNCIA no lado CA!!!</a:t>
            </a:r>
            <a:endParaRPr lang="pt-BR" sz="2800" b="1" u="sng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3920" y="2996952"/>
            <a:ext cx="8206680" cy="34563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ponte H é melhor, mesmo usado 2 chaves a mais;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meia ponte  requer duas fontes CC , mais  medição e estratégia de controle das tensões para garantir o balanceamento das duas</a:t>
            </a:r>
            <a:endParaRPr lang="pt-BR" sz="28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Ponte H – estratégias de PWM</a:t>
            </a:r>
          </a:p>
          <a:p>
            <a:pPr algn="just"/>
            <a:r>
              <a:rPr lang="pt-BR" sz="3600" dirty="0" smtClean="0"/>
              <a:t>        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1" dirty="0" smtClean="0"/>
              <a:t>2 níveis</a:t>
            </a:r>
            <a:r>
              <a:rPr lang="pt-BR" sz="3600" dirty="0" smtClean="0"/>
              <a:t>: </a:t>
            </a:r>
            <a:r>
              <a:rPr lang="pt-BR" sz="3200" dirty="0" smtClean="0"/>
              <a:t>(desempenho igual ao do meia ponte)</a:t>
            </a:r>
            <a:endParaRPr lang="pt-BR" sz="36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36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1" dirty="0" smtClean="0"/>
              <a:t>3 níveis</a:t>
            </a:r>
            <a:r>
              <a:rPr lang="pt-BR" sz="3600" dirty="0" smtClean="0"/>
              <a:t>: </a:t>
            </a:r>
            <a:r>
              <a:rPr lang="pt-BR" sz="3200" dirty="0" smtClean="0"/>
              <a:t>(muito melhor – só se consegue com o ponte H, ou outras topologias , p. ex. o conversor NPC)</a:t>
            </a:r>
            <a:endParaRPr lang="pt-BR" sz="3600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2751" t="3315" r="8657" b="4821"/>
          <a:stretch>
            <a:fillRect/>
          </a:stretch>
        </p:blipFill>
        <p:spPr bwMode="auto">
          <a:xfrm>
            <a:off x="251520" y="1412776"/>
            <a:ext cx="5976664" cy="48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4" cstate="print"/>
          <a:srcRect l="14758" t="15090" r="24467" b="21109"/>
          <a:stretch>
            <a:fillRect/>
          </a:stretch>
        </p:blipFill>
        <p:spPr bwMode="auto">
          <a:xfrm>
            <a:off x="4932040" y="4581128"/>
            <a:ext cx="312399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Ponte H – PWM para gerar </a:t>
            </a:r>
            <a:r>
              <a:rPr lang="pt-BR" sz="3200" dirty="0" err="1" smtClean="0"/>
              <a:t>Vc</a:t>
            </a:r>
            <a:r>
              <a:rPr lang="pt-BR" sz="3200" dirty="0" smtClean="0"/>
              <a:t> com 3 níveis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08304" y="1700808"/>
            <a:ext cx="1638590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Estados</a:t>
            </a:r>
          </a:p>
          <a:p>
            <a:r>
              <a:rPr lang="pt-BR" sz="2400" dirty="0" smtClean="0"/>
              <a:t> possíveis: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S1=S2=1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S1=S3=1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S2=S4=1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S3=S4=1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44008" y="5342152"/>
            <a:ext cx="396044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6156176" y="2852936"/>
            <a:ext cx="360040" cy="1440160"/>
          </a:xfrm>
          <a:prstGeom prst="straightConnector1">
            <a:avLst/>
          </a:prstGeom>
          <a:ln w="444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355976" y="428380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</a:t>
            </a:r>
            <a:r>
              <a:rPr lang="pt-BR" dirty="0" err="1" smtClean="0"/>
              <a:t>Vcc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24128" y="58772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</a:t>
            </a:r>
            <a:r>
              <a:rPr lang="pt-BR" dirty="0" err="1" smtClean="0"/>
              <a:t>Vcc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367147" y="357301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00B050"/>
                </a:solidFill>
              </a:rPr>
              <a:t>Vc</a:t>
            </a:r>
            <a:r>
              <a:rPr lang="pt-BR" sz="2400" b="1" dirty="0" smtClean="0">
                <a:solidFill>
                  <a:srgbClr val="00B050"/>
                </a:solidFill>
              </a:rPr>
              <a:t>(t)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195736" y="544522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29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Ponte H –comparação 2 e 3 níveis</a:t>
            </a:r>
            <a:endParaRPr lang="pt-BR" sz="3200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 t="2453" r="22654" b="4038"/>
          <a:stretch>
            <a:fillRect/>
          </a:stretch>
        </p:blipFill>
        <p:spPr bwMode="auto">
          <a:xfrm>
            <a:off x="179512" y="1700808"/>
            <a:ext cx="4108404" cy="40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751" t="3315" r="23808" b="4821"/>
          <a:stretch>
            <a:fillRect/>
          </a:stretch>
        </p:blipFill>
        <p:spPr bwMode="auto">
          <a:xfrm>
            <a:off x="4499992" y="1628800"/>
            <a:ext cx="4320480" cy="423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4293398" y="5877272"/>
            <a:ext cx="44550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-mesmo circuito de potência</a:t>
            </a:r>
          </a:p>
          <a:p>
            <a:r>
              <a:rPr lang="pt-BR" dirty="0" smtClean="0"/>
              <a:t>- 1 comparador a mais – pequeno custo!!!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228184" y="522920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4"/>
            <a:ext cx="8676456" cy="467150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2/3</a:t>
            </a:r>
          </a:p>
          <a:p>
            <a:pPr>
              <a:buNone/>
            </a:pPr>
            <a:r>
              <a:rPr lang="pt-BR" sz="2400" b="1" dirty="0" smtClean="0"/>
              <a:t>Parte II -   Aplicação de conversores autocomutados conectados à rede CA</a:t>
            </a:r>
            <a:endParaRPr lang="pt-BR" sz="2400" dirty="0" smtClean="0"/>
          </a:p>
          <a:p>
            <a:pPr lvl="0">
              <a:buNone/>
            </a:pPr>
            <a:r>
              <a:rPr lang="pt-BR" sz="2400" b="1" i="1" dirty="0" smtClean="0"/>
              <a:t>   A- conexão de sistemas de geração de energia a partir de fontes renováveis à rede elétrica:</a:t>
            </a:r>
          </a:p>
          <a:p>
            <a:pPr lvl="1"/>
            <a:r>
              <a:rPr lang="pt-BR" sz="2400" dirty="0" smtClean="0"/>
              <a:t>fontes renováveis de energia (eólica, fotovoltaica, célula combustível, energia das ondas do mar);</a:t>
            </a:r>
          </a:p>
          <a:p>
            <a:pPr lvl="1"/>
            <a:r>
              <a:rPr lang="pt-BR" sz="2400" dirty="0" smtClean="0"/>
              <a:t>como injetar energia elétrica na rede CA usando um inversor?</a:t>
            </a:r>
          </a:p>
          <a:p>
            <a:pPr lvl="2"/>
            <a:r>
              <a:rPr lang="pt-BR" dirty="0" smtClean="0"/>
              <a:t>Malhas de controle</a:t>
            </a:r>
          </a:p>
          <a:p>
            <a:pPr lvl="2"/>
            <a:r>
              <a:rPr lang="pt-BR" dirty="0" smtClean="0"/>
              <a:t>simulações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30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908720"/>
            <a:ext cx="896448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sinal </a:t>
            </a:r>
            <a:r>
              <a:rPr lang="pt-BR" sz="2800" b="1" dirty="0" err="1" smtClean="0">
                <a:solidFill>
                  <a:srgbClr val="00B050"/>
                </a:solidFill>
              </a:rPr>
              <a:t>vc</a:t>
            </a:r>
            <a:r>
              <a:rPr lang="pt-BR" sz="2800" b="1" dirty="0" smtClean="0">
                <a:solidFill>
                  <a:srgbClr val="00B050"/>
                </a:solidFill>
              </a:rPr>
              <a:t>(t)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 l="9154" t="5459" r="24239" b="15090"/>
          <a:stretch>
            <a:fillRect/>
          </a:stretch>
        </p:blipFill>
        <p:spPr bwMode="auto">
          <a:xfrm>
            <a:off x="827585" y="4077072"/>
            <a:ext cx="4608512" cy="25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 l="8926" t="4255" r="23912" b="15090"/>
          <a:stretch>
            <a:fillRect/>
          </a:stretch>
        </p:blipFill>
        <p:spPr bwMode="auto">
          <a:xfrm>
            <a:off x="827584" y="1484783"/>
            <a:ext cx="4617355" cy="25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43573" y="4005064"/>
            <a:ext cx="3900427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Sinal 3 níveis tem: </a:t>
            </a:r>
          </a:p>
          <a:p>
            <a:pPr>
              <a:buFontTx/>
              <a:buChar char="-"/>
            </a:pPr>
            <a:r>
              <a:rPr lang="pt-BR" sz="2000" dirty="0" smtClean="0"/>
              <a:t> o dobro de  transições por ciclo</a:t>
            </a:r>
          </a:p>
          <a:p>
            <a:pPr>
              <a:buFontTx/>
              <a:buChar char="-"/>
            </a:pPr>
            <a:r>
              <a:rPr lang="pt-BR" sz="2000" dirty="0" smtClean="0"/>
              <a:t> 3 níveis de quantização para </a:t>
            </a:r>
          </a:p>
          <a:p>
            <a:r>
              <a:rPr lang="pt-BR" sz="2000" dirty="0" smtClean="0"/>
              <a:t>   sintetizar </a:t>
            </a:r>
            <a:r>
              <a:rPr lang="pt-BR" sz="2000" dirty="0" err="1" smtClean="0"/>
              <a:t>vc_ref</a:t>
            </a:r>
            <a:endParaRPr lang="pt-BR" sz="2000" dirty="0" smtClean="0"/>
          </a:p>
          <a:p>
            <a:r>
              <a:rPr lang="pt-BR" sz="2000" dirty="0" smtClean="0"/>
              <a:t>- </a:t>
            </a:r>
            <a:r>
              <a:rPr lang="pt-BR" sz="2000" dirty="0" err="1" smtClean="0"/>
              <a:t>vc</a:t>
            </a:r>
            <a:r>
              <a:rPr lang="pt-BR" sz="2000" dirty="0" smtClean="0"/>
              <a:t>  é mais parecido com </a:t>
            </a:r>
            <a:r>
              <a:rPr lang="pt-BR" sz="2000" dirty="0" err="1" smtClean="0"/>
              <a:t>vc_ref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31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908720"/>
            <a:ext cx="8964488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espectro de </a:t>
            </a:r>
            <a:r>
              <a:rPr lang="pt-BR" sz="2800" b="1" dirty="0" err="1" smtClean="0">
                <a:solidFill>
                  <a:srgbClr val="00B050"/>
                </a:solidFill>
              </a:rPr>
              <a:t>vc</a:t>
            </a:r>
            <a:r>
              <a:rPr lang="pt-BR" sz="2800" b="1" dirty="0" smtClean="0">
                <a:solidFill>
                  <a:srgbClr val="00B050"/>
                </a:solidFill>
              </a:rPr>
              <a:t>(t)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 l="9710" t="4255" r="10917" b="7214"/>
          <a:stretch>
            <a:fillRect/>
          </a:stretch>
        </p:blipFill>
        <p:spPr bwMode="auto">
          <a:xfrm>
            <a:off x="611560" y="1412776"/>
            <a:ext cx="50405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 l="9481" t="5459" r="11146" b="5944"/>
          <a:stretch>
            <a:fillRect/>
          </a:stretch>
        </p:blipFill>
        <p:spPr bwMode="auto">
          <a:xfrm>
            <a:off x="539552" y="4077072"/>
            <a:ext cx="5052527" cy="26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187624" y="5157192"/>
            <a:ext cx="10567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????</a:t>
            </a:r>
          </a:p>
          <a:p>
            <a:r>
              <a:rPr lang="pt-BR" dirty="0" smtClean="0"/>
              <a:t>SUMIU!!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1763688" y="3861048"/>
            <a:ext cx="0" cy="122413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691680" y="5877272"/>
            <a:ext cx="0" cy="4766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635896" y="3789040"/>
            <a:ext cx="0" cy="122413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059832" y="5085184"/>
            <a:ext cx="105670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????</a:t>
            </a:r>
          </a:p>
          <a:p>
            <a:r>
              <a:rPr lang="pt-BR" dirty="0" smtClean="0"/>
              <a:t>SUMIU!!</a:t>
            </a:r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3635896" y="5805264"/>
            <a:ext cx="0" cy="4766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2771800" y="3717032"/>
            <a:ext cx="0" cy="648072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221386" y="4365104"/>
            <a:ext cx="10054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IGUAL!!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021585" y="4293096"/>
            <a:ext cx="10054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IGUAL!!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2771800" y="4797152"/>
            <a:ext cx="0" cy="108012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644008" y="3717032"/>
            <a:ext cx="0" cy="504056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4644008" y="4797152"/>
            <a:ext cx="0" cy="1080120"/>
          </a:xfrm>
          <a:prstGeom prst="straightConnector1">
            <a:avLst/>
          </a:prstGeom>
          <a:ln w="539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436096" y="4077072"/>
            <a:ext cx="345638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Espectro do Sinal 3 níveis  </a:t>
            </a:r>
          </a:p>
          <a:p>
            <a:pPr>
              <a:buFontTx/>
              <a:buChar char="-"/>
            </a:pPr>
            <a:r>
              <a:rPr lang="pt-BR" sz="2000" dirty="0" smtClean="0"/>
              <a:t> só tem componentes nos </a:t>
            </a:r>
            <a:r>
              <a:rPr lang="pt-BR" sz="2000" dirty="0" err="1" smtClean="0"/>
              <a:t>multiplos</a:t>
            </a:r>
            <a:r>
              <a:rPr lang="pt-BR" sz="2000" dirty="0" smtClean="0"/>
              <a:t> de 2 </a:t>
            </a:r>
            <a:r>
              <a:rPr lang="pt-BR" sz="2000" dirty="0" err="1" smtClean="0"/>
              <a:t>f</a:t>
            </a:r>
            <a:r>
              <a:rPr lang="pt-BR" sz="2000" baseline="-25000" dirty="0" err="1" smtClean="0"/>
              <a:t>s</a:t>
            </a:r>
            <a:endParaRPr lang="pt-BR" sz="2000" dirty="0"/>
          </a:p>
        </p:txBody>
      </p:sp>
      <p:sp>
        <p:nvSpPr>
          <p:cNvPr id="2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5030965" y="6518275"/>
            <a:ext cx="4113035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32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908720"/>
            <a:ext cx="874846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dirty="0" smtClean="0"/>
              <a:t>Ponte H –comparação 2 e 3 níveis: </a:t>
            </a:r>
            <a:r>
              <a:rPr lang="pt-BR" sz="2800" b="1" dirty="0" smtClean="0">
                <a:solidFill>
                  <a:srgbClr val="00B050"/>
                </a:solidFill>
              </a:rPr>
              <a:t>corrente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98884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f</a:t>
            </a:r>
            <a:r>
              <a:rPr lang="pt-BR" sz="2400" baseline="-25000" dirty="0" err="1" smtClean="0"/>
              <a:t>s</a:t>
            </a:r>
            <a:r>
              <a:rPr lang="pt-BR" sz="2400" dirty="0" smtClean="0"/>
              <a:t>= </a:t>
            </a:r>
            <a:r>
              <a:rPr lang="pt-BR" sz="2400" dirty="0" err="1" smtClean="0"/>
              <a:t>f</a:t>
            </a:r>
            <a:r>
              <a:rPr lang="pt-BR" sz="2400" baseline="-25000" dirty="0" err="1" smtClean="0"/>
              <a:t>tri</a:t>
            </a:r>
            <a:r>
              <a:rPr lang="pt-BR" sz="2400" dirty="0" smtClean="0"/>
              <a:t>=1200Hz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3140968"/>
            <a:ext cx="3456384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Espectro da corrente (caso 3 níveis ):</a:t>
            </a:r>
          </a:p>
          <a:p>
            <a:endParaRPr lang="pt-BR" sz="2000" b="1" dirty="0" smtClean="0"/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ripple</a:t>
            </a:r>
            <a:r>
              <a:rPr lang="pt-BR" sz="2000" dirty="0" smtClean="0"/>
              <a:t> com amplitude da ordem de ¼ do caso 2 níveis</a:t>
            </a:r>
          </a:p>
          <a:p>
            <a:pPr>
              <a:buFontTx/>
              <a:buChar char="-"/>
            </a:pPr>
            <a:r>
              <a:rPr lang="pt-BR" sz="2000" dirty="0" smtClean="0"/>
              <a:t> mesma frequência de chaveamento!!!</a:t>
            </a:r>
          </a:p>
          <a:p>
            <a:pPr>
              <a:buFontTx/>
              <a:buChar char="-"/>
            </a:pPr>
            <a:r>
              <a:rPr lang="pt-BR" sz="2000" dirty="0" smtClean="0"/>
              <a:t> mesmo indutor de filtro!!!</a:t>
            </a:r>
          </a:p>
          <a:p>
            <a:pPr>
              <a:buFontTx/>
              <a:buChar char="-"/>
            </a:pPr>
            <a:r>
              <a:rPr lang="pt-BR" sz="2000" dirty="0" smtClean="0"/>
              <a:t> Mesmo inversor</a:t>
            </a:r>
          </a:p>
          <a:p>
            <a:pPr>
              <a:buFontTx/>
              <a:buChar char="-"/>
            </a:pPr>
            <a:endParaRPr lang="pt-BR" sz="2000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 l="9710" t="5459" r="24238" b="15090"/>
          <a:stretch>
            <a:fillRect/>
          </a:stretch>
        </p:blipFill>
        <p:spPr bwMode="auto">
          <a:xfrm>
            <a:off x="827584" y="3693432"/>
            <a:ext cx="4176464" cy="231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 cstate="print"/>
          <a:srcRect l="10591" t="5459" r="24467" b="15089"/>
          <a:stretch>
            <a:fillRect/>
          </a:stretch>
        </p:blipFill>
        <p:spPr bwMode="auto">
          <a:xfrm>
            <a:off x="899592" y="1329690"/>
            <a:ext cx="4104457" cy="23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33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</a:t>
            </a:r>
            <a:endParaRPr lang="pt-BR" sz="3600" dirty="0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51520" y="2132856"/>
          <a:ext cx="3909324" cy="2232248"/>
        </p:xfrm>
        <a:graphic>
          <a:graphicData uri="http://schemas.openxmlformats.org/presentationml/2006/ole">
            <p:oleObj spid="_x0000_s132098" name="Picture" r:id="rId4" imgW="5438880" imgH="3093120" progId="Word.Picture.8">
              <p:embed/>
            </p:oleObj>
          </a:graphicData>
        </a:graphic>
      </p:graphicFrame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4283968" y="1988840"/>
          <a:ext cx="4381444" cy="2454211"/>
        </p:xfrm>
        <a:graphic>
          <a:graphicData uri="http://schemas.openxmlformats.org/presentationml/2006/ole">
            <p:oleObj spid="_x0000_s132097" name="Picture" r:id="rId5" imgW="5370000" imgH="3326255" progId="Word.Picture.8">
              <p:embed/>
            </p:oleObj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443711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Conversor meia ponte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23928" y="4509120"/>
            <a:ext cx="50405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Conversor trifásico = 3 conversores meia ponte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5445224"/>
            <a:ext cx="513473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Para sistemas trifásicos a 3 fios G1 não é usado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5949280"/>
            <a:ext cx="56477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Para sistemas trifásicos a 4 fios G1 se torna o Neutro</a:t>
            </a:r>
            <a:endParaRPr lang="pt-BR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34</a:t>
            </a:fld>
            <a:endParaRPr lang="pt-BR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</a:t>
            </a:r>
            <a:endParaRPr lang="pt-BR" sz="3600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179512" y="1772816"/>
            <a:ext cx="4392488" cy="32403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4788024" y="1772816"/>
            <a:ext cx="4176464" cy="32403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360040" y="5229200"/>
            <a:ext cx="8748464" cy="658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conversor meia ponte;     conversor trifásico a 3 fios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0" y="1916832"/>
          <a:ext cx="4792781" cy="2736304"/>
        </p:xfrm>
        <a:graphic>
          <a:graphicData uri="http://schemas.openxmlformats.org/presentationml/2006/ole">
            <p:oleObj spid="_x0000_s247812" name="Picture" r:id="rId4" imgW="5446426" imgH="3094995" progId="Word.Picture.8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4860032" y="2204864"/>
          <a:ext cx="4242287" cy="2376264"/>
        </p:xfrm>
        <a:graphic>
          <a:graphicData uri="http://schemas.openxmlformats.org/presentationml/2006/ole">
            <p:oleObj spid="_x0000_s247813" name="Picture" r:id="rId5" imgW="5370000" imgH="3326255" progId="Word.Picture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35</a:t>
            </a:fld>
            <a:endParaRPr lang="pt-BR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6012160" y="2132856"/>
            <a:ext cx="2952328" cy="324036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107504" y="1925216"/>
            <a:ext cx="5616624" cy="4096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250825" y="2036763"/>
          <a:ext cx="5578475" cy="3454400"/>
        </p:xfrm>
        <a:graphic>
          <a:graphicData uri="http://schemas.openxmlformats.org/presentationml/2006/ole">
            <p:oleObj spid="_x0000_s248836" name="Picture" r:id="rId4" imgW="5005800" imgH="3980160" progId="Word.Picture.8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156176" y="40050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Como calcular???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156176" y="22768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tensões na carga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6661150" y="3429000"/>
          <a:ext cx="1803400" cy="504825"/>
        </p:xfrm>
        <a:graphic>
          <a:graphicData uri="http://schemas.openxmlformats.org/presentationml/2006/ole">
            <p:oleObj spid="_x0000_s248837" name="Equation" r:id="rId5" imgW="1180800" imgH="3301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36</a:t>
            </a:fld>
            <a:endParaRPr lang="pt-BR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5940152" y="3429000"/>
            <a:ext cx="3203848" cy="2304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6012160" y="908720"/>
            <a:ext cx="2952328" cy="23042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107504" y="1925216"/>
            <a:ext cx="5616624" cy="4096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6970713" y="1817688"/>
          <a:ext cx="1182687" cy="1281112"/>
        </p:xfrm>
        <a:graphic>
          <a:graphicData uri="http://schemas.openxmlformats.org/presentationml/2006/ole">
            <p:oleObj spid="_x0000_s249858" name="Equation" r:id="rId4" imgW="774360" imgH="838080" progId="Equation.DSMT4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56176" y="10527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Se G1=G2 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3573016"/>
            <a:ext cx="320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Fácil!!! </a:t>
            </a:r>
          </a:p>
          <a:p>
            <a:pPr algn="l"/>
            <a:r>
              <a:rPr lang="pt-BR" sz="2800" dirty="0" smtClean="0">
                <a:solidFill>
                  <a:srgbClr val="FF0000"/>
                </a:solidFill>
              </a:rPr>
              <a:t>- Tensões com 2 níveis!</a:t>
            </a:r>
          </a:p>
          <a:p>
            <a:pPr algn="l"/>
            <a:r>
              <a:rPr lang="pt-BR" sz="2800" dirty="0" smtClean="0">
                <a:solidFill>
                  <a:srgbClr val="FF0000"/>
                </a:solidFill>
              </a:rPr>
              <a:t>- Igual ao meia ponte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50825" y="2036763"/>
          <a:ext cx="5578475" cy="3454400"/>
        </p:xfrm>
        <a:graphic>
          <a:graphicData uri="http://schemas.openxmlformats.org/presentationml/2006/ole">
            <p:oleObj spid="_x0000_s249859" name="Picture" r:id="rId5" imgW="5005800" imgH="3980160" progId="Word.Picture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6012160" y="2132856"/>
            <a:ext cx="2952328" cy="324036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107504" y="1925216"/>
            <a:ext cx="5616624" cy="4096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50825" y="2036763"/>
          <a:ext cx="5578475" cy="3454400"/>
        </p:xfrm>
        <a:graphic>
          <a:graphicData uri="http://schemas.openxmlformats.org/presentationml/2006/ole">
            <p:oleObj spid="_x0000_s250882" name="Picture" r:id="rId4" imgW="5005800" imgH="3980160" progId="Word.Picture.8">
              <p:embed/>
            </p:oleObj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6661150" y="3429000"/>
          <a:ext cx="1803400" cy="504825"/>
        </p:xfrm>
        <a:graphic>
          <a:graphicData uri="http://schemas.openxmlformats.org/presentationml/2006/ole">
            <p:oleObj spid="_x0000_s250883" name="Equation" r:id="rId5" imgW="1180800" imgH="330120" progId="Equation.DSMT4">
              <p:embed/>
            </p:oleObj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56176" y="40050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Como calcular???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56176" y="22768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tensões na carga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323528" y="989856"/>
            <a:ext cx="856895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Conversor 3 fios 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+  Carga</a:t>
            </a:r>
            <a:endParaRPr kumimoji="0" lang="pt-BR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491880" y="5373216"/>
            <a:ext cx="2304256" cy="86409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4355976" y="1556791"/>
            <a:ext cx="3960440" cy="336206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67544" y="1772815"/>
            <a:ext cx="3744416" cy="280831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39552" y="980728"/>
            <a:ext cx="77724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Conversor 3 fios 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Carga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 flipH="1">
            <a:off x="-754420" y="754420"/>
            <a:ext cx="19705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1- PWM</a:t>
            </a:r>
            <a:endParaRPr lang="pt-BR" sz="2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4067944" y="1483414"/>
          <a:ext cx="4536504" cy="3291432"/>
        </p:xfrm>
        <a:graphic>
          <a:graphicData uri="http://schemas.openxmlformats.org/presentationml/2006/ole">
            <p:oleObj spid="_x0000_s251906" name="Picture" r:id="rId4" imgW="4514760" imgH="3709800" progId="Word.Picture.8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3635896" y="5445224"/>
          <a:ext cx="1997075" cy="504825"/>
        </p:xfrm>
        <a:graphic>
          <a:graphicData uri="http://schemas.openxmlformats.org/presentationml/2006/ole">
            <p:oleObj spid="_x0000_s251907" name="Equation" r:id="rId5" imgW="1307880" imgH="330120" progId="Equation.DSMT4">
              <p:embed/>
            </p:oleObj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95536" y="1988840"/>
          <a:ext cx="3888432" cy="2407862"/>
        </p:xfrm>
        <a:graphic>
          <a:graphicData uri="http://schemas.openxmlformats.org/presentationml/2006/ole">
            <p:oleObj spid="_x0000_s251908" name="Picture" r:id="rId6" imgW="5005800" imgH="3980160" progId="Word.Picture.8">
              <p:embed/>
            </p:oleObj>
          </a:graphicData>
        </a:graphic>
      </p:graphicFrame>
      <p:sp>
        <p:nvSpPr>
          <p:cNvPr id="19" name="Retângulo de cantos arredondados 18"/>
          <p:cNvSpPr/>
          <p:nvPr/>
        </p:nvSpPr>
        <p:spPr bwMode="auto">
          <a:xfrm>
            <a:off x="6372200" y="5517232"/>
            <a:ext cx="2484784" cy="864096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323528" y="5445224"/>
            <a:ext cx="2664296" cy="100811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420773" y="5516563"/>
          <a:ext cx="2406565" cy="864765"/>
        </p:xfrm>
        <a:graphic>
          <a:graphicData uri="http://schemas.openxmlformats.org/presentationml/2006/ole">
            <p:oleObj spid="_x0000_s251909" name="Equation" r:id="rId7" imgW="1143000" imgH="393480" progId="Equation.DSMT4">
              <p:embed/>
            </p:oleObj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0" y="4725144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Sequencia zero instantânea </a:t>
            </a:r>
            <a:endParaRPr lang="pt-BR" sz="2400" dirty="0"/>
          </a:p>
        </p:txBody>
      </p:sp>
      <p:sp>
        <p:nvSpPr>
          <p:cNvPr id="23" name="Seta para baixo 22"/>
          <p:cNvSpPr/>
          <p:nvPr/>
        </p:nvSpPr>
        <p:spPr bwMode="auto">
          <a:xfrm rot="-540000">
            <a:off x="297040" y="5226871"/>
            <a:ext cx="341006" cy="6088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Seta para baixo 23"/>
          <p:cNvSpPr/>
          <p:nvPr/>
        </p:nvSpPr>
        <p:spPr bwMode="auto">
          <a:xfrm rot="15196064">
            <a:off x="2977712" y="5599352"/>
            <a:ext cx="341006" cy="6088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6660232" y="5733256"/>
          <a:ext cx="1997075" cy="504825"/>
        </p:xfrm>
        <a:graphic>
          <a:graphicData uri="http://schemas.openxmlformats.org/presentationml/2006/ole">
            <p:oleObj spid="_x0000_s251910" name="Equation" r:id="rId8" imgW="1307880" imgH="330120" progId="Equation.DSMT4">
              <p:embed/>
            </p:oleObj>
          </a:graphicData>
        </a:graphic>
      </p:graphicFrame>
      <p:sp>
        <p:nvSpPr>
          <p:cNvPr id="26" name="Seta para baixo 25"/>
          <p:cNvSpPr/>
          <p:nvPr/>
        </p:nvSpPr>
        <p:spPr bwMode="auto">
          <a:xfrm rot="17091391">
            <a:off x="5891572" y="5527686"/>
            <a:ext cx="341006" cy="6088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39</a:t>
            </a:fld>
            <a:endParaRPr lang="pt-BR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504056" y="2276872"/>
            <a:ext cx="4575319" cy="37764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27584" y="2132856"/>
          <a:ext cx="4176464" cy="4409852"/>
        </p:xfrm>
        <a:graphic>
          <a:graphicData uri="http://schemas.openxmlformats.org/presentationml/2006/ole">
            <p:oleObj spid="_x0000_s252930" name="Picture" r:id="rId4" imgW="3695760" imgH="3914640" progId="Word.Picture.8">
              <p:embed/>
            </p:oleObj>
          </a:graphicData>
        </a:graphic>
      </p:graphicFrame>
      <p:sp>
        <p:nvSpPr>
          <p:cNvPr id="8" name="Retângulo de cantos arredondados 7"/>
          <p:cNvSpPr/>
          <p:nvPr/>
        </p:nvSpPr>
        <p:spPr bwMode="auto">
          <a:xfrm>
            <a:off x="6228184" y="2276872"/>
            <a:ext cx="2545449" cy="3566618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44208" y="5157192"/>
            <a:ext cx="299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Provar!!!!</a:t>
            </a:r>
            <a:endParaRPr lang="pt-BR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6444208" y="2492896"/>
          <a:ext cx="2114250" cy="484179"/>
        </p:xfrm>
        <a:graphic>
          <a:graphicData uri="http://schemas.openxmlformats.org/presentationml/2006/ole">
            <p:oleObj spid="_x0000_s252931" name="Equation" r:id="rId5" imgW="1041120" imgH="355320" progId="Equation.DSMT4">
              <p:embed/>
            </p:oleObj>
          </a:graphicData>
        </a:graphic>
      </p:graphicFrame>
      <p:sp>
        <p:nvSpPr>
          <p:cNvPr id="11" name="Seta para baixo 10"/>
          <p:cNvSpPr/>
          <p:nvPr/>
        </p:nvSpPr>
        <p:spPr bwMode="auto">
          <a:xfrm>
            <a:off x="7479242" y="3140968"/>
            <a:ext cx="287010" cy="26225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6804248" y="3789041"/>
          <a:ext cx="1158423" cy="1110322"/>
        </p:xfrm>
        <a:graphic>
          <a:graphicData uri="http://schemas.openxmlformats.org/presentationml/2006/ole">
            <p:oleObj spid="_x0000_s252932" name="Equation" r:id="rId6" imgW="901440" imgH="863280" progId="Equation.DSMT4">
              <p:embed/>
            </p:oleObj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539552" y="980728"/>
            <a:ext cx="777240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Conversor 3 fios 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Carga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565804"/>
            <a:ext cx="8676456" cy="467150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pt-BR" sz="2400" b="1" dirty="0" smtClean="0"/>
              <a:t>Agenda 3/3</a:t>
            </a:r>
          </a:p>
          <a:p>
            <a:pPr>
              <a:buNone/>
            </a:pPr>
            <a:r>
              <a:rPr lang="pt-BR" sz="2400" b="1" dirty="0" smtClean="0"/>
              <a:t>Parte II -   Aplicação de conversores autocomutados conectados à rede CA</a:t>
            </a:r>
            <a:endParaRPr lang="pt-BR" sz="2400" dirty="0" smtClean="0"/>
          </a:p>
          <a:p>
            <a:pPr lvl="0">
              <a:buNone/>
            </a:pPr>
            <a:r>
              <a:rPr lang="pt-BR" sz="2400" i="1" dirty="0" smtClean="0"/>
              <a:t>     B- sistemas armazenadores de energia </a:t>
            </a:r>
          </a:p>
          <a:p>
            <a:pPr lvl="1"/>
            <a:r>
              <a:rPr lang="pt-BR" sz="2400" dirty="0" smtClean="0"/>
              <a:t>armazenamento em bateria, indutor supercondutor, volante de inércia, supercapacitor)</a:t>
            </a:r>
          </a:p>
          <a:p>
            <a:pPr lvl="1"/>
            <a:r>
              <a:rPr lang="pt-BR" sz="2400" dirty="0" smtClean="0"/>
              <a:t>como coletar e como devolver energia à rede elétrica usando um inversor?</a:t>
            </a:r>
          </a:p>
          <a:p>
            <a:pPr lvl="2"/>
            <a:r>
              <a:rPr lang="pt-BR" dirty="0" smtClean="0"/>
              <a:t>Malhas de controle</a:t>
            </a:r>
          </a:p>
          <a:p>
            <a:pPr lvl="2"/>
            <a:r>
              <a:rPr lang="pt-BR" dirty="0" smtClean="0"/>
              <a:t>simulações </a:t>
            </a:r>
          </a:p>
          <a:p>
            <a:endParaRPr lang="pt-BR" sz="24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556792"/>
            <a:ext cx="8278688" cy="432261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289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40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 a 4 fios</a:t>
            </a:r>
            <a:endParaRPr lang="pt-BR" sz="3600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6369" name="Object 1"/>
          <p:cNvGraphicFramePr>
            <a:graphicFrameLocks noChangeAspect="1"/>
          </p:cNvGraphicFramePr>
          <p:nvPr/>
        </p:nvGraphicFramePr>
        <p:xfrm>
          <a:off x="179512" y="2193663"/>
          <a:ext cx="4005064" cy="2581041"/>
        </p:xfrm>
        <a:graphic>
          <a:graphicData uri="http://schemas.openxmlformats.org/presentationml/2006/ole">
            <p:oleObj spid="_x0000_s186369" name="Visio" r:id="rId4" imgW="4839230" imgH="3107475" progId="">
              <p:embed/>
            </p:oleObj>
          </a:graphicData>
        </a:graphic>
      </p:graphicFrame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4293861" y="2348880"/>
          <a:ext cx="4850139" cy="2520280"/>
        </p:xfrm>
        <a:graphic>
          <a:graphicData uri="http://schemas.openxmlformats.org/presentationml/2006/ole">
            <p:oleObj spid="_x0000_s186371" name="Visio" r:id="rId5" imgW="5949227" imgH="3099917" progId="">
              <p:embed/>
            </p:oleObj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11560" y="49411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 braços ( 6 chaves)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085184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 braços ( 8 chaves) – Muito melhor!!!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70366" y="5805264"/>
            <a:ext cx="8350106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Maiores detalhes: vide</a:t>
            </a:r>
          </a:p>
          <a:p>
            <a:r>
              <a:rPr lang="pt-BR" sz="1600" dirty="0" smtClean="0"/>
              <a:t> http://www.teses.usp.br/teses/disponiveis/livredocencia/3/tde-18052012-163756/pt-br.</a:t>
            </a:r>
            <a:r>
              <a:rPr lang="pt-BR" sz="1600" dirty="0" err="1" smtClean="0"/>
              <a:t>php</a:t>
            </a:r>
            <a:endParaRPr lang="pt-BR" sz="1600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8640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Conversor Trifásico – PWM escalar</a:t>
            </a:r>
            <a:endParaRPr lang="pt-BR" sz="3600" dirty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4077072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3 comparadores com</a:t>
            </a:r>
          </a:p>
          <a:p>
            <a:r>
              <a:rPr lang="pt-BR" dirty="0" smtClean="0"/>
              <a:t> mesma portadora triangular</a:t>
            </a:r>
            <a:endParaRPr lang="pt-BR" dirty="0"/>
          </a:p>
        </p:txBody>
      </p:sp>
      <p:pic>
        <p:nvPicPr>
          <p:cNvPr id="14" name="Imagem 13" descr="conversor 3p3w - c pwm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1560600"/>
            <a:ext cx="5328592" cy="4316672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 flipH="1">
            <a:off x="4067944" y="4365104"/>
            <a:ext cx="864096" cy="288032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076056" y="4869160"/>
            <a:ext cx="3288080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Existem outras estratégias de </a:t>
            </a:r>
          </a:p>
          <a:p>
            <a:r>
              <a:rPr lang="pt-BR" dirty="0" smtClean="0"/>
              <a:t>PWM trifásico, </a:t>
            </a:r>
          </a:p>
          <a:p>
            <a:r>
              <a:rPr lang="pt-BR" dirty="0" smtClean="0"/>
              <a:t>incluindo o PWM vetorial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528" y="5877272"/>
            <a:ext cx="8350106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Maiores detalhes: vide</a:t>
            </a:r>
          </a:p>
          <a:p>
            <a:r>
              <a:rPr lang="pt-BR" sz="1600" dirty="0" smtClean="0"/>
              <a:t> http://www.teses.usp.br/teses/disponiveis/livredocencia/3/tde-18052012-163756/pt-br.</a:t>
            </a:r>
            <a:r>
              <a:rPr lang="pt-BR" sz="1600" dirty="0" err="1" smtClean="0"/>
              <a:t>php</a:t>
            </a:r>
            <a:endParaRPr lang="pt-BR" sz="1600" dirty="0"/>
          </a:p>
        </p:txBody>
      </p:sp>
      <p:sp>
        <p:nvSpPr>
          <p:cNvPr id="15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1521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b="1" dirty="0" smtClean="0"/>
              <a:t>Parte II -   Aplicação de conversores autocomutados conectados à rede CA 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611560" y="199783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/>
              <a:t>A- Conexão de sistemas de geração de energia a partir de fontes renováveis à rede elétrica:</a:t>
            </a:r>
          </a:p>
          <a:p>
            <a:pPr lvl="0"/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fontes renováveis de energia (eólica, fotovoltaica, célula combustível, energia das ondas do mar);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como injetar energia elétrica na rede CA usando um inversor?</a:t>
            </a:r>
          </a:p>
          <a:p>
            <a:pPr lvl="2"/>
            <a:r>
              <a:rPr lang="pt-BR" sz="2400" dirty="0" smtClean="0"/>
              <a:t>- estudo da máquina síncrona conectada à rede</a:t>
            </a:r>
          </a:p>
          <a:p>
            <a:pPr lvl="2"/>
            <a:r>
              <a:rPr lang="pt-BR" sz="2400" dirty="0" smtClean="0"/>
              <a:t>-  malhas de controle </a:t>
            </a:r>
          </a:p>
          <a:p>
            <a:pPr lvl="2"/>
            <a:r>
              <a:rPr lang="pt-BR" sz="2400" dirty="0" smtClean="0"/>
              <a:t>- simulações </a:t>
            </a:r>
            <a:endParaRPr lang="pt-BR" sz="24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43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5517232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5589240"/>
            <a:ext cx="41601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http://meioambiente.culturamix.com/gestao-ambiental/energia-eolica-no-brasil</a:t>
            </a:r>
            <a:endParaRPr lang="pt-BR" sz="900" dirty="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8100392" cy="22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131840" y="1628800"/>
            <a:ext cx="157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</a:t>
            </a:r>
            <a:endParaRPr lang="pt-BR" sz="2800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66504"/>
            <a:ext cx="7976190" cy="45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51520" y="1628800"/>
            <a:ext cx="1572354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</a:t>
            </a:r>
            <a:endParaRPr lang="pt-BR" sz="28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1-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576" y="6093296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392487" cy="46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796136" y="2060848"/>
            <a:ext cx="322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Turbinas + gerador</a:t>
            </a:r>
            <a:endParaRPr lang="pt-BR" sz="2800" dirty="0"/>
          </a:p>
        </p:txBody>
      </p: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46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1916832"/>
            <a:ext cx="59121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 máquina síncrona: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Construção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funciona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regular a tensão de saída</a:t>
            </a:r>
          </a:p>
          <a:p>
            <a:pPr lvl="1">
              <a:buFont typeface="Arial" pitchFamily="34" charset="0"/>
              <a:buChar char="•"/>
            </a:pPr>
            <a:endParaRPr lang="pt-BR" sz="2800" dirty="0" smtClean="0"/>
          </a:p>
          <a:p>
            <a:r>
              <a:rPr lang="pt-BR" sz="2800" dirty="0" smtClean="0"/>
              <a:t>A máquina Assíncrona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Construção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Como funciona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Como opera como gerador?</a:t>
            </a:r>
          </a:p>
          <a:p>
            <a:pPr lvl="1">
              <a:buFont typeface="Arial" pitchFamily="34" charset="0"/>
              <a:buChar char="•"/>
            </a:pP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63888" y="5877272"/>
            <a:ext cx="30957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Explicação na lousa. </a:t>
            </a:r>
            <a:endParaRPr lang="pt-BR" sz="24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47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4969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Tipos de geradores usados em energia eólica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576" y="6093296"/>
            <a:ext cx="3781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http://www2.aneel.gov.br/aplicacoes/atlas/pdf/06-energia_eolica(3).</a:t>
            </a:r>
            <a:r>
              <a:rPr lang="pt-BR" sz="900" dirty="0" err="1" smtClean="0"/>
              <a:t>pdf</a:t>
            </a:r>
            <a:endParaRPr lang="pt-BR" sz="900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/>
          <a:srcRect l="5765"/>
          <a:stretch>
            <a:fillRect/>
          </a:stretch>
        </p:blipFill>
        <p:spPr bwMode="auto">
          <a:xfrm>
            <a:off x="395536" y="2276872"/>
            <a:ext cx="8239894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043608" y="1628800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Motor síncrono com excitação bobinada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611560" y="6165304"/>
            <a:ext cx="7992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http://cascavel.cpd.ufsm.br/tede/tde_arquivos/7/TDE-2008-01-04T185458Z-1224/Publico/JEFERSON%20MARQUES.</a:t>
            </a:r>
            <a:r>
              <a:rPr lang="pt-BR" sz="1050" dirty="0" err="1" smtClean="0"/>
              <a:t>pdf</a:t>
            </a:r>
            <a:endParaRPr lang="pt-BR" sz="105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2276872"/>
            <a:ext cx="2800767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Apenas tratarei este caso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660232" y="4221088"/>
            <a:ext cx="24032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Toda energia gerada </a:t>
            </a:r>
          </a:p>
          <a:p>
            <a:r>
              <a:rPr lang="pt-BR" dirty="0" smtClean="0"/>
              <a:t>Passa pelo conversor</a:t>
            </a:r>
            <a:endParaRPr lang="pt-BR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48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4969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Tipos de geradores usados em energia eólica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1340768"/>
            <a:ext cx="7244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Motor assíncrono com dupla excitação</a:t>
            </a:r>
          </a:p>
          <a:p>
            <a:r>
              <a:rPr lang="pt-BR" sz="2800" dirty="0" smtClean="0"/>
              <a:t>(</a:t>
            </a:r>
            <a:r>
              <a:rPr lang="pt-BR" sz="2800" dirty="0" err="1" smtClean="0"/>
              <a:t>doubly</a:t>
            </a:r>
            <a:r>
              <a:rPr lang="pt-BR" sz="2800" dirty="0" smtClean="0"/>
              <a:t> </a:t>
            </a:r>
            <a:r>
              <a:rPr lang="pt-BR" sz="2800" dirty="0" err="1" smtClean="0"/>
              <a:t>fed</a:t>
            </a:r>
            <a:r>
              <a:rPr lang="pt-BR" sz="2800" dirty="0" smtClean="0"/>
              <a:t> </a:t>
            </a:r>
            <a:r>
              <a:rPr lang="pt-BR" sz="2800" dirty="0" err="1" smtClean="0"/>
              <a:t>feed</a:t>
            </a:r>
            <a:r>
              <a:rPr lang="pt-BR" sz="2800" dirty="0" smtClean="0"/>
              <a:t> </a:t>
            </a:r>
            <a:r>
              <a:rPr lang="pt-BR" sz="2800" dirty="0" err="1" smtClean="0"/>
              <a:t>induction</a:t>
            </a:r>
            <a:r>
              <a:rPr lang="pt-BR" sz="2800" dirty="0" smtClean="0"/>
              <a:t> </a:t>
            </a:r>
            <a:r>
              <a:rPr lang="pt-BR" sz="2800" dirty="0" err="1" smtClean="0"/>
              <a:t>generator</a:t>
            </a:r>
            <a:r>
              <a:rPr lang="pt-BR" sz="2800" dirty="0" smtClean="0"/>
              <a:t> - DFIG)</a:t>
            </a:r>
            <a:endParaRPr lang="pt-BR" sz="2800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 l="6525" t="4641" r="6659"/>
          <a:stretch>
            <a:fillRect/>
          </a:stretch>
        </p:blipFill>
        <p:spPr bwMode="auto">
          <a:xfrm>
            <a:off x="107504" y="2656033"/>
            <a:ext cx="7272808" cy="365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2564904"/>
            <a:ext cx="3070071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Não iremos estudar o DFIG!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64088" y="2276872"/>
            <a:ext cx="307007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Apenas pequena parcela da</a:t>
            </a:r>
          </a:p>
          <a:p>
            <a:r>
              <a:rPr lang="pt-BR" dirty="0" smtClean="0"/>
              <a:t> energia gerada passa pelo</a:t>
            </a:r>
          </a:p>
          <a:p>
            <a:r>
              <a:rPr lang="pt-BR" dirty="0" smtClean="0"/>
              <a:t> conversor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39552" y="6165304"/>
            <a:ext cx="79928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http://cascavel.cpd.ufsm.br/tede/tde_arquivos/7/TDE-2008-01-04T185458Z-1224/Publico/JEFERSON%20MARQUES.</a:t>
            </a:r>
            <a:r>
              <a:rPr lang="pt-BR" sz="1050" dirty="0" err="1" smtClean="0"/>
              <a:t>pdf</a:t>
            </a:r>
            <a:endParaRPr lang="pt-BR" sz="1050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49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916832"/>
            <a:ext cx="78053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No caso da máquina síncrona com retificador</a:t>
            </a:r>
          </a:p>
          <a:p>
            <a:r>
              <a:rPr lang="pt-BR" sz="2800" dirty="0" smtClean="0"/>
              <a:t>todos os geradores estarão conectados </a:t>
            </a:r>
          </a:p>
          <a:p>
            <a:r>
              <a:rPr lang="pt-BR" sz="2800" dirty="0" smtClean="0"/>
              <a:t>a um barramento CC que deverá ser conectado</a:t>
            </a:r>
          </a:p>
          <a:p>
            <a:r>
              <a:rPr lang="pt-BR" sz="2800" dirty="0" smtClean="0"/>
              <a:t>à rede CA via conversor CC-CA</a:t>
            </a:r>
            <a:endParaRPr lang="pt-BR" sz="2800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17358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tipo fonte de tensão monofásico</a:t>
            </a:r>
          </a:p>
          <a:p>
            <a:r>
              <a:rPr lang="pt-BR" sz="3600" dirty="0" err="1" smtClean="0">
                <a:solidFill>
                  <a:srgbClr val="00B050"/>
                </a:solidFill>
              </a:rPr>
              <a:t>Voltage</a:t>
            </a:r>
            <a:r>
              <a:rPr lang="pt-BR" sz="3600" dirty="0" smtClean="0">
                <a:solidFill>
                  <a:srgbClr val="00B050"/>
                </a:solidFill>
              </a:rPr>
              <a:t> Source Converter- VSC</a:t>
            </a:r>
          </a:p>
          <a:p>
            <a:r>
              <a:rPr lang="pt-BR" sz="3600" dirty="0" smtClean="0"/>
              <a:t>(meia ponte ou </a:t>
            </a:r>
            <a:r>
              <a:rPr lang="pt-BR" sz="3600" i="1" dirty="0" err="1" smtClean="0">
                <a:solidFill>
                  <a:srgbClr val="00B050"/>
                </a:solidFill>
              </a:rPr>
              <a:t>half</a:t>
            </a:r>
            <a:r>
              <a:rPr lang="pt-BR" sz="3600" i="1" dirty="0" smtClean="0">
                <a:solidFill>
                  <a:srgbClr val="00B050"/>
                </a:solidFill>
              </a:rPr>
              <a:t> bridge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987019"/>
              </p:ext>
            </p:extLst>
          </p:nvPr>
        </p:nvGraphicFramePr>
        <p:xfrm>
          <a:off x="733522" y="2786584"/>
          <a:ext cx="7696200" cy="3159125"/>
        </p:xfrm>
        <a:graphic>
          <a:graphicData uri="http://schemas.openxmlformats.org/presentationml/2006/ole">
            <p:oleObj spid="_x0000_s61518" name="Documento" r:id="rId4" imgW="8116824" imgH="3118104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4048" y="5517232"/>
            <a:ext cx="3623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Dois níveis de tensão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20072" y="5957664"/>
            <a:ext cx="2946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Tensão alternada</a:t>
            </a:r>
            <a:endParaRPr lang="pt-BR" sz="28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50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8256" y="836712"/>
            <a:ext cx="845820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Fontes renováveis de energia : 2- fotovoltaica</a:t>
            </a:r>
            <a:endParaRPr lang="pt-BR" sz="3200" dirty="0"/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67214"/>
            <a:ext cx="6576020" cy="42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51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Entendendo as curvas do painel fotovoltaico</a:t>
            </a:r>
            <a:endParaRPr lang="pt-BR" sz="3200" dirty="0"/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60579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444208" y="5877272"/>
            <a:ext cx="2480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http://www.linear.com/solutions/4545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827584" y="263691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827584" y="263691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1259632" y="263691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endCxn id="10" idx="0"/>
          </p:cNvCxnSpPr>
          <p:nvPr/>
        </p:nvCxnSpPr>
        <p:spPr>
          <a:xfrm>
            <a:off x="1259632" y="191683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259632" y="414908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1547664" y="19888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691680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25" name="Arco 24"/>
          <p:cNvSpPr/>
          <p:nvPr/>
        </p:nvSpPr>
        <p:spPr>
          <a:xfrm rot="12239756">
            <a:off x="664020" y="1105671"/>
            <a:ext cx="1403949" cy="3405653"/>
          </a:xfrm>
          <a:prstGeom prst="arc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51520" y="2636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163971" y="1268760"/>
            <a:ext cx="198002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Ponto de máxima</a:t>
            </a:r>
          </a:p>
          <a:p>
            <a:r>
              <a:rPr lang="pt-BR" dirty="0" smtClean="0"/>
              <a:t> transferência de</a:t>
            </a:r>
          </a:p>
          <a:p>
            <a:r>
              <a:rPr lang="pt-BR" dirty="0" smtClean="0"/>
              <a:t> potência</a:t>
            </a:r>
            <a:endParaRPr lang="pt-BR" dirty="0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5868144" y="1916832"/>
            <a:ext cx="115212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5724128" y="2276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6084168" y="278092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766326" y="37594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V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724128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52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Curvas para diversos níveis de luz</a:t>
            </a:r>
            <a:endParaRPr lang="pt-BR" sz="3200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05084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53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836712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dirty="0" smtClean="0"/>
              <a:t>Como conseguir operar no ponto de máxima transferência de potência ???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971600" y="335699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971600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403648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9" idx="0"/>
          </p:cNvCxnSpPr>
          <p:nvPr/>
        </p:nvCxnSpPr>
        <p:spPr>
          <a:xfrm>
            <a:off x="1403648" y="306896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03648" y="486916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835696" y="2636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33569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71600" y="1916832"/>
            <a:ext cx="595547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Uso de conversor CC/CC com algoritmo de controle </a:t>
            </a:r>
          </a:p>
          <a:p>
            <a:r>
              <a:rPr lang="pt-BR" b="1" dirty="0" smtClean="0"/>
              <a:t>MPPT (</a:t>
            </a:r>
            <a:r>
              <a:rPr lang="pt-BR" b="1" dirty="0" err="1" smtClean="0"/>
              <a:t>maximum</a:t>
            </a:r>
            <a:r>
              <a:rPr lang="pt-BR" b="1" dirty="0" smtClean="0"/>
              <a:t> </a:t>
            </a:r>
            <a:r>
              <a:rPr lang="pt-BR" b="1" dirty="0" err="1" smtClean="0"/>
              <a:t>power</a:t>
            </a:r>
            <a:r>
              <a:rPr lang="pt-BR" b="1" dirty="0" smtClean="0"/>
              <a:t> </a:t>
            </a:r>
            <a:r>
              <a:rPr lang="pt-BR" b="1" dirty="0" err="1" smtClean="0"/>
              <a:t>point</a:t>
            </a:r>
            <a:r>
              <a:rPr lang="pt-BR" b="1" dirty="0" smtClean="0"/>
              <a:t> </a:t>
            </a:r>
            <a:r>
              <a:rPr lang="pt-BR" b="1" dirty="0" err="1" smtClean="0"/>
              <a:t>tracking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915816" y="2852936"/>
            <a:ext cx="129614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CC/CC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MPPT</a:t>
            </a:r>
            <a:endParaRPr lang="pt-BR" sz="2000" b="1" dirty="0">
              <a:solidFill>
                <a:srgbClr val="0070C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403648" y="3068960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403648" y="5013176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211960" y="31409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211960" y="49411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788024" y="371703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 opções 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7308304" y="2924944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7380312" y="263691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7411376" y="364502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7524328" y="263691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Carga CC</a:t>
            </a:r>
          </a:p>
          <a:p>
            <a:r>
              <a:rPr lang="pt-BR" dirty="0" smtClean="0"/>
              <a:t>isolada</a:t>
            </a:r>
            <a:endParaRPr lang="pt-BR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948264" y="4077072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inversor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6228184" y="429309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6228184" y="472514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8100392" y="429309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316416" y="4581128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8388424" y="429309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7946236" y="357301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Carga CA</a:t>
            </a:r>
          </a:p>
          <a:p>
            <a:r>
              <a:rPr lang="pt-BR" dirty="0" smtClean="0"/>
              <a:t>isolada</a:t>
            </a:r>
            <a:endParaRPr lang="pt-BR" dirty="0"/>
          </a:p>
        </p:txBody>
      </p:sp>
      <p:cxnSp>
        <p:nvCxnSpPr>
          <p:cNvPr id="49" name="Conector de seta reta 48"/>
          <p:cNvCxnSpPr/>
          <p:nvPr/>
        </p:nvCxnSpPr>
        <p:spPr>
          <a:xfrm flipV="1">
            <a:off x="5940152" y="3356992"/>
            <a:ext cx="9361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stCxn id="30" idx="3"/>
          </p:cNvCxnSpPr>
          <p:nvPr/>
        </p:nvCxnSpPr>
        <p:spPr>
          <a:xfrm>
            <a:off x="5972964" y="3901698"/>
            <a:ext cx="831284" cy="607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52"/>
          <p:cNvSpPr/>
          <p:nvPr/>
        </p:nvSpPr>
        <p:spPr>
          <a:xfrm>
            <a:off x="6732240" y="5373216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inversor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6012160" y="558924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6012160" y="602128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8429367" y="555817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reto 57"/>
          <p:cNvCxnSpPr>
            <a:stCxn id="56" idx="2"/>
            <a:endCxn id="53" idx="3"/>
          </p:cNvCxnSpPr>
          <p:nvPr/>
        </p:nvCxnSpPr>
        <p:spPr>
          <a:xfrm flipH="1" flipV="1">
            <a:off x="7884368" y="5805264"/>
            <a:ext cx="544999" cy="4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8028384" y="594928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Rede CA</a:t>
            </a:r>
            <a:endParaRPr lang="pt-BR" dirty="0"/>
          </a:p>
        </p:txBody>
      </p:sp>
      <p:cxnSp>
        <p:nvCxnSpPr>
          <p:cNvPr id="61" name="Conector de seta reta 60"/>
          <p:cNvCxnSpPr/>
          <p:nvPr/>
        </p:nvCxnSpPr>
        <p:spPr>
          <a:xfrm>
            <a:off x="5364088" y="4149080"/>
            <a:ext cx="576064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5868144" y="6309320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Focaremos neste caso!!</a:t>
            </a:r>
            <a:endParaRPr lang="pt-BR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4572000" y="29969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+</a:t>
            </a:r>
            <a:endParaRPr lang="pt-BR" sz="28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4644008" y="45811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-</a:t>
            </a:r>
            <a:endParaRPr lang="pt-BR" sz="28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1043608" y="5661248"/>
            <a:ext cx="455765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Conversor  opera como um “</a:t>
            </a:r>
            <a:r>
              <a:rPr lang="pt-BR" dirty="0" err="1" smtClean="0"/>
              <a:t>trafo</a:t>
            </a:r>
            <a:r>
              <a:rPr lang="pt-BR" dirty="0" smtClean="0"/>
              <a:t> CC” com</a:t>
            </a:r>
          </a:p>
          <a:p>
            <a:r>
              <a:rPr lang="pt-BR" dirty="0" smtClean="0"/>
              <a:t> relação de transformação variável</a:t>
            </a:r>
            <a:endParaRPr lang="pt-BR" dirty="0"/>
          </a:p>
        </p:txBody>
      </p:sp>
      <p:sp>
        <p:nvSpPr>
          <p:cNvPr id="4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51520" y="6518275"/>
            <a:ext cx="5184576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 animBg="1"/>
      <p:bldP spid="19" grpId="0" animBg="1"/>
      <p:bldP spid="30" grpId="0"/>
      <p:bldP spid="31" grpId="0" animBg="1"/>
      <p:bldP spid="38" grpId="0"/>
      <p:bldP spid="39" grpId="0" animBg="1"/>
      <p:bldP spid="44" grpId="0" animBg="1"/>
      <p:bldP spid="47" grpId="0"/>
      <p:bldP spid="53" grpId="0" animBg="1"/>
      <p:bldP spid="56" grpId="0" animBg="1"/>
      <p:bldP spid="60" grpId="0"/>
      <p:bldP spid="65" grpId="0" animBg="1"/>
      <p:bldP spid="66" grpId="0"/>
      <p:bldP spid="67" grpId="0"/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tângulo 95"/>
          <p:cNvSpPr/>
          <p:nvPr/>
        </p:nvSpPr>
        <p:spPr>
          <a:xfrm>
            <a:off x="6660232" y="4581128"/>
            <a:ext cx="1728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54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129614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Como o conversor CC consegue impor o ponto de operação </a:t>
            </a:r>
            <a:r>
              <a:rPr lang="pt-BR" sz="3200" dirty="0" err="1" smtClean="0"/>
              <a:t>VxI</a:t>
            </a:r>
            <a:r>
              <a:rPr lang="pt-BR" sz="3200" dirty="0" smtClean="0"/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1600" y="3356992"/>
            <a:ext cx="8640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971600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1403648" y="3356992"/>
            <a:ext cx="43204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9" idx="0"/>
          </p:cNvCxnSpPr>
          <p:nvPr/>
        </p:nvCxnSpPr>
        <p:spPr>
          <a:xfrm>
            <a:off x="1403648" y="306896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403648" y="486916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691680" y="31409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835696" y="2636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Ie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39752" y="3717032"/>
            <a:ext cx="45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Ve</a:t>
            </a:r>
            <a:endParaRPr lang="pt-BR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915816" y="2852936"/>
            <a:ext cx="1296144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rgbClr val="0070C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1403648" y="3068960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403648" y="5013176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211960" y="31409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211960" y="494116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4860032" y="3429000"/>
            <a:ext cx="216024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4932040" y="314096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4355976" y="29969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+</a:t>
            </a:r>
            <a:endParaRPr lang="pt-BR" sz="28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4644008" y="458112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-</a:t>
            </a:r>
            <a:endParaRPr lang="pt-BR" sz="28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51520" y="5661248"/>
            <a:ext cx="86409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Conversor  opera como um “</a:t>
            </a:r>
            <a:r>
              <a:rPr lang="pt-BR" dirty="0" err="1" smtClean="0"/>
              <a:t>trafo</a:t>
            </a:r>
            <a:r>
              <a:rPr lang="pt-BR" dirty="0" smtClean="0"/>
              <a:t> CC” com  relação de transformação variável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Painel solar “enxerga” uma resistência variável com 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131840" y="2422629"/>
            <a:ext cx="94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CC/CC</a:t>
            </a:r>
          </a:p>
          <a:p>
            <a:endParaRPr lang="pt-BR" dirty="0"/>
          </a:p>
        </p:txBody>
      </p:sp>
      <p:cxnSp>
        <p:nvCxnSpPr>
          <p:cNvPr id="48" name="Conector reto 47"/>
          <p:cNvCxnSpPr/>
          <p:nvPr/>
        </p:nvCxnSpPr>
        <p:spPr>
          <a:xfrm>
            <a:off x="4962522" y="4145996"/>
            <a:ext cx="5263" cy="753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86"/>
          <p:cNvGrpSpPr/>
          <p:nvPr/>
        </p:nvGrpSpPr>
        <p:grpSpPr>
          <a:xfrm>
            <a:off x="3131840" y="3573016"/>
            <a:ext cx="864096" cy="792088"/>
            <a:chOff x="7380312" y="4149080"/>
            <a:chExt cx="1584176" cy="1152128"/>
          </a:xfrm>
        </p:grpSpPr>
        <p:grpSp>
          <p:nvGrpSpPr>
            <p:cNvPr id="84" name="Grupo 83"/>
            <p:cNvGrpSpPr/>
            <p:nvPr/>
          </p:nvGrpSpPr>
          <p:grpSpPr>
            <a:xfrm>
              <a:off x="7380312" y="4149080"/>
              <a:ext cx="1584176" cy="1152128"/>
              <a:chOff x="7380312" y="4149080"/>
              <a:chExt cx="1584176" cy="1152128"/>
            </a:xfrm>
          </p:grpSpPr>
          <p:grpSp>
            <p:nvGrpSpPr>
              <p:cNvPr id="78" name="Grupo 77"/>
              <p:cNvGrpSpPr/>
              <p:nvPr/>
            </p:nvGrpSpPr>
            <p:grpSpPr>
              <a:xfrm>
                <a:off x="7380312" y="4149080"/>
                <a:ext cx="576064" cy="1152128"/>
                <a:chOff x="7380312" y="4149080"/>
                <a:chExt cx="576064" cy="1152128"/>
              </a:xfrm>
            </p:grpSpPr>
            <p:sp>
              <p:nvSpPr>
                <p:cNvPr id="63" name="Arco 62"/>
                <p:cNvSpPr/>
                <p:nvPr/>
              </p:nvSpPr>
              <p:spPr>
                <a:xfrm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Arco 63"/>
                <p:cNvSpPr/>
                <p:nvPr/>
              </p:nvSpPr>
              <p:spPr>
                <a:xfrm flipV="1"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Arco 68"/>
                <p:cNvSpPr/>
                <p:nvPr/>
              </p:nvSpPr>
              <p:spPr>
                <a:xfrm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Arco 69"/>
                <p:cNvSpPr/>
                <p:nvPr/>
              </p:nvSpPr>
              <p:spPr>
                <a:xfrm flipV="1"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72" name="Conector reto 71"/>
              <p:cNvCxnSpPr/>
              <p:nvPr/>
            </p:nvCxnSpPr>
            <p:spPr>
              <a:xfrm>
                <a:off x="8100392" y="4149080"/>
                <a:ext cx="0" cy="1152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/>
              <p:cNvCxnSpPr/>
              <p:nvPr/>
            </p:nvCxnSpPr>
            <p:spPr>
              <a:xfrm>
                <a:off x="8252792" y="4149080"/>
                <a:ext cx="0" cy="1152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upo 78"/>
              <p:cNvGrpSpPr/>
              <p:nvPr/>
            </p:nvGrpSpPr>
            <p:grpSpPr>
              <a:xfrm rot="10800000">
                <a:off x="8388424" y="4149080"/>
                <a:ext cx="576064" cy="1152128"/>
                <a:chOff x="7380312" y="4149080"/>
                <a:chExt cx="576064" cy="1152128"/>
              </a:xfrm>
            </p:grpSpPr>
            <p:sp>
              <p:nvSpPr>
                <p:cNvPr id="80" name="Arco 79"/>
                <p:cNvSpPr/>
                <p:nvPr/>
              </p:nvSpPr>
              <p:spPr>
                <a:xfrm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Arco 80"/>
                <p:cNvSpPr/>
                <p:nvPr/>
              </p:nvSpPr>
              <p:spPr>
                <a:xfrm flipV="1">
                  <a:off x="7380312" y="4149080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Arco 81"/>
                <p:cNvSpPr/>
                <p:nvPr/>
              </p:nvSpPr>
              <p:spPr>
                <a:xfrm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Arco 82"/>
                <p:cNvSpPr/>
                <p:nvPr/>
              </p:nvSpPr>
              <p:spPr>
                <a:xfrm flipV="1">
                  <a:off x="7380312" y="4725144"/>
                  <a:ext cx="576064" cy="576064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cxnSp>
          <p:nvCxnSpPr>
            <p:cNvPr id="86" name="Conector reto 85"/>
            <p:cNvCxnSpPr/>
            <p:nvPr/>
          </p:nvCxnSpPr>
          <p:spPr>
            <a:xfrm flipV="1">
              <a:off x="7596336" y="4509120"/>
              <a:ext cx="1152128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Conector de seta reta 88"/>
          <p:cNvCxnSpPr/>
          <p:nvPr/>
        </p:nvCxnSpPr>
        <p:spPr>
          <a:xfrm>
            <a:off x="4355976" y="306896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4499992" y="25649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Is</a:t>
            </a:r>
            <a:endParaRPr lang="pt-BR" dirty="0"/>
          </a:p>
        </p:txBody>
      </p:sp>
      <p:sp>
        <p:nvSpPr>
          <p:cNvPr id="91" name="CaixaDeTexto 90"/>
          <p:cNvSpPr txBox="1"/>
          <p:nvPr/>
        </p:nvSpPr>
        <p:spPr>
          <a:xfrm>
            <a:off x="4189973" y="3789040"/>
            <a:ext cx="45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Vs</a:t>
            </a:r>
            <a:endParaRPr lang="pt-BR" dirty="0"/>
          </a:p>
        </p:txBody>
      </p:sp>
      <p:graphicFrame>
        <p:nvGraphicFramePr>
          <p:cNvPr id="92" name="Objeto 91"/>
          <p:cNvGraphicFramePr>
            <a:graphicFrameLocks noChangeAspect="1"/>
          </p:cNvGraphicFramePr>
          <p:nvPr/>
        </p:nvGraphicFramePr>
        <p:xfrm>
          <a:off x="6373813" y="2124075"/>
          <a:ext cx="1317625" cy="723900"/>
        </p:xfrm>
        <a:graphic>
          <a:graphicData uri="http://schemas.openxmlformats.org/presentationml/2006/ole">
            <p:oleObj spid="_x0000_s193538" name="Equation" r:id="rId4" imgW="1320480" imgH="723600" progId="Equation.DSMT4">
              <p:embed/>
            </p:oleObj>
          </a:graphicData>
        </a:graphic>
      </p:graphicFrame>
      <p:sp>
        <p:nvSpPr>
          <p:cNvPr id="93" name="CaixaDeTexto 92"/>
          <p:cNvSpPr txBox="1"/>
          <p:nvPr/>
        </p:nvSpPr>
        <p:spPr>
          <a:xfrm>
            <a:off x="6300192" y="285293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Mas:</a:t>
            </a:r>
            <a:endParaRPr lang="pt-BR" sz="2000" dirty="0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6382345" y="3323332"/>
          <a:ext cx="1069975" cy="393700"/>
        </p:xfrm>
        <a:graphic>
          <a:graphicData uri="http://schemas.openxmlformats.org/presentationml/2006/ole">
            <p:oleObj spid="_x0000_s193539" name="Equation" r:id="rId5" imgW="1066680" imgH="393480" progId="Equation.DSMT4">
              <p:embed/>
            </p:oleObj>
          </a:graphicData>
        </a:graphic>
      </p:graphicFrame>
      <p:sp>
        <p:nvSpPr>
          <p:cNvPr id="94" name="CaixaDeTexto 93"/>
          <p:cNvSpPr txBox="1"/>
          <p:nvPr/>
        </p:nvSpPr>
        <p:spPr>
          <a:xfrm>
            <a:off x="6372200" y="382097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então:</a:t>
            </a:r>
            <a:endParaRPr lang="pt-BR" sz="2000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372200" y="4221088"/>
          <a:ext cx="1028700" cy="393700"/>
        </p:xfrm>
        <a:graphic>
          <a:graphicData uri="http://schemas.openxmlformats.org/presentationml/2006/ole">
            <p:oleObj spid="_x0000_s193540" name="Equation" r:id="rId6" imgW="1028520" imgH="393480" progId="Equation.DSMT4">
              <p:embed/>
            </p:oleObj>
          </a:graphicData>
        </a:graphic>
      </p:graphicFrame>
      <p:sp>
        <p:nvSpPr>
          <p:cNvPr id="95" name="CaixaDeTexto 94"/>
          <p:cNvSpPr txBox="1"/>
          <p:nvPr/>
        </p:nvSpPr>
        <p:spPr>
          <a:xfrm>
            <a:off x="6156176" y="472514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e:</a:t>
            </a:r>
            <a:endParaRPr lang="pt-BR" sz="2000" dirty="0"/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6826200" y="4581128"/>
          <a:ext cx="1346200" cy="752475"/>
        </p:xfrm>
        <a:graphic>
          <a:graphicData uri="http://schemas.openxmlformats.org/presentationml/2006/ole">
            <p:oleObj spid="_x0000_s193541" name="Equation" r:id="rId7" imgW="1346040" imgH="749160" progId="Equation.DSMT4">
              <p:embed/>
            </p:oleObj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5796136" y="6021412"/>
          <a:ext cx="254000" cy="215900"/>
        </p:xfrm>
        <a:graphic>
          <a:graphicData uri="http://schemas.openxmlformats.org/presentationml/2006/ole">
            <p:oleObj spid="_x0000_s193542" name="Equation" r:id="rId8" imgW="253800" imgH="215640" progId="Equation.DSMT4">
              <p:embed/>
            </p:oleObj>
          </a:graphicData>
        </a:graphic>
      </p:graphicFrame>
      <p:graphicFrame>
        <p:nvGraphicFramePr>
          <p:cNvPr id="97" name="Object 6"/>
          <p:cNvGraphicFramePr>
            <a:graphicFrameLocks noChangeAspect="1"/>
          </p:cNvGraphicFramePr>
          <p:nvPr/>
        </p:nvGraphicFramePr>
        <p:xfrm>
          <a:off x="8460432" y="5733256"/>
          <a:ext cx="254000" cy="215900"/>
        </p:xfrm>
        <a:graphic>
          <a:graphicData uri="http://schemas.openxmlformats.org/presentationml/2006/ole">
            <p:oleObj spid="_x0000_s193543" name="Equation" r:id="rId9" imgW="253800" imgH="215640" progId="Equation.DSMT4">
              <p:embed/>
            </p:oleObj>
          </a:graphicData>
        </a:graphic>
      </p:graphicFrame>
      <p:sp>
        <p:nvSpPr>
          <p:cNvPr id="5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55</a:t>
            </a:fld>
            <a:endParaRPr lang="pt-B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502223"/>
            <a:ext cx="2057400" cy="19812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Como funciona o MPPT?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1691680" y="1988840"/>
            <a:ext cx="56166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várias estratégias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Mais simples é o método  “Perturba e Observa”</a:t>
            </a:r>
            <a:endParaRPr lang="pt-BR" sz="20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852714" cy="376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aixaDeTexto 56"/>
          <p:cNvSpPr txBox="1"/>
          <p:nvPr/>
        </p:nvSpPr>
        <p:spPr>
          <a:xfrm>
            <a:off x="3579955" y="5933978"/>
            <a:ext cx="197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http://www.linear.com/solutions/4545</a:t>
            </a:r>
            <a:endParaRPr lang="pt-BR" sz="1100" dirty="0"/>
          </a:p>
        </p:txBody>
      </p:sp>
      <p:cxnSp>
        <p:nvCxnSpPr>
          <p:cNvPr id="59" name="Conector de seta reta 58"/>
          <p:cNvCxnSpPr/>
          <p:nvPr/>
        </p:nvCxnSpPr>
        <p:spPr>
          <a:xfrm flipH="1">
            <a:off x="2843808" y="4365104"/>
            <a:ext cx="34108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2915816" y="3140968"/>
            <a:ext cx="114914" cy="1141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2790718" y="2864854"/>
            <a:ext cx="28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2479678" y="3856262"/>
            <a:ext cx="31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V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2944918" y="4106971"/>
            <a:ext cx="114914" cy="1141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Conector de seta reta 75"/>
          <p:cNvCxnSpPr/>
          <p:nvPr/>
        </p:nvCxnSpPr>
        <p:spPr>
          <a:xfrm flipH="1">
            <a:off x="2843808" y="3429000"/>
            <a:ext cx="341088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5364088" y="2996952"/>
            <a:ext cx="3794244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Varia-se alfa até se obter</a:t>
            </a:r>
          </a:p>
          <a:p>
            <a:r>
              <a:rPr lang="pt-BR" sz="2400" dirty="0" smtClean="0"/>
              <a:t> a máxima potência </a:t>
            </a:r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1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67544" y="548680"/>
            <a:ext cx="7200800" cy="5904656"/>
          </a:xfrm>
          <a:prstGeom prst="line">
            <a:avLst/>
          </a:prstGeom>
          <a:ln w="266700">
            <a:solidFill>
              <a:srgbClr val="FFFF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56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206680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3- célula combustível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95252"/>
            <a:ext cx="3310111" cy="38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851920" y="3356992"/>
            <a:ext cx="4868640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Não é uma bateria!!!</a:t>
            </a:r>
          </a:p>
          <a:p>
            <a:pPr>
              <a:buFontTx/>
              <a:buChar char="-"/>
            </a:pPr>
            <a:r>
              <a:rPr lang="pt-BR" sz="2000" dirty="0" smtClean="0"/>
              <a:t>Funciona ininterruptamente </a:t>
            </a:r>
          </a:p>
          <a:p>
            <a:r>
              <a:rPr lang="pt-BR" sz="2000" dirty="0" smtClean="0"/>
              <a:t>desde que se forneça o combustível (H2)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115616" y="5949280"/>
            <a:ext cx="5484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https://en.wikipedia.org/wiki/Fuel_cell#/media/File:Solid_oxide_fuel_cell_protonic.svg</a:t>
            </a:r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572000" y="2204864"/>
            <a:ext cx="3781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proton-conducting</a:t>
            </a:r>
            <a:r>
              <a:rPr lang="pt-BR" sz="2400" dirty="0" smtClean="0"/>
              <a:t> </a:t>
            </a:r>
            <a:r>
              <a:rPr lang="pt-BR" sz="2400" dirty="0" err="1" smtClean="0"/>
              <a:t>fuel</a:t>
            </a:r>
            <a:r>
              <a:rPr lang="pt-BR" sz="2400" dirty="0" smtClean="0"/>
              <a:t> </a:t>
            </a:r>
            <a:r>
              <a:rPr lang="pt-BR" sz="2400" dirty="0" err="1" smtClean="0"/>
              <a:t>cell</a:t>
            </a:r>
            <a:endParaRPr lang="pt-BR" sz="240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57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24936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4- energia das ondas (a)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963427" cy="29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9092"/>
            <a:ext cx="3940028" cy="29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932040" y="5301208"/>
            <a:ext cx="36724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5"/>
              </a:rPr>
              <a:t>http://www.alternative-energy-news.info/technology/</a:t>
            </a:r>
            <a:endParaRPr lang="pt-BR" sz="1050" dirty="0" smtClean="0"/>
          </a:p>
          <a:p>
            <a:r>
              <a:rPr lang="pt-BR" sz="1050" dirty="0" err="1" smtClean="0"/>
              <a:t>hydro</a:t>
            </a:r>
            <a:r>
              <a:rPr lang="pt-BR" sz="1050" dirty="0" smtClean="0"/>
              <a:t>/</a:t>
            </a:r>
            <a:r>
              <a:rPr lang="pt-BR" sz="1050" dirty="0" err="1" smtClean="0"/>
              <a:t>wave-power</a:t>
            </a:r>
            <a:r>
              <a:rPr lang="pt-BR" sz="1050" dirty="0" smtClean="0"/>
              <a:t>/</a:t>
            </a:r>
            <a:endParaRPr lang="pt-BR" sz="105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445224"/>
            <a:ext cx="4362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hlinkClick r:id="rId6"/>
              </a:rPr>
              <a:t>http://buildipedia.com/aec-pros/public-infrastructure/</a:t>
            </a:r>
            <a:endParaRPr lang="pt-BR" sz="1050" dirty="0" smtClean="0"/>
          </a:p>
          <a:p>
            <a:r>
              <a:rPr lang="pt-BR" sz="1050" dirty="0" err="1" smtClean="0"/>
              <a:t>pelamis-wave-energy-converter-renewable-energy-from-ocean-waves</a:t>
            </a:r>
            <a:endParaRPr lang="pt-BR" sz="1050" dirty="0"/>
          </a:p>
        </p:txBody>
      </p:sp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58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96944" cy="7920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Fontes renováveis: 4- energia das ondas (b)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445224"/>
            <a:ext cx="3260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https://www.youtube.com/watch?v=GA_UgVm9bvU</a:t>
            </a:r>
            <a:endParaRPr lang="pt-BR" sz="1050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15219" cy="23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4176464" cy="34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716016" y="5733256"/>
            <a:ext cx="3847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http://www.see.murdoch.edu.au/resources/info/Tech/wave/</a:t>
            </a:r>
            <a:endParaRPr lang="pt-BR" sz="1100" dirty="0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59</a:t>
            </a:fld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1052736"/>
            <a:ext cx="8496944" cy="18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Conclusão</a:t>
            </a:r>
          </a:p>
          <a:p>
            <a:pPr algn="l">
              <a:buFont typeface="Arial" pitchFamily="34" charset="0"/>
              <a:buChar char="•"/>
            </a:pPr>
            <a:r>
              <a:rPr lang="pt-BR" sz="3200" dirty="0" smtClean="0"/>
              <a:t>quase todos os casos apresentados disponibilizam a energia elétrica em CC</a:t>
            </a:r>
          </a:p>
          <a:p>
            <a:pPr algn="l"/>
            <a:endParaRPr lang="pt-BR" sz="32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3284984"/>
            <a:ext cx="8496944" cy="180020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Como conectar uma fonte CC à rede CA?</a:t>
            </a:r>
          </a:p>
          <a:p>
            <a:pPr lvl="1" algn="l">
              <a:buFont typeface="Arial" pitchFamily="34" charset="0"/>
              <a:buChar char="•"/>
            </a:pPr>
            <a:r>
              <a:rPr lang="pt-BR" sz="3200" dirty="0" smtClean="0"/>
              <a:t>com um conversor CC-CA + controladores associados</a:t>
            </a:r>
          </a:p>
          <a:p>
            <a:pPr algn="l"/>
            <a:endParaRPr lang="pt-BR" sz="3200" dirty="0" smtClean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691680" y="2132856"/>
            <a:ext cx="42484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943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meia ponte - operação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987019"/>
              </p:ext>
            </p:extLst>
          </p:nvPr>
        </p:nvGraphicFramePr>
        <p:xfrm>
          <a:off x="728663" y="2779713"/>
          <a:ext cx="7686675" cy="3151187"/>
        </p:xfrm>
        <a:graphic>
          <a:graphicData uri="http://schemas.openxmlformats.org/presentationml/2006/ole">
            <p:oleObj spid="_x0000_s122882" name="Document" r:id="rId4" imgW="8115480" imgH="3117240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07704" y="2204864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S1 ligada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67944" y="2204864"/>
            <a:ext cx="1334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=+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pt-BR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648309" y="3798256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 para a direita 14"/>
          <p:cNvSpPr/>
          <p:nvPr/>
        </p:nvSpPr>
        <p:spPr>
          <a:xfrm>
            <a:off x="3563888" y="234888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60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584176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Como devemos controlar um conversor CC-CA para que possa injetar potência ativa (reativa) na rede?</a:t>
            </a:r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3212976"/>
            <a:ext cx="8404865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Precisamos voltar à análise da máquina síncrona conectada</a:t>
            </a:r>
          </a:p>
          <a:p>
            <a:r>
              <a:rPr lang="pt-BR" sz="2400" dirty="0" smtClean="0"/>
              <a:t> à rede e responder às seguintes perguntas: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 como se conecta a máquina síncrona à rede?</a:t>
            </a:r>
          </a:p>
          <a:p>
            <a:pPr lvl="1">
              <a:buFont typeface="Arial" pitchFamily="34" charset="0"/>
              <a:buChar char="•"/>
            </a:pPr>
            <a:endParaRPr lang="pt-BR" sz="2400" dirty="0" smtClean="0"/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como  se controla as potência ativa e reativa  injetadas</a:t>
            </a:r>
          </a:p>
          <a:p>
            <a:pPr lvl="1"/>
            <a:r>
              <a:rPr lang="pt-BR" sz="2400" dirty="0" smtClean="0"/>
              <a:t> na rede?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55976" y="5949280"/>
            <a:ext cx="292580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Explicação na lousa</a:t>
            </a:r>
            <a:endParaRPr lang="pt-BR" sz="2400" dirty="0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61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720080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Será que entenderam?</a:t>
            </a:r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1772816"/>
            <a:ext cx="8710654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Exercício: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 qual o valor da tensão interna do gerador síncrono (</a:t>
            </a:r>
            <a:r>
              <a:rPr lang="pt-BR" sz="2400" dirty="0" err="1" smtClean="0"/>
              <a:t>Vc</a:t>
            </a:r>
            <a:r>
              <a:rPr lang="pt-BR" sz="2400" dirty="0" smtClean="0"/>
              <a:t>) , </a:t>
            </a:r>
          </a:p>
          <a:p>
            <a:pPr lvl="1"/>
            <a:r>
              <a:rPr lang="pt-BR" sz="2400" dirty="0" smtClean="0"/>
              <a:t>que conectado a rede senoidal, 60Hz, com tensão de pico </a:t>
            </a:r>
          </a:p>
          <a:p>
            <a:pPr lvl="1"/>
            <a:r>
              <a:rPr lang="pt-BR" sz="2400" dirty="0" smtClean="0"/>
              <a:t>de 100V, através de L=0.05 H , fornece à rede uma corrente de 1A  em fase com </a:t>
            </a:r>
          </a:p>
          <a:p>
            <a:pPr lvl="1"/>
            <a:r>
              <a:rPr lang="pt-BR" sz="2400" dirty="0" smtClean="0"/>
              <a:t>a tensão na rede?</a:t>
            </a:r>
          </a:p>
          <a:p>
            <a:pPr lvl="1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</a:rPr>
              <a:t>Vamos verificar no simulador PSIM !?!?.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 t="13034" b="8760"/>
          <a:stretch>
            <a:fillRect/>
          </a:stretch>
        </p:blipFill>
        <p:spPr bwMode="auto">
          <a:xfrm>
            <a:off x="2987824" y="4523573"/>
            <a:ext cx="2808312" cy="17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2699792" y="4509120"/>
            <a:ext cx="2016224" cy="194421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5589240"/>
            <a:ext cx="198002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Gerador síncrono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051720" y="522920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724128" y="5301208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rede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860032" y="4509120"/>
            <a:ext cx="648072" cy="194421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467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62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00811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E se o gerador síncrono for </a:t>
            </a:r>
            <a:r>
              <a:rPr lang="pt-BR" sz="3200" dirty="0" err="1" smtClean="0"/>
              <a:t>substituido</a:t>
            </a:r>
            <a:r>
              <a:rPr lang="pt-BR" sz="3200" dirty="0" smtClean="0"/>
              <a:t> por um inversor e um indutor ?</a:t>
            </a:r>
          </a:p>
          <a:p>
            <a:pPr algn="l"/>
            <a:endParaRPr lang="pt-BR" sz="3200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07704" y="2852936"/>
            <a:ext cx="3600400" cy="331236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3717032"/>
            <a:ext cx="101822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Inversor</a:t>
            </a:r>
          </a:p>
          <a:p>
            <a:pPr algn="ctr"/>
            <a:r>
              <a:rPr lang="pt-BR" dirty="0" smtClean="0"/>
              <a:t>+</a:t>
            </a:r>
          </a:p>
          <a:p>
            <a:pPr algn="ctr"/>
            <a:r>
              <a:rPr lang="pt-BR" dirty="0" smtClean="0"/>
              <a:t>indutor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1475656" y="4149080"/>
            <a:ext cx="79208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516216" y="4437112"/>
            <a:ext cx="6463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rede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580112" y="2852936"/>
            <a:ext cx="792088" cy="338437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63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00811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No inversor:</a:t>
            </a:r>
          </a:p>
          <a:p>
            <a:pPr algn="l"/>
            <a:r>
              <a:rPr lang="pt-BR" sz="3200" dirty="0" smtClean="0"/>
              <a:t>- </a:t>
            </a:r>
            <a:r>
              <a:rPr lang="pt-BR" sz="3200" u="sng" dirty="0" smtClean="0"/>
              <a:t>Fundamental de </a:t>
            </a:r>
            <a:r>
              <a:rPr lang="pt-BR" sz="3200" u="sng" dirty="0" err="1" smtClean="0"/>
              <a:t>vc</a:t>
            </a:r>
            <a:r>
              <a:rPr lang="pt-BR" sz="3200" u="sng" dirty="0" smtClean="0"/>
              <a:t>(t) </a:t>
            </a:r>
            <a:r>
              <a:rPr lang="pt-BR" sz="3200" dirty="0" smtClean="0"/>
              <a:t>= </a:t>
            </a:r>
            <a:r>
              <a:rPr lang="pt-BR" sz="3200" dirty="0" err="1" smtClean="0"/>
              <a:t>vc_ref</a:t>
            </a:r>
            <a:endParaRPr lang="pt-BR" sz="3200" dirty="0" smtClean="0"/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2708920"/>
            <a:ext cx="809909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Então: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“inversor + indutor” ≈ máquina síncrona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  posso injetar qualquer corrente i(t) impondo </a:t>
            </a:r>
            <a:r>
              <a:rPr lang="pt-BR" sz="2800" dirty="0" err="1" smtClean="0"/>
              <a:t>vc_ref</a:t>
            </a:r>
            <a:r>
              <a:rPr lang="pt-BR" sz="2800" dirty="0" smtClean="0"/>
              <a:t>(t)</a:t>
            </a:r>
          </a:p>
          <a:p>
            <a:pPr lvl="1">
              <a:buFont typeface="Arial" pitchFamily="34" charset="0"/>
              <a:buChar char="•"/>
            </a:pPr>
            <a:r>
              <a:rPr lang="pt-BR" sz="2800" dirty="0" smtClean="0"/>
              <a:t>Harmônicos de </a:t>
            </a:r>
            <a:r>
              <a:rPr lang="pt-BR" sz="2800" dirty="0" err="1" smtClean="0"/>
              <a:t>vc</a:t>
            </a:r>
            <a:r>
              <a:rPr lang="pt-BR" sz="2800" dirty="0" smtClean="0"/>
              <a:t>(t)  só afetarão </a:t>
            </a:r>
            <a:r>
              <a:rPr lang="pt-BR" sz="2800" dirty="0" err="1" smtClean="0"/>
              <a:t>ripple</a:t>
            </a:r>
            <a:r>
              <a:rPr lang="pt-BR" sz="2800" dirty="0" smtClean="0"/>
              <a:t> em i(t)</a:t>
            </a:r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64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151216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Vamos simular o inversor:</a:t>
            </a:r>
          </a:p>
          <a:p>
            <a:pPr algn="l"/>
            <a:r>
              <a:rPr lang="pt-BR" sz="3200" dirty="0" smtClean="0"/>
              <a:t>- </a:t>
            </a:r>
            <a:r>
              <a:rPr lang="pt-BR" sz="3200" u="sng" dirty="0" smtClean="0"/>
              <a:t>Impondo corrente com amplitude 1A  em fase com a tensão na rede v(t)</a:t>
            </a:r>
            <a:endParaRPr lang="pt-BR" sz="3200" dirty="0" smtClean="0"/>
          </a:p>
          <a:p>
            <a:pPr algn="l"/>
            <a:endParaRPr lang="pt-BR" sz="32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33346" y="2708920"/>
            <a:ext cx="809909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Para isso vamos impor </a:t>
            </a:r>
            <a:r>
              <a:rPr lang="pt-BR" sz="2800" dirty="0" err="1" smtClean="0"/>
              <a:t>v</a:t>
            </a:r>
            <a:r>
              <a:rPr lang="pt-BR" sz="2800" baseline="-25000" dirty="0" err="1" smtClean="0"/>
              <a:t>c_ref</a:t>
            </a:r>
            <a:r>
              <a:rPr lang="pt-BR" sz="2800" dirty="0" smtClean="0"/>
              <a:t>(t) calculado para a máquina síncrona 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648075" y="3206750"/>
          <a:ext cx="3060700" cy="444500"/>
        </p:xfrm>
        <a:graphic>
          <a:graphicData uri="http://schemas.openxmlformats.org/presentationml/2006/ole">
            <p:oleObj spid="_x0000_s206850" name="Equation" r:id="rId4" imgW="3060360" imgH="444240" progId="Equation.DSMT4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4221088"/>
            <a:ext cx="88440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Usaremos :</a:t>
            </a:r>
          </a:p>
          <a:p>
            <a:pPr>
              <a:buFontTx/>
              <a:buChar char="-"/>
            </a:pPr>
            <a:r>
              <a:rPr lang="pt-BR" sz="2400" dirty="0" smtClean="0"/>
              <a:t>inversor ponte H com PWM de 2 níveis (idêntico a meia ponte)</a:t>
            </a:r>
          </a:p>
          <a:p>
            <a:pPr>
              <a:buFontTx/>
              <a:buChar char="-"/>
            </a:pPr>
            <a:r>
              <a:rPr lang="pt-BR" sz="2400" dirty="0" smtClean="0"/>
              <a:t> L=0.05H ( com RL=1 Ohm . Pergunto por quê!!!)</a:t>
            </a:r>
          </a:p>
          <a:p>
            <a:pPr>
              <a:buFontTx/>
              <a:buChar char="-"/>
            </a:pPr>
            <a:r>
              <a:rPr lang="pt-BR" sz="2400" dirty="0" smtClean="0"/>
              <a:t> 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=120V  . Pergunto por quê!!!</a:t>
            </a:r>
          </a:p>
          <a:p>
            <a:pPr>
              <a:buFontTx/>
              <a:buChar char="-"/>
            </a:pPr>
            <a:r>
              <a:rPr lang="pt-BR" sz="2400" dirty="0" smtClean="0"/>
              <a:t> frequência de chaveamento de 1200Hz</a:t>
            </a:r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65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1124744"/>
            <a:ext cx="8496944" cy="792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Resultado:</a:t>
            </a:r>
          </a:p>
          <a:p>
            <a:pPr algn="l"/>
            <a:endParaRPr lang="pt-BR" sz="3200" dirty="0" smtClean="0"/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 l="7542" r="11740" b="14001"/>
          <a:stretch>
            <a:fillRect/>
          </a:stretch>
        </p:blipFill>
        <p:spPr bwMode="auto">
          <a:xfrm>
            <a:off x="971600" y="1772816"/>
            <a:ext cx="6552728" cy="241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4" cstate="print"/>
          <a:srcRect l="9969" t="2632" r="9969"/>
          <a:stretch>
            <a:fillRect/>
          </a:stretch>
        </p:blipFill>
        <p:spPr bwMode="auto">
          <a:xfrm>
            <a:off x="1547664" y="4231498"/>
            <a:ext cx="5616624" cy="236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779912" y="1340768"/>
            <a:ext cx="493436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- Corrente fundamental em fase com v(t), </a:t>
            </a:r>
          </a:p>
          <a:p>
            <a:pPr>
              <a:buFontTx/>
              <a:buChar char="-"/>
            </a:pPr>
            <a:r>
              <a:rPr lang="pt-BR" sz="2000" dirty="0" smtClean="0"/>
              <a:t>Amplitude de 1ª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ripple</a:t>
            </a:r>
            <a:r>
              <a:rPr lang="pt-BR" sz="2000" dirty="0" smtClean="0"/>
              <a:t> de i(t) elevado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4509120"/>
            <a:ext cx="421301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Como atenuar o </a:t>
            </a:r>
            <a:r>
              <a:rPr lang="pt-BR" sz="2000" b="1" dirty="0" err="1" smtClean="0"/>
              <a:t>ripple</a:t>
            </a:r>
            <a:r>
              <a:rPr lang="pt-BR" sz="2000" b="1" dirty="0" smtClean="0"/>
              <a:t> em i(t)???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66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1</a:t>
            </a:r>
          </a:p>
          <a:p>
            <a:pPr algn="l"/>
            <a:r>
              <a:rPr lang="pt-BR" sz="3200" dirty="0" smtClean="0"/>
              <a:t>- aumentar L=0.05 p/ 0.1H</a:t>
            </a:r>
          </a:p>
          <a:p>
            <a:pPr algn="l"/>
            <a:endParaRPr lang="pt-BR" sz="3200" dirty="0" smtClean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 l="7542" r="24209" b="14001"/>
          <a:stretch>
            <a:fillRect/>
          </a:stretch>
        </p:blipFill>
        <p:spPr bwMode="auto">
          <a:xfrm>
            <a:off x="1043608" y="2060848"/>
            <a:ext cx="5616624" cy="24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 l="9511" t="2632" r="10428"/>
          <a:stretch>
            <a:fillRect/>
          </a:stretch>
        </p:blipFill>
        <p:spPr bwMode="auto">
          <a:xfrm>
            <a:off x="1475656" y="4437112"/>
            <a:ext cx="5184576" cy="21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148064" y="4581128"/>
            <a:ext cx="333937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- Fundamental continua em 1A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Ripple</a:t>
            </a:r>
            <a:r>
              <a:rPr lang="pt-BR" dirty="0" smtClean="0"/>
              <a:t> reduziu 50%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67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1</a:t>
            </a:r>
          </a:p>
          <a:p>
            <a:pPr algn="l"/>
            <a:r>
              <a:rPr lang="pt-BR" sz="3200" dirty="0" smtClean="0"/>
              <a:t>- aumentar L=0.05 p/ 0.1H</a:t>
            </a:r>
          </a:p>
          <a:p>
            <a:pPr algn="l"/>
            <a:endParaRPr lang="pt-BR" sz="32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1506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Exige recálculo da tensão de referencia que passa a ser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Indutor é caro, volumoso e apresenta perdas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Requer maior tensão do inversor, o que exige uma maior </a:t>
            </a:r>
          </a:p>
          <a:p>
            <a:r>
              <a:rPr lang="pt-BR" sz="2400" dirty="0" smtClean="0"/>
              <a:t>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 ( capacitor e chaves mais caros)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ripple</a:t>
            </a:r>
            <a:r>
              <a:rPr lang="pt-BR" sz="2400" dirty="0" smtClean="0"/>
              <a:t> cai ~50%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4932040" y="3140968"/>
          <a:ext cx="3073400" cy="444500"/>
        </p:xfrm>
        <a:graphic>
          <a:graphicData uri="http://schemas.openxmlformats.org/presentationml/2006/ole">
            <p:oleObj spid="_x0000_s209922" name="Equation" r:id="rId4" imgW="3073320" imgH="444240" progId="Equation.DSMT4">
              <p:embed/>
            </p:oleObj>
          </a:graphicData>
        </a:graphic>
      </p:graphicFrame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68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2</a:t>
            </a:r>
          </a:p>
          <a:p>
            <a:pPr algn="l"/>
            <a:r>
              <a:rPr lang="pt-BR" sz="3200" dirty="0" smtClean="0"/>
              <a:t>- aumentar </a:t>
            </a:r>
            <a:r>
              <a:rPr lang="pt-BR" sz="3200" dirty="0" err="1" smtClean="0"/>
              <a:t>fs</a:t>
            </a:r>
            <a:r>
              <a:rPr lang="pt-BR" sz="3200" dirty="0" smtClean="0"/>
              <a:t>=1200Hz  p/ 2400Hz (L=0.05H)</a:t>
            </a:r>
          </a:p>
          <a:p>
            <a:pPr algn="l"/>
            <a:endParaRPr lang="pt-BR" sz="3200" dirty="0" smtClean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 l="9511" t="2632" r="11084"/>
          <a:stretch>
            <a:fillRect/>
          </a:stretch>
        </p:blipFill>
        <p:spPr bwMode="auto">
          <a:xfrm>
            <a:off x="1619672" y="4365104"/>
            <a:ext cx="5688632" cy="24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 cstate="print"/>
          <a:srcRect l="6688" t="2632" r="24407" b="14001"/>
          <a:stretch>
            <a:fillRect/>
          </a:stretch>
        </p:blipFill>
        <p:spPr bwMode="auto">
          <a:xfrm>
            <a:off x="1619672" y="2132856"/>
            <a:ext cx="5168210" cy="21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292080" y="2852936"/>
            <a:ext cx="17620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Ripple</a:t>
            </a:r>
            <a:r>
              <a:rPr lang="pt-BR" dirty="0" smtClean="0"/>
              <a:t> diminuiu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4005064"/>
            <a:ext cx="33778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Frequencia</a:t>
            </a:r>
            <a:r>
              <a:rPr lang="pt-BR" dirty="0" smtClean="0"/>
              <a:t> do </a:t>
            </a:r>
            <a:r>
              <a:rPr lang="pt-BR" dirty="0" err="1" smtClean="0"/>
              <a:t>ripple</a:t>
            </a:r>
            <a:r>
              <a:rPr lang="pt-BR" dirty="0" smtClean="0"/>
              <a:t> aumentou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69</a:t>
            </a:fld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2</a:t>
            </a:r>
          </a:p>
          <a:p>
            <a:pPr algn="l"/>
            <a:r>
              <a:rPr lang="pt-BR" sz="3200" dirty="0" smtClean="0"/>
              <a:t>- aumentar </a:t>
            </a:r>
            <a:r>
              <a:rPr lang="pt-BR" sz="3200" dirty="0" err="1" smtClean="0"/>
              <a:t>fs</a:t>
            </a:r>
            <a:r>
              <a:rPr lang="pt-BR" sz="3200" dirty="0" smtClean="0"/>
              <a:t>=1200Hz  p/ 2400Hz (L=0.05H)</a:t>
            </a:r>
          </a:p>
          <a:p>
            <a:pPr algn="l"/>
            <a:endParaRPr lang="pt-BR" sz="32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8344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Facilmente ajustado no microcontrolador (DSP) sem custo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do Indutor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na tensão das chaves e do capacitor CC;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Aumentam as perdas nas chaves!!!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err="1" smtClean="0"/>
              <a:t>ripple</a:t>
            </a:r>
            <a:r>
              <a:rPr lang="pt-BR" sz="2400" dirty="0" smtClean="0"/>
              <a:t> cai ~50%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691680" y="2132856"/>
            <a:ext cx="49685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17104"/>
            <a:ext cx="8712968" cy="9437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Inversor meia ponte - operação</a:t>
            </a:r>
            <a:endParaRPr lang="pt-BR" sz="36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5987019"/>
              </p:ext>
            </p:extLst>
          </p:nvPr>
        </p:nvGraphicFramePr>
        <p:xfrm>
          <a:off x="728663" y="2779713"/>
          <a:ext cx="7686675" cy="3151187"/>
        </p:xfrm>
        <a:graphic>
          <a:graphicData uri="http://schemas.openxmlformats.org/presentationml/2006/ole">
            <p:oleObj spid="_x0000_s123906" name="Document" r:id="rId4" imgW="8115480" imgH="3117960" progId="Word.Document.8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7561" y="2204864"/>
            <a:ext cx="2265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/>
              <a:t>S1 desligada</a:t>
            </a:r>
            <a:endParaRPr lang="pt-BR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652120" y="522920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76056" y="2204864"/>
            <a:ext cx="1212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=-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pt-BR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443783" y="234888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2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 l="6688" t="2632" r="24407" b="15895"/>
          <a:stretch>
            <a:fillRect/>
          </a:stretch>
        </p:blipFill>
        <p:spPr bwMode="auto">
          <a:xfrm>
            <a:off x="971600" y="2132856"/>
            <a:ext cx="5760640" cy="235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70</a:t>
            </a:fld>
            <a:endParaRPr lang="pt-BR" dirty="0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>
                <a:latin typeface="CopprplGoth BT" pitchFamily="34" charset="0"/>
              </a:rPr>
              <a:t>PEA2488 – Eletrônica de Potência II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9024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3</a:t>
            </a:r>
          </a:p>
          <a:p>
            <a:pPr algn="l"/>
            <a:r>
              <a:rPr lang="pt-BR" sz="3200" dirty="0" smtClean="0"/>
              <a:t>- </a:t>
            </a:r>
            <a:r>
              <a:rPr lang="pt-BR" sz="2800" dirty="0" smtClean="0"/>
              <a:t>Usar PWM de 3 níveis ( </a:t>
            </a:r>
            <a:r>
              <a:rPr lang="pt-BR" sz="2800" dirty="0" err="1" smtClean="0"/>
              <a:t>fs</a:t>
            </a:r>
            <a:r>
              <a:rPr lang="pt-BR" sz="2800" dirty="0" smtClean="0"/>
              <a:t>=1200Hz  e L=0.05H)</a:t>
            </a:r>
            <a:endParaRPr lang="pt-BR" sz="32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2852936"/>
            <a:ext cx="17620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Ripple</a:t>
            </a:r>
            <a:r>
              <a:rPr lang="pt-BR" dirty="0" smtClean="0"/>
              <a:t> diminuiu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4005064"/>
            <a:ext cx="33778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Frequência do </a:t>
            </a:r>
            <a:r>
              <a:rPr lang="pt-BR" dirty="0" err="1" smtClean="0"/>
              <a:t>ripple</a:t>
            </a:r>
            <a:r>
              <a:rPr lang="pt-BR" dirty="0" smtClean="0"/>
              <a:t> aumentou</a:t>
            </a:r>
            <a:endParaRPr lang="pt-BR" dirty="0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4" cstate="print"/>
          <a:srcRect l="9969" t="2632" r="9969"/>
          <a:stretch>
            <a:fillRect/>
          </a:stretch>
        </p:blipFill>
        <p:spPr bwMode="auto">
          <a:xfrm>
            <a:off x="1115616" y="4613472"/>
            <a:ext cx="5328592" cy="22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71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9552" y="2708920"/>
            <a:ext cx="88344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Facilmente implementado no microcontrolador (DSP) </a:t>
            </a:r>
          </a:p>
          <a:p>
            <a:r>
              <a:rPr lang="pt-BR" sz="2400" dirty="0" smtClean="0"/>
              <a:t>	sem custo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do Indutor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requer aumento na tensão das chaves e do capacitor CC;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não aumenta as perdas nas chaves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Ripple</a:t>
            </a:r>
            <a:r>
              <a:rPr lang="pt-BR" sz="2400" dirty="0" smtClean="0"/>
              <a:t> cai p/ 25%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Diminuição do </a:t>
            </a:r>
            <a:r>
              <a:rPr lang="pt-BR" sz="3200" dirty="0" err="1" smtClean="0"/>
              <a:t>ripple</a:t>
            </a:r>
            <a:r>
              <a:rPr lang="pt-BR" sz="3200" dirty="0" smtClean="0"/>
              <a:t>: solução 3</a:t>
            </a:r>
          </a:p>
          <a:p>
            <a:pPr algn="l"/>
            <a:r>
              <a:rPr lang="pt-BR" sz="3200" dirty="0" smtClean="0"/>
              <a:t>- </a:t>
            </a:r>
            <a:r>
              <a:rPr lang="pt-BR" sz="2800" dirty="0" smtClean="0"/>
              <a:t>Usar PWM de 3 níveis ( </a:t>
            </a:r>
            <a:r>
              <a:rPr lang="pt-BR" sz="2800" dirty="0" err="1" smtClean="0"/>
              <a:t>fs</a:t>
            </a:r>
            <a:r>
              <a:rPr lang="pt-BR" sz="2800" dirty="0" smtClean="0"/>
              <a:t>=1200Hz  e L=0.05H)</a:t>
            </a:r>
            <a:endParaRPr lang="pt-BR" sz="3200" dirty="0" smtClean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72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2564904"/>
            <a:ext cx="87591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método de cálculo de </a:t>
            </a:r>
            <a:r>
              <a:rPr lang="pt-BR" sz="2400" dirty="0" err="1" smtClean="0"/>
              <a:t>Vc_ref</a:t>
            </a:r>
            <a:r>
              <a:rPr lang="pt-BR" sz="2400" dirty="0" smtClean="0"/>
              <a:t> apresentado não é adequado</a:t>
            </a:r>
          </a:p>
          <a:p>
            <a:r>
              <a:rPr lang="pt-BR" sz="2400" dirty="0" smtClean="0"/>
              <a:t>   para controle em tempo real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o cálculo dos </a:t>
            </a:r>
            <a:r>
              <a:rPr lang="pt-BR" sz="2400" dirty="0" err="1" smtClean="0"/>
              <a:t>fasores</a:t>
            </a:r>
            <a:r>
              <a:rPr lang="pt-BR" sz="2400" dirty="0" smtClean="0"/>
              <a:t> exige no mínimo meio ciclo da</a:t>
            </a:r>
          </a:p>
          <a:p>
            <a:r>
              <a:rPr lang="pt-BR" sz="2400" dirty="0" smtClean="0"/>
              <a:t>   frequência da rede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o indutor tem transitório de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5L/R</a:t>
            </a:r>
            <a:r>
              <a:rPr lang="pt-BR" sz="2400" baseline="-25000" dirty="0" smtClean="0"/>
              <a:t>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tempo de resposta muito lento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será empregada uma estratégia baseada em realimentação</a:t>
            </a:r>
          </a:p>
          <a:p>
            <a:r>
              <a:rPr lang="pt-BR" sz="2400" dirty="0" smtClean="0"/>
              <a:t>   para o rastreamento da corrente na rede (malha de corrente)</a:t>
            </a: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Voltando à imposição da corrente na rede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73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24744"/>
            <a:ext cx="8784976" cy="10081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3200" dirty="0" smtClean="0"/>
              <a:t>Malha de corrente =&gt; para impor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pt-BR" sz="3200" dirty="0" smtClean="0"/>
              <a:t>=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32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pt-BR" sz="32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157192"/>
            <a:ext cx="7834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Controlador :  pode ser dos tipos P, PI, </a:t>
            </a:r>
            <a:r>
              <a:rPr lang="pt-BR" sz="2000" dirty="0" err="1" smtClean="0"/>
              <a:t>dead-beat</a:t>
            </a:r>
            <a:r>
              <a:rPr lang="pt-BR" sz="2000" dirty="0" smtClean="0"/>
              <a:t>, ressonante, </a:t>
            </a:r>
            <a:r>
              <a:rPr lang="pt-BR" sz="2000" dirty="0" err="1" smtClean="0"/>
              <a:t>etc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por que a tensão de referência é dividida por </a:t>
            </a:r>
            <a:r>
              <a:rPr lang="pt-BR" sz="2000" dirty="0" err="1" smtClean="0"/>
              <a:t>Vcc</a:t>
            </a:r>
            <a:r>
              <a:rPr lang="pt-BR" sz="2000" dirty="0" smtClean="0"/>
              <a:t>?</a:t>
            </a:r>
          </a:p>
          <a:p>
            <a:pPr>
              <a:buFontTx/>
              <a:buChar char="-"/>
            </a:pPr>
            <a:r>
              <a:rPr lang="pt-BR" sz="2000" dirty="0" smtClean="0"/>
              <a:t> vamos ajustar um controlador PI? (lousa e simulador)</a:t>
            </a:r>
          </a:p>
          <a:p>
            <a:pPr>
              <a:buFontTx/>
              <a:buChar char="-"/>
            </a:pPr>
            <a:r>
              <a:rPr lang="pt-BR" sz="2000" dirty="0" smtClean="0"/>
              <a:t> onde se obtém 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(t) ??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192071" cy="32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74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obtém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800" i="1" baseline="-25000" dirty="0" err="1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pt-BR" sz="2800" dirty="0" smtClean="0">
                <a:cs typeface="Times New Roman" pitchFamily="18" charset="0"/>
              </a:rPr>
              <a:t>em fase com a tensão da rede?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75200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v(t) é normalizada pelo seu valor de pico</a:t>
            </a:r>
          </a:p>
          <a:p>
            <a:pPr>
              <a:buFontTx/>
              <a:buChar char="-"/>
            </a:pPr>
            <a:r>
              <a:rPr lang="pt-BR" sz="2000" dirty="0" smtClean="0"/>
              <a:t> resulta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de amplitude unitária em fase com v(t)</a:t>
            </a:r>
          </a:p>
          <a:p>
            <a:pPr>
              <a:buFontTx/>
              <a:buChar char="-"/>
            </a:pPr>
            <a:r>
              <a:rPr lang="pt-BR" sz="2000" dirty="0" smtClean="0"/>
              <a:t> geralmente se uma um </a:t>
            </a:r>
            <a:r>
              <a:rPr lang="pt-BR" sz="2000" dirty="0" err="1" smtClean="0"/>
              <a:t>Phase</a:t>
            </a:r>
            <a:r>
              <a:rPr lang="pt-BR" sz="2000" dirty="0" smtClean="0"/>
              <a:t> </a:t>
            </a:r>
            <a:r>
              <a:rPr lang="pt-BR" sz="2000" dirty="0" err="1" smtClean="0"/>
              <a:t>Locked</a:t>
            </a:r>
            <a:r>
              <a:rPr lang="pt-BR" sz="2000" dirty="0" smtClean="0"/>
              <a:t> Loop no lugar da divisão</a:t>
            </a:r>
          </a:p>
          <a:p>
            <a:pPr>
              <a:buFontTx/>
              <a:buChar char="-"/>
            </a:pPr>
            <a:r>
              <a:rPr lang="pt-BR" sz="2000" dirty="0" smtClean="0"/>
              <a:t> multiplica-se a </a:t>
            </a:r>
            <a:r>
              <a:rPr lang="pt-BR" sz="2000" dirty="0" err="1" smtClean="0"/>
              <a:t>senoide</a:t>
            </a:r>
            <a:r>
              <a:rPr lang="pt-BR" sz="2000" dirty="0" smtClean="0"/>
              <a:t> por </a:t>
            </a:r>
            <a:r>
              <a:rPr lang="pt-BR" sz="2000" dirty="0" err="1" smtClean="0"/>
              <a:t>Ipico</a:t>
            </a: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Como se obtém </a:t>
            </a:r>
            <a:r>
              <a:rPr lang="pt-BR" sz="2000" dirty="0" err="1" smtClean="0"/>
              <a:t>Ipico</a:t>
            </a:r>
            <a:r>
              <a:rPr lang="pt-BR" sz="2000" dirty="0" smtClean="0"/>
              <a:t>?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6854234" cy="32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75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define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Ipico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700808"/>
            <a:ext cx="861004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  a potência fornecida pelo inversor com as malhas de  </a:t>
            </a:r>
          </a:p>
          <a:p>
            <a:r>
              <a:rPr lang="pt-BR" sz="2400" dirty="0" smtClean="0"/>
              <a:t> e a de calculo de </a:t>
            </a:r>
            <a:r>
              <a:rPr lang="pt-BR" sz="2400" dirty="0" err="1" smtClean="0"/>
              <a:t>iref</a:t>
            </a:r>
            <a:r>
              <a:rPr lang="pt-BR" sz="2400" dirty="0" smtClean="0"/>
              <a:t> é dada por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os geradores de energia alternativa geralmente despacham </a:t>
            </a:r>
          </a:p>
          <a:p>
            <a:r>
              <a:rPr lang="pt-BR" sz="2400" dirty="0" smtClean="0"/>
              <a:t> pelo MPPT, ou seja a máxima potência        que conseguem;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Se                   a tensão </a:t>
            </a:r>
            <a:r>
              <a:rPr lang="pt-BR" sz="2400" dirty="0" err="1" smtClean="0"/>
              <a:t>Vcc</a:t>
            </a:r>
            <a:r>
              <a:rPr lang="pt-BR" sz="2400" dirty="0" smtClean="0"/>
              <a:t> aumentará, o que pode ser</a:t>
            </a:r>
          </a:p>
          <a:p>
            <a:r>
              <a:rPr lang="pt-BR" sz="2400" dirty="0" smtClean="0"/>
              <a:t> corrigido aumentando-se          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Isso se consegue com a malha de tensão mostrada em </a:t>
            </a:r>
          </a:p>
          <a:p>
            <a:r>
              <a:rPr lang="pt-BR" sz="2400" dirty="0" smtClean="0"/>
              <a:t> verde a seguir</a:t>
            </a:r>
            <a:endParaRPr lang="pt-BR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1331640" y="2636912"/>
          <a:ext cx="4203700" cy="812800"/>
        </p:xfrm>
        <a:graphic>
          <a:graphicData uri="http://schemas.openxmlformats.org/presentationml/2006/ole">
            <p:oleObj spid="_x0000_s217090" name="Equation" r:id="rId4" imgW="4203360" imgH="812520" progId="Equation.DSMT4">
              <p:embed/>
            </p:oleObj>
          </a:graphicData>
        </a:graphic>
      </p:graphicFrame>
      <p:graphicFrame>
        <p:nvGraphicFramePr>
          <p:cNvPr id="217091" name="Object 2"/>
          <p:cNvGraphicFramePr>
            <a:graphicFrameLocks noChangeAspect="1"/>
          </p:cNvGraphicFramePr>
          <p:nvPr/>
        </p:nvGraphicFramePr>
        <p:xfrm>
          <a:off x="6012160" y="3933056"/>
          <a:ext cx="457200" cy="431800"/>
        </p:xfrm>
        <a:graphic>
          <a:graphicData uri="http://schemas.openxmlformats.org/presentationml/2006/ole">
            <p:oleObj spid="_x0000_s217091" name="Equation" r:id="rId5" imgW="457200" imgH="431640" progId="Equation.DSMT4">
              <p:embed/>
            </p:oleObj>
          </a:graphicData>
        </a:graphic>
      </p:graphicFrame>
      <p:graphicFrame>
        <p:nvGraphicFramePr>
          <p:cNvPr id="217092" name="Object 2"/>
          <p:cNvGraphicFramePr>
            <a:graphicFrameLocks noChangeAspect="1"/>
          </p:cNvGraphicFramePr>
          <p:nvPr/>
        </p:nvGraphicFramePr>
        <p:xfrm>
          <a:off x="1331640" y="4653384"/>
          <a:ext cx="1181100" cy="431800"/>
        </p:xfrm>
        <a:graphic>
          <a:graphicData uri="http://schemas.openxmlformats.org/presentationml/2006/ole">
            <p:oleObj spid="_x0000_s217092" name="Equation" r:id="rId6" imgW="1180800" imgH="431640" progId="Equation.DSMT4">
              <p:embed/>
            </p:oleObj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4139952" y="5013176"/>
          <a:ext cx="520700" cy="431800"/>
        </p:xfrm>
        <a:graphic>
          <a:graphicData uri="http://schemas.openxmlformats.org/presentationml/2006/ole">
            <p:oleObj spid="_x0000_s217093" name="Equation" r:id="rId7" imgW="520560" imgH="431640" progId="Equation.DSMT4">
              <p:embed/>
            </p:oleObj>
          </a:graphicData>
        </a:graphic>
      </p:graphicFrame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76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Como se define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Ipico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?  </a:t>
            </a:r>
            <a:r>
              <a:rPr lang="pt-BR" sz="2800" dirty="0" smtClean="0">
                <a:cs typeface="Times New Roman" pitchFamily="18" charset="0"/>
              </a:rPr>
              <a:t>=&gt; Malha de regulação de </a:t>
            </a:r>
            <a:r>
              <a:rPr lang="pt-BR" sz="2800" dirty="0" err="1" smtClean="0">
                <a:cs typeface="Times New Roman" pitchFamily="18" charset="0"/>
              </a:rPr>
              <a:t>Vcc</a:t>
            </a:r>
            <a:endParaRPr lang="pt-BR" sz="28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755576" y="5013176"/>
            <a:ext cx="6293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 se </a:t>
            </a:r>
            <a:r>
              <a:rPr lang="pt-BR" sz="2000" dirty="0" err="1" smtClean="0"/>
              <a:t>Pger</a:t>
            </a:r>
            <a:r>
              <a:rPr lang="pt-BR" sz="2000" dirty="0" smtClean="0"/>
              <a:t> &gt; </a:t>
            </a:r>
            <a:r>
              <a:rPr lang="pt-BR" sz="2000" dirty="0" err="1" smtClean="0"/>
              <a:t>Pinv</a:t>
            </a:r>
            <a:r>
              <a:rPr lang="pt-BR" sz="2000" dirty="0" smtClean="0"/>
              <a:t>, </a:t>
            </a:r>
            <a:r>
              <a:rPr lang="pt-BR" sz="2000" dirty="0" err="1" smtClean="0"/>
              <a:t>Vcc</a:t>
            </a:r>
            <a:r>
              <a:rPr lang="pt-BR" sz="2000" dirty="0" smtClean="0"/>
              <a:t> aumenta,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fica negativo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Erro_vcc</a:t>
            </a:r>
            <a:r>
              <a:rPr lang="pt-BR" sz="2000" dirty="0" smtClean="0"/>
              <a:t> é multiplicado por -1, aumentando </a:t>
            </a:r>
            <a:r>
              <a:rPr lang="pt-BR" sz="2000" dirty="0" err="1" smtClean="0"/>
              <a:t>Ipico</a:t>
            </a:r>
            <a:r>
              <a:rPr lang="pt-BR" sz="2000" dirty="0" smtClean="0"/>
              <a:t> </a:t>
            </a:r>
          </a:p>
          <a:p>
            <a:pPr>
              <a:buFontTx/>
              <a:buChar char="-"/>
            </a:pPr>
            <a:r>
              <a:rPr lang="pt-BR" sz="2000" dirty="0" smtClean="0"/>
              <a:t> resulta em aumento de </a:t>
            </a:r>
            <a:r>
              <a:rPr lang="pt-BR" sz="2000" dirty="0" err="1" smtClean="0"/>
              <a:t>Pinv</a:t>
            </a:r>
            <a:r>
              <a:rPr lang="pt-BR" sz="2000" dirty="0" smtClean="0"/>
              <a:t> e </a:t>
            </a:r>
            <a:r>
              <a:rPr lang="pt-BR" sz="2000" dirty="0" err="1" smtClean="0"/>
              <a:t>Vcc</a:t>
            </a:r>
            <a:endParaRPr lang="pt-BR" sz="2000" dirty="0" smtClean="0"/>
          </a:p>
          <a:p>
            <a:pPr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16" y="1916832"/>
            <a:ext cx="8977076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77</a:t>
            </a:fld>
            <a:endParaRPr lang="pt-B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908720"/>
            <a:ext cx="8784976" cy="7200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800" dirty="0" smtClean="0"/>
              <a:t>B- Sistemas de armazenamento de energia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1916832"/>
            <a:ext cx="5044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/>
              <a:t> Baterias</a:t>
            </a:r>
          </a:p>
          <a:p>
            <a:pPr>
              <a:buFontTx/>
              <a:buChar char="-"/>
            </a:pPr>
            <a:r>
              <a:rPr lang="pt-BR" sz="2400" dirty="0" smtClean="0"/>
              <a:t> Indutor supercondutor</a:t>
            </a:r>
          </a:p>
          <a:p>
            <a:pPr>
              <a:buFontTx/>
              <a:buChar char="-"/>
            </a:pPr>
            <a:r>
              <a:rPr lang="pt-BR" sz="2400" dirty="0" smtClean="0"/>
              <a:t> supercapacitor</a:t>
            </a:r>
          </a:p>
          <a:p>
            <a:pPr>
              <a:buFontTx/>
              <a:buChar char="-"/>
            </a:pPr>
            <a:r>
              <a:rPr lang="pt-BR" sz="2400" dirty="0" smtClean="0"/>
              <a:t> volante de inércia</a:t>
            </a:r>
          </a:p>
          <a:p>
            <a:pPr>
              <a:buFontTx/>
              <a:buChar char="-"/>
            </a:pPr>
            <a:r>
              <a:rPr lang="pt-BR" sz="2400" dirty="0" smtClean="0"/>
              <a:t> usina hidroelétrica reversível, etc. 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4509120"/>
            <a:ext cx="50834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Princípio de funcionamento e controle &gt;&gt; Lousa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02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047923"/>
            <a:ext cx="7772400" cy="156368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Fonte de tensão: Implementação das chaves</a:t>
            </a:r>
            <a:endParaRPr lang="pt-BR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4" r="42349"/>
          <a:stretch>
            <a:fillRect/>
          </a:stretch>
        </p:blipFill>
        <p:spPr bwMode="auto">
          <a:xfrm>
            <a:off x="2627784" y="2420888"/>
            <a:ext cx="4407441" cy="24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6297" y="4725144"/>
            <a:ext cx="82670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Chaves na implementação como fonte de tensão: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</a:rPr>
              <a:t>Bidirecional em corrente e unidirecional em tensão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71" r="4073" b="16307"/>
          <a:stretch>
            <a:fillRect/>
          </a:stretch>
        </p:blipFill>
        <p:spPr bwMode="auto">
          <a:xfrm>
            <a:off x="251520" y="2492896"/>
            <a:ext cx="26642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31973" y="5787261"/>
            <a:ext cx="7340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</a:rPr>
              <a:t>Ainda vamos conversar mais sobre chaves!!!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11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FC35-0540-4722-B917-462E67766EEB}" type="slidenum">
              <a:rPr lang="pt-BR"/>
              <a:pPr/>
              <a:t>9</a:t>
            </a:fld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011405"/>
            <a:ext cx="8964488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400" dirty="0" smtClean="0"/>
              <a:t>Como obter uma tensão senoidal???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Operação com Modulação em Largura de Pulso =&gt; PWM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6" name="AutoShape 3"/>
          <p:cNvSpPr txBox="1">
            <a:spLocks noChangeAspect="1" noChangeArrowheads="1"/>
          </p:cNvSpPr>
          <p:nvPr/>
        </p:nvSpPr>
        <p:spPr>
          <a:xfrm>
            <a:off x="1066800" y="5777355"/>
            <a:ext cx="71628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pt-BR" sz="1800" b="1" dirty="0" err="1" smtClean="0">
                <a:solidFill>
                  <a:srgbClr val="C00000"/>
                </a:solidFill>
              </a:rPr>
              <a:t>Vref</a:t>
            </a:r>
            <a:r>
              <a:rPr lang="pt-BR" sz="1800" dirty="0" smtClean="0"/>
              <a:t>: </a:t>
            </a:r>
            <a:r>
              <a:rPr lang="pt-BR" sz="1800" dirty="0" smtClean="0">
                <a:solidFill>
                  <a:srgbClr val="FF0000"/>
                </a:solidFill>
              </a:rPr>
              <a:t>tensão desejada na saída do conversor</a:t>
            </a:r>
          </a:p>
          <a:p>
            <a:pPr lvl="1"/>
            <a:r>
              <a:rPr lang="pt-BR" sz="1800" b="1" dirty="0" smtClean="0">
                <a:solidFill>
                  <a:srgbClr val="333399"/>
                </a:solidFill>
              </a:rPr>
              <a:t>                                          </a:t>
            </a:r>
            <a:r>
              <a:rPr lang="pt-BR" sz="1800" b="1" dirty="0" err="1" smtClean="0">
                <a:solidFill>
                  <a:srgbClr val="333399"/>
                </a:solidFill>
              </a:rPr>
              <a:t>Vc</a:t>
            </a:r>
            <a:r>
              <a:rPr lang="pt-BR" sz="1800" b="1" dirty="0" smtClean="0">
                <a:solidFill>
                  <a:srgbClr val="333399"/>
                </a:solidFill>
              </a:rPr>
              <a:t>:  </a:t>
            </a:r>
            <a:r>
              <a:rPr lang="pt-BR" sz="1800" dirty="0" smtClean="0">
                <a:solidFill>
                  <a:srgbClr val="333399"/>
                </a:solidFill>
              </a:rPr>
              <a:t>Tensão na saída do conversor</a:t>
            </a:r>
            <a:endParaRPr lang="pt-BR" sz="1800" dirty="0">
              <a:solidFill>
                <a:srgbClr val="333399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43" t="8523" r="9506" b="15346"/>
          <a:stretch>
            <a:fillRect/>
          </a:stretch>
        </p:blipFill>
        <p:spPr bwMode="auto">
          <a:xfrm>
            <a:off x="619125" y="1988840"/>
            <a:ext cx="80581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V="1">
            <a:off x="2411760" y="2492896"/>
            <a:ext cx="648072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6876256" y="4581128"/>
            <a:ext cx="720080" cy="158417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427984" y="3429000"/>
            <a:ext cx="35419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-</a:t>
            </a:r>
            <a:r>
              <a:rPr lang="pt-BR" sz="2400" b="1" dirty="0" err="1" smtClean="0"/>
              <a:t>Vd</a:t>
            </a:r>
            <a:r>
              <a:rPr lang="pt-BR" sz="2400" b="1" dirty="0" smtClean="0"/>
              <a:t>&lt;Pico de </a:t>
            </a:r>
            <a:r>
              <a:rPr lang="pt-BR" sz="2400" b="1" dirty="0" err="1" smtClean="0"/>
              <a:t>Vref</a:t>
            </a:r>
            <a:r>
              <a:rPr lang="pt-BR" sz="2400" b="1" dirty="0" smtClean="0"/>
              <a:t>&lt; +</a:t>
            </a:r>
            <a:r>
              <a:rPr lang="pt-BR" sz="2400" b="1" dirty="0" err="1" smtClean="0"/>
              <a:t>Vd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1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1484235" y="6518275"/>
            <a:ext cx="6336704" cy="339725"/>
          </a:xfrm>
        </p:spPr>
        <p:txBody>
          <a:bodyPr/>
          <a:lstStyle/>
          <a:p>
            <a:pPr algn="ctr"/>
            <a:r>
              <a:rPr lang="pt-BR" sz="1200" dirty="0" smtClean="0">
                <a:latin typeface="CopprplGoth BT" pitchFamily="34" charset="0"/>
              </a:rPr>
              <a:t>LEP – </a:t>
            </a:r>
            <a:r>
              <a:rPr lang="pt-BR" sz="1200" dirty="0" err="1" smtClean="0">
                <a:latin typeface="CopprplGoth BT" pitchFamily="34" charset="0"/>
              </a:rPr>
              <a:t>Lab</a:t>
            </a:r>
            <a:r>
              <a:rPr lang="pt-BR" sz="1200" dirty="0" smtClean="0">
                <a:latin typeface="CopprplGoth BT" pitchFamily="34" charset="0"/>
              </a:rPr>
              <a:t> de  Eletrônica de Potência  - PEA-EPUSP</a:t>
            </a:r>
            <a:endParaRPr lang="pt-BR" sz="1200" dirty="0"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9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14904</TotalTime>
  <Words>3144</Words>
  <Application>Microsoft Office PowerPoint</Application>
  <PresentationFormat>Apresentação na tela (4:3)</PresentationFormat>
  <Paragraphs>617</Paragraphs>
  <Slides>77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6</vt:i4>
      </vt:variant>
      <vt:variant>
        <vt:lpstr>Títulos de slides</vt:lpstr>
      </vt:variant>
      <vt:variant>
        <vt:i4>77</vt:i4>
      </vt:variant>
    </vt:vector>
  </HeadingPairs>
  <TitlesOfParts>
    <vt:vector size="84" baseType="lpstr">
      <vt:lpstr>Design padrão</vt:lpstr>
      <vt:lpstr>Documento</vt:lpstr>
      <vt:lpstr>Document</vt:lpstr>
      <vt:lpstr>Figura</vt:lpstr>
      <vt:lpstr>Picture</vt:lpstr>
      <vt:lpstr>Visio</vt:lpstr>
      <vt:lpstr>Equation</vt:lpstr>
      <vt:lpstr>Inversores: funcionamento e sua aplicação em sistemas de geração e de armazenamento de energia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>Escola Politécnica da Universidade de São Paulo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 Komatsu</dc:creator>
  <cp:lastModifiedBy>aaa</cp:lastModifiedBy>
  <cp:revision>242</cp:revision>
  <dcterms:created xsi:type="dcterms:W3CDTF">2007-09-05T16:29:17Z</dcterms:created>
  <dcterms:modified xsi:type="dcterms:W3CDTF">2018-10-05T00:12:42Z</dcterms:modified>
</cp:coreProperties>
</file>