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73" r:id="rId14"/>
    <p:sldId id="274" r:id="rId15"/>
    <p:sldId id="267" r:id="rId16"/>
    <p:sldId id="269" r:id="rId17"/>
    <p:sldId id="270" r:id="rId18"/>
    <p:sldId id="271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1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96DFF08F-DC6B-4601-B491-B0F83F6DD2DA}" type="datetimeFigureOut">
              <a:rPr lang="en-US" dirty="0"/>
              <a:pPr/>
              <a:t>8/1/2018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8/1/2018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8/1/2018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8/1/2018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1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96DFF08F-DC6B-4601-B491-B0F83F6DD2DA}" type="datetimeFigureOut">
              <a:rPr lang="en-US" dirty="0"/>
              <a:pPr/>
              <a:t>8/1/2018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A0FC9-A36D-4A00-9CAF-A045C3D8C49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Topics in research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C0EE6F-EA0D-4C55-B84C-09F656ECF08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Dr John Corbett</a:t>
            </a:r>
          </a:p>
          <a:p>
            <a:r>
              <a:rPr lang="en-GB" dirty="0"/>
              <a:t>USP-CAPES International Fellow</a:t>
            </a:r>
          </a:p>
        </p:txBody>
      </p:sp>
    </p:spTree>
    <p:extLst>
      <p:ext uri="{BB962C8B-B14F-4D97-AF65-F5344CB8AC3E}">
        <p14:creationId xmlns:p14="http://schemas.microsoft.com/office/powerpoint/2010/main" val="16749841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8EE3D-1385-42F4-83E9-9E8DA6032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Linguistic landscapes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382CFF-CEC1-4605-9090-0E5F3C3650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Linguistic landscape (LL) is the study of…</a:t>
            </a:r>
          </a:p>
          <a:p>
            <a:endParaRPr lang="en-GB" dirty="0"/>
          </a:p>
          <a:p>
            <a:r>
              <a:rPr lang="en-GB" dirty="0"/>
              <a:t>“the scene where the public space is symbolically constructed. […] The means of this construction are the marking of objects – material and immaterial – with linguistic tokens.”</a:t>
            </a:r>
          </a:p>
          <a:p>
            <a:r>
              <a:rPr lang="en-GB" dirty="0"/>
              <a:t>Ben Rafael, </a:t>
            </a:r>
            <a:r>
              <a:rPr lang="en-GB" dirty="0" err="1"/>
              <a:t>Shohamy</a:t>
            </a:r>
            <a:r>
              <a:rPr lang="en-GB" dirty="0"/>
              <a:t> &amp; </a:t>
            </a:r>
            <a:r>
              <a:rPr lang="en-GB" dirty="0" err="1"/>
              <a:t>Barni</a:t>
            </a:r>
            <a:r>
              <a:rPr lang="en-GB" dirty="0"/>
              <a:t>, 2010, xi.</a:t>
            </a:r>
          </a:p>
        </p:txBody>
      </p:sp>
    </p:spTree>
    <p:extLst>
      <p:ext uri="{BB962C8B-B14F-4D97-AF65-F5344CB8AC3E}">
        <p14:creationId xmlns:p14="http://schemas.microsoft.com/office/powerpoint/2010/main" val="40394117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7CB7E-49C6-4896-9782-C8113D3A5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 and around </a:t>
            </a:r>
            <a:r>
              <a:rPr lang="en-GB" dirty="0" err="1"/>
              <a:t>sao</a:t>
            </a:r>
            <a:r>
              <a:rPr lang="en-GB" dirty="0"/>
              <a:t> </a:t>
            </a:r>
            <a:r>
              <a:rPr lang="en-GB" dirty="0" err="1"/>
              <a:t>paulo</a:t>
            </a:r>
            <a:endParaRPr lang="en-GB" dirty="0"/>
          </a:p>
        </p:txBody>
      </p:sp>
      <p:pic>
        <p:nvPicPr>
          <p:cNvPr id="5" name="Content Placeholder 4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65E9475E-85CC-424C-9041-7EEF3C0D9B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7853" y="1820826"/>
            <a:ext cx="2727678" cy="1711338"/>
          </a:xfrm>
        </p:spPr>
      </p:pic>
      <p:pic>
        <p:nvPicPr>
          <p:cNvPr id="7" name="Picture 6" descr="A sign on the side of a building&#10;&#10;Description generated with very high confidence">
            <a:extLst>
              <a:ext uri="{FF2B5EF4-FFF2-40B4-BE49-F238E27FC236}">
                <a16:creationId xmlns:a16="http://schemas.microsoft.com/office/drawing/2014/main" id="{B5790968-9AC5-4847-B0DC-D2A189E26C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9255" y="1788244"/>
            <a:ext cx="2755302" cy="17113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104F15-5EC0-42C9-8FB2-00E6E53F13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5368" y="1788244"/>
            <a:ext cx="2368671" cy="1776503"/>
          </a:xfrm>
          <a:prstGeom prst="rect">
            <a:avLst/>
          </a:prstGeom>
        </p:spPr>
      </p:pic>
      <p:pic>
        <p:nvPicPr>
          <p:cNvPr id="10" name="Picture 9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DB8FF346-4166-4A8B-94CF-B40B7DA520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595941"/>
            <a:ext cx="4338231" cy="29789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15754F-A583-4BE8-9A87-D4D8D064B8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2239" y="3595941"/>
            <a:ext cx="3971925" cy="297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9606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5606F-3E04-4CFE-83B7-B666B6181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Further afield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03988DD-6007-45CE-9C70-148E60CF16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Singapore, 2016                   Joao Pessoa 2011                   Kuala Lumpur 2007	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AE6079-D787-44E2-971F-24CA50EE5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825" y="2780757"/>
            <a:ext cx="3694003" cy="2464227"/>
          </a:xfrm>
          <a:prstGeom prst="rect">
            <a:avLst/>
          </a:prstGeom>
        </p:spPr>
      </p:pic>
      <p:pic>
        <p:nvPicPr>
          <p:cNvPr id="4" name="Picture 3" descr="A sign on the side of a building&#10;&#10;Description generated with very high confidence">
            <a:extLst>
              <a:ext uri="{FF2B5EF4-FFF2-40B4-BE49-F238E27FC236}">
                <a16:creationId xmlns:a16="http://schemas.microsoft.com/office/drawing/2014/main" id="{2C94C1E1-F411-47F6-80CD-F44CCBABB4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4745" y="2780757"/>
            <a:ext cx="3285635" cy="2464227"/>
          </a:xfrm>
          <a:prstGeom prst="rect">
            <a:avLst/>
          </a:prstGeom>
        </p:spPr>
      </p:pic>
      <p:pic>
        <p:nvPicPr>
          <p:cNvPr id="6" name="Picture 5" descr="A sign on the side of a building&#10;&#10;Description generated with very high confidence">
            <a:extLst>
              <a:ext uri="{FF2B5EF4-FFF2-40B4-BE49-F238E27FC236}">
                <a16:creationId xmlns:a16="http://schemas.microsoft.com/office/drawing/2014/main" id="{95CA6860-5A01-47FF-BD1E-9A81B5BDA1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2236" y="2780757"/>
            <a:ext cx="3285636" cy="246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9534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4A85A-F44A-4EEF-85A7-58BA51452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Further afield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C2E51D-5191-4C19-977C-40176948C0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7" y="2256919"/>
            <a:ext cx="9720071" cy="4023360"/>
          </a:xfrm>
        </p:spPr>
        <p:txBody>
          <a:bodyPr/>
          <a:lstStyle/>
          <a:p>
            <a:r>
              <a:rPr lang="en-GB" dirty="0"/>
              <a:t>Poznan, Poland, 2006                      Manila, 2008                      Macau 2011</a:t>
            </a:r>
          </a:p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833F4D-3745-489E-8D5E-3014F6FB4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254" y="2913630"/>
            <a:ext cx="3302065" cy="2476549"/>
          </a:xfrm>
          <a:prstGeom prst="rect">
            <a:avLst/>
          </a:prstGeom>
        </p:spPr>
      </p:pic>
      <p:pic>
        <p:nvPicPr>
          <p:cNvPr id="11" name="Picture 10" descr="A sign on the side of the street&#10;&#10;Description generated with very high confidence">
            <a:extLst>
              <a:ext uri="{FF2B5EF4-FFF2-40B4-BE49-F238E27FC236}">
                <a16:creationId xmlns:a16="http://schemas.microsoft.com/office/drawing/2014/main" id="{846A70CB-49F9-4F9D-A158-C0F55CF3C3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2370" y="3018103"/>
            <a:ext cx="3450957" cy="2588218"/>
          </a:xfrm>
          <a:prstGeom prst="rect">
            <a:avLst/>
          </a:prstGeom>
        </p:spPr>
      </p:pic>
      <p:pic>
        <p:nvPicPr>
          <p:cNvPr id="13" name="Picture 12" descr="A sign on the side of a building&#10;&#10;Description generated with very high confidence">
            <a:extLst>
              <a:ext uri="{FF2B5EF4-FFF2-40B4-BE49-F238E27FC236}">
                <a16:creationId xmlns:a16="http://schemas.microsoft.com/office/drawing/2014/main" id="{B25BDD22-A259-4950-901B-AF4138611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3191" y="2886205"/>
            <a:ext cx="3727555" cy="2795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0226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099CA-055B-49D0-AD05-9E8073D62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Who’s on top?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CCAF4C-01D3-4B1B-9787-58BDA9B8E6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University of Macau New Campus 2014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3BCFB8-8B8D-478B-81AF-0A8F3D3A2B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56" r="3936"/>
          <a:stretch/>
        </p:blipFill>
        <p:spPr>
          <a:xfrm>
            <a:off x="6235908" y="541145"/>
            <a:ext cx="3507700" cy="602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2670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650FA-B53E-4BC1-867F-1B189BAA2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General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CEC13E-4A89-4436-AE34-A10F819DBC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dirty="0"/>
              <a:t>How is the public space linguistically/symbolically </a:t>
            </a:r>
            <a:r>
              <a:rPr lang="en-GB" dirty="0">
                <a:solidFill>
                  <a:srgbClr val="FF0000"/>
                </a:solidFill>
              </a:rPr>
              <a:t>constructed</a:t>
            </a:r>
            <a:r>
              <a:rPr lang="en-GB" dirty="0"/>
              <a:t>?</a:t>
            </a:r>
          </a:p>
          <a:p>
            <a:r>
              <a:rPr lang="en-GB" dirty="0"/>
              <a:t>What is the </a:t>
            </a:r>
            <a:r>
              <a:rPr lang="en-GB" dirty="0">
                <a:solidFill>
                  <a:srgbClr val="FF0000"/>
                </a:solidFill>
              </a:rPr>
              <a:t>interplay</a:t>
            </a:r>
            <a:r>
              <a:rPr lang="en-GB" dirty="0"/>
              <a:t> between the languages on display?</a:t>
            </a:r>
          </a:p>
          <a:p>
            <a:r>
              <a:rPr lang="en-GB" dirty="0"/>
              <a:t>How do the languages mediate </a:t>
            </a:r>
            <a:r>
              <a:rPr lang="en-GB" dirty="0">
                <a:solidFill>
                  <a:srgbClr val="FF0000"/>
                </a:solidFill>
              </a:rPr>
              <a:t>power</a:t>
            </a:r>
            <a:r>
              <a:rPr lang="en-GB" dirty="0"/>
              <a:t>? (institutional, linguistic, economic…?)</a:t>
            </a:r>
          </a:p>
          <a:p>
            <a:r>
              <a:rPr lang="en-GB" dirty="0"/>
              <a:t>How do the languages attract/serve viewers’ </a:t>
            </a:r>
            <a:r>
              <a:rPr lang="en-GB" dirty="0">
                <a:solidFill>
                  <a:srgbClr val="FF0000"/>
                </a:solidFill>
              </a:rPr>
              <a:t>interests</a:t>
            </a:r>
            <a:r>
              <a:rPr lang="en-GB" dirty="0"/>
              <a:t> (</a:t>
            </a:r>
            <a:r>
              <a:rPr lang="en-GB" dirty="0" err="1"/>
              <a:t>eg</a:t>
            </a:r>
            <a:r>
              <a:rPr lang="en-GB" dirty="0"/>
              <a:t> advertising/public service?)</a:t>
            </a:r>
          </a:p>
          <a:p>
            <a:r>
              <a:rPr lang="en-GB" dirty="0"/>
              <a:t>How do the languages on display help construct viewers’ </a:t>
            </a:r>
            <a:r>
              <a:rPr lang="en-GB" dirty="0">
                <a:solidFill>
                  <a:srgbClr val="FF0000"/>
                </a:solidFill>
              </a:rPr>
              <a:t>identity</a:t>
            </a:r>
            <a:r>
              <a:rPr lang="en-GB" dirty="0"/>
              <a:t>?</a:t>
            </a:r>
          </a:p>
          <a:p>
            <a:r>
              <a:rPr lang="en-GB" dirty="0"/>
              <a:t>How do the viewers </a:t>
            </a:r>
            <a:r>
              <a:rPr lang="en-GB" dirty="0">
                <a:solidFill>
                  <a:srgbClr val="FF0000"/>
                </a:solidFill>
              </a:rPr>
              <a:t>interpret</a:t>
            </a:r>
            <a:r>
              <a:rPr lang="en-GB" dirty="0"/>
              <a:t> the languages on display?</a:t>
            </a:r>
          </a:p>
          <a:p>
            <a:endParaRPr lang="en-GB" dirty="0"/>
          </a:p>
          <a:p>
            <a:r>
              <a:rPr lang="en-GB" i="1" dirty="0"/>
              <a:t>What kinds of </a:t>
            </a:r>
            <a:r>
              <a:rPr lang="en-GB" i="1" dirty="0">
                <a:solidFill>
                  <a:srgbClr val="FF0000"/>
                </a:solidFill>
              </a:rPr>
              <a:t>evidence</a:t>
            </a:r>
            <a:r>
              <a:rPr lang="en-GB" i="1" dirty="0"/>
              <a:t> would help answer these questions?</a:t>
            </a:r>
          </a:p>
          <a:p>
            <a:r>
              <a:rPr lang="en-GB" i="1" dirty="0"/>
              <a:t>What kind of </a:t>
            </a:r>
            <a:r>
              <a:rPr lang="en-GB" i="1" dirty="0">
                <a:solidFill>
                  <a:srgbClr val="FF0000"/>
                </a:solidFill>
              </a:rPr>
              <a:t>methods</a:t>
            </a:r>
            <a:r>
              <a:rPr lang="en-GB" i="1" dirty="0"/>
              <a:t> would you use to analyse the evidence?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23189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B565B-732F-4EE4-B94F-D44B55706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Beginnings…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A5CA0D-863E-40CA-ABC9-650BD6C19E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What kind of sites in SP (or around SP) would you be interested in investigating? What kind of languages would you expect to find?</a:t>
            </a:r>
          </a:p>
        </p:txBody>
      </p:sp>
    </p:spTree>
    <p:extLst>
      <p:ext uri="{BB962C8B-B14F-4D97-AF65-F5344CB8AC3E}">
        <p14:creationId xmlns:p14="http://schemas.microsoft.com/office/powerpoint/2010/main" val="26036459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B565B-732F-4EE4-B94F-D44B55706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Beginnings…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A5CA0D-863E-40CA-ABC9-650BD6C19E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10555575" cy="4023360"/>
          </a:xfrm>
        </p:spPr>
        <p:txBody>
          <a:bodyPr>
            <a:normAutofit lnSpcReduction="10000"/>
          </a:bodyPr>
          <a:lstStyle/>
          <a:p>
            <a:r>
              <a:rPr lang="en-GB" sz="2800" dirty="0"/>
              <a:t>What kind of sites in SP (or around SP) would you be interested in investigating? What kind of languages would you expect to find?</a:t>
            </a:r>
          </a:p>
          <a:p>
            <a:endParaRPr lang="en-GB" sz="2800" dirty="0"/>
          </a:p>
          <a:p>
            <a:pPr lvl="2"/>
            <a:r>
              <a:rPr lang="en-GB" sz="2000" dirty="0"/>
              <a:t>A shopping centre					A tourist area (</a:t>
            </a:r>
            <a:r>
              <a:rPr lang="en-GB" sz="2000" dirty="0" err="1"/>
              <a:t>Ibirapuera</a:t>
            </a:r>
            <a:r>
              <a:rPr lang="en-GB" sz="2000" dirty="0"/>
              <a:t>)</a:t>
            </a:r>
          </a:p>
          <a:p>
            <a:pPr lvl="2"/>
            <a:r>
              <a:rPr lang="en-GB" sz="2000" dirty="0"/>
              <a:t>A language school					A museum/gallery</a:t>
            </a:r>
          </a:p>
          <a:p>
            <a:pPr lvl="2"/>
            <a:r>
              <a:rPr lang="en-GB" sz="2000" dirty="0"/>
              <a:t>USP (or parts of it)					A church</a:t>
            </a:r>
          </a:p>
          <a:p>
            <a:pPr lvl="2"/>
            <a:r>
              <a:rPr lang="en-GB" sz="2000" dirty="0"/>
              <a:t>A particular region (</a:t>
            </a:r>
            <a:r>
              <a:rPr lang="en-GB" sz="2000" dirty="0" err="1"/>
              <a:t>eg</a:t>
            </a:r>
            <a:r>
              <a:rPr lang="en-GB" sz="2000" dirty="0"/>
              <a:t> </a:t>
            </a:r>
            <a:r>
              <a:rPr lang="en-GB" sz="2000" dirty="0" err="1"/>
              <a:t>Liberdades</a:t>
            </a:r>
            <a:r>
              <a:rPr lang="en-GB" sz="2000" dirty="0"/>
              <a:t>, downtown)		A football stadium</a:t>
            </a:r>
          </a:p>
          <a:p>
            <a:pPr lvl="2"/>
            <a:r>
              <a:rPr lang="en-GB" sz="2000" dirty="0"/>
              <a:t>A particular store (FNAC, </a:t>
            </a:r>
            <a:r>
              <a:rPr lang="en-GB" sz="2000" dirty="0" err="1"/>
              <a:t>Livraria</a:t>
            </a:r>
            <a:r>
              <a:rPr lang="en-GB" sz="2000" dirty="0"/>
              <a:t> </a:t>
            </a:r>
            <a:r>
              <a:rPr lang="en-GB" sz="2000" dirty="0" err="1"/>
              <a:t>Cultura</a:t>
            </a:r>
            <a:r>
              <a:rPr lang="en-GB" sz="2000" dirty="0"/>
              <a:t>)		A street (Teodoro Sampaio)</a:t>
            </a:r>
          </a:p>
          <a:p>
            <a:pPr lvl="2"/>
            <a:r>
              <a:rPr lang="en-GB" sz="2000" dirty="0"/>
              <a:t>Graffiti tours (</a:t>
            </a:r>
            <a:r>
              <a:rPr lang="en-GB" sz="2000" dirty="0" err="1"/>
              <a:t>eg</a:t>
            </a:r>
            <a:r>
              <a:rPr lang="en-GB" sz="2000" dirty="0"/>
              <a:t> Vila </a:t>
            </a:r>
            <a:r>
              <a:rPr lang="en-GB" sz="2000" dirty="0" err="1"/>
              <a:t>Madalena</a:t>
            </a:r>
            <a:r>
              <a:rPr lang="en-GB" sz="2000" dirty="0"/>
              <a:t>)</a:t>
            </a:r>
          </a:p>
          <a:p>
            <a:pPr lvl="2"/>
            <a:endParaRPr lang="en-GB" sz="2000" dirty="0"/>
          </a:p>
          <a:p>
            <a:pPr lvl="2"/>
            <a:r>
              <a:rPr lang="en-GB" sz="2000" i="1" dirty="0"/>
              <a:t>etc etc </a:t>
            </a:r>
            <a:r>
              <a:rPr lang="en-GB" sz="2000" i="1" dirty="0" err="1"/>
              <a:t>etc</a:t>
            </a:r>
            <a:r>
              <a:rPr lang="en-GB" sz="2000" dirty="0"/>
              <a:t>			</a:t>
            </a:r>
          </a:p>
        </p:txBody>
      </p:sp>
    </p:spTree>
    <p:extLst>
      <p:ext uri="{BB962C8B-B14F-4D97-AF65-F5344CB8AC3E}">
        <p14:creationId xmlns:p14="http://schemas.microsoft.com/office/powerpoint/2010/main" val="1713082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D9344-C0FF-43CF-A9B9-FD9353559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Your mission…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9F37A-87D4-494A-B440-79769F1D36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1. Buy the notebook.</a:t>
            </a:r>
          </a:p>
          <a:p>
            <a:pPr lvl="1"/>
            <a:r>
              <a:rPr lang="en-GB" dirty="0"/>
              <a:t>Start looking around and taking notes of interesting signs, official &amp; unofficial.</a:t>
            </a:r>
          </a:p>
          <a:p>
            <a:pPr lvl="1"/>
            <a:r>
              <a:rPr lang="en-GB" dirty="0"/>
              <a:t>Note your thoughts, comments, questions, feelings.</a:t>
            </a:r>
          </a:p>
          <a:p>
            <a:r>
              <a:rPr lang="en-GB" dirty="0"/>
              <a:t>2. Read the first coursework article. </a:t>
            </a:r>
          </a:p>
          <a:p>
            <a:r>
              <a:rPr lang="en-GB" dirty="0"/>
              <a:t>3. Write c.200 words about your observations, reading, thoughts &amp; expectations in the </a:t>
            </a:r>
            <a:r>
              <a:rPr lang="en-GB" dirty="0" err="1"/>
              <a:t>moodle</a:t>
            </a:r>
            <a:r>
              <a:rPr lang="en-GB" dirty="0"/>
              <a:t> blog by next Sunday.</a:t>
            </a:r>
          </a:p>
          <a:p>
            <a:r>
              <a:rPr lang="en-GB" dirty="0"/>
              <a:t>4. Come to class on Monday next, ready to discuss the article and also to talk about your initial ideas for your own fieldwork.</a:t>
            </a:r>
          </a:p>
        </p:txBody>
      </p:sp>
    </p:spTree>
    <p:extLst>
      <p:ext uri="{BB962C8B-B14F-4D97-AF65-F5344CB8AC3E}">
        <p14:creationId xmlns:p14="http://schemas.microsoft.com/office/powerpoint/2010/main" val="39944542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39115-1B28-4CCA-9B7E-B10DD6C18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Introductory session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5FFF1-B5FE-432C-A732-A079B662B3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1. Getting to know you</a:t>
            </a:r>
          </a:p>
          <a:p>
            <a:r>
              <a:rPr lang="en-GB" dirty="0"/>
              <a:t>2. Explanation of the course structure, aims &amp; expectations</a:t>
            </a:r>
          </a:p>
          <a:p>
            <a:r>
              <a:rPr lang="en-GB" dirty="0"/>
              <a:t>3. Introduction to ethnographic practices</a:t>
            </a:r>
          </a:p>
          <a:p>
            <a:r>
              <a:rPr lang="en-GB" dirty="0"/>
              <a:t>4. Introduction to linguistic landscapes as a research area</a:t>
            </a:r>
          </a:p>
          <a:p>
            <a:r>
              <a:rPr lang="en-GB" dirty="0"/>
              <a:t>5. Tasks for next week</a:t>
            </a:r>
          </a:p>
        </p:txBody>
      </p:sp>
    </p:spTree>
    <p:extLst>
      <p:ext uri="{BB962C8B-B14F-4D97-AF65-F5344CB8AC3E}">
        <p14:creationId xmlns:p14="http://schemas.microsoft.com/office/powerpoint/2010/main" val="4162967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3561D-DD1C-49E4-B7AC-1FB48C51E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1. Getting to know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985243-DED8-423C-9A10-8AED6DCC7B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1. Year of study</a:t>
            </a:r>
          </a:p>
          <a:p>
            <a:r>
              <a:rPr lang="en-GB" dirty="0"/>
              <a:t>2.  Subjects studied so far</a:t>
            </a:r>
          </a:p>
          <a:p>
            <a:r>
              <a:rPr lang="en-GB" dirty="0"/>
              <a:t>3. Experience of linguistic (or other research)</a:t>
            </a:r>
          </a:p>
          <a:p>
            <a:r>
              <a:rPr lang="en-GB" dirty="0"/>
              <a:t>4. Attitude to writing</a:t>
            </a:r>
          </a:p>
          <a:p>
            <a:r>
              <a:rPr lang="en-GB" dirty="0"/>
              <a:t>5. Attitude to collaboration and group assessment</a:t>
            </a:r>
          </a:p>
          <a:p>
            <a:r>
              <a:rPr lang="en-GB" dirty="0"/>
              <a:t>6. Where do you live?</a:t>
            </a:r>
          </a:p>
          <a:p>
            <a:r>
              <a:rPr lang="en-GB" dirty="0"/>
              <a:t>7. Do you work as well as study?</a:t>
            </a:r>
          </a:p>
          <a:p>
            <a:r>
              <a:rPr lang="en-GB" dirty="0"/>
              <a:t>8. Are you a native of SP (the capital)?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27CBD1-1766-4B0C-ACF8-604F4E896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555" y="1335024"/>
            <a:ext cx="3790394" cy="435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2105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49099-19D4-42EA-8D1D-564865688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900120" cy="1499616"/>
          </a:xfrm>
        </p:spPr>
        <p:txBody>
          <a:bodyPr>
            <a:normAutofit/>
          </a:bodyPr>
          <a:lstStyle/>
          <a:p>
            <a:r>
              <a:rPr lang="en-GB" sz="3600" dirty="0"/>
              <a:t>2. Explanation of the course </a:t>
            </a:r>
            <a:r>
              <a:rPr lang="en-GB" sz="3600" dirty="0">
                <a:solidFill>
                  <a:srgbClr val="FF0000"/>
                </a:solidFill>
              </a:rPr>
              <a:t>structure</a:t>
            </a:r>
            <a:r>
              <a:rPr lang="en-GB" sz="3600" dirty="0"/>
              <a:t>, aims &amp; expectations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263EE-392C-4980-9866-0103C6CB80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1. This is an experiential course. We will learn about research by doing some.</a:t>
            </a:r>
          </a:p>
          <a:p>
            <a:endParaRPr lang="en-GB" dirty="0"/>
          </a:p>
          <a:p>
            <a:r>
              <a:rPr lang="en-GB" dirty="0"/>
              <a:t>2. The course will involve us all participating in </a:t>
            </a:r>
          </a:p>
          <a:p>
            <a:pPr lvl="1"/>
            <a:r>
              <a:rPr lang="en-GB" dirty="0"/>
              <a:t>literature review</a:t>
            </a:r>
          </a:p>
          <a:p>
            <a:pPr lvl="1"/>
            <a:r>
              <a:rPr lang="en-GB" dirty="0"/>
              <a:t>developing research questions in relation to the research literature</a:t>
            </a:r>
          </a:p>
          <a:p>
            <a:pPr lvl="1"/>
            <a:r>
              <a:rPr lang="en-GB" dirty="0"/>
              <a:t>gathering, analysing &amp; discussing data</a:t>
            </a:r>
          </a:p>
          <a:p>
            <a:pPr lvl="1"/>
            <a:r>
              <a:rPr lang="en-GB" dirty="0"/>
              <a:t>workshopping it, presenting it, writing it up, and peer editing it</a:t>
            </a:r>
          </a:p>
          <a:p>
            <a:pPr lvl="1"/>
            <a:r>
              <a:rPr lang="en-GB" dirty="0"/>
              <a:t>polishing it until it is in a publishable format</a:t>
            </a:r>
          </a:p>
        </p:txBody>
      </p:sp>
    </p:spTree>
    <p:extLst>
      <p:ext uri="{BB962C8B-B14F-4D97-AF65-F5344CB8AC3E}">
        <p14:creationId xmlns:p14="http://schemas.microsoft.com/office/powerpoint/2010/main" val="28265511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49099-19D4-42EA-8D1D-564865688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900120" cy="1499616"/>
          </a:xfrm>
        </p:spPr>
        <p:txBody>
          <a:bodyPr>
            <a:normAutofit/>
          </a:bodyPr>
          <a:lstStyle/>
          <a:p>
            <a:r>
              <a:rPr lang="en-GB" sz="3600" dirty="0"/>
              <a:t>2. Explanation of the course structure, </a:t>
            </a:r>
            <a:r>
              <a:rPr lang="en-GB" sz="3600" dirty="0">
                <a:solidFill>
                  <a:srgbClr val="FF0000"/>
                </a:solidFill>
              </a:rPr>
              <a:t>aims</a:t>
            </a:r>
            <a:r>
              <a:rPr lang="en-GB" sz="3600" dirty="0"/>
              <a:t> &amp; expectations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263EE-392C-4980-9866-0103C6CB80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3. The methodology we’ll adopt in this course is </a:t>
            </a:r>
            <a:r>
              <a:rPr lang="en-GB" dirty="0">
                <a:solidFill>
                  <a:srgbClr val="FF0000"/>
                </a:solidFill>
              </a:rPr>
              <a:t>ethnographic</a:t>
            </a:r>
            <a:r>
              <a:rPr lang="en-GB" dirty="0"/>
              <a:t>, specifically visual ethnography (but this might develop as the course progresses). So we will learn about ethnographic data collection and analysis and think critically about its strengths and weaknesses as a research method in linguistics.</a:t>
            </a:r>
          </a:p>
          <a:p>
            <a:r>
              <a:rPr lang="en-GB" dirty="0"/>
              <a:t>4. The object of study will be Sao Paulo (or parts of it) – unless you live outside SP when the object of study could be your local neighbourhood.</a:t>
            </a:r>
          </a:p>
          <a:p>
            <a:r>
              <a:rPr lang="en-GB" dirty="0"/>
              <a:t>5. The research tradition that we will contribute to is the relatively new area of </a:t>
            </a:r>
            <a:r>
              <a:rPr lang="en-GB" dirty="0">
                <a:solidFill>
                  <a:srgbClr val="FF0000"/>
                </a:solidFill>
              </a:rPr>
              <a:t>linguistic landscaping</a:t>
            </a:r>
            <a:r>
              <a:rPr lang="en-GB" dirty="0"/>
              <a:t>. We´ll learn about this area of study, and by the end of the course we will aim to have a relatively rich set of articles on aspects of the linguistic landscape of Sao Paulo (and maybe its environs).</a:t>
            </a:r>
          </a:p>
          <a:p>
            <a:r>
              <a:rPr lang="en-GB" dirty="0"/>
              <a:t>6. We will publish these articles, </a:t>
            </a:r>
            <a:r>
              <a:rPr lang="en-GB" dirty="0" err="1"/>
              <a:t>eg</a:t>
            </a:r>
            <a:r>
              <a:rPr lang="en-GB" dirty="0"/>
              <a:t> in an online journal/website that we construct.</a:t>
            </a:r>
          </a:p>
        </p:txBody>
      </p:sp>
    </p:spTree>
    <p:extLst>
      <p:ext uri="{BB962C8B-B14F-4D97-AF65-F5344CB8AC3E}">
        <p14:creationId xmlns:p14="http://schemas.microsoft.com/office/powerpoint/2010/main" val="39968653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A6889-0DC8-4C65-A2D0-9794711B1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Jogo de </a:t>
            </a:r>
            <a:r>
              <a:rPr lang="en-GB" dirty="0" err="1"/>
              <a:t>cintura</a:t>
            </a:r>
            <a:r>
              <a:rPr lang="en-GB" dirty="0"/>
              <a:t>…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5C327F8-BA72-4DB7-8B61-060394C670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7975" y="2420936"/>
            <a:ext cx="7246144" cy="4226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4999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49099-19D4-42EA-8D1D-564865688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900120" cy="1499616"/>
          </a:xfrm>
        </p:spPr>
        <p:txBody>
          <a:bodyPr>
            <a:normAutofit/>
          </a:bodyPr>
          <a:lstStyle/>
          <a:p>
            <a:r>
              <a:rPr lang="en-GB" sz="3600" dirty="0"/>
              <a:t>2. Explanation of the course structure, aims &amp; </a:t>
            </a:r>
            <a:r>
              <a:rPr lang="en-GB" sz="3600" dirty="0">
                <a:solidFill>
                  <a:srgbClr val="FF0000"/>
                </a:solidFill>
              </a:rPr>
              <a:t>expectations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263EE-392C-4980-9866-0103C6CB80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7. I expect you to …</a:t>
            </a:r>
          </a:p>
          <a:p>
            <a:pPr lvl="1"/>
            <a:r>
              <a:rPr lang="en-GB" dirty="0"/>
              <a:t>Do the course reading and be prepared for class discussions. Supplement the course reading if you can with your own reading on the topic</a:t>
            </a:r>
          </a:p>
          <a:p>
            <a:pPr lvl="1"/>
            <a:r>
              <a:rPr lang="en-GB" dirty="0"/>
              <a:t>Buy a small notebook and get into the habit of writing observations, feelings, notes and comments about the project as it develops.</a:t>
            </a:r>
          </a:p>
          <a:p>
            <a:pPr lvl="1"/>
            <a:r>
              <a:rPr lang="en-GB" dirty="0"/>
              <a:t>Edit and write up your notes on a weekly basis in a brief, public </a:t>
            </a:r>
            <a:r>
              <a:rPr lang="en-GB" dirty="0" err="1"/>
              <a:t>moodle</a:t>
            </a:r>
            <a:r>
              <a:rPr lang="en-GB" dirty="0"/>
              <a:t> blog (you can self-censor) [c. 200 words per week] This will be assessed (40% ungraded).</a:t>
            </a:r>
          </a:p>
          <a:p>
            <a:pPr lvl="1"/>
            <a:r>
              <a:rPr lang="en-GB" dirty="0"/>
              <a:t>Gather data from your chosen site of interest (probably via photos, possibly via recording/interviews)</a:t>
            </a:r>
          </a:p>
          <a:p>
            <a:pPr lvl="1"/>
            <a:r>
              <a:rPr lang="en-GB" dirty="0"/>
              <a:t>Analyse and discuss your data in class, and ultimately in the form of a research article that we will draft, edit and revise over the duration of the course [c.4000 words]. This will be assessed too. (60% graded on final version).</a:t>
            </a:r>
          </a:p>
          <a:p>
            <a:pPr lvl="1"/>
            <a:endParaRPr lang="en-GB" dirty="0"/>
          </a:p>
          <a:p>
            <a:pPr marL="128016" lvl="1" indent="0">
              <a:buNone/>
            </a:pPr>
            <a:r>
              <a:rPr lang="en-GB" i="1" dirty="0"/>
              <a:t>Any questions?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99605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5FF93-D5AA-4C03-AF57-0E6103800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do you understand by ethnography?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26620-A3C2-425E-BF85-C135B11B94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Ethnography is…</a:t>
            </a:r>
          </a:p>
        </p:txBody>
      </p:sp>
    </p:spTree>
    <p:extLst>
      <p:ext uri="{BB962C8B-B14F-4D97-AF65-F5344CB8AC3E}">
        <p14:creationId xmlns:p14="http://schemas.microsoft.com/office/powerpoint/2010/main" val="28128141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5FF93-D5AA-4C03-AF57-0E6103800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do you understand by ethnography?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26620-A3C2-425E-BF85-C135B11B94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Ethnography is…</a:t>
            </a:r>
          </a:p>
          <a:p>
            <a:pPr lvl="1"/>
            <a:r>
              <a:rPr lang="en-GB" sz="2800" dirty="0"/>
              <a:t>A description of a culture (or aspects of it) through observation and participation</a:t>
            </a:r>
          </a:p>
          <a:p>
            <a:pPr lvl="1"/>
            <a:r>
              <a:rPr lang="en-GB" sz="2800" dirty="0"/>
              <a:t>Involves structured observation through fieldwork practices</a:t>
            </a:r>
          </a:p>
          <a:p>
            <a:pPr lvl="1"/>
            <a:r>
              <a:rPr lang="en-GB" sz="2800" dirty="0"/>
              <a:t>Aims at a ‘thick’ qualitative account of the patterns of attitude and belief underlying behaviour (including language) </a:t>
            </a:r>
          </a:p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69095149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rgbClr val="2E2B21"/>
      </a:dk1>
      <a:lt1>
        <a:srgbClr val="FFFFFF"/>
      </a:lt1>
      <a:dk2>
        <a:srgbClr val="605B4F"/>
      </a:dk2>
      <a:lt2>
        <a:srgbClr val="D8D6BE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090DCB5F-146D-478A-852A-34B16FE9F3A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189</TotalTime>
  <Words>962</Words>
  <Application>Microsoft Office PowerPoint</Application>
  <PresentationFormat>Widescreen</PresentationFormat>
  <Paragraphs>92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Tw Cen MT</vt:lpstr>
      <vt:lpstr>Tw Cen MT Condensed</vt:lpstr>
      <vt:lpstr>Wingdings 3</vt:lpstr>
      <vt:lpstr>Integral</vt:lpstr>
      <vt:lpstr>Topics in research</vt:lpstr>
      <vt:lpstr>Introductory session</vt:lpstr>
      <vt:lpstr>1. Getting to know you</vt:lpstr>
      <vt:lpstr>2. Explanation of the course structure, aims &amp; expectations</vt:lpstr>
      <vt:lpstr>2. Explanation of the course structure, aims &amp; expectations</vt:lpstr>
      <vt:lpstr>Jogo de cintura…</vt:lpstr>
      <vt:lpstr>2. Explanation of the course structure, aims &amp; expectations</vt:lpstr>
      <vt:lpstr>What do you understand by ethnography?</vt:lpstr>
      <vt:lpstr>What do you understand by ethnography?</vt:lpstr>
      <vt:lpstr>Linguistic landscapes</vt:lpstr>
      <vt:lpstr>In and around sao paulo</vt:lpstr>
      <vt:lpstr>Further afield</vt:lpstr>
      <vt:lpstr>Further afield</vt:lpstr>
      <vt:lpstr>Who’s on top?</vt:lpstr>
      <vt:lpstr>General questions</vt:lpstr>
      <vt:lpstr>Beginnings…</vt:lpstr>
      <vt:lpstr>Beginnings…</vt:lpstr>
      <vt:lpstr>Your mission…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Topics in research</dc:title>
  <dc:creator>John Corbett</dc:creator>
  <cp:lastModifiedBy>John Corbett</cp:lastModifiedBy>
  <cp:revision>13</cp:revision>
  <dcterms:created xsi:type="dcterms:W3CDTF">2018-07-30T16:09:02Z</dcterms:created>
  <dcterms:modified xsi:type="dcterms:W3CDTF">2018-08-01T18:36:47Z</dcterms:modified>
</cp:coreProperties>
</file>